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 id="272" r:id="rId5"/>
    <p:sldId id="273" r:id="rId6"/>
    <p:sldId id="274" r:id="rId7"/>
    <p:sldId id="263" r:id="rId8"/>
    <p:sldId id="277" r:id="rId9"/>
    <p:sldId id="276" r:id="rId10"/>
    <p:sldId id="269" r:id="rId11"/>
    <p:sldId id="265"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29FDBA-D078-45A3-BC21-C58469BD0F2F}" type="doc">
      <dgm:prSet loTypeId="urn:microsoft.com/office/officeart/2011/layout/ConvergingText" loCatId="officeonline" qsTypeId="urn:microsoft.com/office/officeart/2005/8/quickstyle/simple1" qsCatId="simple" csTypeId="urn:microsoft.com/office/officeart/2005/8/colors/accent1_2" csCatId="accent1" phldr="1"/>
      <dgm:spPr/>
      <dgm:t>
        <a:bodyPr/>
        <a:lstStyle/>
        <a:p>
          <a:endParaRPr lang="en-IN"/>
        </a:p>
      </dgm:t>
    </dgm:pt>
    <dgm:pt modelId="{1F3B9B32-D259-4C86-908C-DBE1D993C2F1}">
      <dgm:prSet phldrT="[Text]"/>
      <dgm:spPr/>
      <dgm:t>
        <a:bodyPr/>
        <a:lstStyle/>
        <a:p>
          <a:r>
            <a:rPr lang="en-IN" b="1" dirty="0"/>
            <a:t>In Silico Drug Toxicity Prediction</a:t>
          </a:r>
        </a:p>
      </dgm:t>
    </dgm:pt>
    <dgm:pt modelId="{0EB0D398-1557-48E6-8E67-CBE14F483D22}" type="parTrans" cxnId="{CB06E2F5-7827-45D4-BB73-0BA4BE3D7F56}">
      <dgm:prSet/>
      <dgm:spPr/>
      <dgm:t>
        <a:bodyPr/>
        <a:lstStyle/>
        <a:p>
          <a:endParaRPr lang="en-IN"/>
        </a:p>
      </dgm:t>
    </dgm:pt>
    <dgm:pt modelId="{4BE8486C-8BB1-456F-9329-2F50C327C302}" type="sibTrans" cxnId="{CB06E2F5-7827-45D4-BB73-0BA4BE3D7F56}">
      <dgm:prSet/>
      <dgm:spPr/>
      <dgm:t>
        <a:bodyPr/>
        <a:lstStyle/>
        <a:p>
          <a:endParaRPr lang="en-IN"/>
        </a:p>
      </dgm:t>
    </dgm:pt>
    <dgm:pt modelId="{A53526CB-D200-4259-8675-0D3FC5820CDD}">
      <dgm:prSet phldrT="[Text]" custT="1"/>
      <dgm:spPr/>
      <dgm:t>
        <a:bodyPr/>
        <a:lstStyle/>
        <a:p>
          <a:r>
            <a:rPr lang="en-IN" sz="2000" b="1" dirty="0"/>
            <a:t>Develop an AI model to predict drug toxicity across multiple organ</a:t>
          </a:r>
        </a:p>
      </dgm:t>
    </dgm:pt>
    <dgm:pt modelId="{338403DE-FDB5-490E-A7EA-CBC6ADBCFF2E}" type="parTrans" cxnId="{815D816E-F198-4E65-9A91-57850E72EABC}">
      <dgm:prSet/>
      <dgm:spPr/>
      <dgm:t>
        <a:bodyPr/>
        <a:lstStyle/>
        <a:p>
          <a:endParaRPr lang="en-IN"/>
        </a:p>
      </dgm:t>
    </dgm:pt>
    <dgm:pt modelId="{E3144CFB-F6D7-409D-A0BA-D22004DA1CB9}" type="sibTrans" cxnId="{815D816E-F198-4E65-9A91-57850E72EABC}">
      <dgm:prSet/>
      <dgm:spPr/>
      <dgm:t>
        <a:bodyPr/>
        <a:lstStyle/>
        <a:p>
          <a:endParaRPr lang="en-IN"/>
        </a:p>
      </dgm:t>
    </dgm:pt>
    <dgm:pt modelId="{B202856F-3C19-441F-AEE8-3B5AC37D0D41}">
      <dgm:prSet phldrT="[Text]" custT="1"/>
      <dgm:spPr/>
      <dgm:t>
        <a:bodyPr/>
        <a:lstStyle/>
        <a:p>
          <a:r>
            <a:rPr lang="en-IN" sz="2000" b="1" dirty="0"/>
            <a:t>Agent-Based Modelling (ABM)Finite Element Analysis (FEA)</a:t>
          </a:r>
          <a:endParaRPr lang="en-IN" sz="2000" dirty="0"/>
        </a:p>
      </dgm:t>
    </dgm:pt>
    <dgm:pt modelId="{86A78295-569F-4F4B-82CE-874DB9C6126A}" type="parTrans" cxnId="{6BDCD770-2863-4652-877E-52348802CFD2}">
      <dgm:prSet/>
      <dgm:spPr/>
      <dgm:t>
        <a:bodyPr/>
        <a:lstStyle/>
        <a:p>
          <a:endParaRPr lang="en-IN"/>
        </a:p>
      </dgm:t>
    </dgm:pt>
    <dgm:pt modelId="{6F090718-D696-49DE-A6A2-A06F382BC04C}" type="sibTrans" cxnId="{6BDCD770-2863-4652-877E-52348802CFD2}">
      <dgm:prSet/>
      <dgm:spPr/>
      <dgm:t>
        <a:bodyPr/>
        <a:lstStyle/>
        <a:p>
          <a:endParaRPr lang="en-IN"/>
        </a:p>
      </dgm:t>
    </dgm:pt>
    <dgm:pt modelId="{145937DA-4507-44AE-906E-BB07562DD8FE}">
      <dgm:prSet phldrT="[Text]"/>
      <dgm:spPr/>
      <dgm:t>
        <a:bodyPr/>
        <a:lstStyle/>
        <a:p>
          <a:r>
            <a:rPr lang="en-IN" b="1" dirty="0"/>
            <a:t>Visualise drug interactions in 3D environments</a:t>
          </a:r>
          <a:endParaRPr lang="en-IN" dirty="0"/>
        </a:p>
      </dgm:t>
    </dgm:pt>
    <dgm:pt modelId="{8F243F6A-AD9D-45DE-A69F-AAD6EDB012D9}" type="parTrans" cxnId="{E8C5BD77-4291-4431-AFC5-2B33A6855F0B}">
      <dgm:prSet/>
      <dgm:spPr/>
      <dgm:t>
        <a:bodyPr/>
        <a:lstStyle/>
        <a:p>
          <a:endParaRPr lang="en-IN"/>
        </a:p>
      </dgm:t>
    </dgm:pt>
    <dgm:pt modelId="{DC8AFEA1-1D41-4511-AE45-4E734446BCA8}" type="sibTrans" cxnId="{E8C5BD77-4291-4431-AFC5-2B33A6855F0B}">
      <dgm:prSet/>
      <dgm:spPr/>
      <dgm:t>
        <a:bodyPr/>
        <a:lstStyle/>
        <a:p>
          <a:endParaRPr lang="en-IN"/>
        </a:p>
      </dgm:t>
    </dgm:pt>
    <dgm:pt modelId="{18E61648-6111-4B55-BF40-45C7761A8FCC}" type="pres">
      <dgm:prSet presAssocID="{CA29FDBA-D078-45A3-BC21-C58469BD0F2F}" presName="Name0" presStyleCnt="0">
        <dgm:presLayoutVars>
          <dgm:chMax/>
          <dgm:chPref val="1"/>
          <dgm:dir/>
          <dgm:animOne val="branch"/>
          <dgm:animLvl val="lvl"/>
          <dgm:resizeHandles/>
        </dgm:presLayoutVars>
      </dgm:prSet>
      <dgm:spPr/>
    </dgm:pt>
    <dgm:pt modelId="{AD3E137A-1A55-4ED1-A1DB-0F1CB95F3E06}" type="pres">
      <dgm:prSet presAssocID="{1F3B9B32-D259-4C86-908C-DBE1D993C2F1}" presName="composite" presStyleCnt="0"/>
      <dgm:spPr/>
    </dgm:pt>
    <dgm:pt modelId="{E0C9AF0C-010A-437D-9998-8909268E1908}" type="pres">
      <dgm:prSet presAssocID="{1F3B9B32-D259-4C86-908C-DBE1D993C2F1}" presName="ParentAccent1" presStyleLbl="alignNode1" presStyleIdx="0" presStyleCnt="34"/>
      <dgm:spPr/>
    </dgm:pt>
    <dgm:pt modelId="{378E1240-2CCC-4C1E-8D7A-F6B1B7439F4A}" type="pres">
      <dgm:prSet presAssocID="{1F3B9B32-D259-4C86-908C-DBE1D993C2F1}" presName="ParentAccent2" presStyleLbl="alignNode1" presStyleIdx="1" presStyleCnt="34"/>
      <dgm:spPr/>
    </dgm:pt>
    <dgm:pt modelId="{38880F11-3DFD-4CD6-BFF6-229529744452}" type="pres">
      <dgm:prSet presAssocID="{1F3B9B32-D259-4C86-908C-DBE1D993C2F1}" presName="ParentAccent3" presStyleLbl="alignNode1" presStyleIdx="2" presStyleCnt="34"/>
      <dgm:spPr/>
    </dgm:pt>
    <dgm:pt modelId="{1BC5E6BC-BEAA-42E5-9E93-7A8F45498045}" type="pres">
      <dgm:prSet presAssocID="{1F3B9B32-D259-4C86-908C-DBE1D993C2F1}" presName="ParentAccent4" presStyleLbl="alignNode1" presStyleIdx="3" presStyleCnt="34"/>
      <dgm:spPr/>
    </dgm:pt>
    <dgm:pt modelId="{F58C40F9-134D-4FF9-9663-257B703C5843}" type="pres">
      <dgm:prSet presAssocID="{1F3B9B32-D259-4C86-908C-DBE1D993C2F1}" presName="ParentAccent5" presStyleLbl="alignNode1" presStyleIdx="4" presStyleCnt="34"/>
      <dgm:spPr/>
    </dgm:pt>
    <dgm:pt modelId="{05D5F32F-8360-4EF6-A126-3A939BD62367}" type="pres">
      <dgm:prSet presAssocID="{1F3B9B32-D259-4C86-908C-DBE1D993C2F1}" presName="ParentAccent6" presStyleLbl="alignNode1" presStyleIdx="5" presStyleCnt="34" custFlipVert="1" custFlipHor="1" custScaleX="50591" custScaleY="55872"/>
      <dgm:spPr/>
    </dgm:pt>
    <dgm:pt modelId="{7CAA40F5-3BFE-4B54-A05E-411B45D7D505}" type="pres">
      <dgm:prSet presAssocID="{1F3B9B32-D259-4C86-908C-DBE1D993C2F1}" presName="ParentAccent7" presStyleLbl="alignNode1" presStyleIdx="6" presStyleCnt="34"/>
      <dgm:spPr/>
    </dgm:pt>
    <dgm:pt modelId="{EA3C1AA4-0A11-4BB1-842C-6F0EC2DB6890}" type="pres">
      <dgm:prSet presAssocID="{1F3B9B32-D259-4C86-908C-DBE1D993C2F1}" presName="ParentAccent8" presStyleLbl="alignNode1" presStyleIdx="7" presStyleCnt="34"/>
      <dgm:spPr/>
    </dgm:pt>
    <dgm:pt modelId="{6254F9A3-59F5-4697-A293-B6885CB8570E}" type="pres">
      <dgm:prSet presAssocID="{1F3B9B32-D259-4C86-908C-DBE1D993C2F1}" presName="ParentAccent9" presStyleLbl="alignNode1" presStyleIdx="8" presStyleCnt="34"/>
      <dgm:spPr/>
    </dgm:pt>
    <dgm:pt modelId="{137AB6E3-0F6E-4686-A8E9-18DD67D23959}" type="pres">
      <dgm:prSet presAssocID="{1F3B9B32-D259-4C86-908C-DBE1D993C2F1}" presName="ParentAccent10" presStyleLbl="alignNode1" presStyleIdx="9" presStyleCnt="34"/>
      <dgm:spPr/>
    </dgm:pt>
    <dgm:pt modelId="{7128836C-3169-484F-A28A-6F7CA72ECBC2}" type="pres">
      <dgm:prSet presAssocID="{1F3B9B32-D259-4C86-908C-DBE1D993C2F1}" presName="Parent" presStyleLbl="alignNode1" presStyleIdx="10" presStyleCnt="34">
        <dgm:presLayoutVars>
          <dgm:chMax val="5"/>
          <dgm:chPref val="3"/>
          <dgm:bulletEnabled val="1"/>
        </dgm:presLayoutVars>
      </dgm:prSet>
      <dgm:spPr/>
    </dgm:pt>
    <dgm:pt modelId="{A1B5293E-CDC4-4B11-93E7-EFD10607E027}" type="pres">
      <dgm:prSet presAssocID="{A53526CB-D200-4259-8675-0D3FC5820CDD}" presName="Child1Accent1" presStyleLbl="alignNode1" presStyleIdx="11" presStyleCnt="34"/>
      <dgm:spPr/>
    </dgm:pt>
    <dgm:pt modelId="{35C2AD47-5E85-4665-8969-5C98C806E5A8}" type="pres">
      <dgm:prSet presAssocID="{A53526CB-D200-4259-8675-0D3FC5820CDD}" presName="Child1Accent2" presStyleLbl="alignNode1" presStyleIdx="12" presStyleCnt="34"/>
      <dgm:spPr/>
    </dgm:pt>
    <dgm:pt modelId="{77CF35AC-1460-474E-80F2-E4F14E5297DB}" type="pres">
      <dgm:prSet presAssocID="{A53526CB-D200-4259-8675-0D3FC5820CDD}" presName="Child1Accent3" presStyleLbl="alignNode1" presStyleIdx="13" presStyleCnt="34"/>
      <dgm:spPr/>
    </dgm:pt>
    <dgm:pt modelId="{AA69B8F6-399D-4262-87EF-21344B6C5150}" type="pres">
      <dgm:prSet presAssocID="{A53526CB-D200-4259-8675-0D3FC5820CDD}" presName="Child1Accent4" presStyleLbl="alignNode1" presStyleIdx="14" presStyleCnt="34"/>
      <dgm:spPr/>
    </dgm:pt>
    <dgm:pt modelId="{591D557C-707A-430B-B7E8-B29AEFF23FD8}" type="pres">
      <dgm:prSet presAssocID="{A53526CB-D200-4259-8675-0D3FC5820CDD}" presName="Child1Accent5" presStyleLbl="alignNode1" presStyleIdx="15" presStyleCnt="34"/>
      <dgm:spPr/>
    </dgm:pt>
    <dgm:pt modelId="{7F6B1ACF-FB64-4926-A04F-FE161DC5FBE3}" type="pres">
      <dgm:prSet presAssocID="{A53526CB-D200-4259-8675-0D3FC5820CDD}" presName="Child1Accent6" presStyleLbl="alignNode1" presStyleIdx="16" presStyleCnt="34"/>
      <dgm:spPr/>
    </dgm:pt>
    <dgm:pt modelId="{F9829DBB-99D5-4ABF-86E4-EB3B06063978}" type="pres">
      <dgm:prSet presAssocID="{A53526CB-D200-4259-8675-0D3FC5820CDD}" presName="Child1Accent7" presStyleLbl="alignNode1" presStyleIdx="17" presStyleCnt="34"/>
      <dgm:spPr/>
    </dgm:pt>
    <dgm:pt modelId="{809F53B3-3B97-4F29-B969-8929EF5A97DD}" type="pres">
      <dgm:prSet presAssocID="{A53526CB-D200-4259-8675-0D3FC5820CDD}" presName="Child1Accent8" presStyleLbl="alignNode1" presStyleIdx="18" presStyleCnt="34"/>
      <dgm:spPr/>
    </dgm:pt>
    <dgm:pt modelId="{98E739D2-2317-4520-8DB7-DD5D7CBDC8B9}" type="pres">
      <dgm:prSet presAssocID="{A53526CB-D200-4259-8675-0D3FC5820CDD}" presName="Child1Accent9" presStyleLbl="alignNode1" presStyleIdx="19" presStyleCnt="34"/>
      <dgm:spPr/>
    </dgm:pt>
    <dgm:pt modelId="{83702975-F7C4-45BA-9CB0-62C6E9DF3767}" type="pres">
      <dgm:prSet presAssocID="{A53526CB-D200-4259-8675-0D3FC5820CDD}" presName="Child1" presStyleLbl="revTx" presStyleIdx="0" presStyleCnt="3">
        <dgm:presLayoutVars>
          <dgm:chMax/>
          <dgm:chPref val="0"/>
          <dgm:bulletEnabled val="1"/>
        </dgm:presLayoutVars>
      </dgm:prSet>
      <dgm:spPr/>
    </dgm:pt>
    <dgm:pt modelId="{BCDDA92E-D39F-4B72-8E5E-1079F00B2F9A}" type="pres">
      <dgm:prSet presAssocID="{B202856F-3C19-441F-AEE8-3B5AC37D0D41}" presName="Child2Accent1" presStyleLbl="alignNode1" presStyleIdx="20" presStyleCnt="34"/>
      <dgm:spPr/>
    </dgm:pt>
    <dgm:pt modelId="{D04A897D-42E5-4721-9266-D4DCE3111C9E}" type="pres">
      <dgm:prSet presAssocID="{B202856F-3C19-441F-AEE8-3B5AC37D0D41}" presName="Child2Accent2" presStyleLbl="alignNode1" presStyleIdx="21" presStyleCnt="34"/>
      <dgm:spPr/>
    </dgm:pt>
    <dgm:pt modelId="{1800ED27-D41C-47BC-A70A-3CE1F8FE22B0}" type="pres">
      <dgm:prSet presAssocID="{B202856F-3C19-441F-AEE8-3B5AC37D0D41}" presName="Child2Accent3" presStyleLbl="alignNode1" presStyleIdx="22" presStyleCnt="34"/>
      <dgm:spPr/>
    </dgm:pt>
    <dgm:pt modelId="{A0E517B5-F40F-4932-9A57-F6805614EFE2}" type="pres">
      <dgm:prSet presAssocID="{B202856F-3C19-441F-AEE8-3B5AC37D0D41}" presName="Child2Accent4" presStyleLbl="alignNode1" presStyleIdx="23" presStyleCnt="34"/>
      <dgm:spPr/>
    </dgm:pt>
    <dgm:pt modelId="{FF7BDF15-E8C9-4467-8456-091BADEC76F2}" type="pres">
      <dgm:prSet presAssocID="{B202856F-3C19-441F-AEE8-3B5AC37D0D41}" presName="Child2Accent5" presStyleLbl="alignNode1" presStyleIdx="24" presStyleCnt="34"/>
      <dgm:spPr/>
    </dgm:pt>
    <dgm:pt modelId="{BC7FBAE4-7D1B-4745-AAED-6BDD7C513412}" type="pres">
      <dgm:prSet presAssocID="{B202856F-3C19-441F-AEE8-3B5AC37D0D41}" presName="Child2Accent6" presStyleLbl="alignNode1" presStyleIdx="25" presStyleCnt="34"/>
      <dgm:spPr/>
    </dgm:pt>
    <dgm:pt modelId="{85C01294-6840-455C-8C7B-AC2464C522E6}" type="pres">
      <dgm:prSet presAssocID="{B202856F-3C19-441F-AEE8-3B5AC37D0D41}" presName="Child2Accent7" presStyleLbl="alignNode1" presStyleIdx="26" presStyleCnt="34"/>
      <dgm:spPr/>
    </dgm:pt>
    <dgm:pt modelId="{48B0EE2C-4B8F-4948-973F-12A12921717E}" type="pres">
      <dgm:prSet presAssocID="{B202856F-3C19-441F-AEE8-3B5AC37D0D41}" presName="Child2" presStyleLbl="revTx" presStyleIdx="1" presStyleCnt="3">
        <dgm:presLayoutVars>
          <dgm:chMax/>
          <dgm:chPref val="0"/>
          <dgm:bulletEnabled val="1"/>
        </dgm:presLayoutVars>
      </dgm:prSet>
      <dgm:spPr/>
    </dgm:pt>
    <dgm:pt modelId="{84377C1D-75F4-4F55-8CF2-4EF4CA90E7AB}" type="pres">
      <dgm:prSet presAssocID="{145937DA-4507-44AE-906E-BB07562DD8FE}" presName="Child3Accent1" presStyleLbl="alignNode1" presStyleIdx="27" presStyleCnt="34"/>
      <dgm:spPr/>
    </dgm:pt>
    <dgm:pt modelId="{05DAC576-CFA4-4F3B-B124-67C004CED5B3}" type="pres">
      <dgm:prSet presAssocID="{145937DA-4507-44AE-906E-BB07562DD8FE}" presName="Child3Accent2" presStyleLbl="alignNode1" presStyleIdx="28" presStyleCnt="34"/>
      <dgm:spPr/>
    </dgm:pt>
    <dgm:pt modelId="{3F80F940-56A3-4444-A9C8-40D13B50A708}" type="pres">
      <dgm:prSet presAssocID="{145937DA-4507-44AE-906E-BB07562DD8FE}" presName="Child3Accent3" presStyleLbl="alignNode1" presStyleIdx="29" presStyleCnt="34"/>
      <dgm:spPr/>
    </dgm:pt>
    <dgm:pt modelId="{DA712CC0-A38E-4636-8D35-78B2CFF5F50D}" type="pres">
      <dgm:prSet presAssocID="{145937DA-4507-44AE-906E-BB07562DD8FE}" presName="Child3Accent4" presStyleLbl="alignNode1" presStyleIdx="30" presStyleCnt="34"/>
      <dgm:spPr/>
    </dgm:pt>
    <dgm:pt modelId="{D420A9AF-985C-4A3A-A6A3-452F8E463BFF}" type="pres">
      <dgm:prSet presAssocID="{145937DA-4507-44AE-906E-BB07562DD8FE}" presName="Child3Accent5" presStyleLbl="alignNode1" presStyleIdx="31" presStyleCnt="34"/>
      <dgm:spPr/>
    </dgm:pt>
    <dgm:pt modelId="{07003078-3ADF-4B7C-ACB9-20404AEDA2BC}" type="pres">
      <dgm:prSet presAssocID="{145937DA-4507-44AE-906E-BB07562DD8FE}" presName="Child3Accent6" presStyleLbl="alignNode1" presStyleIdx="32" presStyleCnt="34"/>
      <dgm:spPr/>
    </dgm:pt>
    <dgm:pt modelId="{E4432A5B-290F-4593-9D65-D8D2C2D19D42}" type="pres">
      <dgm:prSet presAssocID="{145937DA-4507-44AE-906E-BB07562DD8FE}" presName="Child3Accent7" presStyleLbl="alignNode1" presStyleIdx="33" presStyleCnt="34"/>
      <dgm:spPr/>
    </dgm:pt>
    <dgm:pt modelId="{32AE2D4E-5FB3-47E0-A563-831EAE3044F1}" type="pres">
      <dgm:prSet presAssocID="{145937DA-4507-44AE-906E-BB07562DD8FE}" presName="Child3" presStyleLbl="revTx" presStyleIdx="2" presStyleCnt="3">
        <dgm:presLayoutVars>
          <dgm:chMax/>
          <dgm:chPref val="0"/>
          <dgm:bulletEnabled val="1"/>
        </dgm:presLayoutVars>
      </dgm:prSet>
      <dgm:spPr/>
    </dgm:pt>
  </dgm:ptLst>
  <dgm:cxnLst>
    <dgm:cxn modelId="{CBC80D44-0C69-45D3-9BFE-3D429A22F07D}" type="presOf" srcId="{CA29FDBA-D078-45A3-BC21-C58469BD0F2F}" destId="{18E61648-6111-4B55-BF40-45C7761A8FCC}" srcOrd="0" destOrd="0" presId="urn:microsoft.com/office/officeart/2011/layout/ConvergingText"/>
    <dgm:cxn modelId="{815D816E-F198-4E65-9A91-57850E72EABC}" srcId="{1F3B9B32-D259-4C86-908C-DBE1D993C2F1}" destId="{A53526CB-D200-4259-8675-0D3FC5820CDD}" srcOrd="0" destOrd="0" parTransId="{338403DE-FDB5-490E-A7EA-CBC6ADBCFF2E}" sibTransId="{E3144CFB-F6D7-409D-A0BA-D22004DA1CB9}"/>
    <dgm:cxn modelId="{80AAC870-C01F-4160-AECB-13A859AC2506}" type="presOf" srcId="{145937DA-4507-44AE-906E-BB07562DD8FE}" destId="{32AE2D4E-5FB3-47E0-A563-831EAE3044F1}" srcOrd="0" destOrd="0" presId="urn:microsoft.com/office/officeart/2011/layout/ConvergingText"/>
    <dgm:cxn modelId="{6BDCD770-2863-4652-877E-52348802CFD2}" srcId="{1F3B9B32-D259-4C86-908C-DBE1D993C2F1}" destId="{B202856F-3C19-441F-AEE8-3B5AC37D0D41}" srcOrd="1" destOrd="0" parTransId="{86A78295-569F-4F4B-82CE-874DB9C6126A}" sibTransId="{6F090718-D696-49DE-A6A2-A06F382BC04C}"/>
    <dgm:cxn modelId="{E8C5BD77-4291-4431-AFC5-2B33A6855F0B}" srcId="{1F3B9B32-D259-4C86-908C-DBE1D993C2F1}" destId="{145937DA-4507-44AE-906E-BB07562DD8FE}" srcOrd="2" destOrd="0" parTransId="{8F243F6A-AD9D-45DE-A69F-AAD6EDB012D9}" sibTransId="{DC8AFEA1-1D41-4511-AE45-4E734446BCA8}"/>
    <dgm:cxn modelId="{CF5A05D8-EB13-44DC-A451-4321AFE492BC}" type="presOf" srcId="{A53526CB-D200-4259-8675-0D3FC5820CDD}" destId="{83702975-F7C4-45BA-9CB0-62C6E9DF3767}" srcOrd="0" destOrd="0" presId="urn:microsoft.com/office/officeart/2011/layout/ConvergingText"/>
    <dgm:cxn modelId="{264FAAD9-02F5-4EDB-BF20-F66C7494C848}" type="presOf" srcId="{B202856F-3C19-441F-AEE8-3B5AC37D0D41}" destId="{48B0EE2C-4B8F-4948-973F-12A12921717E}" srcOrd="0" destOrd="0" presId="urn:microsoft.com/office/officeart/2011/layout/ConvergingText"/>
    <dgm:cxn modelId="{CB06E2F5-7827-45D4-BB73-0BA4BE3D7F56}" srcId="{CA29FDBA-D078-45A3-BC21-C58469BD0F2F}" destId="{1F3B9B32-D259-4C86-908C-DBE1D993C2F1}" srcOrd="0" destOrd="0" parTransId="{0EB0D398-1557-48E6-8E67-CBE14F483D22}" sibTransId="{4BE8486C-8BB1-456F-9329-2F50C327C302}"/>
    <dgm:cxn modelId="{8A44FEF5-D2CE-43B2-933E-9A35FEC1A8AC}" type="presOf" srcId="{1F3B9B32-D259-4C86-908C-DBE1D993C2F1}" destId="{7128836C-3169-484F-A28A-6F7CA72ECBC2}" srcOrd="0" destOrd="0" presId="urn:microsoft.com/office/officeart/2011/layout/ConvergingText"/>
    <dgm:cxn modelId="{B1F26F9C-8E79-4DEF-88F6-96F219A0B15F}" type="presParOf" srcId="{18E61648-6111-4B55-BF40-45C7761A8FCC}" destId="{AD3E137A-1A55-4ED1-A1DB-0F1CB95F3E06}" srcOrd="0" destOrd="0" presId="urn:microsoft.com/office/officeart/2011/layout/ConvergingText"/>
    <dgm:cxn modelId="{1CCFB5FC-CE2E-4B7E-B5D1-07A872A4D510}" type="presParOf" srcId="{AD3E137A-1A55-4ED1-A1DB-0F1CB95F3E06}" destId="{E0C9AF0C-010A-437D-9998-8909268E1908}" srcOrd="0" destOrd="0" presId="urn:microsoft.com/office/officeart/2011/layout/ConvergingText"/>
    <dgm:cxn modelId="{A5C36B5B-17FE-4E29-85E1-3D9D706C1CA8}" type="presParOf" srcId="{AD3E137A-1A55-4ED1-A1DB-0F1CB95F3E06}" destId="{378E1240-2CCC-4C1E-8D7A-F6B1B7439F4A}" srcOrd="1" destOrd="0" presId="urn:microsoft.com/office/officeart/2011/layout/ConvergingText"/>
    <dgm:cxn modelId="{C0DCB15F-D1A9-441F-A1B8-DA8EAD58E08D}" type="presParOf" srcId="{AD3E137A-1A55-4ED1-A1DB-0F1CB95F3E06}" destId="{38880F11-3DFD-4CD6-BFF6-229529744452}" srcOrd="2" destOrd="0" presId="urn:microsoft.com/office/officeart/2011/layout/ConvergingText"/>
    <dgm:cxn modelId="{D26C031B-D703-40C0-B1E6-A444FF6B50B8}" type="presParOf" srcId="{AD3E137A-1A55-4ED1-A1DB-0F1CB95F3E06}" destId="{1BC5E6BC-BEAA-42E5-9E93-7A8F45498045}" srcOrd="3" destOrd="0" presId="urn:microsoft.com/office/officeart/2011/layout/ConvergingText"/>
    <dgm:cxn modelId="{BB486F61-6C32-4D96-91AA-C76B876C07E2}" type="presParOf" srcId="{AD3E137A-1A55-4ED1-A1DB-0F1CB95F3E06}" destId="{F58C40F9-134D-4FF9-9663-257B703C5843}" srcOrd="4" destOrd="0" presId="urn:microsoft.com/office/officeart/2011/layout/ConvergingText"/>
    <dgm:cxn modelId="{83221E1D-D09B-49B9-A1BB-ED1C6DF199ED}" type="presParOf" srcId="{AD3E137A-1A55-4ED1-A1DB-0F1CB95F3E06}" destId="{05D5F32F-8360-4EF6-A126-3A939BD62367}" srcOrd="5" destOrd="0" presId="urn:microsoft.com/office/officeart/2011/layout/ConvergingText"/>
    <dgm:cxn modelId="{E15B720E-D4EA-4CB0-A88B-00592149FF13}" type="presParOf" srcId="{AD3E137A-1A55-4ED1-A1DB-0F1CB95F3E06}" destId="{7CAA40F5-3BFE-4B54-A05E-411B45D7D505}" srcOrd="6" destOrd="0" presId="urn:microsoft.com/office/officeart/2011/layout/ConvergingText"/>
    <dgm:cxn modelId="{EAE9F579-9111-4A8A-AA84-07BB8AC3FA8D}" type="presParOf" srcId="{AD3E137A-1A55-4ED1-A1DB-0F1CB95F3E06}" destId="{EA3C1AA4-0A11-4BB1-842C-6F0EC2DB6890}" srcOrd="7" destOrd="0" presId="urn:microsoft.com/office/officeart/2011/layout/ConvergingText"/>
    <dgm:cxn modelId="{9A4070EB-F2BA-4050-9F10-24239E4B9EC5}" type="presParOf" srcId="{AD3E137A-1A55-4ED1-A1DB-0F1CB95F3E06}" destId="{6254F9A3-59F5-4697-A293-B6885CB8570E}" srcOrd="8" destOrd="0" presId="urn:microsoft.com/office/officeart/2011/layout/ConvergingText"/>
    <dgm:cxn modelId="{C8C275A0-7BE0-4F8A-9747-5BD5AD7F4B02}" type="presParOf" srcId="{AD3E137A-1A55-4ED1-A1DB-0F1CB95F3E06}" destId="{137AB6E3-0F6E-4686-A8E9-18DD67D23959}" srcOrd="9" destOrd="0" presId="urn:microsoft.com/office/officeart/2011/layout/ConvergingText"/>
    <dgm:cxn modelId="{52C41DFB-4CE9-4656-AA44-BBF23017F177}" type="presParOf" srcId="{AD3E137A-1A55-4ED1-A1DB-0F1CB95F3E06}" destId="{7128836C-3169-484F-A28A-6F7CA72ECBC2}" srcOrd="10" destOrd="0" presId="urn:microsoft.com/office/officeart/2011/layout/ConvergingText"/>
    <dgm:cxn modelId="{915AFD8E-E2F8-46A5-9537-CA22D75FBAF4}" type="presParOf" srcId="{AD3E137A-1A55-4ED1-A1DB-0F1CB95F3E06}" destId="{A1B5293E-CDC4-4B11-93E7-EFD10607E027}" srcOrd="11" destOrd="0" presId="urn:microsoft.com/office/officeart/2011/layout/ConvergingText"/>
    <dgm:cxn modelId="{B6EA115D-9D57-4217-BA8C-B3E993AF9F71}" type="presParOf" srcId="{AD3E137A-1A55-4ED1-A1DB-0F1CB95F3E06}" destId="{35C2AD47-5E85-4665-8969-5C98C806E5A8}" srcOrd="12" destOrd="0" presId="urn:microsoft.com/office/officeart/2011/layout/ConvergingText"/>
    <dgm:cxn modelId="{703078D9-9D69-47EE-8453-044EFEF3E3DB}" type="presParOf" srcId="{AD3E137A-1A55-4ED1-A1DB-0F1CB95F3E06}" destId="{77CF35AC-1460-474E-80F2-E4F14E5297DB}" srcOrd="13" destOrd="0" presId="urn:microsoft.com/office/officeart/2011/layout/ConvergingText"/>
    <dgm:cxn modelId="{F513D6B4-B2A6-4591-8F2C-61E6E631DA5B}" type="presParOf" srcId="{AD3E137A-1A55-4ED1-A1DB-0F1CB95F3E06}" destId="{AA69B8F6-399D-4262-87EF-21344B6C5150}" srcOrd="14" destOrd="0" presId="urn:microsoft.com/office/officeart/2011/layout/ConvergingText"/>
    <dgm:cxn modelId="{4EFB2046-1B44-4DD4-ACC0-88FD2579131E}" type="presParOf" srcId="{AD3E137A-1A55-4ED1-A1DB-0F1CB95F3E06}" destId="{591D557C-707A-430B-B7E8-B29AEFF23FD8}" srcOrd="15" destOrd="0" presId="urn:microsoft.com/office/officeart/2011/layout/ConvergingText"/>
    <dgm:cxn modelId="{78B696F1-CE4D-43E6-85C0-B8D70F1660BF}" type="presParOf" srcId="{AD3E137A-1A55-4ED1-A1DB-0F1CB95F3E06}" destId="{7F6B1ACF-FB64-4926-A04F-FE161DC5FBE3}" srcOrd="16" destOrd="0" presId="urn:microsoft.com/office/officeart/2011/layout/ConvergingText"/>
    <dgm:cxn modelId="{5D063E0B-4411-4DB8-A5FF-F0555B9F12AA}" type="presParOf" srcId="{AD3E137A-1A55-4ED1-A1DB-0F1CB95F3E06}" destId="{F9829DBB-99D5-4ABF-86E4-EB3B06063978}" srcOrd="17" destOrd="0" presId="urn:microsoft.com/office/officeart/2011/layout/ConvergingText"/>
    <dgm:cxn modelId="{10E7F559-F37A-4454-ABF2-D0BCB892BDE1}" type="presParOf" srcId="{AD3E137A-1A55-4ED1-A1DB-0F1CB95F3E06}" destId="{809F53B3-3B97-4F29-B969-8929EF5A97DD}" srcOrd="18" destOrd="0" presId="urn:microsoft.com/office/officeart/2011/layout/ConvergingText"/>
    <dgm:cxn modelId="{59C75E48-6229-4580-9575-830085DB616F}" type="presParOf" srcId="{AD3E137A-1A55-4ED1-A1DB-0F1CB95F3E06}" destId="{98E739D2-2317-4520-8DB7-DD5D7CBDC8B9}" srcOrd="19" destOrd="0" presId="urn:microsoft.com/office/officeart/2011/layout/ConvergingText"/>
    <dgm:cxn modelId="{AFA06F3C-9A5F-4F9C-B20B-E3E4770D0875}" type="presParOf" srcId="{AD3E137A-1A55-4ED1-A1DB-0F1CB95F3E06}" destId="{83702975-F7C4-45BA-9CB0-62C6E9DF3767}" srcOrd="20" destOrd="0" presId="urn:microsoft.com/office/officeart/2011/layout/ConvergingText"/>
    <dgm:cxn modelId="{C6D40B7A-94E2-447C-954C-754D5043AD72}" type="presParOf" srcId="{AD3E137A-1A55-4ED1-A1DB-0F1CB95F3E06}" destId="{BCDDA92E-D39F-4B72-8E5E-1079F00B2F9A}" srcOrd="21" destOrd="0" presId="urn:microsoft.com/office/officeart/2011/layout/ConvergingText"/>
    <dgm:cxn modelId="{AB3E3654-E56E-4B11-A313-1EAD4808A7F4}" type="presParOf" srcId="{AD3E137A-1A55-4ED1-A1DB-0F1CB95F3E06}" destId="{D04A897D-42E5-4721-9266-D4DCE3111C9E}" srcOrd="22" destOrd="0" presId="urn:microsoft.com/office/officeart/2011/layout/ConvergingText"/>
    <dgm:cxn modelId="{9BC5E11D-739E-4458-943D-869C1904561F}" type="presParOf" srcId="{AD3E137A-1A55-4ED1-A1DB-0F1CB95F3E06}" destId="{1800ED27-D41C-47BC-A70A-3CE1F8FE22B0}" srcOrd="23" destOrd="0" presId="urn:microsoft.com/office/officeart/2011/layout/ConvergingText"/>
    <dgm:cxn modelId="{7920F485-B07A-469C-AB31-67DC8E3CB1EC}" type="presParOf" srcId="{AD3E137A-1A55-4ED1-A1DB-0F1CB95F3E06}" destId="{A0E517B5-F40F-4932-9A57-F6805614EFE2}" srcOrd="24" destOrd="0" presId="urn:microsoft.com/office/officeart/2011/layout/ConvergingText"/>
    <dgm:cxn modelId="{18C99E52-E97A-465B-B64B-20AABAB084B1}" type="presParOf" srcId="{AD3E137A-1A55-4ED1-A1DB-0F1CB95F3E06}" destId="{FF7BDF15-E8C9-4467-8456-091BADEC76F2}" srcOrd="25" destOrd="0" presId="urn:microsoft.com/office/officeart/2011/layout/ConvergingText"/>
    <dgm:cxn modelId="{806DE883-FF9B-4205-A692-50DF7C5ABD58}" type="presParOf" srcId="{AD3E137A-1A55-4ED1-A1DB-0F1CB95F3E06}" destId="{BC7FBAE4-7D1B-4745-AAED-6BDD7C513412}" srcOrd="26" destOrd="0" presId="urn:microsoft.com/office/officeart/2011/layout/ConvergingText"/>
    <dgm:cxn modelId="{C7E5E43A-307F-425E-831C-3411773BD0B4}" type="presParOf" srcId="{AD3E137A-1A55-4ED1-A1DB-0F1CB95F3E06}" destId="{85C01294-6840-455C-8C7B-AC2464C522E6}" srcOrd="27" destOrd="0" presId="urn:microsoft.com/office/officeart/2011/layout/ConvergingText"/>
    <dgm:cxn modelId="{B19490E4-0AC0-4660-9101-3EE749022AF5}" type="presParOf" srcId="{AD3E137A-1A55-4ED1-A1DB-0F1CB95F3E06}" destId="{48B0EE2C-4B8F-4948-973F-12A12921717E}" srcOrd="28" destOrd="0" presId="urn:microsoft.com/office/officeart/2011/layout/ConvergingText"/>
    <dgm:cxn modelId="{9188DF6C-469C-4525-B2FE-5E22B78C5B68}" type="presParOf" srcId="{AD3E137A-1A55-4ED1-A1DB-0F1CB95F3E06}" destId="{84377C1D-75F4-4F55-8CF2-4EF4CA90E7AB}" srcOrd="29" destOrd="0" presId="urn:microsoft.com/office/officeart/2011/layout/ConvergingText"/>
    <dgm:cxn modelId="{16BF5E3A-EFF3-4C53-91EA-AC8C7511DD00}" type="presParOf" srcId="{AD3E137A-1A55-4ED1-A1DB-0F1CB95F3E06}" destId="{05DAC576-CFA4-4F3B-B124-67C004CED5B3}" srcOrd="30" destOrd="0" presId="urn:microsoft.com/office/officeart/2011/layout/ConvergingText"/>
    <dgm:cxn modelId="{333CD9A6-50C1-4ED2-AA96-D273CD19F9CC}" type="presParOf" srcId="{AD3E137A-1A55-4ED1-A1DB-0F1CB95F3E06}" destId="{3F80F940-56A3-4444-A9C8-40D13B50A708}" srcOrd="31" destOrd="0" presId="urn:microsoft.com/office/officeart/2011/layout/ConvergingText"/>
    <dgm:cxn modelId="{21F708E6-42C0-4257-8808-E5A8ABF96B65}" type="presParOf" srcId="{AD3E137A-1A55-4ED1-A1DB-0F1CB95F3E06}" destId="{DA712CC0-A38E-4636-8D35-78B2CFF5F50D}" srcOrd="32" destOrd="0" presId="urn:microsoft.com/office/officeart/2011/layout/ConvergingText"/>
    <dgm:cxn modelId="{133C68A4-49DD-4139-B943-7A30EE90D457}" type="presParOf" srcId="{AD3E137A-1A55-4ED1-A1DB-0F1CB95F3E06}" destId="{D420A9AF-985C-4A3A-A6A3-452F8E463BFF}" srcOrd="33" destOrd="0" presId="urn:microsoft.com/office/officeart/2011/layout/ConvergingText"/>
    <dgm:cxn modelId="{9ADF5553-24B6-4A0D-A928-DE62691202C2}" type="presParOf" srcId="{AD3E137A-1A55-4ED1-A1DB-0F1CB95F3E06}" destId="{07003078-3ADF-4B7C-ACB9-20404AEDA2BC}" srcOrd="34" destOrd="0" presId="urn:microsoft.com/office/officeart/2011/layout/ConvergingText"/>
    <dgm:cxn modelId="{90B51234-0520-4A72-BAED-941A3E436041}" type="presParOf" srcId="{AD3E137A-1A55-4ED1-A1DB-0F1CB95F3E06}" destId="{E4432A5B-290F-4593-9D65-D8D2C2D19D42}" srcOrd="35" destOrd="0" presId="urn:microsoft.com/office/officeart/2011/layout/ConvergingText"/>
    <dgm:cxn modelId="{4F4DB01E-6167-406A-8E60-B1EF240562C2}" type="presParOf" srcId="{AD3E137A-1A55-4ED1-A1DB-0F1CB95F3E06}" destId="{32AE2D4E-5FB3-47E0-A563-831EAE3044F1}" srcOrd="36"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FE454C-B95D-426A-A453-6563E2572331}"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IN"/>
        </a:p>
      </dgm:t>
    </dgm:pt>
    <dgm:pt modelId="{E7108E43-7B7C-4DA6-8123-839779449848}">
      <dgm:prSet phldrT="[Text]"/>
      <dgm:spPr/>
      <dgm:t>
        <a:bodyPr/>
        <a:lstStyle/>
        <a:p>
          <a:r>
            <a:rPr lang="en-IN" dirty="0"/>
            <a:t>IN SILICO ORGAN ON CHIP</a:t>
          </a:r>
        </a:p>
      </dgm:t>
    </dgm:pt>
    <dgm:pt modelId="{B4645B3C-5507-4EB1-845D-DD83B327AFBC}" type="parTrans" cxnId="{65386468-EAEE-4BE8-BA55-0BB19294E722}">
      <dgm:prSet/>
      <dgm:spPr/>
      <dgm:t>
        <a:bodyPr/>
        <a:lstStyle/>
        <a:p>
          <a:endParaRPr lang="en-IN"/>
        </a:p>
      </dgm:t>
    </dgm:pt>
    <dgm:pt modelId="{B928CFE2-E72F-4802-9627-A386D1F624E7}" type="sibTrans" cxnId="{65386468-EAEE-4BE8-BA55-0BB19294E722}">
      <dgm:prSet/>
      <dgm:spPr/>
      <dgm:t>
        <a:bodyPr/>
        <a:lstStyle/>
        <a:p>
          <a:endParaRPr lang="en-IN"/>
        </a:p>
      </dgm:t>
    </dgm:pt>
    <dgm:pt modelId="{FCD7DA41-7C37-42B2-8537-D9BC0B8FA4B0}">
      <dgm:prSet phldrT="[Text]"/>
      <dgm:spPr/>
      <dgm:t>
        <a:bodyPr/>
        <a:lstStyle/>
        <a:p>
          <a:r>
            <a:rPr lang="en-IN" dirty="0"/>
            <a:t>FEA AND ABM FOR DRUG INTERACTION</a:t>
          </a:r>
        </a:p>
      </dgm:t>
    </dgm:pt>
    <dgm:pt modelId="{49A339EE-503D-4D59-88A4-8BA4C7916D47}" type="parTrans" cxnId="{2D1D3D0A-F289-4627-B63A-FE85BA264BEB}">
      <dgm:prSet/>
      <dgm:spPr/>
      <dgm:t>
        <a:bodyPr/>
        <a:lstStyle/>
        <a:p>
          <a:endParaRPr lang="en-IN"/>
        </a:p>
      </dgm:t>
    </dgm:pt>
    <dgm:pt modelId="{EC90D37B-567B-40F5-9C63-446C611A9F63}" type="sibTrans" cxnId="{2D1D3D0A-F289-4627-B63A-FE85BA264BEB}">
      <dgm:prSet/>
      <dgm:spPr/>
      <dgm:t>
        <a:bodyPr/>
        <a:lstStyle/>
        <a:p>
          <a:endParaRPr lang="en-IN"/>
        </a:p>
      </dgm:t>
    </dgm:pt>
    <dgm:pt modelId="{4291C1DF-32F7-41AD-8275-BF4D996BC75C}">
      <dgm:prSet phldrT="[Text]"/>
      <dgm:spPr/>
      <dgm:t>
        <a:bodyPr/>
        <a:lstStyle/>
        <a:p>
          <a:r>
            <a:rPr lang="en-IN" dirty="0"/>
            <a:t>IN SILICO CLINICAL TRIALS SIMULATIONS</a:t>
          </a:r>
        </a:p>
      </dgm:t>
    </dgm:pt>
    <dgm:pt modelId="{4AA40D0E-5E4E-4827-84E4-C088579E0CAB}" type="parTrans" cxnId="{9A50531E-EB3F-43B7-AA55-3538654976C8}">
      <dgm:prSet/>
      <dgm:spPr/>
      <dgm:t>
        <a:bodyPr/>
        <a:lstStyle/>
        <a:p>
          <a:endParaRPr lang="en-IN"/>
        </a:p>
      </dgm:t>
    </dgm:pt>
    <dgm:pt modelId="{BE89AB7C-166A-4A16-89B3-D1E198511FE9}" type="sibTrans" cxnId="{9A50531E-EB3F-43B7-AA55-3538654976C8}">
      <dgm:prSet/>
      <dgm:spPr/>
      <dgm:t>
        <a:bodyPr/>
        <a:lstStyle/>
        <a:p>
          <a:endParaRPr lang="en-IN"/>
        </a:p>
      </dgm:t>
    </dgm:pt>
    <dgm:pt modelId="{CC641229-97B9-4EBD-9DAE-1AFAF9ACC202}">
      <dgm:prSet phldrT="[Text]"/>
      <dgm:spPr/>
      <dgm:t>
        <a:bodyPr/>
        <a:lstStyle/>
        <a:p>
          <a:r>
            <a:rPr lang="en-IN" dirty="0"/>
            <a:t>FASTER DRUG DEVELOPMENT </a:t>
          </a:r>
        </a:p>
      </dgm:t>
    </dgm:pt>
    <dgm:pt modelId="{6C467BAA-7177-4C6C-ACB4-79CB1622F51A}" type="parTrans" cxnId="{2EF880A1-18DA-46FF-A918-2C8E6CAF0429}">
      <dgm:prSet/>
      <dgm:spPr/>
      <dgm:t>
        <a:bodyPr/>
        <a:lstStyle/>
        <a:p>
          <a:endParaRPr lang="en-IN"/>
        </a:p>
      </dgm:t>
    </dgm:pt>
    <dgm:pt modelId="{0E1A1B2B-8BCB-46D8-BCCC-5343755B1751}" type="sibTrans" cxnId="{2EF880A1-18DA-46FF-A918-2C8E6CAF0429}">
      <dgm:prSet/>
      <dgm:spPr/>
      <dgm:t>
        <a:bodyPr/>
        <a:lstStyle/>
        <a:p>
          <a:endParaRPr lang="en-IN"/>
        </a:p>
      </dgm:t>
    </dgm:pt>
    <dgm:pt modelId="{0F5683DF-6F73-45B5-81E6-8983135C303D}" type="pres">
      <dgm:prSet presAssocID="{B8FE454C-B95D-426A-A453-6563E2572331}" presName="Name0" presStyleCnt="0">
        <dgm:presLayoutVars>
          <dgm:chMax val="1"/>
          <dgm:chPref val="1"/>
          <dgm:dir/>
          <dgm:resizeHandles/>
        </dgm:presLayoutVars>
      </dgm:prSet>
      <dgm:spPr/>
    </dgm:pt>
    <dgm:pt modelId="{4E4D82E1-B6A6-40EF-B962-4A9FB5103F20}" type="pres">
      <dgm:prSet presAssocID="{E7108E43-7B7C-4DA6-8123-839779449848}" presName="Parent" presStyleLbl="node1" presStyleIdx="0" presStyleCnt="2" custScaleX="140826" custScaleY="124479">
        <dgm:presLayoutVars>
          <dgm:chMax val="4"/>
          <dgm:chPref val="3"/>
        </dgm:presLayoutVars>
      </dgm:prSet>
      <dgm:spPr/>
    </dgm:pt>
    <dgm:pt modelId="{4B76D5B9-2AD5-42B5-ABE8-6EE69D0C6604}" type="pres">
      <dgm:prSet presAssocID="{FCD7DA41-7C37-42B2-8537-D9BC0B8FA4B0}" presName="Accent" presStyleLbl="node1" presStyleIdx="1" presStyleCnt="2"/>
      <dgm:spPr/>
    </dgm:pt>
    <dgm:pt modelId="{039187FD-91A5-495F-890D-3E79DE0377B2}" type="pres">
      <dgm:prSet presAssocID="{FCD7DA41-7C37-42B2-8537-D9BC0B8FA4B0}" presName="Image1" presStyleLbl="fgImgPlace1" presStyleIdx="0" presStyleCnt="3" custScaleX="112751" custScaleY="102062"/>
      <dgm:spPr/>
    </dgm:pt>
    <dgm:pt modelId="{1997E06D-1F9E-425A-A52E-40DCC8F8113E}" type="pres">
      <dgm:prSet presAssocID="{FCD7DA41-7C37-42B2-8537-D9BC0B8FA4B0}" presName="Child1" presStyleLbl="revTx" presStyleIdx="0" presStyleCnt="3">
        <dgm:presLayoutVars>
          <dgm:chMax val="0"/>
          <dgm:chPref val="0"/>
          <dgm:bulletEnabled val="1"/>
        </dgm:presLayoutVars>
      </dgm:prSet>
      <dgm:spPr/>
    </dgm:pt>
    <dgm:pt modelId="{108B8321-196B-4738-AE06-C8B5BA7A9F67}" type="pres">
      <dgm:prSet presAssocID="{4291C1DF-32F7-41AD-8275-BF4D996BC75C}" presName="Image2" presStyleCnt="0"/>
      <dgm:spPr/>
    </dgm:pt>
    <dgm:pt modelId="{3F4F0926-4DDE-4FD9-AF04-08992AFC65D5}" type="pres">
      <dgm:prSet presAssocID="{4291C1DF-32F7-41AD-8275-BF4D996BC75C}" presName="Image" presStyleLbl="fgImgPlace1" presStyleIdx="1" presStyleCnt="3"/>
      <dgm:spPr/>
    </dgm:pt>
    <dgm:pt modelId="{C0611491-F78A-4A2B-A15E-D49A6AF84978}" type="pres">
      <dgm:prSet presAssocID="{4291C1DF-32F7-41AD-8275-BF4D996BC75C}" presName="Child2" presStyleLbl="revTx" presStyleIdx="1" presStyleCnt="3">
        <dgm:presLayoutVars>
          <dgm:chMax val="0"/>
          <dgm:chPref val="0"/>
          <dgm:bulletEnabled val="1"/>
        </dgm:presLayoutVars>
      </dgm:prSet>
      <dgm:spPr/>
    </dgm:pt>
    <dgm:pt modelId="{93121482-82E1-4684-9EB5-A3BA54A6C6DD}" type="pres">
      <dgm:prSet presAssocID="{CC641229-97B9-4EBD-9DAE-1AFAF9ACC202}" presName="Image3" presStyleCnt="0"/>
      <dgm:spPr/>
    </dgm:pt>
    <dgm:pt modelId="{D32CA8A1-BDC1-4EF7-8D02-34609C9E2205}" type="pres">
      <dgm:prSet presAssocID="{CC641229-97B9-4EBD-9DAE-1AFAF9ACC202}" presName="Image" presStyleLbl="fgImgPlace1" presStyleIdx="2" presStyleCnt="3"/>
      <dgm:spPr/>
    </dgm:pt>
    <dgm:pt modelId="{F1E90DA0-DAC3-4ABF-B40C-59FED3CDFB41}" type="pres">
      <dgm:prSet presAssocID="{CC641229-97B9-4EBD-9DAE-1AFAF9ACC202}" presName="Child3" presStyleLbl="revTx" presStyleIdx="2" presStyleCnt="3">
        <dgm:presLayoutVars>
          <dgm:chMax val="0"/>
          <dgm:chPref val="0"/>
          <dgm:bulletEnabled val="1"/>
        </dgm:presLayoutVars>
      </dgm:prSet>
      <dgm:spPr/>
    </dgm:pt>
  </dgm:ptLst>
  <dgm:cxnLst>
    <dgm:cxn modelId="{AEAE5308-E322-4785-B418-F40C6AB2D5B0}" type="presOf" srcId="{B8FE454C-B95D-426A-A453-6563E2572331}" destId="{0F5683DF-6F73-45B5-81E6-8983135C303D}" srcOrd="0" destOrd="0" presId="urn:microsoft.com/office/officeart/2011/layout/RadialPictureList"/>
    <dgm:cxn modelId="{2D1D3D0A-F289-4627-B63A-FE85BA264BEB}" srcId="{E7108E43-7B7C-4DA6-8123-839779449848}" destId="{FCD7DA41-7C37-42B2-8537-D9BC0B8FA4B0}" srcOrd="0" destOrd="0" parTransId="{49A339EE-503D-4D59-88A4-8BA4C7916D47}" sibTransId="{EC90D37B-567B-40F5-9C63-446C611A9F63}"/>
    <dgm:cxn modelId="{9A50531E-EB3F-43B7-AA55-3538654976C8}" srcId="{E7108E43-7B7C-4DA6-8123-839779449848}" destId="{4291C1DF-32F7-41AD-8275-BF4D996BC75C}" srcOrd="1" destOrd="0" parTransId="{4AA40D0E-5E4E-4827-84E4-C088579E0CAB}" sibTransId="{BE89AB7C-166A-4A16-89B3-D1E198511FE9}"/>
    <dgm:cxn modelId="{65386468-EAEE-4BE8-BA55-0BB19294E722}" srcId="{B8FE454C-B95D-426A-A453-6563E2572331}" destId="{E7108E43-7B7C-4DA6-8123-839779449848}" srcOrd="0" destOrd="0" parTransId="{B4645B3C-5507-4EB1-845D-DD83B327AFBC}" sibTransId="{B928CFE2-E72F-4802-9627-A386D1F624E7}"/>
    <dgm:cxn modelId="{31CDA249-0DF7-44EF-B76F-7C86991CDCDE}" type="presOf" srcId="{FCD7DA41-7C37-42B2-8537-D9BC0B8FA4B0}" destId="{1997E06D-1F9E-425A-A52E-40DCC8F8113E}" srcOrd="0" destOrd="0" presId="urn:microsoft.com/office/officeart/2011/layout/RadialPictureList"/>
    <dgm:cxn modelId="{5F1C0F91-333A-47C4-ACB8-3BE020EA2C0C}" type="presOf" srcId="{CC641229-97B9-4EBD-9DAE-1AFAF9ACC202}" destId="{F1E90DA0-DAC3-4ABF-B40C-59FED3CDFB41}" srcOrd="0" destOrd="0" presId="urn:microsoft.com/office/officeart/2011/layout/RadialPictureList"/>
    <dgm:cxn modelId="{2EF880A1-18DA-46FF-A918-2C8E6CAF0429}" srcId="{E7108E43-7B7C-4DA6-8123-839779449848}" destId="{CC641229-97B9-4EBD-9DAE-1AFAF9ACC202}" srcOrd="2" destOrd="0" parTransId="{6C467BAA-7177-4C6C-ACB4-79CB1622F51A}" sibTransId="{0E1A1B2B-8BCB-46D8-BCCC-5343755B1751}"/>
    <dgm:cxn modelId="{E774C1AB-920B-427B-B977-645F88A97368}" type="presOf" srcId="{E7108E43-7B7C-4DA6-8123-839779449848}" destId="{4E4D82E1-B6A6-40EF-B962-4A9FB5103F20}" srcOrd="0" destOrd="0" presId="urn:microsoft.com/office/officeart/2011/layout/RadialPictureList"/>
    <dgm:cxn modelId="{579C57BB-4BF3-4CD2-80ED-3EDED1DF03D2}" type="presOf" srcId="{4291C1DF-32F7-41AD-8275-BF4D996BC75C}" destId="{C0611491-F78A-4A2B-A15E-D49A6AF84978}" srcOrd="0" destOrd="0" presId="urn:microsoft.com/office/officeart/2011/layout/RadialPictureList"/>
    <dgm:cxn modelId="{35A32B2A-EDE7-48D8-A5CB-9E6A50F91C7E}" type="presParOf" srcId="{0F5683DF-6F73-45B5-81E6-8983135C303D}" destId="{4E4D82E1-B6A6-40EF-B962-4A9FB5103F20}" srcOrd="0" destOrd="0" presId="urn:microsoft.com/office/officeart/2011/layout/RadialPictureList"/>
    <dgm:cxn modelId="{882F4558-00A3-4850-8AE7-5B9364C3F49D}" type="presParOf" srcId="{0F5683DF-6F73-45B5-81E6-8983135C303D}" destId="{4B76D5B9-2AD5-42B5-ABE8-6EE69D0C6604}" srcOrd="1" destOrd="0" presId="urn:microsoft.com/office/officeart/2011/layout/RadialPictureList"/>
    <dgm:cxn modelId="{C608DADD-EA02-48F7-AEC9-3EDDC21E42BC}" type="presParOf" srcId="{0F5683DF-6F73-45B5-81E6-8983135C303D}" destId="{039187FD-91A5-495F-890D-3E79DE0377B2}" srcOrd="2" destOrd="0" presId="urn:microsoft.com/office/officeart/2011/layout/RadialPictureList"/>
    <dgm:cxn modelId="{5D2406EA-3E6B-47F6-AC62-8A6BB3039203}" type="presParOf" srcId="{0F5683DF-6F73-45B5-81E6-8983135C303D}" destId="{1997E06D-1F9E-425A-A52E-40DCC8F8113E}" srcOrd="3" destOrd="0" presId="urn:microsoft.com/office/officeart/2011/layout/RadialPictureList"/>
    <dgm:cxn modelId="{F015DD62-A7D7-42F2-A80E-F271E1FDDC83}" type="presParOf" srcId="{0F5683DF-6F73-45B5-81E6-8983135C303D}" destId="{108B8321-196B-4738-AE06-C8B5BA7A9F67}" srcOrd="4" destOrd="0" presId="urn:microsoft.com/office/officeart/2011/layout/RadialPictureList"/>
    <dgm:cxn modelId="{4074B84C-8460-4341-88EF-421A0FEB85C4}" type="presParOf" srcId="{108B8321-196B-4738-AE06-C8B5BA7A9F67}" destId="{3F4F0926-4DDE-4FD9-AF04-08992AFC65D5}" srcOrd="0" destOrd="0" presId="urn:microsoft.com/office/officeart/2011/layout/RadialPictureList"/>
    <dgm:cxn modelId="{EB5A1A82-0D32-4978-8DE2-C2E00F45C178}" type="presParOf" srcId="{0F5683DF-6F73-45B5-81E6-8983135C303D}" destId="{C0611491-F78A-4A2B-A15E-D49A6AF84978}" srcOrd="5" destOrd="0" presId="urn:microsoft.com/office/officeart/2011/layout/RadialPictureList"/>
    <dgm:cxn modelId="{34E45E13-A9B8-4664-BC06-449F4F2722D6}" type="presParOf" srcId="{0F5683DF-6F73-45B5-81E6-8983135C303D}" destId="{93121482-82E1-4684-9EB5-A3BA54A6C6DD}" srcOrd="6" destOrd="0" presId="urn:microsoft.com/office/officeart/2011/layout/RadialPictureList"/>
    <dgm:cxn modelId="{ED3F6511-F76E-4813-B516-D94F288B28FC}" type="presParOf" srcId="{93121482-82E1-4684-9EB5-A3BA54A6C6DD}" destId="{D32CA8A1-BDC1-4EF7-8D02-34609C9E2205}" srcOrd="0" destOrd="0" presId="urn:microsoft.com/office/officeart/2011/layout/RadialPictureList"/>
    <dgm:cxn modelId="{29E902CC-55A6-4DF5-B5DF-6CACA2D2B7A7}" type="presParOf" srcId="{0F5683DF-6F73-45B5-81E6-8983135C303D}" destId="{F1E90DA0-DAC3-4ABF-B40C-59FED3CDFB41}" srcOrd="7"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9AF0C-010A-437D-9998-8909268E1908}">
      <dsp:nvSpPr>
        <dsp:cNvPr id="0" name=""/>
        <dsp:cNvSpPr/>
      </dsp:nvSpPr>
      <dsp:spPr>
        <a:xfrm>
          <a:off x="9598146" y="2397805"/>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8E1240-2CCC-4C1E-8D7A-F6B1B7439F4A}">
      <dsp:nvSpPr>
        <dsp:cNvPr id="0" name=""/>
        <dsp:cNvSpPr/>
      </dsp:nvSpPr>
      <dsp:spPr>
        <a:xfrm>
          <a:off x="9113736" y="2397805"/>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880F11-3DFD-4CD6-BFF6-229529744452}">
      <dsp:nvSpPr>
        <dsp:cNvPr id="0" name=""/>
        <dsp:cNvSpPr/>
      </dsp:nvSpPr>
      <dsp:spPr>
        <a:xfrm>
          <a:off x="8629327" y="2397805"/>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C5E6BC-BEAA-42E5-9E93-7A8F45498045}">
      <dsp:nvSpPr>
        <dsp:cNvPr id="0" name=""/>
        <dsp:cNvSpPr/>
      </dsp:nvSpPr>
      <dsp:spPr>
        <a:xfrm>
          <a:off x="8145838" y="2397805"/>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8C40F9-134D-4FF9-9663-257B703C5843}">
      <dsp:nvSpPr>
        <dsp:cNvPr id="0" name=""/>
        <dsp:cNvSpPr/>
      </dsp:nvSpPr>
      <dsp:spPr>
        <a:xfrm>
          <a:off x="7661429" y="2397805"/>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D5F32F-8360-4EF6-A126-3A939BD62367}">
      <dsp:nvSpPr>
        <dsp:cNvPr id="0" name=""/>
        <dsp:cNvSpPr/>
      </dsp:nvSpPr>
      <dsp:spPr>
        <a:xfrm flipH="1" flipV="1">
          <a:off x="7043304" y="2382381"/>
          <a:ext cx="267431" cy="295585"/>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AA40F5-3BFE-4B54-A05E-411B45D7D505}">
      <dsp:nvSpPr>
        <dsp:cNvPr id="0" name=""/>
        <dsp:cNvSpPr/>
      </dsp:nvSpPr>
      <dsp:spPr>
        <a:xfrm>
          <a:off x="9167150" y="1851810"/>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3C1AA4-0A11-4BB1-842C-6F0EC2DB6890}">
      <dsp:nvSpPr>
        <dsp:cNvPr id="0" name=""/>
        <dsp:cNvSpPr/>
      </dsp:nvSpPr>
      <dsp:spPr>
        <a:xfrm>
          <a:off x="9167150" y="2947711"/>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54F9A3-59F5-4697-A293-B6885CB8570E}">
      <dsp:nvSpPr>
        <dsp:cNvPr id="0" name=""/>
        <dsp:cNvSpPr/>
      </dsp:nvSpPr>
      <dsp:spPr>
        <a:xfrm>
          <a:off x="9402909" y="2089161"/>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7AB6E3-0F6E-4686-A8E9-18DD67D23959}">
      <dsp:nvSpPr>
        <dsp:cNvPr id="0" name=""/>
        <dsp:cNvSpPr/>
      </dsp:nvSpPr>
      <dsp:spPr>
        <a:xfrm>
          <a:off x="9418565" y="2711665"/>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28836C-3169-484F-A28A-6F7CA72ECBC2}">
      <dsp:nvSpPr>
        <dsp:cNvPr id="0" name=""/>
        <dsp:cNvSpPr/>
      </dsp:nvSpPr>
      <dsp:spPr>
        <a:xfrm>
          <a:off x="4017306" y="1191922"/>
          <a:ext cx="2676224" cy="26765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IN" sz="3000" b="1" kern="1200" dirty="0"/>
            <a:t>In Silico Drug Toxicity Prediction</a:t>
          </a:r>
        </a:p>
      </dsp:txBody>
      <dsp:txXfrm>
        <a:off x="4409230" y="1583887"/>
        <a:ext cx="1892376" cy="1892572"/>
      </dsp:txXfrm>
    </dsp:sp>
    <dsp:sp modelId="{A1B5293E-CDC4-4B11-93E7-EFD10607E027}">
      <dsp:nvSpPr>
        <dsp:cNvPr id="0" name=""/>
        <dsp:cNvSpPr/>
      </dsp:nvSpPr>
      <dsp:spPr>
        <a:xfrm>
          <a:off x="3817464" y="963265"/>
          <a:ext cx="528614" cy="52904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C2AD47-5E85-4665-8969-5C98C806E5A8}">
      <dsp:nvSpPr>
        <dsp:cNvPr id="0" name=""/>
        <dsp:cNvSpPr/>
      </dsp:nvSpPr>
      <dsp:spPr>
        <a:xfrm>
          <a:off x="3478561" y="684182"/>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CF35AC-1460-474E-80F2-E4F14E5297DB}">
      <dsp:nvSpPr>
        <dsp:cNvPr id="0" name=""/>
        <dsp:cNvSpPr/>
      </dsp:nvSpPr>
      <dsp:spPr>
        <a:xfrm>
          <a:off x="2914031" y="684182"/>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9B8F6-399D-4262-87EF-21344B6C5150}">
      <dsp:nvSpPr>
        <dsp:cNvPr id="0" name=""/>
        <dsp:cNvSpPr/>
      </dsp:nvSpPr>
      <dsp:spPr>
        <a:xfrm>
          <a:off x="2349500" y="684182"/>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1D557C-707A-430B-B7E8-B29AEFF23FD8}">
      <dsp:nvSpPr>
        <dsp:cNvPr id="0" name=""/>
        <dsp:cNvSpPr/>
      </dsp:nvSpPr>
      <dsp:spPr>
        <a:xfrm>
          <a:off x="1784970" y="684182"/>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6B1ACF-FB64-4926-A04F-FE161DC5FBE3}">
      <dsp:nvSpPr>
        <dsp:cNvPr id="0" name=""/>
        <dsp:cNvSpPr/>
      </dsp:nvSpPr>
      <dsp:spPr>
        <a:xfrm>
          <a:off x="1219518" y="684182"/>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829DBB-99D5-4ABF-86E4-EB3B06063978}">
      <dsp:nvSpPr>
        <dsp:cNvPr id="0" name=""/>
        <dsp:cNvSpPr/>
      </dsp:nvSpPr>
      <dsp:spPr>
        <a:xfrm>
          <a:off x="654988" y="684182"/>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702975-F7C4-45BA-9CB0-62C6E9DF3767}">
      <dsp:nvSpPr>
        <dsp:cNvPr id="0" name=""/>
        <dsp:cNvSpPr/>
      </dsp:nvSpPr>
      <dsp:spPr>
        <a:xfrm>
          <a:off x="653146" y="2124"/>
          <a:ext cx="3098010" cy="679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889000">
            <a:lnSpc>
              <a:spcPct val="90000"/>
            </a:lnSpc>
            <a:spcBef>
              <a:spcPct val="0"/>
            </a:spcBef>
            <a:spcAft>
              <a:spcPct val="35000"/>
            </a:spcAft>
            <a:buNone/>
          </a:pPr>
          <a:r>
            <a:rPr lang="en-IN" sz="2000" b="1" kern="1200" dirty="0"/>
            <a:t>Develop an AI model to predict drug toxicity across multiple organ</a:t>
          </a:r>
        </a:p>
      </dsp:txBody>
      <dsp:txXfrm>
        <a:off x="653146" y="2124"/>
        <a:ext cx="3098010" cy="679884"/>
      </dsp:txXfrm>
    </dsp:sp>
    <dsp:sp modelId="{BCDDA92E-D39F-4B72-8E5E-1079F00B2F9A}">
      <dsp:nvSpPr>
        <dsp:cNvPr id="0" name=""/>
        <dsp:cNvSpPr/>
      </dsp:nvSpPr>
      <dsp:spPr>
        <a:xfrm>
          <a:off x="3268589" y="2265653"/>
          <a:ext cx="528614" cy="52904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4A897D-42E5-4721-9266-D4DCE3111C9E}">
      <dsp:nvSpPr>
        <dsp:cNvPr id="0" name=""/>
        <dsp:cNvSpPr/>
      </dsp:nvSpPr>
      <dsp:spPr>
        <a:xfrm>
          <a:off x="2745500" y="2397805"/>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00ED27-D41C-47BC-A70A-3CE1F8FE22B0}">
      <dsp:nvSpPr>
        <dsp:cNvPr id="0" name=""/>
        <dsp:cNvSpPr/>
      </dsp:nvSpPr>
      <dsp:spPr>
        <a:xfrm>
          <a:off x="2223333" y="2397805"/>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E517B5-F40F-4932-9A57-F6805614EFE2}">
      <dsp:nvSpPr>
        <dsp:cNvPr id="0" name=""/>
        <dsp:cNvSpPr/>
      </dsp:nvSpPr>
      <dsp:spPr>
        <a:xfrm>
          <a:off x="1700244" y="2397805"/>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7BDF15-E8C9-4467-8456-091BADEC76F2}">
      <dsp:nvSpPr>
        <dsp:cNvPr id="0" name=""/>
        <dsp:cNvSpPr/>
      </dsp:nvSpPr>
      <dsp:spPr>
        <a:xfrm>
          <a:off x="1178076" y="2397805"/>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7FBAE4-7D1B-4745-AAED-6BDD7C513412}">
      <dsp:nvSpPr>
        <dsp:cNvPr id="0" name=""/>
        <dsp:cNvSpPr/>
      </dsp:nvSpPr>
      <dsp:spPr>
        <a:xfrm>
          <a:off x="654988" y="2397805"/>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B0EE2C-4B8F-4948-973F-12A12921717E}">
      <dsp:nvSpPr>
        <dsp:cNvPr id="0" name=""/>
        <dsp:cNvSpPr/>
      </dsp:nvSpPr>
      <dsp:spPr>
        <a:xfrm>
          <a:off x="653146" y="1721398"/>
          <a:ext cx="2342847" cy="679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889000">
            <a:lnSpc>
              <a:spcPct val="90000"/>
            </a:lnSpc>
            <a:spcBef>
              <a:spcPct val="0"/>
            </a:spcBef>
            <a:spcAft>
              <a:spcPct val="35000"/>
            </a:spcAft>
            <a:buNone/>
          </a:pPr>
          <a:r>
            <a:rPr lang="en-IN" sz="2000" b="1" kern="1200" dirty="0"/>
            <a:t>Agent-Based Modelling (ABM)Finite Element Analysis (FEA)</a:t>
          </a:r>
          <a:endParaRPr lang="en-IN" sz="2000" kern="1200" dirty="0"/>
        </a:p>
      </dsp:txBody>
      <dsp:txXfrm>
        <a:off x="653146" y="1721398"/>
        <a:ext cx="2342847" cy="679884"/>
      </dsp:txXfrm>
    </dsp:sp>
    <dsp:sp modelId="{84377C1D-75F4-4F55-8CF2-4EF4CA90E7AB}">
      <dsp:nvSpPr>
        <dsp:cNvPr id="0" name=""/>
        <dsp:cNvSpPr/>
      </dsp:nvSpPr>
      <dsp:spPr>
        <a:xfrm>
          <a:off x="3817464" y="3546306"/>
          <a:ext cx="528614" cy="52904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DAC576-CFA4-4F3B-B124-67C004CED5B3}">
      <dsp:nvSpPr>
        <dsp:cNvPr id="0" name=""/>
        <dsp:cNvSpPr/>
      </dsp:nvSpPr>
      <dsp:spPr>
        <a:xfrm>
          <a:off x="3478561" y="4084910"/>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80F940-56A3-4444-A9C8-40D13B50A708}">
      <dsp:nvSpPr>
        <dsp:cNvPr id="0" name=""/>
        <dsp:cNvSpPr/>
      </dsp:nvSpPr>
      <dsp:spPr>
        <a:xfrm>
          <a:off x="2914031" y="4084910"/>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712CC0-A38E-4636-8D35-78B2CFF5F50D}">
      <dsp:nvSpPr>
        <dsp:cNvPr id="0" name=""/>
        <dsp:cNvSpPr/>
      </dsp:nvSpPr>
      <dsp:spPr>
        <a:xfrm>
          <a:off x="2349500" y="4084910"/>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20A9AF-985C-4A3A-A6A3-452F8E463BFF}">
      <dsp:nvSpPr>
        <dsp:cNvPr id="0" name=""/>
        <dsp:cNvSpPr/>
      </dsp:nvSpPr>
      <dsp:spPr>
        <a:xfrm>
          <a:off x="1784970" y="4084910"/>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003078-3ADF-4B7C-ACB9-20404AEDA2BC}">
      <dsp:nvSpPr>
        <dsp:cNvPr id="0" name=""/>
        <dsp:cNvSpPr/>
      </dsp:nvSpPr>
      <dsp:spPr>
        <a:xfrm>
          <a:off x="1219518" y="4084910"/>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432A5B-290F-4593-9D65-D8D2C2D19D42}">
      <dsp:nvSpPr>
        <dsp:cNvPr id="0" name=""/>
        <dsp:cNvSpPr/>
      </dsp:nvSpPr>
      <dsp:spPr>
        <a:xfrm>
          <a:off x="654988" y="4084910"/>
          <a:ext cx="264307" cy="264302"/>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AE2D4E-5FB3-47E0-A563-831EAE3044F1}">
      <dsp:nvSpPr>
        <dsp:cNvPr id="0" name=""/>
        <dsp:cNvSpPr/>
      </dsp:nvSpPr>
      <dsp:spPr>
        <a:xfrm>
          <a:off x="653146" y="3402417"/>
          <a:ext cx="3098010" cy="679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889000">
            <a:lnSpc>
              <a:spcPct val="90000"/>
            </a:lnSpc>
            <a:spcBef>
              <a:spcPct val="0"/>
            </a:spcBef>
            <a:spcAft>
              <a:spcPct val="35000"/>
            </a:spcAft>
            <a:buNone/>
          </a:pPr>
          <a:r>
            <a:rPr lang="en-IN" sz="2000" b="1" kern="1200" dirty="0"/>
            <a:t>Visualise drug interactions in 3D environments</a:t>
          </a:r>
          <a:endParaRPr lang="en-IN" sz="2000" kern="1200" dirty="0"/>
        </a:p>
      </dsp:txBody>
      <dsp:txXfrm>
        <a:off x="653146" y="3402417"/>
        <a:ext cx="3098010" cy="6798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D82E1-B6A6-40EF-B962-4A9FB5103F20}">
      <dsp:nvSpPr>
        <dsp:cNvPr id="0" name=""/>
        <dsp:cNvSpPr/>
      </dsp:nvSpPr>
      <dsp:spPr>
        <a:xfrm>
          <a:off x="2809571" y="897908"/>
          <a:ext cx="2916083" cy="257771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IN" sz="3700" kern="1200" dirty="0"/>
            <a:t>IN SILICO ORGAN ON CHIP</a:t>
          </a:r>
        </a:p>
      </dsp:txBody>
      <dsp:txXfrm>
        <a:off x="3236621" y="1275405"/>
        <a:ext cx="2061983" cy="1822719"/>
      </dsp:txXfrm>
    </dsp:sp>
    <dsp:sp modelId="{4B76D5B9-2AD5-42B5-ABE8-6EE69D0C6604}">
      <dsp:nvSpPr>
        <dsp:cNvPr id="0" name=""/>
        <dsp:cNvSpPr/>
      </dsp:nvSpPr>
      <dsp:spPr>
        <a:xfrm>
          <a:off x="2164433" y="0"/>
          <a:ext cx="4174188" cy="4351338"/>
        </a:xfrm>
        <a:prstGeom prst="blockArc">
          <a:avLst>
            <a:gd name="adj1" fmla="val 17527788"/>
            <a:gd name="adj2" fmla="val 4119114"/>
            <a:gd name="adj3" fmla="val 575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9187FD-91A5-495F-890D-3E79DE0377B2}">
      <dsp:nvSpPr>
        <dsp:cNvPr id="0" name=""/>
        <dsp:cNvSpPr/>
      </dsp:nvSpPr>
      <dsp:spPr>
        <a:xfrm>
          <a:off x="5167280" y="355377"/>
          <a:ext cx="1250725" cy="1132470"/>
        </a:xfrm>
        <a:prstGeom prst="ellipse">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97E06D-1F9E-425A-A52E-40DCC8F8113E}">
      <dsp:nvSpPr>
        <dsp:cNvPr id="0" name=""/>
        <dsp:cNvSpPr/>
      </dsp:nvSpPr>
      <dsp:spPr>
        <a:xfrm>
          <a:off x="6431423" y="384658"/>
          <a:ext cx="1484815" cy="1073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10000"/>
            </a:spcAft>
            <a:buNone/>
          </a:pPr>
          <a:r>
            <a:rPr lang="en-IN" sz="1600" kern="1200" dirty="0"/>
            <a:t>FEA AND ABM FOR DRUG INTERACTION</a:t>
          </a:r>
        </a:p>
      </dsp:txBody>
      <dsp:txXfrm>
        <a:off x="6431423" y="384658"/>
        <a:ext cx="1484815" cy="1073910"/>
      </dsp:txXfrm>
    </dsp:sp>
    <dsp:sp modelId="{3F4F0926-4DDE-4FD9-AF04-08992AFC65D5}">
      <dsp:nvSpPr>
        <dsp:cNvPr id="0" name=""/>
        <dsp:cNvSpPr/>
      </dsp:nvSpPr>
      <dsp:spPr>
        <a:xfrm>
          <a:off x="5666743" y="1629140"/>
          <a:ext cx="1109281" cy="1109591"/>
        </a:xfrm>
        <a:prstGeom prst="ellipse">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611491-F78A-4A2B-A15E-D49A6AF84978}">
      <dsp:nvSpPr>
        <dsp:cNvPr id="0" name=""/>
        <dsp:cNvSpPr/>
      </dsp:nvSpPr>
      <dsp:spPr>
        <a:xfrm>
          <a:off x="6866350" y="1644805"/>
          <a:ext cx="1484815" cy="1073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10000"/>
            </a:spcAft>
            <a:buNone/>
          </a:pPr>
          <a:r>
            <a:rPr lang="en-IN" sz="1600" kern="1200" dirty="0"/>
            <a:t>IN SILICO CLINICAL TRIALS SIMULATIONS</a:t>
          </a:r>
        </a:p>
      </dsp:txBody>
      <dsp:txXfrm>
        <a:off x="6866350" y="1644805"/>
        <a:ext cx="1484815" cy="1073910"/>
      </dsp:txXfrm>
    </dsp:sp>
    <dsp:sp modelId="{D32CA8A1-BDC1-4EF7-8D02-34609C9E2205}">
      <dsp:nvSpPr>
        <dsp:cNvPr id="0" name=""/>
        <dsp:cNvSpPr/>
      </dsp:nvSpPr>
      <dsp:spPr>
        <a:xfrm>
          <a:off x="5238002" y="2909304"/>
          <a:ext cx="1109281" cy="1109591"/>
        </a:xfrm>
        <a:prstGeom prst="ellipse">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E90DA0-DAC3-4ABF-B40C-59FED3CDFB41}">
      <dsp:nvSpPr>
        <dsp:cNvPr id="0" name=""/>
        <dsp:cNvSpPr/>
      </dsp:nvSpPr>
      <dsp:spPr>
        <a:xfrm>
          <a:off x="6431423" y="2931931"/>
          <a:ext cx="1484815" cy="1073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10000"/>
            </a:spcAft>
            <a:buNone/>
          </a:pPr>
          <a:r>
            <a:rPr lang="en-IN" sz="1600" kern="1200" dirty="0"/>
            <a:t>FASTER DRUG DEVELOPMENT </a:t>
          </a:r>
        </a:p>
      </dsp:txBody>
      <dsp:txXfrm>
        <a:off x="6431423" y="2931931"/>
        <a:ext cx="1484815" cy="1073910"/>
      </dsp:txXfrm>
    </dsp:sp>
  </dsp:spTree>
</dsp:drawing>
</file>

<file path=ppt/diagrams/layout1.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D617-5E1B-507F-82D6-ED18341963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985BF7-D9D5-E597-0A19-1939C35538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955F1A-B2D2-0BF5-31C3-060FD28342FE}"/>
              </a:ext>
            </a:extLst>
          </p:cNvPr>
          <p:cNvSpPr>
            <a:spLocks noGrp="1"/>
          </p:cNvSpPr>
          <p:nvPr>
            <p:ph type="dt" sz="half" idx="10"/>
          </p:nvPr>
        </p:nvSpPr>
        <p:spPr/>
        <p:txBody>
          <a:bodyPr/>
          <a:lstStyle/>
          <a:p>
            <a:fld id="{15AE7E35-1C88-4366-BDCC-1ACEA0F17BB6}" type="datetimeFigureOut">
              <a:rPr lang="en-IN" smtClean="0"/>
              <a:t>10-03-2025</a:t>
            </a:fld>
            <a:endParaRPr lang="en-IN"/>
          </a:p>
        </p:txBody>
      </p:sp>
      <p:sp>
        <p:nvSpPr>
          <p:cNvPr id="5" name="Footer Placeholder 4">
            <a:extLst>
              <a:ext uri="{FF2B5EF4-FFF2-40B4-BE49-F238E27FC236}">
                <a16:creationId xmlns:a16="http://schemas.microsoft.com/office/drawing/2014/main" id="{EF26FCF9-E1A6-FEAA-5A4B-FFABA5E8EB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C1262E-264C-7E3F-AD57-7637EB7AAEAA}"/>
              </a:ext>
            </a:extLst>
          </p:cNvPr>
          <p:cNvSpPr>
            <a:spLocks noGrp="1"/>
          </p:cNvSpPr>
          <p:nvPr>
            <p:ph type="sldNum" sz="quarter" idx="12"/>
          </p:nvPr>
        </p:nvSpPr>
        <p:spPr/>
        <p:txBody>
          <a:bodyPr/>
          <a:lstStyle/>
          <a:p>
            <a:fld id="{F675B090-3AB6-4506-8D16-9F3E598E3DA5}" type="slidenum">
              <a:rPr lang="en-IN" smtClean="0"/>
              <a:t>‹#›</a:t>
            </a:fld>
            <a:endParaRPr lang="en-IN"/>
          </a:p>
        </p:txBody>
      </p:sp>
    </p:spTree>
    <p:extLst>
      <p:ext uri="{BB962C8B-B14F-4D97-AF65-F5344CB8AC3E}">
        <p14:creationId xmlns:p14="http://schemas.microsoft.com/office/powerpoint/2010/main" val="1390046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9E7A2-9982-8CB4-73CD-A33E1D5A2C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52032B-2CE9-1958-CA31-FA495153CE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42793D-0E42-DB18-D4B9-5E35AC403FAA}"/>
              </a:ext>
            </a:extLst>
          </p:cNvPr>
          <p:cNvSpPr>
            <a:spLocks noGrp="1"/>
          </p:cNvSpPr>
          <p:nvPr>
            <p:ph type="dt" sz="half" idx="10"/>
          </p:nvPr>
        </p:nvSpPr>
        <p:spPr/>
        <p:txBody>
          <a:bodyPr/>
          <a:lstStyle/>
          <a:p>
            <a:fld id="{15AE7E35-1C88-4366-BDCC-1ACEA0F17BB6}" type="datetimeFigureOut">
              <a:rPr lang="en-IN" smtClean="0"/>
              <a:t>10-03-2025</a:t>
            </a:fld>
            <a:endParaRPr lang="en-IN"/>
          </a:p>
        </p:txBody>
      </p:sp>
      <p:sp>
        <p:nvSpPr>
          <p:cNvPr id="5" name="Footer Placeholder 4">
            <a:extLst>
              <a:ext uri="{FF2B5EF4-FFF2-40B4-BE49-F238E27FC236}">
                <a16:creationId xmlns:a16="http://schemas.microsoft.com/office/drawing/2014/main" id="{7461EA6D-EB32-6311-0B0B-E67AD3A9FB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AC6898-DA1B-836F-AE7B-EA7EA40525AA}"/>
              </a:ext>
            </a:extLst>
          </p:cNvPr>
          <p:cNvSpPr>
            <a:spLocks noGrp="1"/>
          </p:cNvSpPr>
          <p:nvPr>
            <p:ph type="sldNum" sz="quarter" idx="12"/>
          </p:nvPr>
        </p:nvSpPr>
        <p:spPr/>
        <p:txBody>
          <a:bodyPr/>
          <a:lstStyle/>
          <a:p>
            <a:fld id="{F675B090-3AB6-4506-8D16-9F3E598E3DA5}" type="slidenum">
              <a:rPr lang="en-IN" smtClean="0"/>
              <a:t>‹#›</a:t>
            </a:fld>
            <a:endParaRPr lang="en-IN"/>
          </a:p>
        </p:txBody>
      </p:sp>
    </p:spTree>
    <p:extLst>
      <p:ext uri="{BB962C8B-B14F-4D97-AF65-F5344CB8AC3E}">
        <p14:creationId xmlns:p14="http://schemas.microsoft.com/office/powerpoint/2010/main" val="352750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A83CE3-F67D-03C7-7F72-5322A4573B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7AF88B-90B9-B156-FDD8-7537813858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3B5C68-D62C-69FD-B893-B3B59F116F48}"/>
              </a:ext>
            </a:extLst>
          </p:cNvPr>
          <p:cNvSpPr>
            <a:spLocks noGrp="1"/>
          </p:cNvSpPr>
          <p:nvPr>
            <p:ph type="dt" sz="half" idx="10"/>
          </p:nvPr>
        </p:nvSpPr>
        <p:spPr/>
        <p:txBody>
          <a:bodyPr/>
          <a:lstStyle/>
          <a:p>
            <a:fld id="{15AE7E35-1C88-4366-BDCC-1ACEA0F17BB6}" type="datetimeFigureOut">
              <a:rPr lang="en-IN" smtClean="0"/>
              <a:t>10-03-2025</a:t>
            </a:fld>
            <a:endParaRPr lang="en-IN"/>
          </a:p>
        </p:txBody>
      </p:sp>
      <p:sp>
        <p:nvSpPr>
          <p:cNvPr id="5" name="Footer Placeholder 4">
            <a:extLst>
              <a:ext uri="{FF2B5EF4-FFF2-40B4-BE49-F238E27FC236}">
                <a16:creationId xmlns:a16="http://schemas.microsoft.com/office/drawing/2014/main" id="{B26432AC-59DA-0DD7-71B6-F9248279CF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2857F1-49C8-917E-B5C5-B67FFB421502}"/>
              </a:ext>
            </a:extLst>
          </p:cNvPr>
          <p:cNvSpPr>
            <a:spLocks noGrp="1"/>
          </p:cNvSpPr>
          <p:nvPr>
            <p:ph type="sldNum" sz="quarter" idx="12"/>
          </p:nvPr>
        </p:nvSpPr>
        <p:spPr/>
        <p:txBody>
          <a:bodyPr/>
          <a:lstStyle/>
          <a:p>
            <a:fld id="{F675B090-3AB6-4506-8D16-9F3E598E3DA5}" type="slidenum">
              <a:rPr lang="en-IN" smtClean="0"/>
              <a:t>‹#›</a:t>
            </a:fld>
            <a:endParaRPr lang="en-IN"/>
          </a:p>
        </p:txBody>
      </p:sp>
    </p:spTree>
    <p:extLst>
      <p:ext uri="{BB962C8B-B14F-4D97-AF65-F5344CB8AC3E}">
        <p14:creationId xmlns:p14="http://schemas.microsoft.com/office/powerpoint/2010/main" val="2799444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A332F-695D-CAA2-B835-B2BB1ED557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9DEAA3-3223-2B91-E084-6144867836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8062BB-DA27-61A9-DEFF-F0A14A527B00}"/>
              </a:ext>
            </a:extLst>
          </p:cNvPr>
          <p:cNvSpPr>
            <a:spLocks noGrp="1"/>
          </p:cNvSpPr>
          <p:nvPr>
            <p:ph type="dt" sz="half" idx="10"/>
          </p:nvPr>
        </p:nvSpPr>
        <p:spPr/>
        <p:txBody>
          <a:bodyPr/>
          <a:lstStyle/>
          <a:p>
            <a:fld id="{15AE7E35-1C88-4366-BDCC-1ACEA0F17BB6}" type="datetimeFigureOut">
              <a:rPr lang="en-IN" smtClean="0"/>
              <a:t>10-03-2025</a:t>
            </a:fld>
            <a:endParaRPr lang="en-IN"/>
          </a:p>
        </p:txBody>
      </p:sp>
      <p:sp>
        <p:nvSpPr>
          <p:cNvPr id="5" name="Footer Placeholder 4">
            <a:extLst>
              <a:ext uri="{FF2B5EF4-FFF2-40B4-BE49-F238E27FC236}">
                <a16:creationId xmlns:a16="http://schemas.microsoft.com/office/drawing/2014/main" id="{4BC1BB68-28E2-478A-9BC2-F772E0A876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C767B1-EA57-93D5-1C59-FE21EA6337CC}"/>
              </a:ext>
            </a:extLst>
          </p:cNvPr>
          <p:cNvSpPr>
            <a:spLocks noGrp="1"/>
          </p:cNvSpPr>
          <p:nvPr>
            <p:ph type="sldNum" sz="quarter" idx="12"/>
          </p:nvPr>
        </p:nvSpPr>
        <p:spPr/>
        <p:txBody>
          <a:bodyPr/>
          <a:lstStyle/>
          <a:p>
            <a:fld id="{F675B090-3AB6-4506-8D16-9F3E598E3DA5}" type="slidenum">
              <a:rPr lang="en-IN" smtClean="0"/>
              <a:t>‹#›</a:t>
            </a:fld>
            <a:endParaRPr lang="en-IN"/>
          </a:p>
        </p:txBody>
      </p:sp>
    </p:spTree>
    <p:extLst>
      <p:ext uri="{BB962C8B-B14F-4D97-AF65-F5344CB8AC3E}">
        <p14:creationId xmlns:p14="http://schemas.microsoft.com/office/powerpoint/2010/main" val="107088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6082C-221F-C28F-BA3E-E426E288C8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79F930-BF43-118F-C9CD-F450454B23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439884-B805-306D-C2CD-DA1F4B66A333}"/>
              </a:ext>
            </a:extLst>
          </p:cNvPr>
          <p:cNvSpPr>
            <a:spLocks noGrp="1"/>
          </p:cNvSpPr>
          <p:nvPr>
            <p:ph type="dt" sz="half" idx="10"/>
          </p:nvPr>
        </p:nvSpPr>
        <p:spPr/>
        <p:txBody>
          <a:bodyPr/>
          <a:lstStyle/>
          <a:p>
            <a:fld id="{15AE7E35-1C88-4366-BDCC-1ACEA0F17BB6}" type="datetimeFigureOut">
              <a:rPr lang="en-IN" smtClean="0"/>
              <a:t>10-03-2025</a:t>
            </a:fld>
            <a:endParaRPr lang="en-IN"/>
          </a:p>
        </p:txBody>
      </p:sp>
      <p:sp>
        <p:nvSpPr>
          <p:cNvPr id="5" name="Footer Placeholder 4">
            <a:extLst>
              <a:ext uri="{FF2B5EF4-FFF2-40B4-BE49-F238E27FC236}">
                <a16:creationId xmlns:a16="http://schemas.microsoft.com/office/drawing/2014/main" id="{B6F89B67-A8EF-7F17-9483-C3B78DBB36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2FD051-5BBF-0276-6DDD-1EEFC461A864}"/>
              </a:ext>
            </a:extLst>
          </p:cNvPr>
          <p:cNvSpPr>
            <a:spLocks noGrp="1"/>
          </p:cNvSpPr>
          <p:nvPr>
            <p:ph type="sldNum" sz="quarter" idx="12"/>
          </p:nvPr>
        </p:nvSpPr>
        <p:spPr/>
        <p:txBody>
          <a:bodyPr/>
          <a:lstStyle/>
          <a:p>
            <a:fld id="{F675B090-3AB6-4506-8D16-9F3E598E3DA5}" type="slidenum">
              <a:rPr lang="en-IN" smtClean="0"/>
              <a:t>‹#›</a:t>
            </a:fld>
            <a:endParaRPr lang="en-IN"/>
          </a:p>
        </p:txBody>
      </p:sp>
    </p:spTree>
    <p:extLst>
      <p:ext uri="{BB962C8B-B14F-4D97-AF65-F5344CB8AC3E}">
        <p14:creationId xmlns:p14="http://schemas.microsoft.com/office/powerpoint/2010/main" val="44162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1761-AFDB-0753-ED9E-182D2A15C7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195FA6-2CA4-C5F9-96FC-7D5A112AA8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FF573D-1E1B-1CBD-9EA3-716DC9295E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225CC1-BB31-FD3B-101B-958C7FC51D74}"/>
              </a:ext>
            </a:extLst>
          </p:cNvPr>
          <p:cNvSpPr>
            <a:spLocks noGrp="1"/>
          </p:cNvSpPr>
          <p:nvPr>
            <p:ph type="dt" sz="half" idx="10"/>
          </p:nvPr>
        </p:nvSpPr>
        <p:spPr/>
        <p:txBody>
          <a:bodyPr/>
          <a:lstStyle/>
          <a:p>
            <a:fld id="{15AE7E35-1C88-4366-BDCC-1ACEA0F17BB6}" type="datetimeFigureOut">
              <a:rPr lang="en-IN" smtClean="0"/>
              <a:t>10-03-2025</a:t>
            </a:fld>
            <a:endParaRPr lang="en-IN"/>
          </a:p>
        </p:txBody>
      </p:sp>
      <p:sp>
        <p:nvSpPr>
          <p:cNvPr id="6" name="Footer Placeholder 5">
            <a:extLst>
              <a:ext uri="{FF2B5EF4-FFF2-40B4-BE49-F238E27FC236}">
                <a16:creationId xmlns:a16="http://schemas.microsoft.com/office/drawing/2014/main" id="{0F55185F-19E4-D3B0-946B-41DAE13BF1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43AF8-E428-1D03-46D8-E0785643F85D}"/>
              </a:ext>
            </a:extLst>
          </p:cNvPr>
          <p:cNvSpPr>
            <a:spLocks noGrp="1"/>
          </p:cNvSpPr>
          <p:nvPr>
            <p:ph type="sldNum" sz="quarter" idx="12"/>
          </p:nvPr>
        </p:nvSpPr>
        <p:spPr/>
        <p:txBody>
          <a:bodyPr/>
          <a:lstStyle/>
          <a:p>
            <a:fld id="{F675B090-3AB6-4506-8D16-9F3E598E3DA5}" type="slidenum">
              <a:rPr lang="en-IN" smtClean="0"/>
              <a:t>‹#›</a:t>
            </a:fld>
            <a:endParaRPr lang="en-IN"/>
          </a:p>
        </p:txBody>
      </p:sp>
    </p:spTree>
    <p:extLst>
      <p:ext uri="{BB962C8B-B14F-4D97-AF65-F5344CB8AC3E}">
        <p14:creationId xmlns:p14="http://schemas.microsoft.com/office/powerpoint/2010/main" val="274330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60C80-9448-7926-8004-32A57923E3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AB5887-F974-89CA-1917-794E369D1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CC20A4-2AEE-1C38-EFD6-EA9C926FAA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1B94F2-2DE0-F987-22BF-F41297234F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91E11-A736-6580-98F3-8E6631A799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CFFEF6-E75A-3B6D-79A2-5DBFD117D8A0}"/>
              </a:ext>
            </a:extLst>
          </p:cNvPr>
          <p:cNvSpPr>
            <a:spLocks noGrp="1"/>
          </p:cNvSpPr>
          <p:nvPr>
            <p:ph type="dt" sz="half" idx="10"/>
          </p:nvPr>
        </p:nvSpPr>
        <p:spPr/>
        <p:txBody>
          <a:bodyPr/>
          <a:lstStyle/>
          <a:p>
            <a:fld id="{15AE7E35-1C88-4366-BDCC-1ACEA0F17BB6}" type="datetimeFigureOut">
              <a:rPr lang="en-IN" smtClean="0"/>
              <a:t>10-03-2025</a:t>
            </a:fld>
            <a:endParaRPr lang="en-IN"/>
          </a:p>
        </p:txBody>
      </p:sp>
      <p:sp>
        <p:nvSpPr>
          <p:cNvPr id="8" name="Footer Placeholder 7">
            <a:extLst>
              <a:ext uri="{FF2B5EF4-FFF2-40B4-BE49-F238E27FC236}">
                <a16:creationId xmlns:a16="http://schemas.microsoft.com/office/drawing/2014/main" id="{710E5035-4F30-D706-FC53-9AE6E3F36B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75B2C0-9D40-BC90-A3EB-A15CBAAC3FBB}"/>
              </a:ext>
            </a:extLst>
          </p:cNvPr>
          <p:cNvSpPr>
            <a:spLocks noGrp="1"/>
          </p:cNvSpPr>
          <p:nvPr>
            <p:ph type="sldNum" sz="quarter" idx="12"/>
          </p:nvPr>
        </p:nvSpPr>
        <p:spPr/>
        <p:txBody>
          <a:bodyPr/>
          <a:lstStyle/>
          <a:p>
            <a:fld id="{F675B090-3AB6-4506-8D16-9F3E598E3DA5}" type="slidenum">
              <a:rPr lang="en-IN" smtClean="0"/>
              <a:t>‹#›</a:t>
            </a:fld>
            <a:endParaRPr lang="en-IN"/>
          </a:p>
        </p:txBody>
      </p:sp>
    </p:spTree>
    <p:extLst>
      <p:ext uri="{BB962C8B-B14F-4D97-AF65-F5344CB8AC3E}">
        <p14:creationId xmlns:p14="http://schemas.microsoft.com/office/powerpoint/2010/main" val="531557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2231-7CA6-9D1C-A7D3-09C45F0992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6F97B5-2518-5ACE-2B15-95B9CA7D2AF6}"/>
              </a:ext>
            </a:extLst>
          </p:cNvPr>
          <p:cNvSpPr>
            <a:spLocks noGrp="1"/>
          </p:cNvSpPr>
          <p:nvPr>
            <p:ph type="dt" sz="half" idx="10"/>
          </p:nvPr>
        </p:nvSpPr>
        <p:spPr/>
        <p:txBody>
          <a:bodyPr/>
          <a:lstStyle/>
          <a:p>
            <a:fld id="{15AE7E35-1C88-4366-BDCC-1ACEA0F17BB6}" type="datetimeFigureOut">
              <a:rPr lang="en-IN" smtClean="0"/>
              <a:t>10-03-2025</a:t>
            </a:fld>
            <a:endParaRPr lang="en-IN"/>
          </a:p>
        </p:txBody>
      </p:sp>
      <p:sp>
        <p:nvSpPr>
          <p:cNvPr id="4" name="Footer Placeholder 3">
            <a:extLst>
              <a:ext uri="{FF2B5EF4-FFF2-40B4-BE49-F238E27FC236}">
                <a16:creationId xmlns:a16="http://schemas.microsoft.com/office/drawing/2014/main" id="{F337F53F-5D35-E602-B3DB-4621A9BB3E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6029AD-2E1C-3663-EED3-904C31A516F7}"/>
              </a:ext>
            </a:extLst>
          </p:cNvPr>
          <p:cNvSpPr>
            <a:spLocks noGrp="1"/>
          </p:cNvSpPr>
          <p:nvPr>
            <p:ph type="sldNum" sz="quarter" idx="12"/>
          </p:nvPr>
        </p:nvSpPr>
        <p:spPr/>
        <p:txBody>
          <a:bodyPr/>
          <a:lstStyle/>
          <a:p>
            <a:fld id="{F675B090-3AB6-4506-8D16-9F3E598E3DA5}" type="slidenum">
              <a:rPr lang="en-IN" smtClean="0"/>
              <a:t>‹#›</a:t>
            </a:fld>
            <a:endParaRPr lang="en-IN"/>
          </a:p>
        </p:txBody>
      </p:sp>
    </p:spTree>
    <p:extLst>
      <p:ext uri="{BB962C8B-B14F-4D97-AF65-F5344CB8AC3E}">
        <p14:creationId xmlns:p14="http://schemas.microsoft.com/office/powerpoint/2010/main" val="21583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F1666-AF40-1174-B013-625ED8351E14}"/>
              </a:ext>
            </a:extLst>
          </p:cNvPr>
          <p:cNvSpPr>
            <a:spLocks noGrp="1"/>
          </p:cNvSpPr>
          <p:nvPr>
            <p:ph type="dt" sz="half" idx="10"/>
          </p:nvPr>
        </p:nvSpPr>
        <p:spPr/>
        <p:txBody>
          <a:bodyPr/>
          <a:lstStyle/>
          <a:p>
            <a:fld id="{15AE7E35-1C88-4366-BDCC-1ACEA0F17BB6}" type="datetimeFigureOut">
              <a:rPr lang="en-IN" smtClean="0"/>
              <a:t>10-03-2025</a:t>
            </a:fld>
            <a:endParaRPr lang="en-IN"/>
          </a:p>
        </p:txBody>
      </p:sp>
      <p:sp>
        <p:nvSpPr>
          <p:cNvPr id="3" name="Footer Placeholder 2">
            <a:extLst>
              <a:ext uri="{FF2B5EF4-FFF2-40B4-BE49-F238E27FC236}">
                <a16:creationId xmlns:a16="http://schemas.microsoft.com/office/drawing/2014/main" id="{82CB33A3-B962-3736-4583-975F028941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6E8289-2681-40A1-0222-338068E2E418}"/>
              </a:ext>
            </a:extLst>
          </p:cNvPr>
          <p:cNvSpPr>
            <a:spLocks noGrp="1"/>
          </p:cNvSpPr>
          <p:nvPr>
            <p:ph type="sldNum" sz="quarter" idx="12"/>
          </p:nvPr>
        </p:nvSpPr>
        <p:spPr/>
        <p:txBody>
          <a:bodyPr/>
          <a:lstStyle/>
          <a:p>
            <a:fld id="{F675B090-3AB6-4506-8D16-9F3E598E3DA5}" type="slidenum">
              <a:rPr lang="en-IN" smtClean="0"/>
              <a:t>‹#›</a:t>
            </a:fld>
            <a:endParaRPr lang="en-IN"/>
          </a:p>
        </p:txBody>
      </p:sp>
    </p:spTree>
    <p:extLst>
      <p:ext uri="{BB962C8B-B14F-4D97-AF65-F5344CB8AC3E}">
        <p14:creationId xmlns:p14="http://schemas.microsoft.com/office/powerpoint/2010/main" val="260734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20185-FB97-B166-6CED-460EBC8978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F15841-986C-2E01-AF0E-45205A23F4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259191-24DF-EA61-7CC9-994E2AB2B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A69083-76CB-C4BE-E10C-D4111ADB2B3C}"/>
              </a:ext>
            </a:extLst>
          </p:cNvPr>
          <p:cNvSpPr>
            <a:spLocks noGrp="1"/>
          </p:cNvSpPr>
          <p:nvPr>
            <p:ph type="dt" sz="half" idx="10"/>
          </p:nvPr>
        </p:nvSpPr>
        <p:spPr/>
        <p:txBody>
          <a:bodyPr/>
          <a:lstStyle/>
          <a:p>
            <a:fld id="{15AE7E35-1C88-4366-BDCC-1ACEA0F17BB6}" type="datetimeFigureOut">
              <a:rPr lang="en-IN" smtClean="0"/>
              <a:t>10-03-2025</a:t>
            </a:fld>
            <a:endParaRPr lang="en-IN"/>
          </a:p>
        </p:txBody>
      </p:sp>
      <p:sp>
        <p:nvSpPr>
          <p:cNvPr id="6" name="Footer Placeholder 5">
            <a:extLst>
              <a:ext uri="{FF2B5EF4-FFF2-40B4-BE49-F238E27FC236}">
                <a16:creationId xmlns:a16="http://schemas.microsoft.com/office/drawing/2014/main" id="{4D520DB1-AAE4-018E-A227-E698B04135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9FCCFE-AEDD-2A10-BE23-F93F63C22803}"/>
              </a:ext>
            </a:extLst>
          </p:cNvPr>
          <p:cNvSpPr>
            <a:spLocks noGrp="1"/>
          </p:cNvSpPr>
          <p:nvPr>
            <p:ph type="sldNum" sz="quarter" idx="12"/>
          </p:nvPr>
        </p:nvSpPr>
        <p:spPr/>
        <p:txBody>
          <a:bodyPr/>
          <a:lstStyle/>
          <a:p>
            <a:fld id="{F675B090-3AB6-4506-8D16-9F3E598E3DA5}" type="slidenum">
              <a:rPr lang="en-IN" smtClean="0"/>
              <a:t>‹#›</a:t>
            </a:fld>
            <a:endParaRPr lang="en-IN"/>
          </a:p>
        </p:txBody>
      </p:sp>
    </p:spTree>
    <p:extLst>
      <p:ext uri="{BB962C8B-B14F-4D97-AF65-F5344CB8AC3E}">
        <p14:creationId xmlns:p14="http://schemas.microsoft.com/office/powerpoint/2010/main" val="310588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B7220-0819-D474-D3C6-27BE346E3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12FD2A-CC18-BE08-94AA-3FB66D050B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605C3B-9758-064B-B4E0-98098B209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EDB3E-33B7-B9F2-38B8-7D625FC60385}"/>
              </a:ext>
            </a:extLst>
          </p:cNvPr>
          <p:cNvSpPr>
            <a:spLocks noGrp="1"/>
          </p:cNvSpPr>
          <p:nvPr>
            <p:ph type="dt" sz="half" idx="10"/>
          </p:nvPr>
        </p:nvSpPr>
        <p:spPr/>
        <p:txBody>
          <a:bodyPr/>
          <a:lstStyle/>
          <a:p>
            <a:fld id="{15AE7E35-1C88-4366-BDCC-1ACEA0F17BB6}" type="datetimeFigureOut">
              <a:rPr lang="en-IN" smtClean="0"/>
              <a:t>10-03-2025</a:t>
            </a:fld>
            <a:endParaRPr lang="en-IN"/>
          </a:p>
        </p:txBody>
      </p:sp>
      <p:sp>
        <p:nvSpPr>
          <p:cNvPr id="6" name="Footer Placeholder 5">
            <a:extLst>
              <a:ext uri="{FF2B5EF4-FFF2-40B4-BE49-F238E27FC236}">
                <a16:creationId xmlns:a16="http://schemas.microsoft.com/office/drawing/2014/main" id="{F2C1D277-1C56-3179-8FEE-664273B87D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BE484B-3D8F-3C5E-935E-20FC8732EC9A}"/>
              </a:ext>
            </a:extLst>
          </p:cNvPr>
          <p:cNvSpPr>
            <a:spLocks noGrp="1"/>
          </p:cNvSpPr>
          <p:nvPr>
            <p:ph type="sldNum" sz="quarter" idx="12"/>
          </p:nvPr>
        </p:nvSpPr>
        <p:spPr/>
        <p:txBody>
          <a:bodyPr/>
          <a:lstStyle/>
          <a:p>
            <a:fld id="{F675B090-3AB6-4506-8D16-9F3E598E3DA5}" type="slidenum">
              <a:rPr lang="en-IN" smtClean="0"/>
              <a:t>‹#›</a:t>
            </a:fld>
            <a:endParaRPr lang="en-IN"/>
          </a:p>
        </p:txBody>
      </p:sp>
    </p:spTree>
    <p:extLst>
      <p:ext uri="{BB962C8B-B14F-4D97-AF65-F5344CB8AC3E}">
        <p14:creationId xmlns:p14="http://schemas.microsoft.com/office/powerpoint/2010/main" val="4012233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DBCDD9-0A12-70A7-B6A8-3FF421153D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E8A8E2-3FEC-F019-6236-85E7BD9E69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7A54B9-2EDB-FF69-C1D2-50A44C2BAF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AE7E35-1C88-4366-BDCC-1ACEA0F17BB6}" type="datetimeFigureOut">
              <a:rPr lang="en-IN" smtClean="0"/>
              <a:t>10-03-2025</a:t>
            </a:fld>
            <a:endParaRPr lang="en-IN"/>
          </a:p>
        </p:txBody>
      </p:sp>
      <p:sp>
        <p:nvSpPr>
          <p:cNvPr id="5" name="Footer Placeholder 4">
            <a:extLst>
              <a:ext uri="{FF2B5EF4-FFF2-40B4-BE49-F238E27FC236}">
                <a16:creationId xmlns:a16="http://schemas.microsoft.com/office/drawing/2014/main" id="{AC0486D6-A191-8C6F-5E1D-36DF35B348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2CB31FF-F005-2C79-99E6-5FDC93311F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675B090-3AB6-4506-8D16-9F3E598E3DA5}" type="slidenum">
              <a:rPr lang="en-IN" smtClean="0"/>
              <a:t>‹#›</a:t>
            </a:fld>
            <a:endParaRPr lang="en-IN"/>
          </a:p>
        </p:txBody>
      </p:sp>
    </p:spTree>
    <p:extLst>
      <p:ext uri="{BB962C8B-B14F-4D97-AF65-F5344CB8AC3E}">
        <p14:creationId xmlns:p14="http://schemas.microsoft.com/office/powerpoint/2010/main" val="1484478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D0E9B8-DE71-ECF3-962D-90A83DAD74ED}"/>
              </a:ext>
            </a:extLst>
          </p:cNvPr>
          <p:cNvSpPr>
            <a:spLocks noGrp="1"/>
          </p:cNvSpPr>
          <p:nvPr>
            <p:ph type="ctrTitle"/>
          </p:nvPr>
        </p:nvSpPr>
        <p:spPr>
          <a:xfrm>
            <a:off x="838201" y="365125"/>
            <a:ext cx="5251316" cy="1807305"/>
          </a:xfrm>
        </p:spPr>
        <p:txBody>
          <a:bodyPr vert="horz" lIns="91440" tIns="45720" rIns="91440" bIns="45720" rtlCol="0" anchor="ctr">
            <a:normAutofit/>
          </a:bodyPr>
          <a:lstStyle/>
          <a:p>
            <a:r>
              <a:rPr lang="en-US" sz="4100" b="1" dirty="0"/>
              <a:t>TOXICITY PREDICTION ON DAILY MEDICATION</a:t>
            </a:r>
            <a:endParaRPr lang="en-US" sz="4100" dirty="0"/>
          </a:p>
        </p:txBody>
      </p:sp>
      <p:sp>
        <p:nvSpPr>
          <p:cNvPr id="3" name="Subtitle 2">
            <a:extLst>
              <a:ext uri="{FF2B5EF4-FFF2-40B4-BE49-F238E27FC236}">
                <a16:creationId xmlns:a16="http://schemas.microsoft.com/office/drawing/2014/main" id="{43E43C12-54C1-5011-DE47-5A549EC76360}"/>
              </a:ext>
            </a:extLst>
          </p:cNvPr>
          <p:cNvSpPr>
            <a:spLocks noGrp="1"/>
          </p:cNvSpPr>
          <p:nvPr>
            <p:ph type="subTitle" idx="1"/>
          </p:nvPr>
        </p:nvSpPr>
        <p:spPr>
          <a:xfrm>
            <a:off x="422032" y="2333296"/>
            <a:ext cx="5804136" cy="4524703"/>
          </a:xfrm>
        </p:spPr>
        <p:txBody>
          <a:bodyPr vert="horz" lIns="91440" tIns="45720" rIns="91440" bIns="45720" rtlCol="0">
            <a:normAutofit/>
          </a:bodyPr>
          <a:lstStyle/>
          <a:p>
            <a:pPr>
              <a:spcAft>
                <a:spcPts val="600"/>
              </a:spcAft>
            </a:pPr>
            <a:r>
              <a:rPr lang="en-US" sz="2000" b="1" dirty="0"/>
              <a:t>24AIM112 – </a:t>
            </a:r>
            <a:r>
              <a:rPr lang="en-US" sz="2000" dirty="0"/>
              <a:t>Molecular Biology and Basic Cellular Physiology</a:t>
            </a:r>
          </a:p>
          <a:p>
            <a:pPr>
              <a:spcAft>
                <a:spcPts val="600"/>
              </a:spcAft>
            </a:pPr>
            <a:r>
              <a:rPr lang="en-US" sz="2000" b="1" dirty="0"/>
              <a:t>24AIM115 – </a:t>
            </a:r>
            <a:r>
              <a:rPr lang="en-US" sz="2000" dirty="0"/>
              <a:t>Ethics, Innovative research, Businesses and IPR</a:t>
            </a:r>
          </a:p>
          <a:p>
            <a:pPr algn="l">
              <a:spcAft>
                <a:spcPts val="600"/>
              </a:spcAft>
            </a:pPr>
            <a:r>
              <a:rPr lang="en-US" sz="2000" b="1" dirty="0"/>
              <a:t>Team members :</a:t>
            </a:r>
          </a:p>
          <a:p>
            <a:pPr indent="-228600" algn="l">
              <a:spcAft>
                <a:spcPts val="600"/>
              </a:spcAft>
              <a:buFont typeface="Arial" panose="020B0604020202020204" pitchFamily="34" charset="0"/>
              <a:buChar char="•"/>
            </a:pPr>
            <a:r>
              <a:rPr lang="en-US" sz="2000" dirty="0"/>
              <a:t>Akhillesh Varathan CS   – CB.AI.U4AIM24102</a:t>
            </a:r>
          </a:p>
          <a:p>
            <a:pPr indent="-228600" algn="l">
              <a:spcAft>
                <a:spcPts val="600"/>
              </a:spcAft>
              <a:buFont typeface="Arial" panose="020B0604020202020204" pitchFamily="34" charset="0"/>
              <a:buChar char="•"/>
            </a:pPr>
            <a:r>
              <a:rPr lang="en-US" sz="2000" dirty="0"/>
              <a:t>Jeffrin Merino J                  – CB.AI.U4AIM24118</a:t>
            </a:r>
          </a:p>
          <a:p>
            <a:pPr indent="-228600" algn="l">
              <a:spcAft>
                <a:spcPts val="600"/>
              </a:spcAft>
              <a:buFont typeface="Arial" panose="020B0604020202020204" pitchFamily="34" charset="0"/>
              <a:buChar char="•"/>
            </a:pPr>
            <a:r>
              <a:rPr lang="en-US" sz="2000" dirty="0"/>
              <a:t>Deepak Skandh K            –   CB.AI.U4AIM24119</a:t>
            </a:r>
          </a:p>
          <a:p>
            <a:pPr indent="-228600" algn="l">
              <a:spcAft>
                <a:spcPts val="600"/>
              </a:spcAft>
              <a:buFont typeface="Arial" panose="020B0604020202020204" pitchFamily="34" charset="0"/>
              <a:buChar char="•"/>
            </a:pPr>
            <a:r>
              <a:rPr lang="en-US" sz="2000" dirty="0"/>
              <a:t>Kavin M                                –   CB.AI.U4AIM24121</a:t>
            </a:r>
          </a:p>
          <a:p>
            <a:pPr indent="-228600" algn="l">
              <a:buFont typeface="Arial" panose="020B0604020202020204" pitchFamily="34" charset="0"/>
              <a:buChar char="•"/>
            </a:pPr>
            <a:endParaRPr lang="en-US" sz="1700" dirty="0"/>
          </a:p>
        </p:txBody>
      </p:sp>
      <p:pic>
        <p:nvPicPr>
          <p:cNvPr id="14" name="Picture 13" descr="Assorted pills and tablets">
            <a:extLst>
              <a:ext uri="{FF2B5EF4-FFF2-40B4-BE49-F238E27FC236}">
                <a16:creationId xmlns:a16="http://schemas.microsoft.com/office/drawing/2014/main" id="{3D99F7E0-B455-E45F-D1B1-2C07E2D75133}"/>
              </a:ext>
            </a:extLst>
          </p:cNvPr>
          <p:cNvPicPr>
            <a:picLocks noChangeAspect="1"/>
          </p:cNvPicPr>
          <p:nvPr/>
        </p:nvPicPr>
        <p:blipFill>
          <a:blip r:embed="rId2"/>
          <a:srcRect l="24088" r="17875" b="-1"/>
          <a:stretch/>
        </p:blipFill>
        <p:spPr>
          <a:xfrm>
            <a:off x="6648200" y="845032"/>
            <a:ext cx="4496326" cy="5063884"/>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60197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5C77EE-AB0A-2D48-18CF-AFA611EF2830}"/>
              </a:ext>
            </a:extLst>
          </p:cNvPr>
          <p:cNvSpPr>
            <a:spLocks noGrp="1"/>
          </p:cNvSpPr>
          <p:nvPr>
            <p:ph type="title"/>
          </p:nvPr>
        </p:nvSpPr>
        <p:spPr>
          <a:xfrm>
            <a:off x="1452656" y="1444742"/>
            <a:ext cx="9357865" cy="616584"/>
          </a:xfrm>
        </p:spPr>
        <p:txBody>
          <a:bodyPr>
            <a:normAutofit fontScale="90000"/>
          </a:bodyPr>
          <a:lstStyle/>
          <a:p>
            <a:pPr algn="ctr"/>
            <a:r>
              <a:rPr lang="en-IN" sz="4000" b="1" dirty="0"/>
              <a:t>INTELLECTUAL PROPERTY RIGHTS</a:t>
            </a:r>
          </a:p>
        </p:txBody>
      </p:sp>
      <p:sp>
        <p:nvSpPr>
          <p:cNvPr id="3" name="Content Placeholder 2">
            <a:extLst>
              <a:ext uri="{FF2B5EF4-FFF2-40B4-BE49-F238E27FC236}">
                <a16:creationId xmlns:a16="http://schemas.microsoft.com/office/drawing/2014/main" id="{B23071BF-A241-CE90-9444-9EC9239EB5C2}"/>
              </a:ext>
            </a:extLst>
          </p:cNvPr>
          <p:cNvSpPr>
            <a:spLocks noGrp="1"/>
          </p:cNvSpPr>
          <p:nvPr>
            <p:ph sz="half" idx="1"/>
          </p:nvPr>
        </p:nvSpPr>
        <p:spPr>
          <a:xfrm>
            <a:off x="1452656" y="2220686"/>
            <a:ext cx="4483324" cy="3180709"/>
          </a:xfrm>
        </p:spPr>
        <p:txBody>
          <a:bodyPr>
            <a:noAutofit/>
          </a:bodyPr>
          <a:lstStyle/>
          <a:p>
            <a:r>
              <a:rPr lang="en-US" sz="1800" b="1" dirty="0"/>
              <a:t>Patent No</a:t>
            </a:r>
            <a:r>
              <a:rPr lang="en-US" sz="1800" dirty="0"/>
              <a:t>.: US 2024/0161863 A1 </a:t>
            </a:r>
          </a:p>
          <a:p>
            <a:r>
              <a:rPr lang="en-US" sz="1800" b="1" dirty="0"/>
              <a:t>Date</a:t>
            </a:r>
            <a:r>
              <a:rPr lang="en-US" sz="1800" dirty="0"/>
              <a:t>:</a:t>
            </a:r>
            <a:r>
              <a:rPr lang="en-IN" sz="1800" dirty="0"/>
              <a:t>May 16 , 2024 </a:t>
            </a:r>
          </a:p>
          <a:p>
            <a:r>
              <a:rPr lang="en-US" sz="1800" b="1" dirty="0"/>
              <a:t>Topic: </a:t>
            </a:r>
            <a:r>
              <a:rPr lang="en-US" sz="1800" dirty="0"/>
              <a:t>Interrogatory cell based assays for identifying drug induced toxicity markers.</a:t>
            </a:r>
            <a:endParaRPr lang="en-IN" sz="1800" dirty="0"/>
          </a:p>
          <a:p>
            <a:r>
              <a:rPr lang="en-IN" sz="1800" b="1" dirty="0" err="1"/>
              <a:t>Authors</a:t>
            </a:r>
            <a:r>
              <a:rPr lang="en-IN" sz="1800" dirty="0" err="1"/>
              <a:t>:Niven</a:t>
            </a:r>
            <a:r>
              <a:rPr lang="en-IN" sz="1800" dirty="0"/>
              <a:t> Narain</a:t>
            </a:r>
            <a:endParaRPr lang="en-US" sz="1800" dirty="0"/>
          </a:p>
          <a:p>
            <a:r>
              <a:rPr lang="en-IN" sz="1800" b="1" dirty="0"/>
              <a:t>Description</a:t>
            </a:r>
            <a:r>
              <a:rPr lang="en-IN" sz="1800" dirty="0"/>
              <a:t>: A platform tech for identifying markers with drug induced toxicity integrating with molecular interactions via organoids.</a:t>
            </a:r>
            <a:br>
              <a:rPr lang="en-IN" sz="1800" dirty="0"/>
            </a:br>
            <a:endParaRPr lang="en-IN" sz="1800" dirty="0"/>
          </a:p>
        </p:txBody>
      </p:sp>
      <p:sp>
        <p:nvSpPr>
          <p:cNvPr id="4" name="Content Placeholder 3">
            <a:extLst>
              <a:ext uri="{FF2B5EF4-FFF2-40B4-BE49-F238E27FC236}">
                <a16:creationId xmlns:a16="http://schemas.microsoft.com/office/drawing/2014/main" id="{815F6020-E5B7-44B9-A8D8-ED2868D09A0E}"/>
              </a:ext>
            </a:extLst>
          </p:cNvPr>
          <p:cNvSpPr>
            <a:spLocks noGrp="1"/>
          </p:cNvSpPr>
          <p:nvPr>
            <p:ph sz="half" idx="2"/>
          </p:nvPr>
        </p:nvSpPr>
        <p:spPr>
          <a:xfrm>
            <a:off x="6256020" y="2176644"/>
            <a:ext cx="4554501" cy="3429573"/>
          </a:xfrm>
        </p:spPr>
        <p:txBody>
          <a:bodyPr>
            <a:normAutofit/>
          </a:bodyPr>
          <a:lstStyle/>
          <a:p>
            <a:r>
              <a:rPr lang="en-IN" sz="2000" b="1" dirty="0"/>
              <a:t>Patent No</a:t>
            </a:r>
            <a:r>
              <a:rPr lang="en-IN" sz="2000" dirty="0"/>
              <a:t>: US 2022/0383992 AI</a:t>
            </a:r>
          </a:p>
          <a:p>
            <a:r>
              <a:rPr lang="en-IN" sz="2000" b="1" dirty="0"/>
              <a:t>Date</a:t>
            </a:r>
            <a:r>
              <a:rPr lang="en-IN" sz="2000" dirty="0"/>
              <a:t>: Dec,1,2022</a:t>
            </a:r>
          </a:p>
          <a:p>
            <a:r>
              <a:rPr lang="en-IN" sz="2000" b="1" dirty="0"/>
              <a:t>Topic</a:t>
            </a:r>
            <a:r>
              <a:rPr lang="en-IN" sz="2000" dirty="0"/>
              <a:t>: Machine Learning based methods of Analysing drug-like molecules</a:t>
            </a:r>
          </a:p>
          <a:p>
            <a:r>
              <a:rPr lang="en-IN" sz="2000" b="1" dirty="0"/>
              <a:t>Author</a:t>
            </a:r>
            <a:r>
              <a:rPr lang="en-IN" sz="2000" dirty="0"/>
              <a:t>: Kuano kevin</a:t>
            </a:r>
          </a:p>
          <a:p>
            <a:r>
              <a:rPr lang="en-IN" sz="2000" b="1" dirty="0"/>
              <a:t>Description</a:t>
            </a:r>
            <a:r>
              <a:rPr lang="en-IN" sz="2000" dirty="0"/>
              <a:t>: machine learning based method to analysis drug structures.</a:t>
            </a:r>
          </a:p>
          <a:p>
            <a:endParaRPr lang="en-IN" sz="2000" dirty="0"/>
          </a:p>
        </p:txBody>
      </p:sp>
    </p:spTree>
    <p:extLst>
      <p:ext uri="{BB962C8B-B14F-4D97-AF65-F5344CB8AC3E}">
        <p14:creationId xmlns:p14="http://schemas.microsoft.com/office/powerpoint/2010/main" val="220731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23A25D-AF76-0FE0-C9FD-8FA7A396D1F8}"/>
              </a:ext>
            </a:extLst>
          </p:cNvPr>
          <p:cNvSpPr>
            <a:spLocks noGrp="1"/>
          </p:cNvSpPr>
          <p:nvPr>
            <p:ph type="title"/>
          </p:nvPr>
        </p:nvSpPr>
        <p:spPr>
          <a:xfrm>
            <a:off x="5894962" y="479493"/>
            <a:ext cx="5458838" cy="1325563"/>
          </a:xfrm>
        </p:spPr>
        <p:txBody>
          <a:bodyPr>
            <a:normAutofit/>
          </a:bodyPr>
          <a:lstStyle/>
          <a:p>
            <a:r>
              <a:rPr lang="en-IN" b="1" dirty="0"/>
              <a:t>BUSINESS ASPECTS</a:t>
            </a:r>
            <a:endParaRPr lang="en-IN" b="1"/>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Medicine">
            <a:extLst>
              <a:ext uri="{FF2B5EF4-FFF2-40B4-BE49-F238E27FC236}">
                <a16:creationId xmlns:a16="http://schemas.microsoft.com/office/drawing/2014/main" id="{22A5A94F-0210-EAD0-2245-9644DED8BC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5C1E0E98-E902-A348-CEA4-16FF45598104}"/>
              </a:ext>
            </a:extLst>
          </p:cNvPr>
          <p:cNvSpPr>
            <a:spLocks noGrp="1"/>
          </p:cNvSpPr>
          <p:nvPr>
            <p:ph idx="1"/>
          </p:nvPr>
        </p:nvSpPr>
        <p:spPr>
          <a:xfrm>
            <a:off x="5014127" y="1477108"/>
            <a:ext cx="6339673" cy="5284715"/>
          </a:xfrm>
        </p:spPr>
        <p:txBody>
          <a:bodyPr>
            <a:noAutofit/>
          </a:bodyPr>
          <a:lstStyle/>
          <a:p>
            <a:pPr marL="0" indent="0">
              <a:buNone/>
            </a:pPr>
            <a:r>
              <a:rPr lang="en-US" sz="2000" b="1" dirty="0"/>
              <a:t>TARGET MARKET:</a:t>
            </a:r>
          </a:p>
          <a:p>
            <a:pPr>
              <a:buFont typeface="Arial" panose="020B0604020202020204" pitchFamily="34" charset="0"/>
              <a:buChar char="•"/>
            </a:pPr>
            <a:r>
              <a:rPr lang="en-US" sz="2000" b="1" dirty="0"/>
              <a:t>Pharmaceutical Companies:</a:t>
            </a:r>
            <a:r>
              <a:rPr lang="en-US" sz="2000" dirty="0"/>
              <a:t> Drug discovery and clinical trials</a:t>
            </a:r>
          </a:p>
          <a:p>
            <a:pPr>
              <a:buFont typeface="Arial" panose="020B0604020202020204" pitchFamily="34" charset="0"/>
              <a:buChar char="•"/>
            </a:pPr>
            <a:r>
              <a:rPr lang="en-US" sz="2000" b="1" dirty="0"/>
              <a:t>Biotech Startups:</a:t>
            </a:r>
            <a:r>
              <a:rPr lang="en-US" sz="2000" dirty="0"/>
              <a:t> Affordable and production value</a:t>
            </a:r>
          </a:p>
          <a:p>
            <a:pPr>
              <a:buFont typeface="Arial" panose="020B0604020202020204" pitchFamily="34" charset="0"/>
              <a:buChar char="•"/>
            </a:pPr>
            <a:r>
              <a:rPr lang="en-US" sz="2000" b="1" dirty="0"/>
              <a:t>Research Institutions:</a:t>
            </a:r>
            <a:r>
              <a:rPr lang="en-US" sz="2000" dirty="0"/>
              <a:t> Simulate complex organ responses for academic and industrial research.</a:t>
            </a:r>
          </a:p>
          <a:p>
            <a:pPr>
              <a:buFont typeface="Arial" panose="020B0604020202020204" pitchFamily="34" charset="0"/>
              <a:buChar char="•"/>
            </a:pPr>
            <a:r>
              <a:rPr lang="en-US" sz="2000" b="1" dirty="0"/>
              <a:t>Regulatory Bodies:</a:t>
            </a:r>
            <a:r>
              <a:rPr lang="en-US" sz="2000" dirty="0"/>
              <a:t> Provide drug datasets legally.</a:t>
            </a:r>
          </a:p>
          <a:p>
            <a:pPr marL="0" indent="0">
              <a:buNone/>
            </a:pPr>
            <a:r>
              <a:rPr lang="en-US" sz="2000" b="1" dirty="0"/>
              <a:t>KEY VALUES:</a:t>
            </a:r>
          </a:p>
          <a:p>
            <a:pPr>
              <a:buFont typeface="Arial" panose="020B0604020202020204" pitchFamily="34" charset="0"/>
              <a:buChar char="•"/>
            </a:pPr>
            <a:r>
              <a:rPr lang="en-US" sz="2000" dirty="0"/>
              <a:t>Cost reduction: Reducing lab cost and experiments</a:t>
            </a:r>
          </a:p>
          <a:p>
            <a:pPr>
              <a:buFont typeface="Arial" panose="020B0604020202020204" pitchFamily="34" charset="0"/>
              <a:buChar char="•"/>
            </a:pPr>
            <a:r>
              <a:rPr lang="en-US" sz="2000" dirty="0"/>
              <a:t>3d visualization</a:t>
            </a:r>
          </a:p>
          <a:p>
            <a:pPr>
              <a:buFont typeface="Arial" panose="020B0604020202020204" pitchFamily="34" charset="0"/>
              <a:buChar char="•"/>
            </a:pPr>
            <a:r>
              <a:rPr lang="en-US" sz="2000" dirty="0"/>
              <a:t>Reduces time for preclinical trials.</a:t>
            </a:r>
          </a:p>
          <a:p>
            <a:pPr marL="0" indent="0">
              <a:buNone/>
            </a:pPr>
            <a:r>
              <a:rPr lang="en-US" sz="2000" b="1" dirty="0"/>
              <a:t>REVENUE :</a:t>
            </a:r>
          </a:p>
          <a:p>
            <a:pPr>
              <a:buFont typeface="Arial" panose="020B0604020202020204" pitchFamily="34" charset="0"/>
              <a:buChar char="•"/>
            </a:pPr>
            <a:r>
              <a:rPr lang="en-US" sz="2000" dirty="0"/>
              <a:t>SAAS: Subscription model(software as a service)</a:t>
            </a:r>
          </a:p>
          <a:p>
            <a:pPr>
              <a:buFont typeface="Arial" panose="020B0604020202020204" pitchFamily="34" charset="0"/>
              <a:buChar char="•"/>
            </a:pPr>
            <a:r>
              <a:rPr lang="en-US" sz="2000" dirty="0"/>
              <a:t>Data licensing</a:t>
            </a:r>
          </a:p>
        </p:txBody>
      </p:sp>
    </p:spTree>
    <p:extLst>
      <p:ext uri="{BB962C8B-B14F-4D97-AF65-F5344CB8AC3E}">
        <p14:creationId xmlns:p14="http://schemas.microsoft.com/office/powerpoint/2010/main" val="3168705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ssorted pills and tablets">
            <a:extLst>
              <a:ext uri="{FF2B5EF4-FFF2-40B4-BE49-F238E27FC236}">
                <a16:creationId xmlns:a16="http://schemas.microsoft.com/office/drawing/2014/main" id="{8FC460C8-9547-B71C-4F17-2E4F7C377504}"/>
              </a:ext>
            </a:extLst>
          </p:cNvPr>
          <p:cNvPicPr>
            <a:picLocks noChangeAspect="1"/>
          </p:cNvPicPr>
          <p:nvPr/>
        </p:nvPicPr>
        <p:blipFill>
          <a:blip r:embed="rId2"/>
          <a:srcRect t="6114" r="23010" b="2635"/>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12F3DF-F840-61BE-4161-F8FA53836BB0}"/>
              </a:ext>
            </a:extLst>
          </p:cNvPr>
          <p:cNvSpPr>
            <a:spLocks noGrp="1"/>
          </p:cNvSpPr>
          <p:nvPr>
            <p:ph type="ctrTitle"/>
          </p:nvPr>
        </p:nvSpPr>
        <p:spPr>
          <a:xfrm>
            <a:off x="477981" y="1122362"/>
            <a:ext cx="4023360" cy="2306637"/>
          </a:xfrm>
        </p:spPr>
        <p:txBody>
          <a:bodyPr anchor="b">
            <a:normAutofit/>
          </a:bodyPr>
          <a:lstStyle/>
          <a:p>
            <a:pPr algn="l"/>
            <a:r>
              <a:rPr lang="en-IN" sz="5400" b="1" dirty="0"/>
              <a:t>THANK YOU</a:t>
            </a:r>
          </a:p>
        </p:txBody>
      </p:sp>
      <p:sp>
        <p:nvSpPr>
          <p:cNvPr id="3" name="Subtitle 2">
            <a:extLst>
              <a:ext uri="{FF2B5EF4-FFF2-40B4-BE49-F238E27FC236}">
                <a16:creationId xmlns:a16="http://schemas.microsoft.com/office/drawing/2014/main" id="{561364D6-4635-A071-F81B-E933E5B8E241}"/>
              </a:ext>
            </a:extLst>
          </p:cNvPr>
          <p:cNvSpPr>
            <a:spLocks noGrp="1"/>
          </p:cNvSpPr>
          <p:nvPr>
            <p:ph type="subTitle" idx="1"/>
          </p:nvPr>
        </p:nvSpPr>
        <p:spPr>
          <a:xfrm>
            <a:off x="477980" y="4872922"/>
            <a:ext cx="4023359" cy="1208141"/>
          </a:xfrm>
        </p:spPr>
        <p:txBody>
          <a:bodyPr>
            <a:normAutofit/>
          </a:bodyPr>
          <a:lstStyle/>
          <a:p>
            <a:pPr algn="l"/>
            <a:r>
              <a:rPr lang="en-IN" sz="2000" dirty="0"/>
              <a:t>  </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95589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3" name="Arc 103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22222D-E620-3A33-3101-45E54DF20C30}"/>
              </a:ext>
            </a:extLst>
          </p:cNvPr>
          <p:cNvSpPr>
            <a:spLocks noGrp="1"/>
          </p:cNvSpPr>
          <p:nvPr>
            <p:ph type="title"/>
          </p:nvPr>
        </p:nvSpPr>
        <p:spPr>
          <a:xfrm>
            <a:off x="4426957" y="258555"/>
            <a:ext cx="6926843" cy="1546502"/>
          </a:xfrm>
        </p:spPr>
        <p:txBody>
          <a:bodyPr vert="horz" lIns="91440" tIns="45720" rIns="91440" bIns="45720" rtlCol="0" anchor="ctr">
            <a:normAutofit/>
          </a:bodyPr>
          <a:lstStyle/>
          <a:p>
            <a:r>
              <a:rPr lang="en-US" b="1" kern="1200">
                <a:solidFill>
                  <a:schemeClr val="tx1"/>
                </a:solidFill>
                <a:latin typeface="+mj-lt"/>
                <a:ea typeface="+mj-ea"/>
                <a:cs typeface="+mj-cs"/>
              </a:rPr>
              <a:t>INTRODUCTION</a:t>
            </a:r>
            <a:endParaRPr lang="en-US" b="1" kern="1200" dirty="0">
              <a:solidFill>
                <a:schemeClr val="tx1"/>
              </a:solidFill>
              <a:latin typeface="+mj-lt"/>
              <a:ea typeface="+mj-ea"/>
              <a:cs typeface="+mj-cs"/>
            </a:endParaRPr>
          </a:p>
        </p:txBody>
      </p:sp>
      <p:sp>
        <p:nvSpPr>
          <p:cNvPr id="1035" name="Freeform: Shape 103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changing drug discovery">
            <a:extLst>
              <a:ext uri="{FF2B5EF4-FFF2-40B4-BE49-F238E27FC236}">
                <a16:creationId xmlns:a16="http://schemas.microsoft.com/office/drawing/2014/main" id="{D7536BAE-FB5E-0870-D899-3D703E96F97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312198" y="1353170"/>
            <a:ext cx="3200360" cy="239271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AF89F50-2F29-139F-D121-D6AE1B6A068D}"/>
              </a:ext>
            </a:extLst>
          </p:cNvPr>
          <p:cNvSpPr>
            <a:spLocks noGrp="1"/>
          </p:cNvSpPr>
          <p:nvPr>
            <p:ph sz="half" idx="1"/>
          </p:nvPr>
        </p:nvSpPr>
        <p:spPr>
          <a:xfrm>
            <a:off x="3824756" y="1507184"/>
            <a:ext cx="7529044" cy="4669780"/>
          </a:xfrm>
        </p:spPr>
        <p:txBody>
          <a:bodyPr vert="horz" lIns="91440" tIns="45720" rIns="91440" bIns="45720" rtlCol="0">
            <a:normAutofit fontScale="92500" lnSpcReduction="10000"/>
          </a:bodyPr>
          <a:lstStyle/>
          <a:p>
            <a:r>
              <a:rPr lang="en-US" sz="2600">
                <a:latin typeface="Times New Roman" panose="02020603050405020304" pitchFamily="18" charset="0"/>
                <a:cs typeface="Times New Roman" panose="02020603050405020304" pitchFamily="18" charset="0"/>
              </a:rPr>
              <a:t>Toxicity prediction in pharmacology is a crucial aspect of drug development and patient safety. Medications, while designed to treat diseases, have adverse effects that pose significant health risks.</a:t>
            </a:r>
          </a:p>
          <a:p>
            <a:r>
              <a:rPr lang="en-US" sz="2600">
                <a:latin typeface="Times New Roman" panose="02020603050405020304" pitchFamily="18" charset="0"/>
                <a:cs typeface="Times New Roman" panose="02020603050405020304" pitchFamily="18" charset="0"/>
              </a:rPr>
              <a:t>There are countless potential entities of clinical trials and even after marketing many drugs have withdrawn due to high toxicity.</a:t>
            </a:r>
          </a:p>
          <a:p>
            <a:r>
              <a:rPr lang="en-US">
                <a:latin typeface="Times New Roman" panose="02020603050405020304" pitchFamily="18" charset="0"/>
                <a:cs typeface="Times New Roman" panose="02020603050405020304" pitchFamily="18" charset="0"/>
              </a:rPr>
              <a:t>Toxicity prediction has relied on preclinical testing in animal models, clinical trials, and post-market surveillance.</a:t>
            </a:r>
          </a:p>
          <a:p>
            <a:r>
              <a:rPr lang="en-US">
                <a:latin typeface="Times New Roman" panose="02020603050405020304" pitchFamily="18" charset="0"/>
                <a:cs typeface="Times New Roman" panose="02020603050405020304" pitchFamily="18" charset="0"/>
              </a:rPr>
              <a:t>TRADITIONAL METHODS</a:t>
            </a:r>
          </a:p>
          <a:p>
            <a:r>
              <a:rPr lang="en-US">
                <a:latin typeface="Times New Roman" panose="02020603050405020304" pitchFamily="18" charset="0"/>
                <a:cs typeface="Times New Roman" panose="02020603050405020304" pitchFamily="18" charset="0"/>
              </a:rPr>
              <a:t>ADVANCED METHOD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66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DF7E8-AFC5-B46B-DEB4-B8DCC03A03CA}"/>
              </a:ext>
            </a:extLst>
          </p:cNvPr>
          <p:cNvSpPr>
            <a:spLocks noGrp="1"/>
          </p:cNvSpPr>
          <p:nvPr>
            <p:ph type="title"/>
          </p:nvPr>
        </p:nvSpPr>
        <p:spPr>
          <a:xfrm>
            <a:off x="686834" y="1153572"/>
            <a:ext cx="3200400" cy="4461163"/>
          </a:xfrm>
        </p:spPr>
        <p:txBody>
          <a:bodyPr>
            <a:normAutofit/>
          </a:bodyPr>
          <a:lstStyle/>
          <a:p>
            <a:r>
              <a:rPr lang="en-IN" b="1" dirty="0">
                <a:solidFill>
                  <a:srgbClr val="FFFFFF"/>
                </a:solidFill>
              </a:rPr>
              <a:t>ABSTRACT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B7271C4-76CD-1194-FAE8-479ECC43B95E}"/>
              </a:ext>
            </a:extLst>
          </p:cNvPr>
          <p:cNvSpPr>
            <a:spLocks noGrp="1"/>
          </p:cNvSpPr>
          <p:nvPr>
            <p:ph idx="1"/>
          </p:nvPr>
        </p:nvSpPr>
        <p:spPr>
          <a:xfrm>
            <a:off x="4167272" y="319088"/>
            <a:ext cx="7259575" cy="6340266"/>
          </a:xfrm>
        </p:spPr>
        <p:txBody>
          <a:bodyPr anchor="ct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IN" sz="2600" dirty="0"/>
          </a:p>
          <a:p>
            <a:pPr marL="0" marR="0" lvl="0" indent="0" algn="l" defTabSz="914400" rtl="0" eaLnBrk="0" fontAlgn="base" latinLnBrk="0" hangingPunct="0">
              <a:lnSpc>
                <a:spcPct val="100000"/>
              </a:lnSpc>
              <a:spcBef>
                <a:spcPct val="0"/>
              </a:spcBef>
              <a:spcAft>
                <a:spcPct val="0"/>
              </a:spcAft>
              <a:buClrTx/>
              <a:buSzTx/>
              <a:buFontTx/>
              <a:buChar char="•"/>
              <a:tabLst/>
            </a:pPr>
            <a:endParaRPr lang="en-IN" sz="2600" dirty="0"/>
          </a:p>
          <a:p>
            <a:pPr marL="0" marR="0" lvl="0" indent="0" algn="l" defTabSz="914400" rtl="0" eaLnBrk="0" fontAlgn="base" latinLnBrk="0" hangingPunct="0">
              <a:lnSpc>
                <a:spcPct val="100000"/>
              </a:lnSpc>
              <a:spcBef>
                <a:spcPct val="0"/>
              </a:spcBef>
              <a:spcAft>
                <a:spcPct val="0"/>
              </a:spcAft>
              <a:buClrTx/>
              <a:buSzTx/>
              <a:buFontTx/>
              <a:buChar char="•"/>
              <a:tabLst/>
            </a:pPr>
            <a:endParaRPr lang="en-IN" sz="2600" dirty="0"/>
          </a:p>
          <a:p>
            <a:pPr marL="0" marR="0" lvl="0" indent="0" algn="l" defTabSz="914400" rtl="0" eaLnBrk="0" fontAlgn="base" latinLnBrk="0" hangingPunct="0">
              <a:lnSpc>
                <a:spcPct val="100000"/>
              </a:lnSpc>
              <a:spcBef>
                <a:spcPct val="0"/>
              </a:spcBef>
              <a:spcAft>
                <a:spcPct val="0"/>
              </a:spcAft>
              <a:buClrTx/>
              <a:buSzTx/>
              <a:buFontTx/>
              <a:buChar char="•"/>
              <a:tabLst/>
            </a:pPr>
            <a:endParaRPr lang="en-IN" sz="2600" dirty="0"/>
          </a:p>
          <a:p>
            <a:pPr marL="0" marR="0" lvl="0" indent="0" algn="l" defTabSz="914400" rtl="0" eaLnBrk="0" fontAlgn="base" latinLnBrk="0" hangingPunct="0">
              <a:lnSpc>
                <a:spcPct val="100000"/>
              </a:lnSpc>
              <a:spcBef>
                <a:spcPct val="0"/>
              </a:spcBef>
              <a:spcAft>
                <a:spcPct val="0"/>
              </a:spcAft>
              <a:buClrTx/>
              <a:buSzTx/>
              <a:buFontTx/>
              <a:buChar char="•"/>
              <a:tabLst/>
            </a:pPr>
            <a:endParaRPr lang="en-IN" sz="2600" dirty="0"/>
          </a:p>
          <a:p>
            <a:pPr marL="0" marR="0" lvl="0" indent="0" algn="l" defTabSz="914400" rtl="0" eaLnBrk="0" fontAlgn="base" latinLnBrk="0" hangingPunct="0">
              <a:lnSpc>
                <a:spcPct val="100000"/>
              </a:lnSpc>
              <a:spcBef>
                <a:spcPct val="0"/>
              </a:spcBef>
              <a:spcAft>
                <a:spcPct val="0"/>
              </a:spcAft>
              <a:buClrTx/>
              <a:buSzTx/>
              <a:buFontTx/>
              <a:buChar char="•"/>
              <a:tabLst/>
            </a:pPr>
            <a:endParaRPr lang="en-IN" sz="2600" dirty="0"/>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1" i="0" u="none" strike="noStrike" cap="none" normalizeH="0" baseline="0" dirty="0">
                <a:ln>
                  <a:noFill/>
                </a:ln>
                <a:solidFill>
                  <a:schemeClr val="tx1"/>
                </a:solidFill>
                <a:effectLst/>
                <a:latin typeface="+mj-lt"/>
                <a:cs typeface="Times New Roman" panose="02020603050405020304" pitchFamily="18" charset="0"/>
              </a:rPr>
              <a:t>Objective: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 toxicity of chemical compounds using machine learning.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1" i="0" u="none" strike="noStrike" cap="none" normalizeH="0" baseline="0" dirty="0">
                <a:ln>
                  <a:noFill/>
                </a:ln>
                <a:solidFill>
                  <a:schemeClr val="tx1"/>
                </a:solidFill>
                <a:effectLst/>
                <a:latin typeface="+mj-lt"/>
                <a:cs typeface="Times New Roman" panose="02020603050405020304" pitchFamily="18" charset="0"/>
              </a:rPr>
              <a:t>Endpoints Analyzed: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Respiratory Toxicity, Mutagenicity, Eye Irritation, Hepatotoxicity, Endocrine Disruption, Reproductive Toxicity, CYP450 Inhibition Cardiotoxicity, Carcinogenicity, and LD50.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nSpc>
                <a:spcPct val="100000"/>
              </a:lnSpc>
              <a:buNone/>
            </a:pPr>
            <a:r>
              <a:rPr lang="en-IN" sz="2600" b="1" dirty="0">
                <a:latin typeface="+mj-lt"/>
                <a:cs typeface="Times New Roman" panose="02020603050405020304" pitchFamily="18" charset="0"/>
              </a:rPr>
              <a:t>Result:</a:t>
            </a:r>
          </a:p>
          <a:p>
            <a:pPr>
              <a:lnSpc>
                <a:spcPct val="100000"/>
              </a:lnSpc>
            </a:pPr>
            <a:r>
              <a:rPr lang="en-IN" sz="2200" dirty="0">
                <a:latin typeface="Times New Roman" panose="02020603050405020304" pitchFamily="18" charset="0"/>
                <a:cs typeface="Times New Roman" panose="02020603050405020304" pitchFamily="18" charset="0"/>
              </a:rPr>
              <a:t>High Accuracy and F1 score for most of the end points.</a:t>
            </a:r>
          </a:p>
          <a:p>
            <a:pPr>
              <a:lnSpc>
                <a:spcPct val="100000"/>
              </a:lnSpc>
            </a:pPr>
            <a:r>
              <a:rPr lang="en-IN" sz="2200" dirty="0">
                <a:latin typeface="Times New Roman" panose="02020603050405020304" pitchFamily="18" charset="0"/>
                <a:cs typeface="Times New Roman" panose="02020603050405020304" pitchFamily="18" charset="0"/>
              </a:rPr>
              <a:t>LD50 Prediction Showed lower performance</a:t>
            </a:r>
          </a:p>
          <a:p>
            <a:pPr>
              <a:lnSpc>
                <a:spcPct val="100000"/>
              </a:lnSpc>
            </a:pPr>
            <a:endParaRPr lang="en-IN" sz="2600" dirty="0"/>
          </a:p>
          <a:p>
            <a:endParaRPr lang="en-IN" sz="2600" dirty="0"/>
          </a:p>
          <a:p>
            <a:endParaRPr lang="en-IN" sz="2600" dirty="0"/>
          </a:p>
          <a:p>
            <a:endParaRPr lang="en-IN" sz="2600" dirty="0"/>
          </a:p>
          <a:p>
            <a:endParaRPr lang="en-IN" sz="2600" dirty="0"/>
          </a:p>
          <a:p>
            <a:endParaRPr lang="en-IN" sz="2600" dirty="0"/>
          </a:p>
          <a:p>
            <a:endParaRPr lang="en-IN" sz="2600" dirty="0"/>
          </a:p>
          <a:p>
            <a:endParaRPr lang="en-IN" sz="2600" dirty="0"/>
          </a:p>
        </p:txBody>
      </p:sp>
    </p:spTree>
    <p:extLst>
      <p:ext uri="{BB962C8B-B14F-4D97-AF65-F5344CB8AC3E}">
        <p14:creationId xmlns:p14="http://schemas.microsoft.com/office/powerpoint/2010/main" val="3177795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6D85BC-0414-D834-581E-B34F2241EE0D}"/>
              </a:ext>
            </a:extLst>
          </p:cNvPr>
          <p:cNvSpPr>
            <a:spLocks noGrp="1"/>
          </p:cNvSpPr>
          <p:nvPr>
            <p:ph type="ctrTitle"/>
          </p:nvPr>
        </p:nvSpPr>
        <p:spPr>
          <a:xfrm>
            <a:off x="826396" y="586855"/>
            <a:ext cx="4230100" cy="3387497"/>
          </a:xfrm>
        </p:spPr>
        <p:txBody>
          <a:bodyPr vert="horz" lIns="91440" tIns="45720" rIns="91440" bIns="45720" rtlCol="0" anchor="b">
            <a:normAutofit/>
          </a:bodyPr>
          <a:lstStyle/>
          <a:p>
            <a:pPr algn="r"/>
            <a:r>
              <a:rPr lang="en-US" sz="4000" b="1" kern="1200">
                <a:solidFill>
                  <a:srgbClr val="FFFFFF"/>
                </a:solidFill>
                <a:latin typeface="+mj-lt"/>
                <a:ea typeface="+mj-ea"/>
                <a:cs typeface="+mj-cs"/>
              </a:rPr>
              <a:t>METHODOLOGY</a:t>
            </a:r>
          </a:p>
        </p:txBody>
      </p:sp>
      <p:sp>
        <p:nvSpPr>
          <p:cNvPr id="3" name="Subtitle 2">
            <a:extLst>
              <a:ext uri="{FF2B5EF4-FFF2-40B4-BE49-F238E27FC236}">
                <a16:creationId xmlns:a16="http://schemas.microsoft.com/office/drawing/2014/main" id="{0FA9A67D-F1B5-6D6F-6C20-9ADC352461DF}"/>
              </a:ext>
            </a:extLst>
          </p:cNvPr>
          <p:cNvSpPr>
            <a:spLocks noGrp="1"/>
          </p:cNvSpPr>
          <p:nvPr>
            <p:ph type="subTitle" idx="1"/>
          </p:nvPr>
        </p:nvSpPr>
        <p:spPr>
          <a:xfrm>
            <a:off x="6503158" y="649480"/>
            <a:ext cx="4862447" cy="5546047"/>
          </a:xfrm>
        </p:spPr>
        <p:txBody>
          <a:bodyPr vert="horz" lIns="91440" tIns="45720" rIns="91440" bIns="45720" rtlCol="0" anchor="ctr">
            <a:noAutofit/>
          </a:bodyPr>
          <a:lstStyle/>
          <a:p>
            <a:pPr algn="l"/>
            <a:r>
              <a:rPr lang="en-US" sz="1600" b="1" dirty="0"/>
              <a:t>Pre-Processing:</a:t>
            </a:r>
          </a:p>
          <a:p>
            <a:pPr marL="342900" indent="-228600" algn="l">
              <a:buFont typeface="Arial" panose="020B0604020202020204" pitchFamily="34" charset="0"/>
              <a:buChar char="•"/>
            </a:pPr>
            <a:r>
              <a:rPr lang="en-US" sz="1600" dirty="0"/>
              <a:t>Collected 10 toxicity datasets with different Toxicity endpoints.</a:t>
            </a:r>
          </a:p>
          <a:p>
            <a:pPr marL="342900" indent="-228600" algn="l">
              <a:buFont typeface="Arial" panose="020B0604020202020204" pitchFamily="34" charset="0"/>
              <a:buChar char="•"/>
            </a:pPr>
            <a:r>
              <a:rPr lang="en-US" sz="1600" dirty="0"/>
              <a:t>Merged all datasets into a single unified dataset.</a:t>
            </a:r>
          </a:p>
          <a:p>
            <a:pPr marL="342900" indent="-228600" algn="l">
              <a:buFont typeface="Arial" panose="020B0604020202020204" pitchFamily="34" charset="0"/>
              <a:buChar char="•"/>
            </a:pPr>
            <a:r>
              <a:rPr lang="en-US" sz="1600" dirty="0"/>
              <a:t>Converted SMILES Representation of a molecule into Morgan fingerprints(2047 bits)</a:t>
            </a:r>
          </a:p>
          <a:p>
            <a:pPr marL="342900" indent="-228600" algn="l">
              <a:buFont typeface="Arial" panose="020B0604020202020204" pitchFamily="34" charset="0"/>
              <a:buChar char="•"/>
            </a:pPr>
            <a:r>
              <a:rPr lang="en-US" sz="1600" dirty="0"/>
              <a:t>Loaded fingerprint features on  x.train.csv and labels on y.train.csv</a:t>
            </a:r>
          </a:p>
          <a:p>
            <a:pPr algn="l"/>
            <a:r>
              <a:rPr lang="en-US" sz="1600" b="1" dirty="0"/>
              <a:t>Multi-Task-Learning:</a:t>
            </a:r>
          </a:p>
          <a:p>
            <a:pPr marL="285750" indent="-228600" algn="l">
              <a:buFont typeface="Arial" panose="020B0604020202020204" pitchFamily="34" charset="0"/>
              <a:buChar char="•"/>
            </a:pPr>
            <a:r>
              <a:rPr lang="en-US" sz="1600" dirty="0"/>
              <a:t> Used a fully connected Neural Network with 2047 layers of molecular features</a:t>
            </a:r>
          </a:p>
          <a:p>
            <a:pPr marL="285750" indent="-228600" algn="l">
              <a:buFont typeface="Arial" panose="020B0604020202020204" pitchFamily="34" charset="0"/>
              <a:buChar char="•"/>
            </a:pPr>
            <a:r>
              <a:rPr lang="en-US" sz="1600" dirty="0"/>
              <a:t>Hidden layer with 128 neurons, followed by </a:t>
            </a:r>
            <a:r>
              <a:rPr lang="en-US" sz="1600" dirty="0" err="1"/>
              <a:t>ReLU</a:t>
            </a:r>
            <a:r>
              <a:rPr lang="en-US" sz="1600" dirty="0"/>
              <a:t> activation.</a:t>
            </a:r>
          </a:p>
          <a:p>
            <a:pPr marL="285750" indent="-228600" algn="l">
              <a:buFont typeface="Arial" panose="020B0604020202020204" pitchFamily="34" charset="0"/>
              <a:buChar char="•"/>
            </a:pPr>
            <a:r>
              <a:rPr lang="en-US" sz="1600" dirty="0"/>
              <a:t>9 Binary Classification Tasks (Sigmoid Activation): Respiratory Toxicity, Mutagenicity, Eye Irritation, Hepatotoxicity, Endocrine Disruption, Reproductive Toxicity, CYP450, Cardiotoxicity, Carcinogenicity.</a:t>
            </a:r>
          </a:p>
          <a:p>
            <a:pPr marL="285750" indent="-228600" algn="l">
              <a:buFont typeface="Arial" panose="020B0604020202020204" pitchFamily="34" charset="0"/>
              <a:buChar char="•"/>
            </a:pPr>
            <a:r>
              <a:rPr lang="en-US" sz="1600" dirty="0"/>
              <a:t>1 Multi-Class Classification Task (LD50)</a:t>
            </a:r>
          </a:p>
          <a:p>
            <a:pPr marL="285750" indent="-228600" algn="l">
              <a:buFont typeface="Arial" panose="020B0604020202020204" pitchFamily="34" charset="0"/>
              <a:buChar char="•"/>
            </a:pPr>
            <a:r>
              <a:rPr lang="en-US" sz="1600" dirty="0"/>
              <a:t>Used Evaluation metrics on Model to test its effectiveness and Robustness.</a:t>
            </a:r>
          </a:p>
        </p:txBody>
      </p:sp>
    </p:spTree>
    <p:extLst>
      <p:ext uri="{BB962C8B-B14F-4D97-AF65-F5344CB8AC3E}">
        <p14:creationId xmlns:p14="http://schemas.microsoft.com/office/powerpoint/2010/main" val="1602392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ABDEB-721B-14FD-BCF9-14B42D028448}"/>
              </a:ext>
            </a:extLst>
          </p:cNvPr>
          <p:cNvSpPr>
            <a:spLocks noGrp="1"/>
          </p:cNvSpPr>
          <p:nvPr>
            <p:ph type="title"/>
          </p:nvPr>
        </p:nvSpPr>
        <p:spPr>
          <a:xfrm>
            <a:off x="1043631" y="809898"/>
            <a:ext cx="10173010" cy="1554480"/>
          </a:xfrm>
        </p:spPr>
        <p:txBody>
          <a:bodyPr anchor="ctr">
            <a:normAutofit/>
          </a:bodyPr>
          <a:lstStyle/>
          <a:p>
            <a:r>
              <a:rPr lang="en-IN" sz="4800" b="1"/>
              <a:t>OUTPUT:</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85A157C0-6F05-03C2-3C89-EBD447737AF2}"/>
              </a:ext>
            </a:extLst>
          </p:cNvPr>
          <p:cNvGraphicFramePr>
            <a:graphicFrameLocks noGrp="1"/>
          </p:cNvGraphicFramePr>
          <p:nvPr>
            <p:ph idx="1"/>
            <p:extLst>
              <p:ext uri="{D42A27DB-BD31-4B8C-83A1-F6EECF244321}">
                <p14:modId xmlns:p14="http://schemas.microsoft.com/office/powerpoint/2010/main" val="2249042345"/>
              </p:ext>
            </p:extLst>
          </p:nvPr>
        </p:nvGraphicFramePr>
        <p:xfrm>
          <a:off x="904602" y="3094142"/>
          <a:ext cx="10378441" cy="3056658"/>
        </p:xfrm>
        <a:graphic>
          <a:graphicData uri="http://schemas.openxmlformats.org/drawingml/2006/table">
            <a:tbl>
              <a:tblPr firstRow="1" bandRow="1"/>
              <a:tblGrid>
                <a:gridCol w="2149350">
                  <a:extLst>
                    <a:ext uri="{9D8B030D-6E8A-4147-A177-3AD203B41FA5}">
                      <a16:colId xmlns:a16="http://schemas.microsoft.com/office/drawing/2014/main" val="142834210"/>
                    </a:ext>
                  </a:extLst>
                </a:gridCol>
                <a:gridCol w="2015294">
                  <a:extLst>
                    <a:ext uri="{9D8B030D-6E8A-4147-A177-3AD203B41FA5}">
                      <a16:colId xmlns:a16="http://schemas.microsoft.com/office/drawing/2014/main" val="1102345406"/>
                    </a:ext>
                  </a:extLst>
                </a:gridCol>
                <a:gridCol w="1959881">
                  <a:extLst>
                    <a:ext uri="{9D8B030D-6E8A-4147-A177-3AD203B41FA5}">
                      <a16:colId xmlns:a16="http://schemas.microsoft.com/office/drawing/2014/main" val="3626065725"/>
                    </a:ext>
                  </a:extLst>
                </a:gridCol>
                <a:gridCol w="2177037">
                  <a:extLst>
                    <a:ext uri="{9D8B030D-6E8A-4147-A177-3AD203B41FA5}">
                      <a16:colId xmlns:a16="http://schemas.microsoft.com/office/drawing/2014/main" val="339670788"/>
                    </a:ext>
                  </a:extLst>
                </a:gridCol>
                <a:gridCol w="2076879">
                  <a:extLst>
                    <a:ext uri="{9D8B030D-6E8A-4147-A177-3AD203B41FA5}">
                      <a16:colId xmlns:a16="http://schemas.microsoft.com/office/drawing/2014/main" val="3307041131"/>
                    </a:ext>
                  </a:extLst>
                </a:gridCol>
              </a:tblGrid>
              <a:tr h="277878">
                <a:tc>
                  <a:txBody>
                    <a:bodyPr/>
                    <a:lstStyle/>
                    <a:p>
                      <a:r>
                        <a:rPr lang="en-IN" sz="1200" b="1"/>
                        <a:t>Toxicity Type</a:t>
                      </a:r>
                      <a:endParaRPr lang="en-IN" sz="1200"/>
                    </a:p>
                  </a:txBody>
                  <a:tcPr marL="62933" marR="62933" marT="31466" marB="31466" anchor="ctr">
                    <a:lnL>
                      <a:noFill/>
                    </a:lnL>
                    <a:lnR>
                      <a:noFill/>
                    </a:lnR>
                    <a:lnT>
                      <a:noFill/>
                    </a:lnT>
                    <a:lnB>
                      <a:noFill/>
                    </a:lnB>
                    <a:noFill/>
                  </a:tcPr>
                </a:tc>
                <a:tc>
                  <a:txBody>
                    <a:bodyPr/>
                    <a:lstStyle/>
                    <a:p>
                      <a:r>
                        <a:rPr lang="en-IN" sz="1200" b="1"/>
                        <a:t>Accuracy</a:t>
                      </a:r>
                      <a:endParaRPr lang="en-IN" sz="1200"/>
                    </a:p>
                  </a:txBody>
                  <a:tcPr marL="62933" marR="62933" marT="31466" marB="31466" anchor="ctr">
                    <a:lnL>
                      <a:noFill/>
                    </a:lnL>
                    <a:lnR>
                      <a:noFill/>
                    </a:lnR>
                    <a:lnT>
                      <a:noFill/>
                    </a:lnT>
                    <a:lnB>
                      <a:noFill/>
                    </a:lnB>
                    <a:noFill/>
                  </a:tcPr>
                </a:tc>
                <a:tc>
                  <a:txBody>
                    <a:bodyPr/>
                    <a:lstStyle/>
                    <a:p>
                      <a:r>
                        <a:rPr lang="en-IN" sz="1200" b="1"/>
                        <a:t>F1-Score</a:t>
                      </a:r>
                      <a:endParaRPr lang="en-IN" sz="1200"/>
                    </a:p>
                  </a:txBody>
                  <a:tcPr marL="62933" marR="62933" marT="31466" marB="31466" anchor="ctr">
                    <a:lnL>
                      <a:noFill/>
                    </a:lnL>
                    <a:lnR>
                      <a:noFill/>
                    </a:lnR>
                    <a:lnT>
                      <a:noFill/>
                    </a:lnT>
                    <a:lnB>
                      <a:noFill/>
                    </a:lnB>
                    <a:noFill/>
                  </a:tcPr>
                </a:tc>
                <a:tc>
                  <a:txBody>
                    <a:bodyPr/>
                    <a:lstStyle/>
                    <a:p>
                      <a:r>
                        <a:rPr lang="en-IN" sz="1200" b="1"/>
                        <a:t>Sensitivity (Recall)</a:t>
                      </a:r>
                      <a:endParaRPr lang="en-IN" sz="1200"/>
                    </a:p>
                  </a:txBody>
                  <a:tcPr marL="62933" marR="62933" marT="31466" marB="31466" anchor="ctr">
                    <a:lnL>
                      <a:noFill/>
                    </a:lnL>
                    <a:lnR>
                      <a:noFill/>
                    </a:lnR>
                    <a:lnT>
                      <a:noFill/>
                    </a:lnT>
                    <a:lnB>
                      <a:noFill/>
                    </a:lnB>
                    <a:noFill/>
                  </a:tcPr>
                </a:tc>
                <a:tc>
                  <a:txBody>
                    <a:bodyPr/>
                    <a:lstStyle/>
                    <a:p>
                      <a:r>
                        <a:rPr lang="en-IN" sz="1200" b="1"/>
                        <a:t>ROC-AUC Score</a:t>
                      </a:r>
                      <a:endParaRPr lang="en-IN" sz="1200"/>
                    </a:p>
                  </a:txBody>
                  <a:tcPr marL="62933" marR="62933" marT="31466" marB="31466" anchor="ctr">
                    <a:lnL>
                      <a:noFill/>
                    </a:lnL>
                    <a:lnR>
                      <a:noFill/>
                    </a:lnR>
                    <a:lnT>
                      <a:noFill/>
                    </a:lnT>
                    <a:lnB>
                      <a:noFill/>
                    </a:lnB>
                    <a:noFill/>
                  </a:tcPr>
                </a:tc>
                <a:extLst>
                  <a:ext uri="{0D108BD9-81ED-4DB2-BD59-A6C34878D82A}">
                    <a16:rowId xmlns:a16="http://schemas.microsoft.com/office/drawing/2014/main" val="2593666614"/>
                  </a:ext>
                </a:extLst>
              </a:tr>
              <a:tr h="277878">
                <a:tc>
                  <a:txBody>
                    <a:bodyPr/>
                    <a:lstStyle/>
                    <a:p>
                      <a:r>
                        <a:rPr lang="en-IN" sz="1200"/>
                        <a:t>Respiratory Toxicity</a:t>
                      </a:r>
                    </a:p>
                  </a:txBody>
                  <a:tcPr marL="62933" marR="62933" marT="31466" marB="31466" anchor="ctr">
                    <a:lnL>
                      <a:noFill/>
                    </a:lnL>
                    <a:lnR>
                      <a:noFill/>
                    </a:lnR>
                    <a:lnT>
                      <a:noFill/>
                    </a:lnT>
                    <a:lnB>
                      <a:noFill/>
                    </a:lnB>
                    <a:noFill/>
                  </a:tcPr>
                </a:tc>
                <a:tc>
                  <a:txBody>
                    <a:bodyPr/>
                    <a:lstStyle/>
                    <a:p>
                      <a:r>
                        <a:rPr lang="en-IN" sz="1200"/>
                        <a:t>0.9877</a:t>
                      </a:r>
                    </a:p>
                  </a:txBody>
                  <a:tcPr marL="62933" marR="62933" marT="31466" marB="31466" anchor="ctr">
                    <a:lnL>
                      <a:noFill/>
                    </a:lnL>
                    <a:lnR>
                      <a:noFill/>
                    </a:lnR>
                    <a:lnT>
                      <a:noFill/>
                    </a:lnT>
                    <a:lnB>
                      <a:noFill/>
                    </a:lnB>
                    <a:noFill/>
                  </a:tcPr>
                </a:tc>
                <a:tc>
                  <a:txBody>
                    <a:bodyPr/>
                    <a:lstStyle/>
                    <a:p>
                      <a:r>
                        <a:rPr lang="en-IN" sz="1200"/>
                        <a:t>0.9840</a:t>
                      </a:r>
                    </a:p>
                  </a:txBody>
                  <a:tcPr marL="62933" marR="62933" marT="31466" marB="31466" anchor="ctr">
                    <a:lnL>
                      <a:noFill/>
                    </a:lnL>
                    <a:lnR>
                      <a:noFill/>
                    </a:lnR>
                    <a:lnT>
                      <a:noFill/>
                    </a:lnT>
                    <a:lnB>
                      <a:noFill/>
                    </a:lnB>
                    <a:noFill/>
                  </a:tcPr>
                </a:tc>
                <a:tc>
                  <a:txBody>
                    <a:bodyPr/>
                    <a:lstStyle/>
                    <a:p>
                      <a:r>
                        <a:rPr lang="en-IN" sz="1200"/>
                        <a:t>0.9877</a:t>
                      </a:r>
                    </a:p>
                  </a:txBody>
                  <a:tcPr marL="62933" marR="62933" marT="31466" marB="31466" anchor="ctr">
                    <a:lnL>
                      <a:noFill/>
                    </a:lnL>
                    <a:lnR>
                      <a:noFill/>
                    </a:lnR>
                    <a:lnT>
                      <a:noFill/>
                    </a:lnT>
                    <a:lnB>
                      <a:noFill/>
                    </a:lnB>
                    <a:noFill/>
                  </a:tcPr>
                </a:tc>
                <a:tc>
                  <a:txBody>
                    <a:bodyPr/>
                    <a:lstStyle/>
                    <a:p>
                      <a:r>
                        <a:rPr lang="en-IN" sz="1200"/>
                        <a:t>0.8356</a:t>
                      </a:r>
                    </a:p>
                  </a:txBody>
                  <a:tcPr marL="62933" marR="62933" marT="31466" marB="31466" anchor="ctr">
                    <a:lnL>
                      <a:noFill/>
                    </a:lnL>
                    <a:lnR>
                      <a:noFill/>
                    </a:lnR>
                    <a:lnT>
                      <a:noFill/>
                    </a:lnT>
                    <a:lnB>
                      <a:noFill/>
                    </a:lnB>
                    <a:noFill/>
                  </a:tcPr>
                </a:tc>
                <a:extLst>
                  <a:ext uri="{0D108BD9-81ED-4DB2-BD59-A6C34878D82A}">
                    <a16:rowId xmlns:a16="http://schemas.microsoft.com/office/drawing/2014/main" val="3520531497"/>
                  </a:ext>
                </a:extLst>
              </a:tr>
              <a:tr h="277878">
                <a:tc>
                  <a:txBody>
                    <a:bodyPr/>
                    <a:lstStyle/>
                    <a:p>
                      <a:r>
                        <a:rPr lang="en-IN" sz="1200"/>
                        <a:t>Mutagenicity</a:t>
                      </a:r>
                    </a:p>
                  </a:txBody>
                  <a:tcPr marL="62933" marR="62933" marT="31466" marB="31466" anchor="ctr">
                    <a:lnL>
                      <a:noFill/>
                    </a:lnL>
                    <a:lnR>
                      <a:noFill/>
                    </a:lnR>
                    <a:lnT>
                      <a:noFill/>
                    </a:lnT>
                    <a:lnB>
                      <a:noFill/>
                    </a:lnB>
                    <a:noFill/>
                  </a:tcPr>
                </a:tc>
                <a:tc>
                  <a:txBody>
                    <a:bodyPr/>
                    <a:lstStyle/>
                    <a:p>
                      <a:r>
                        <a:rPr lang="en-IN" sz="1200"/>
                        <a:t>0.9616</a:t>
                      </a:r>
                    </a:p>
                  </a:txBody>
                  <a:tcPr marL="62933" marR="62933" marT="31466" marB="31466" anchor="ctr">
                    <a:lnL>
                      <a:noFill/>
                    </a:lnL>
                    <a:lnR>
                      <a:noFill/>
                    </a:lnR>
                    <a:lnT>
                      <a:noFill/>
                    </a:lnT>
                    <a:lnB>
                      <a:noFill/>
                    </a:lnB>
                    <a:noFill/>
                  </a:tcPr>
                </a:tc>
                <a:tc>
                  <a:txBody>
                    <a:bodyPr/>
                    <a:lstStyle/>
                    <a:p>
                      <a:r>
                        <a:rPr lang="en-IN" sz="1200"/>
                        <a:t>0.9585</a:t>
                      </a:r>
                    </a:p>
                  </a:txBody>
                  <a:tcPr marL="62933" marR="62933" marT="31466" marB="31466" anchor="ctr">
                    <a:lnL>
                      <a:noFill/>
                    </a:lnL>
                    <a:lnR>
                      <a:noFill/>
                    </a:lnR>
                    <a:lnT>
                      <a:noFill/>
                    </a:lnT>
                    <a:lnB>
                      <a:noFill/>
                    </a:lnB>
                    <a:noFill/>
                  </a:tcPr>
                </a:tc>
                <a:tc>
                  <a:txBody>
                    <a:bodyPr/>
                    <a:lstStyle/>
                    <a:p>
                      <a:r>
                        <a:rPr lang="en-IN" sz="1200"/>
                        <a:t>0.9616</a:t>
                      </a:r>
                    </a:p>
                  </a:txBody>
                  <a:tcPr marL="62933" marR="62933" marT="31466" marB="31466" anchor="ctr">
                    <a:lnL>
                      <a:noFill/>
                    </a:lnL>
                    <a:lnR>
                      <a:noFill/>
                    </a:lnR>
                    <a:lnT>
                      <a:noFill/>
                    </a:lnT>
                    <a:lnB>
                      <a:noFill/>
                    </a:lnB>
                    <a:noFill/>
                  </a:tcPr>
                </a:tc>
                <a:tc>
                  <a:txBody>
                    <a:bodyPr/>
                    <a:lstStyle/>
                    <a:p>
                      <a:r>
                        <a:rPr lang="en-IN" sz="1200"/>
                        <a:t>0.9694</a:t>
                      </a:r>
                    </a:p>
                  </a:txBody>
                  <a:tcPr marL="62933" marR="62933" marT="31466" marB="31466" anchor="ctr">
                    <a:lnL>
                      <a:noFill/>
                    </a:lnL>
                    <a:lnR>
                      <a:noFill/>
                    </a:lnR>
                    <a:lnT>
                      <a:noFill/>
                    </a:lnT>
                    <a:lnB>
                      <a:noFill/>
                    </a:lnB>
                    <a:noFill/>
                  </a:tcPr>
                </a:tc>
                <a:extLst>
                  <a:ext uri="{0D108BD9-81ED-4DB2-BD59-A6C34878D82A}">
                    <a16:rowId xmlns:a16="http://schemas.microsoft.com/office/drawing/2014/main" val="1095257154"/>
                  </a:ext>
                </a:extLst>
              </a:tr>
              <a:tr h="277878">
                <a:tc>
                  <a:txBody>
                    <a:bodyPr/>
                    <a:lstStyle/>
                    <a:p>
                      <a:r>
                        <a:rPr lang="en-IN" sz="1200"/>
                        <a:t>Eye Irritation</a:t>
                      </a:r>
                    </a:p>
                  </a:txBody>
                  <a:tcPr marL="62933" marR="62933" marT="31466" marB="31466" anchor="ctr">
                    <a:lnL>
                      <a:noFill/>
                    </a:lnL>
                    <a:lnR>
                      <a:noFill/>
                    </a:lnR>
                    <a:lnT>
                      <a:noFill/>
                    </a:lnT>
                    <a:lnB>
                      <a:noFill/>
                    </a:lnB>
                    <a:noFill/>
                  </a:tcPr>
                </a:tc>
                <a:tc>
                  <a:txBody>
                    <a:bodyPr/>
                    <a:lstStyle/>
                    <a:p>
                      <a:r>
                        <a:rPr lang="en-IN" sz="1200"/>
                        <a:t>0.9533</a:t>
                      </a:r>
                    </a:p>
                  </a:txBody>
                  <a:tcPr marL="62933" marR="62933" marT="31466" marB="31466" anchor="ctr">
                    <a:lnL>
                      <a:noFill/>
                    </a:lnL>
                    <a:lnR>
                      <a:noFill/>
                    </a:lnR>
                    <a:lnT>
                      <a:noFill/>
                    </a:lnT>
                    <a:lnB>
                      <a:noFill/>
                    </a:lnB>
                    <a:noFill/>
                  </a:tcPr>
                </a:tc>
                <a:tc>
                  <a:txBody>
                    <a:bodyPr/>
                    <a:lstStyle/>
                    <a:p>
                      <a:r>
                        <a:rPr lang="en-IN" sz="1200"/>
                        <a:t>0.9508</a:t>
                      </a:r>
                    </a:p>
                  </a:txBody>
                  <a:tcPr marL="62933" marR="62933" marT="31466" marB="31466" anchor="ctr">
                    <a:lnL>
                      <a:noFill/>
                    </a:lnL>
                    <a:lnR>
                      <a:noFill/>
                    </a:lnR>
                    <a:lnT>
                      <a:noFill/>
                    </a:lnT>
                    <a:lnB>
                      <a:noFill/>
                    </a:lnB>
                    <a:noFill/>
                  </a:tcPr>
                </a:tc>
                <a:tc>
                  <a:txBody>
                    <a:bodyPr/>
                    <a:lstStyle/>
                    <a:p>
                      <a:r>
                        <a:rPr lang="en-IN" sz="1200"/>
                        <a:t>0.9533</a:t>
                      </a:r>
                    </a:p>
                  </a:txBody>
                  <a:tcPr marL="62933" marR="62933" marT="31466" marB="31466" anchor="ctr">
                    <a:lnL>
                      <a:noFill/>
                    </a:lnL>
                    <a:lnR>
                      <a:noFill/>
                    </a:lnR>
                    <a:lnT>
                      <a:noFill/>
                    </a:lnT>
                    <a:lnB>
                      <a:noFill/>
                    </a:lnB>
                    <a:noFill/>
                  </a:tcPr>
                </a:tc>
                <a:tc>
                  <a:txBody>
                    <a:bodyPr/>
                    <a:lstStyle/>
                    <a:p>
                      <a:r>
                        <a:rPr lang="en-IN" sz="1200"/>
                        <a:t>0.9488</a:t>
                      </a:r>
                    </a:p>
                  </a:txBody>
                  <a:tcPr marL="62933" marR="62933" marT="31466" marB="31466" anchor="ctr">
                    <a:lnL>
                      <a:noFill/>
                    </a:lnL>
                    <a:lnR>
                      <a:noFill/>
                    </a:lnR>
                    <a:lnT>
                      <a:noFill/>
                    </a:lnT>
                    <a:lnB>
                      <a:noFill/>
                    </a:lnB>
                    <a:noFill/>
                  </a:tcPr>
                </a:tc>
                <a:extLst>
                  <a:ext uri="{0D108BD9-81ED-4DB2-BD59-A6C34878D82A}">
                    <a16:rowId xmlns:a16="http://schemas.microsoft.com/office/drawing/2014/main" val="128225761"/>
                  </a:ext>
                </a:extLst>
              </a:tr>
              <a:tr h="277878">
                <a:tc>
                  <a:txBody>
                    <a:bodyPr/>
                    <a:lstStyle/>
                    <a:p>
                      <a:r>
                        <a:rPr lang="en-IN" sz="1200"/>
                        <a:t>Hepatotoxicity</a:t>
                      </a:r>
                    </a:p>
                  </a:txBody>
                  <a:tcPr marL="62933" marR="62933" marT="31466" marB="31466" anchor="ctr">
                    <a:lnL>
                      <a:noFill/>
                    </a:lnL>
                    <a:lnR>
                      <a:noFill/>
                    </a:lnR>
                    <a:lnT>
                      <a:noFill/>
                    </a:lnT>
                    <a:lnB>
                      <a:noFill/>
                    </a:lnB>
                    <a:noFill/>
                  </a:tcPr>
                </a:tc>
                <a:tc>
                  <a:txBody>
                    <a:bodyPr/>
                    <a:lstStyle/>
                    <a:p>
                      <a:r>
                        <a:rPr lang="en-IN" sz="1200"/>
                        <a:t>0.9766</a:t>
                      </a:r>
                    </a:p>
                  </a:txBody>
                  <a:tcPr marL="62933" marR="62933" marT="31466" marB="31466" anchor="ctr">
                    <a:lnL>
                      <a:noFill/>
                    </a:lnL>
                    <a:lnR>
                      <a:noFill/>
                    </a:lnR>
                    <a:lnT>
                      <a:noFill/>
                    </a:lnT>
                    <a:lnB>
                      <a:noFill/>
                    </a:lnB>
                    <a:noFill/>
                  </a:tcPr>
                </a:tc>
                <a:tc>
                  <a:txBody>
                    <a:bodyPr/>
                    <a:lstStyle/>
                    <a:p>
                      <a:r>
                        <a:rPr lang="en-IN" sz="1200"/>
                        <a:t>0.9682</a:t>
                      </a:r>
                    </a:p>
                  </a:txBody>
                  <a:tcPr marL="62933" marR="62933" marT="31466" marB="31466" anchor="ctr">
                    <a:lnL>
                      <a:noFill/>
                    </a:lnL>
                    <a:lnR>
                      <a:noFill/>
                    </a:lnR>
                    <a:lnT>
                      <a:noFill/>
                    </a:lnT>
                    <a:lnB>
                      <a:noFill/>
                    </a:lnB>
                    <a:noFill/>
                  </a:tcPr>
                </a:tc>
                <a:tc>
                  <a:txBody>
                    <a:bodyPr/>
                    <a:lstStyle/>
                    <a:p>
                      <a:r>
                        <a:rPr lang="en-IN" sz="1200"/>
                        <a:t>0.9766</a:t>
                      </a:r>
                    </a:p>
                  </a:txBody>
                  <a:tcPr marL="62933" marR="62933" marT="31466" marB="31466" anchor="ctr">
                    <a:lnL>
                      <a:noFill/>
                    </a:lnL>
                    <a:lnR>
                      <a:noFill/>
                    </a:lnR>
                    <a:lnT>
                      <a:noFill/>
                    </a:lnT>
                    <a:lnB>
                      <a:noFill/>
                    </a:lnB>
                    <a:noFill/>
                  </a:tcPr>
                </a:tc>
                <a:tc>
                  <a:txBody>
                    <a:bodyPr/>
                    <a:lstStyle/>
                    <a:p>
                      <a:r>
                        <a:rPr lang="en-IN" sz="1200"/>
                        <a:t>0.8476</a:t>
                      </a:r>
                    </a:p>
                  </a:txBody>
                  <a:tcPr marL="62933" marR="62933" marT="31466" marB="31466" anchor="ctr">
                    <a:lnL>
                      <a:noFill/>
                    </a:lnL>
                    <a:lnR>
                      <a:noFill/>
                    </a:lnR>
                    <a:lnT>
                      <a:noFill/>
                    </a:lnT>
                    <a:lnB>
                      <a:noFill/>
                    </a:lnB>
                    <a:noFill/>
                  </a:tcPr>
                </a:tc>
                <a:extLst>
                  <a:ext uri="{0D108BD9-81ED-4DB2-BD59-A6C34878D82A}">
                    <a16:rowId xmlns:a16="http://schemas.microsoft.com/office/drawing/2014/main" val="1186983186"/>
                  </a:ext>
                </a:extLst>
              </a:tr>
              <a:tr h="277878">
                <a:tc>
                  <a:txBody>
                    <a:bodyPr/>
                    <a:lstStyle/>
                    <a:p>
                      <a:r>
                        <a:rPr lang="en-IN" sz="1200"/>
                        <a:t>Endocrine Disruption</a:t>
                      </a:r>
                    </a:p>
                  </a:txBody>
                  <a:tcPr marL="62933" marR="62933" marT="31466" marB="31466" anchor="ctr">
                    <a:lnL>
                      <a:noFill/>
                    </a:lnL>
                    <a:lnR>
                      <a:noFill/>
                    </a:lnR>
                    <a:lnT>
                      <a:noFill/>
                    </a:lnT>
                    <a:lnB>
                      <a:noFill/>
                    </a:lnB>
                    <a:noFill/>
                  </a:tcPr>
                </a:tc>
                <a:tc>
                  <a:txBody>
                    <a:bodyPr/>
                    <a:lstStyle/>
                    <a:p>
                      <a:r>
                        <a:rPr lang="en-IN" sz="1200"/>
                        <a:t>0.9931</a:t>
                      </a:r>
                    </a:p>
                  </a:txBody>
                  <a:tcPr marL="62933" marR="62933" marT="31466" marB="31466" anchor="ctr">
                    <a:lnL>
                      <a:noFill/>
                    </a:lnL>
                    <a:lnR>
                      <a:noFill/>
                    </a:lnR>
                    <a:lnT>
                      <a:noFill/>
                    </a:lnT>
                    <a:lnB>
                      <a:noFill/>
                    </a:lnB>
                    <a:noFill/>
                  </a:tcPr>
                </a:tc>
                <a:tc>
                  <a:txBody>
                    <a:bodyPr/>
                    <a:lstStyle/>
                    <a:p>
                      <a:r>
                        <a:rPr lang="en-IN" sz="1200"/>
                        <a:t>0.9908</a:t>
                      </a:r>
                    </a:p>
                  </a:txBody>
                  <a:tcPr marL="62933" marR="62933" marT="31466" marB="31466" anchor="ctr">
                    <a:lnL>
                      <a:noFill/>
                    </a:lnL>
                    <a:lnR>
                      <a:noFill/>
                    </a:lnR>
                    <a:lnT>
                      <a:noFill/>
                    </a:lnT>
                    <a:lnB>
                      <a:noFill/>
                    </a:lnB>
                    <a:noFill/>
                  </a:tcPr>
                </a:tc>
                <a:tc>
                  <a:txBody>
                    <a:bodyPr/>
                    <a:lstStyle/>
                    <a:p>
                      <a:r>
                        <a:rPr lang="en-IN" sz="1200"/>
                        <a:t>0.9931</a:t>
                      </a:r>
                    </a:p>
                  </a:txBody>
                  <a:tcPr marL="62933" marR="62933" marT="31466" marB="31466" anchor="ctr">
                    <a:lnL>
                      <a:noFill/>
                    </a:lnL>
                    <a:lnR>
                      <a:noFill/>
                    </a:lnR>
                    <a:lnT>
                      <a:noFill/>
                    </a:lnT>
                    <a:lnB>
                      <a:noFill/>
                    </a:lnB>
                    <a:noFill/>
                  </a:tcPr>
                </a:tc>
                <a:tc>
                  <a:txBody>
                    <a:bodyPr/>
                    <a:lstStyle/>
                    <a:p>
                      <a:r>
                        <a:rPr lang="en-IN" sz="1200"/>
                        <a:t>0.8588</a:t>
                      </a:r>
                    </a:p>
                  </a:txBody>
                  <a:tcPr marL="62933" marR="62933" marT="31466" marB="31466" anchor="ctr">
                    <a:lnL>
                      <a:noFill/>
                    </a:lnL>
                    <a:lnR>
                      <a:noFill/>
                    </a:lnR>
                    <a:lnT>
                      <a:noFill/>
                    </a:lnT>
                    <a:lnB>
                      <a:noFill/>
                    </a:lnB>
                    <a:noFill/>
                  </a:tcPr>
                </a:tc>
                <a:extLst>
                  <a:ext uri="{0D108BD9-81ED-4DB2-BD59-A6C34878D82A}">
                    <a16:rowId xmlns:a16="http://schemas.microsoft.com/office/drawing/2014/main" val="1944579859"/>
                  </a:ext>
                </a:extLst>
              </a:tr>
              <a:tr h="277878">
                <a:tc>
                  <a:txBody>
                    <a:bodyPr/>
                    <a:lstStyle/>
                    <a:p>
                      <a:r>
                        <a:rPr lang="en-IN" sz="1200"/>
                        <a:t>Reproductive Toxicity</a:t>
                      </a:r>
                    </a:p>
                  </a:txBody>
                  <a:tcPr marL="62933" marR="62933" marT="31466" marB="31466" anchor="ctr">
                    <a:lnL>
                      <a:noFill/>
                    </a:lnL>
                    <a:lnR>
                      <a:noFill/>
                    </a:lnR>
                    <a:lnT>
                      <a:noFill/>
                    </a:lnT>
                    <a:lnB>
                      <a:noFill/>
                    </a:lnB>
                    <a:noFill/>
                  </a:tcPr>
                </a:tc>
                <a:tc>
                  <a:txBody>
                    <a:bodyPr/>
                    <a:lstStyle/>
                    <a:p>
                      <a:r>
                        <a:rPr lang="en-IN" sz="1200"/>
                        <a:t>0.9967</a:t>
                      </a:r>
                    </a:p>
                  </a:txBody>
                  <a:tcPr marL="62933" marR="62933" marT="31466" marB="31466" anchor="ctr">
                    <a:lnL>
                      <a:noFill/>
                    </a:lnL>
                    <a:lnR>
                      <a:noFill/>
                    </a:lnR>
                    <a:lnT>
                      <a:noFill/>
                    </a:lnT>
                    <a:lnB>
                      <a:noFill/>
                    </a:lnB>
                    <a:noFill/>
                  </a:tcPr>
                </a:tc>
                <a:tc>
                  <a:txBody>
                    <a:bodyPr/>
                    <a:lstStyle/>
                    <a:p>
                      <a:r>
                        <a:rPr lang="en-IN" sz="1200"/>
                        <a:t>0.9951</a:t>
                      </a:r>
                    </a:p>
                  </a:txBody>
                  <a:tcPr marL="62933" marR="62933" marT="31466" marB="31466" anchor="ctr">
                    <a:lnL>
                      <a:noFill/>
                    </a:lnL>
                    <a:lnR>
                      <a:noFill/>
                    </a:lnR>
                    <a:lnT>
                      <a:noFill/>
                    </a:lnT>
                    <a:lnB>
                      <a:noFill/>
                    </a:lnB>
                    <a:noFill/>
                  </a:tcPr>
                </a:tc>
                <a:tc>
                  <a:txBody>
                    <a:bodyPr/>
                    <a:lstStyle/>
                    <a:p>
                      <a:r>
                        <a:rPr lang="en-IN" sz="1200"/>
                        <a:t>0.9967</a:t>
                      </a:r>
                    </a:p>
                  </a:txBody>
                  <a:tcPr marL="62933" marR="62933" marT="31466" marB="31466" anchor="ctr">
                    <a:lnL>
                      <a:noFill/>
                    </a:lnL>
                    <a:lnR>
                      <a:noFill/>
                    </a:lnR>
                    <a:lnT>
                      <a:noFill/>
                    </a:lnT>
                    <a:lnB>
                      <a:noFill/>
                    </a:lnB>
                    <a:noFill/>
                  </a:tcPr>
                </a:tc>
                <a:tc>
                  <a:txBody>
                    <a:bodyPr/>
                    <a:lstStyle/>
                    <a:p>
                      <a:r>
                        <a:rPr lang="en-IN" sz="1200"/>
                        <a:t>0.8921</a:t>
                      </a:r>
                    </a:p>
                  </a:txBody>
                  <a:tcPr marL="62933" marR="62933" marT="31466" marB="31466" anchor="ctr">
                    <a:lnL>
                      <a:noFill/>
                    </a:lnL>
                    <a:lnR>
                      <a:noFill/>
                    </a:lnR>
                    <a:lnT>
                      <a:noFill/>
                    </a:lnT>
                    <a:lnB>
                      <a:noFill/>
                    </a:lnB>
                    <a:noFill/>
                  </a:tcPr>
                </a:tc>
                <a:extLst>
                  <a:ext uri="{0D108BD9-81ED-4DB2-BD59-A6C34878D82A}">
                    <a16:rowId xmlns:a16="http://schemas.microsoft.com/office/drawing/2014/main" val="1869081541"/>
                  </a:ext>
                </a:extLst>
              </a:tr>
              <a:tr h="277878">
                <a:tc>
                  <a:txBody>
                    <a:bodyPr/>
                    <a:lstStyle/>
                    <a:p>
                      <a:r>
                        <a:rPr lang="en-IN" sz="1200"/>
                        <a:t>CYP450 Inhibition</a:t>
                      </a:r>
                    </a:p>
                  </a:txBody>
                  <a:tcPr marL="62933" marR="62933" marT="31466" marB="31466" anchor="ctr">
                    <a:lnL>
                      <a:noFill/>
                    </a:lnL>
                    <a:lnR>
                      <a:noFill/>
                    </a:lnR>
                    <a:lnT>
                      <a:noFill/>
                    </a:lnT>
                    <a:lnB>
                      <a:noFill/>
                    </a:lnB>
                    <a:noFill/>
                  </a:tcPr>
                </a:tc>
                <a:tc>
                  <a:txBody>
                    <a:bodyPr/>
                    <a:lstStyle/>
                    <a:p>
                      <a:r>
                        <a:rPr lang="en-IN" sz="1200"/>
                        <a:t>0.9654</a:t>
                      </a:r>
                    </a:p>
                  </a:txBody>
                  <a:tcPr marL="62933" marR="62933" marT="31466" marB="31466" anchor="ctr">
                    <a:lnL>
                      <a:noFill/>
                    </a:lnL>
                    <a:lnR>
                      <a:noFill/>
                    </a:lnR>
                    <a:lnT>
                      <a:noFill/>
                    </a:lnT>
                    <a:lnB>
                      <a:noFill/>
                    </a:lnB>
                    <a:noFill/>
                  </a:tcPr>
                </a:tc>
                <a:tc>
                  <a:txBody>
                    <a:bodyPr/>
                    <a:lstStyle/>
                    <a:p>
                      <a:r>
                        <a:rPr lang="en-IN" sz="1200"/>
                        <a:t>0.9623</a:t>
                      </a:r>
                    </a:p>
                  </a:txBody>
                  <a:tcPr marL="62933" marR="62933" marT="31466" marB="31466" anchor="ctr">
                    <a:lnL>
                      <a:noFill/>
                    </a:lnL>
                    <a:lnR>
                      <a:noFill/>
                    </a:lnR>
                    <a:lnT>
                      <a:noFill/>
                    </a:lnT>
                    <a:lnB>
                      <a:noFill/>
                    </a:lnB>
                    <a:noFill/>
                  </a:tcPr>
                </a:tc>
                <a:tc>
                  <a:txBody>
                    <a:bodyPr/>
                    <a:lstStyle/>
                    <a:p>
                      <a:r>
                        <a:rPr lang="en-IN" sz="1200"/>
                        <a:t>0.9654</a:t>
                      </a:r>
                    </a:p>
                  </a:txBody>
                  <a:tcPr marL="62933" marR="62933" marT="31466" marB="31466" anchor="ctr">
                    <a:lnL>
                      <a:noFill/>
                    </a:lnL>
                    <a:lnR>
                      <a:noFill/>
                    </a:lnR>
                    <a:lnT>
                      <a:noFill/>
                    </a:lnT>
                    <a:lnB>
                      <a:noFill/>
                    </a:lnB>
                    <a:noFill/>
                  </a:tcPr>
                </a:tc>
                <a:tc>
                  <a:txBody>
                    <a:bodyPr/>
                    <a:lstStyle/>
                    <a:p>
                      <a:r>
                        <a:rPr lang="en-IN" sz="1200"/>
                        <a:t>0.9380</a:t>
                      </a:r>
                    </a:p>
                  </a:txBody>
                  <a:tcPr marL="62933" marR="62933" marT="31466" marB="31466" anchor="ctr">
                    <a:lnL>
                      <a:noFill/>
                    </a:lnL>
                    <a:lnR>
                      <a:noFill/>
                    </a:lnR>
                    <a:lnT>
                      <a:noFill/>
                    </a:lnT>
                    <a:lnB>
                      <a:noFill/>
                    </a:lnB>
                    <a:noFill/>
                  </a:tcPr>
                </a:tc>
                <a:extLst>
                  <a:ext uri="{0D108BD9-81ED-4DB2-BD59-A6C34878D82A}">
                    <a16:rowId xmlns:a16="http://schemas.microsoft.com/office/drawing/2014/main" val="4264471062"/>
                  </a:ext>
                </a:extLst>
              </a:tr>
              <a:tr h="277878">
                <a:tc>
                  <a:txBody>
                    <a:bodyPr/>
                    <a:lstStyle/>
                    <a:p>
                      <a:r>
                        <a:rPr lang="en-IN" sz="1200"/>
                        <a:t>Cardiotoxicity</a:t>
                      </a:r>
                    </a:p>
                  </a:txBody>
                  <a:tcPr marL="62933" marR="62933" marT="31466" marB="31466" anchor="ctr">
                    <a:lnL>
                      <a:noFill/>
                    </a:lnL>
                    <a:lnR>
                      <a:noFill/>
                    </a:lnR>
                    <a:lnT>
                      <a:noFill/>
                    </a:lnT>
                    <a:lnB>
                      <a:noFill/>
                    </a:lnB>
                    <a:noFill/>
                  </a:tcPr>
                </a:tc>
                <a:tc>
                  <a:txBody>
                    <a:bodyPr/>
                    <a:lstStyle/>
                    <a:p>
                      <a:r>
                        <a:rPr lang="en-IN" sz="1200"/>
                        <a:t>0.9954</a:t>
                      </a:r>
                    </a:p>
                  </a:txBody>
                  <a:tcPr marL="62933" marR="62933" marT="31466" marB="31466" anchor="ctr">
                    <a:lnL>
                      <a:noFill/>
                    </a:lnL>
                    <a:lnR>
                      <a:noFill/>
                    </a:lnR>
                    <a:lnT>
                      <a:noFill/>
                    </a:lnT>
                    <a:lnB>
                      <a:noFill/>
                    </a:lnB>
                    <a:noFill/>
                  </a:tcPr>
                </a:tc>
                <a:tc>
                  <a:txBody>
                    <a:bodyPr/>
                    <a:lstStyle/>
                    <a:p>
                      <a:r>
                        <a:rPr lang="en-IN" sz="1200"/>
                        <a:t>0.9945</a:t>
                      </a:r>
                    </a:p>
                  </a:txBody>
                  <a:tcPr marL="62933" marR="62933" marT="31466" marB="31466" anchor="ctr">
                    <a:lnL>
                      <a:noFill/>
                    </a:lnL>
                    <a:lnR>
                      <a:noFill/>
                    </a:lnR>
                    <a:lnT>
                      <a:noFill/>
                    </a:lnT>
                    <a:lnB>
                      <a:noFill/>
                    </a:lnB>
                    <a:noFill/>
                  </a:tcPr>
                </a:tc>
                <a:tc>
                  <a:txBody>
                    <a:bodyPr/>
                    <a:lstStyle/>
                    <a:p>
                      <a:r>
                        <a:rPr lang="en-IN" sz="1200"/>
                        <a:t>0.9954</a:t>
                      </a:r>
                    </a:p>
                  </a:txBody>
                  <a:tcPr marL="62933" marR="62933" marT="31466" marB="31466" anchor="ctr">
                    <a:lnL>
                      <a:noFill/>
                    </a:lnL>
                    <a:lnR>
                      <a:noFill/>
                    </a:lnR>
                    <a:lnT>
                      <a:noFill/>
                    </a:lnT>
                    <a:lnB>
                      <a:noFill/>
                    </a:lnB>
                    <a:noFill/>
                  </a:tcPr>
                </a:tc>
                <a:tc>
                  <a:txBody>
                    <a:bodyPr/>
                    <a:lstStyle/>
                    <a:p>
                      <a:r>
                        <a:rPr lang="en-IN" sz="1200"/>
                        <a:t>0.9713</a:t>
                      </a:r>
                    </a:p>
                  </a:txBody>
                  <a:tcPr marL="62933" marR="62933" marT="31466" marB="31466" anchor="ctr">
                    <a:lnL>
                      <a:noFill/>
                    </a:lnL>
                    <a:lnR>
                      <a:noFill/>
                    </a:lnR>
                    <a:lnT>
                      <a:noFill/>
                    </a:lnT>
                    <a:lnB>
                      <a:noFill/>
                    </a:lnB>
                    <a:noFill/>
                  </a:tcPr>
                </a:tc>
                <a:extLst>
                  <a:ext uri="{0D108BD9-81ED-4DB2-BD59-A6C34878D82A}">
                    <a16:rowId xmlns:a16="http://schemas.microsoft.com/office/drawing/2014/main" val="3672349987"/>
                  </a:ext>
                </a:extLst>
              </a:tr>
              <a:tr h="277878">
                <a:tc>
                  <a:txBody>
                    <a:bodyPr/>
                    <a:lstStyle/>
                    <a:p>
                      <a:r>
                        <a:rPr lang="en-IN" sz="1200"/>
                        <a:t>Carcinogenicity</a:t>
                      </a:r>
                    </a:p>
                  </a:txBody>
                  <a:tcPr marL="62933" marR="62933" marT="31466" marB="31466" anchor="ctr">
                    <a:lnL>
                      <a:noFill/>
                    </a:lnL>
                    <a:lnR>
                      <a:noFill/>
                    </a:lnR>
                    <a:lnT>
                      <a:noFill/>
                    </a:lnT>
                    <a:lnB>
                      <a:noFill/>
                    </a:lnB>
                    <a:noFill/>
                  </a:tcPr>
                </a:tc>
                <a:tc>
                  <a:txBody>
                    <a:bodyPr/>
                    <a:lstStyle/>
                    <a:p>
                      <a:r>
                        <a:rPr lang="en-IN" sz="1200"/>
                        <a:t>0.9925</a:t>
                      </a:r>
                    </a:p>
                  </a:txBody>
                  <a:tcPr marL="62933" marR="62933" marT="31466" marB="31466" anchor="ctr">
                    <a:lnL>
                      <a:noFill/>
                    </a:lnL>
                    <a:lnR>
                      <a:noFill/>
                    </a:lnR>
                    <a:lnT>
                      <a:noFill/>
                    </a:lnT>
                    <a:lnB>
                      <a:noFill/>
                    </a:lnB>
                    <a:noFill/>
                  </a:tcPr>
                </a:tc>
                <a:tc>
                  <a:txBody>
                    <a:bodyPr/>
                    <a:lstStyle/>
                    <a:p>
                      <a:r>
                        <a:rPr lang="en-IN" sz="1200"/>
                        <a:t>0.9896</a:t>
                      </a:r>
                    </a:p>
                  </a:txBody>
                  <a:tcPr marL="62933" marR="62933" marT="31466" marB="31466" anchor="ctr">
                    <a:lnL>
                      <a:noFill/>
                    </a:lnL>
                    <a:lnR>
                      <a:noFill/>
                    </a:lnR>
                    <a:lnT>
                      <a:noFill/>
                    </a:lnT>
                    <a:lnB>
                      <a:noFill/>
                    </a:lnB>
                    <a:noFill/>
                  </a:tcPr>
                </a:tc>
                <a:tc>
                  <a:txBody>
                    <a:bodyPr/>
                    <a:lstStyle/>
                    <a:p>
                      <a:r>
                        <a:rPr lang="en-IN" sz="1200"/>
                        <a:t>0.9925</a:t>
                      </a:r>
                    </a:p>
                  </a:txBody>
                  <a:tcPr marL="62933" marR="62933" marT="31466" marB="31466" anchor="ctr">
                    <a:lnL>
                      <a:noFill/>
                    </a:lnL>
                    <a:lnR>
                      <a:noFill/>
                    </a:lnR>
                    <a:lnT>
                      <a:noFill/>
                    </a:lnT>
                    <a:lnB>
                      <a:noFill/>
                    </a:lnB>
                    <a:noFill/>
                  </a:tcPr>
                </a:tc>
                <a:tc>
                  <a:txBody>
                    <a:bodyPr/>
                    <a:lstStyle/>
                    <a:p>
                      <a:r>
                        <a:rPr lang="en-IN" sz="1200"/>
                        <a:t>0.8724</a:t>
                      </a:r>
                    </a:p>
                  </a:txBody>
                  <a:tcPr marL="62933" marR="62933" marT="31466" marB="31466" anchor="ctr">
                    <a:lnL>
                      <a:noFill/>
                    </a:lnL>
                    <a:lnR>
                      <a:noFill/>
                    </a:lnR>
                    <a:lnT>
                      <a:noFill/>
                    </a:lnT>
                    <a:lnB>
                      <a:noFill/>
                    </a:lnB>
                    <a:noFill/>
                  </a:tcPr>
                </a:tc>
                <a:extLst>
                  <a:ext uri="{0D108BD9-81ED-4DB2-BD59-A6C34878D82A}">
                    <a16:rowId xmlns:a16="http://schemas.microsoft.com/office/drawing/2014/main" val="540423790"/>
                  </a:ext>
                </a:extLst>
              </a:tr>
              <a:tr h="277878">
                <a:tc>
                  <a:txBody>
                    <a:bodyPr/>
                    <a:lstStyle/>
                    <a:p>
                      <a:r>
                        <a:rPr lang="en-IN" sz="1200"/>
                        <a:t>LD50</a:t>
                      </a:r>
                    </a:p>
                  </a:txBody>
                  <a:tcPr marL="62933" marR="62933" marT="31466" marB="31466" anchor="ctr">
                    <a:lnL>
                      <a:noFill/>
                    </a:lnL>
                    <a:lnR>
                      <a:noFill/>
                    </a:lnR>
                    <a:lnT>
                      <a:noFill/>
                    </a:lnT>
                    <a:lnB>
                      <a:noFill/>
                    </a:lnB>
                    <a:noFill/>
                  </a:tcPr>
                </a:tc>
                <a:tc>
                  <a:txBody>
                    <a:bodyPr/>
                    <a:lstStyle/>
                    <a:p>
                      <a:r>
                        <a:rPr lang="en-IN" sz="1200"/>
                        <a:t>0.7064</a:t>
                      </a:r>
                    </a:p>
                  </a:txBody>
                  <a:tcPr marL="62933" marR="62933" marT="31466" marB="31466" anchor="ctr">
                    <a:lnL>
                      <a:noFill/>
                    </a:lnL>
                    <a:lnR>
                      <a:noFill/>
                    </a:lnR>
                    <a:lnT>
                      <a:noFill/>
                    </a:lnT>
                    <a:lnB>
                      <a:noFill/>
                    </a:lnB>
                    <a:noFill/>
                  </a:tcPr>
                </a:tc>
                <a:tc>
                  <a:txBody>
                    <a:bodyPr/>
                    <a:lstStyle/>
                    <a:p>
                      <a:r>
                        <a:rPr lang="en-IN" sz="1200"/>
                        <a:t>0.7027</a:t>
                      </a:r>
                    </a:p>
                  </a:txBody>
                  <a:tcPr marL="62933" marR="62933" marT="31466" marB="31466" anchor="ctr">
                    <a:lnL>
                      <a:noFill/>
                    </a:lnL>
                    <a:lnR>
                      <a:noFill/>
                    </a:lnR>
                    <a:lnT>
                      <a:noFill/>
                    </a:lnT>
                    <a:lnB>
                      <a:noFill/>
                    </a:lnB>
                    <a:noFill/>
                  </a:tcPr>
                </a:tc>
                <a:tc>
                  <a:txBody>
                    <a:bodyPr/>
                    <a:lstStyle/>
                    <a:p>
                      <a:r>
                        <a:rPr lang="en-IN" sz="1200"/>
                        <a:t>0.7064</a:t>
                      </a:r>
                    </a:p>
                  </a:txBody>
                  <a:tcPr marL="62933" marR="62933" marT="31466" marB="31466" anchor="ctr">
                    <a:lnL>
                      <a:noFill/>
                    </a:lnL>
                    <a:lnR>
                      <a:noFill/>
                    </a:lnR>
                    <a:lnT>
                      <a:noFill/>
                    </a:lnT>
                    <a:lnB>
                      <a:noFill/>
                    </a:lnB>
                    <a:noFill/>
                  </a:tcPr>
                </a:tc>
                <a:tc>
                  <a:txBody>
                    <a:bodyPr/>
                    <a:lstStyle/>
                    <a:p>
                      <a:r>
                        <a:rPr lang="en-IN" sz="1200"/>
                        <a:t>N/A</a:t>
                      </a:r>
                    </a:p>
                  </a:txBody>
                  <a:tcPr marL="62933" marR="62933" marT="31466" marB="31466" anchor="ctr">
                    <a:lnL>
                      <a:noFill/>
                    </a:lnL>
                    <a:lnR>
                      <a:noFill/>
                    </a:lnR>
                    <a:lnT>
                      <a:noFill/>
                    </a:lnT>
                    <a:lnB>
                      <a:noFill/>
                    </a:lnB>
                    <a:noFill/>
                  </a:tcPr>
                </a:tc>
                <a:extLst>
                  <a:ext uri="{0D108BD9-81ED-4DB2-BD59-A6C34878D82A}">
                    <a16:rowId xmlns:a16="http://schemas.microsoft.com/office/drawing/2014/main" val="3285209976"/>
                  </a:ext>
                </a:extLst>
              </a:tr>
            </a:tbl>
          </a:graphicData>
        </a:graphic>
      </p:graphicFrame>
    </p:spTree>
    <p:extLst>
      <p:ext uri="{BB962C8B-B14F-4D97-AF65-F5344CB8AC3E}">
        <p14:creationId xmlns:p14="http://schemas.microsoft.com/office/powerpoint/2010/main" val="1952326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FEA34A-173F-BC65-0B66-5DBB4BEDE7AE}"/>
              </a:ext>
            </a:extLst>
          </p:cNvPr>
          <p:cNvSpPr>
            <a:spLocks noGrp="1"/>
          </p:cNvSpPr>
          <p:nvPr>
            <p:ph type="title"/>
          </p:nvPr>
        </p:nvSpPr>
        <p:spPr>
          <a:xfrm>
            <a:off x="1137034" y="609597"/>
            <a:ext cx="9392421" cy="1330841"/>
          </a:xfrm>
        </p:spPr>
        <p:txBody>
          <a:bodyPr>
            <a:normAutofit/>
          </a:bodyPr>
          <a:lstStyle/>
          <a:p>
            <a:r>
              <a:rPr lang="en-IN" b="1"/>
              <a:t>DISCUSSION:</a:t>
            </a:r>
          </a:p>
        </p:txBody>
      </p:sp>
      <p:sp>
        <p:nvSpPr>
          <p:cNvPr id="3" name="Content Placeholder 2">
            <a:extLst>
              <a:ext uri="{FF2B5EF4-FFF2-40B4-BE49-F238E27FC236}">
                <a16:creationId xmlns:a16="http://schemas.microsoft.com/office/drawing/2014/main" id="{1D077BA2-8E3F-18F5-9796-A182AB23C7FA}"/>
              </a:ext>
            </a:extLst>
          </p:cNvPr>
          <p:cNvSpPr>
            <a:spLocks noGrp="1"/>
          </p:cNvSpPr>
          <p:nvPr>
            <p:ph idx="1"/>
          </p:nvPr>
        </p:nvSpPr>
        <p:spPr>
          <a:xfrm>
            <a:off x="1137034" y="2198362"/>
            <a:ext cx="4958966" cy="3917773"/>
          </a:xfrm>
        </p:spPr>
        <p:txBody>
          <a:bodyPr>
            <a:normAutofit/>
          </a:bodyPr>
          <a:lstStyle/>
          <a:p>
            <a:pPr marL="0" indent="0">
              <a:buNone/>
            </a:pPr>
            <a:r>
              <a:rPr lang="en-IN" sz="1900"/>
              <a:t>1.The Poor performance of the model on LD50 maybe due to Class-Imbalance, inconsistent data.</a:t>
            </a:r>
          </a:p>
          <a:p>
            <a:pPr marL="0" indent="0">
              <a:buNone/>
            </a:pPr>
            <a:r>
              <a:rPr lang="en-IN" sz="1900" b="1"/>
              <a:t>Possible fix: </a:t>
            </a:r>
            <a:r>
              <a:rPr lang="en-IN" sz="1900"/>
              <a:t>Use Additional molecular descriptors and include hyper parameter tuning to improve the performance.</a:t>
            </a:r>
          </a:p>
          <a:p>
            <a:pPr marL="0" indent="0">
              <a:buNone/>
            </a:pPr>
            <a:endParaRPr lang="en-IN" sz="1900"/>
          </a:p>
          <a:p>
            <a:pPr marL="0" indent="0">
              <a:buNone/>
            </a:pPr>
            <a:r>
              <a:rPr lang="en-IN" sz="1900"/>
              <a:t>2.</a:t>
            </a:r>
            <a:r>
              <a:rPr lang="en-US" sz="1900"/>
              <a:t> The strong performance of the other nine metrics, including high accuracy, precision, specificity, and MCC, highlights the robustness and reliability of the model in predicting toxicity, despite the lower performance observed for LD50.</a:t>
            </a:r>
          </a:p>
          <a:p>
            <a:pPr marL="0" indent="0">
              <a:buNone/>
            </a:pPr>
            <a:endParaRPr lang="en-IN" sz="1900"/>
          </a:p>
          <a:p>
            <a:pPr marL="0" indent="0">
              <a:buNone/>
            </a:pPr>
            <a:endParaRPr lang="en-IN" sz="1900"/>
          </a:p>
          <a:p>
            <a:pPr marL="0" indent="0">
              <a:buNone/>
            </a:pPr>
            <a:endParaRPr lang="en-IN" sz="1900"/>
          </a:p>
        </p:txBody>
      </p:sp>
      <p:pic>
        <p:nvPicPr>
          <p:cNvPr id="10" name="Picture 9">
            <a:extLst>
              <a:ext uri="{FF2B5EF4-FFF2-40B4-BE49-F238E27FC236}">
                <a16:creationId xmlns:a16="http://schemas.microsoft.com/office/drawing/2014/main" id="{6C462083-9239-A3BC-7DEC-DAED2F920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221" y="1533764"/>
            <a:ext cx="5787850" cy="4582371"/>
          </a:xfrm>
          <a:prstGeom prst="rect">
            <a:avLst/>
          </a:prstGeom>
        </p:spPr>
      </p:pic>
      <p:sp>
        <p:nvSpPr>
          <p:cNvPr id="19" name="Freeform: Shape 1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44945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F26409-10A2-E5F6-B525-D58ED7314F34}"/>
              </a:ext>
            </a:extLst>
          </p:cNvPr>
          <p:cNvSpPr>
            <a:spLocks noGrp="1"/>
          </p:cNvSpPr>
          <p:nvPr>
            <p:ph type="title"/>
          </p:nvPr>
        </p:nvSpPr>
        <p:spPr/>
        <p:txBody>
          <a:bodyPr/>
          <a:lstStyle/>
          <a:p>
            <a:pPr algn="ctr"/>
            <a:r>
              <a:rPr lang="en-IN" b="1" dirty="0"/>
              <a:t>WORKFLOW</a:t>
            </a:r>
          </a:p>
        </p:txBody>
      </p:sp>
      <p:graphicFrame>
        <p:nvGraphicFramePr>
          <p:cNvPr id="5" name="Content Placeholder 4">
            <a:extLst>
              <a:ext uri="{FF2B5EF4-FFF2-40B4-BE49-F238E27FC236}">
                <a16:creationId xmlns:a16="http://schemas.microsoft.com/office/drawing/2014/main" id="{30060C72-73E9-CB0E-7997-D3D0BDD6A5BC}"/>
              </a:ext>
            </a:extLst>
          </p:cNvPr>
          <p:cNvGraphicFramePr>
            <a:graphicFrameLocks noGrp="1"/>
          </p:cNvGraphicFramePr>
          <p:nvPr>
            <p:ph idx="1"/>
            <p:extLst>
              <p:ext uri="{D42A27DB-BD31-4B8C-83A1-F6EECF244321}">
                <p14:modId xmlns:p14="http://schemas.microsoft.com/office/powerpoint/2010/main" val="32286088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1424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F6315-D082-49CE-55C0-051318749074}"/>
              </a:ext>
            </a:extLst>
          </p:cNvPr>
          <p:cNvSpPr>
            <a:spLocks noGrp="1"/>
          </p:cNvSpPr>
          <p:nvPr>
            <p:ph type="title"/>
          </p:nvPr>
        </p:nvSpPr>
        <p:spPr/>
        <p:txBody>
          <a:bodyPr/>
          <a:lstStyle/>
          <a:p>
            <a:pPr algn="ctr"/>
            <a:r>
              <a:rPr lang="en-IN" b="1" dirty="0"/>
              <a:t>FUTURE WORKS</a:t>
            </a:r>
          </a:p>
        </p:txBody>
      </p:sp>
      <p:graphicFrame>
        <p:nvGraphicFramePr>
          <p:cNvPr id="5" name="Content Placeholder 4">
            <a:extLst>
              <a:ext uri="{FF2B5EF4-FFF2-40B4-BE49-F238E27FC236}">
                <a16:creationId xmlns:a16="http://schemas.microsoft.com/office/drawing/2014/main" id="{04BA21EA-7F00-508B-012A-BBBCAC3A0731}"/>
              </a:ext>
            </a:extLst>
          </p:cNvPr>
          <p:cNvGraphicFramePr>
            <a:graphicFrameLocks noGrp="1"/>
          </p:cNvGraphicFramePr>
          <p:nvPr>
            <p:ph idx="1"/>
            <p:extLst>
              <p:ext uri="{D42A27DB-BD31-4B8C-83A1-F6EECF244321}">
                <p14:modId xmlns:p14="http://schemas.microsoft.com/office/powerpoint/2010/main" val="35805292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0687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85943C-07DC-6A5A-BF16-1643C571B63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ETHICAL CONCERNS</a:t>
            </a:r>
          </a:p>
        </p:txBody>
      </p:sp>
      <p:pic>
        <p:nvPicPr>
          <p:cNvPr id="4" name="Picture 2" descr="Fig. 2">
            <a:extLst>
              <a:ext uri="{FF2B5EF4-FFF2-40B4-BE49-F238E27FC236}">
                <a16:creationId xmlns:a16="http://schemas.microsoft.com/office/drawing/2014/main" id="{8B652552-746F-351D-DC27-173F764C5E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65707" y="851281"/>
            <a:ext cx="7786213" cy="580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576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644</TotalTime>
  <Words>693</Words>
  <Application>Microsoft Office PowerPoint</Application>
  <PresentationFormat>Widescreen</PresentationFormat>
  <Paragraphs>149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Calibri</vt:lpstr>
      <vt:lpstr>Times New Roman</vt:lpstr>
      <vt:lpstr>Office Theme</vt:lpstr>
      <vt:lpstr>TOXICITY PREDICTION ON DAILY MEDICATION</vt:lpstr>
      <vt:lpstr>INTRODUCTION</vt:lpstr>
      <vt:lpstr>ABSTRACT</vt:lpstr>
      <vt:lpstr>METHODOLOGY</vt:lpstr>
      <vt:lpstr>OUTPUT:</vt:lpstr>
      <vt:lpstr>DISCUSSION:</vt:lpstr>
      <vt:lpstr>WORKFLOW</vt:lpstr>
      <vt:lpstr>FUTURE WORKS</vt:lpstr>
      <vt:lpstr>ETHICAL CONCERNS</vt:lpstr>
      <vt:lpstr>INTELLECTUAL PROPERTY RIGHTS</vt:lpstr>
      <vt:lpstr>BUSINESS ASPECTS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AKHILLESH VARATHAN C S - [CB.AI.U4AIM24102]</dc:creator>
  <cp:lastModifiedBy>AKHILLESH VARATHAN C S - [CB.AI.U4AIM24102]</cp:lastModifiedBy>
  <cp:revision>6</cp:revision>
  <dcterms:created xsi:type="dcterms:W3CDTF">2025-03-08T18:52:44Z</dcterms:created>
  <dcterms:modified xsi:type="dcterms:W3CDTF">2025-03-10T06:43:11Z</dcterms:modified>
</cp:coreProperties>
</file>