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90" r:id="rId3"/>
    <p:sldId id="294" r:id="rId4"/>
    <p:sldId id="293" r:id="rId5"/>
    <p:sldId id="302" r:id="rId6"/>
    <p:sldId id="298" r:id="rId7"/>
    <p:sldId id="299" r:id="rId8"/>
    <p:sldId id="30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25" autoAdjust="0"/>
  </p:normalViewPr>
  <p:slideViewPr>
    <p:cSldViewPr>
      <p:cViewPr varScale="1">
        <p:scale>
          <a:sx n="60" d="100"/>
          <a:sy n="60" d="100"/>
        </p:scale>
        <p:origin x="16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949A2-24B5-416A-A806-E263039744C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AD18C7DC-61BA-4619-9913-C142C2734AA7}">
      <dgm:prSet phldrT="[Text]"/>
      <dgm:spPr/>
      <dgm:t>
        <a:bodyPr/>
        <a:lstStyle/>
        <a:p>
          <a:r>
            <a:rPr lang="en-IN" dirty="0"/>
            <a:t>1. Business Understanding</a:t>
          </a:r>
        </a:p>
      </dgm:t>
    </dgm:pt>
    <dgm:pt modelId="{297A3E58-6806-420F-B398-5EAA9F4F8EF1}" type="parTrans" cxnId="{A1B7FA2F-A78C-4DB2-AB80-00788D864477}">
      <dgm:prSet/>
      <dgm:spPr/>
      <dgm:t>
        <a:bodyPr/>
        <a:lstStyle/>
        <a:p>
          <a:endParaRPr lang="en-IN"/>
        </a:p>
      </dgm:t>
    </dgm:pt>
    <dgm:pt modelId="{E023C7D9-BC44-4211-AF32-F1AA9FD0FE4A}" type="sibTrans" cxnId="{A1B7FA2F-A78C-4DB2-AB80-00788D864477}">
      <dgm:prSet/>
      <dgm:spPr/>
      <dgm:t>
        <a:bodyPr/>
        <a:lstStyle/>
        <a:p>
          <a:endParaRPr lang="en-IN"/>
        </a:p>
      </dgm:t>
    </dgm:pt>
    <dgm:pt modelId="{C3E4EA91-1ACE-4FC4-8B67-D74DF12E26F4}">
      <dgm:prSet phldrT="[Text]"/>
      <dgm:spPr/>
      <dgm:t>
        <a:bodyPr/>
        <a:lstStyle/>
        <a:p>
          <a:r>
            <a:rPr lang="en-IN" dirty="0"/>
            <a:t>2. Data Preparation</a:t>
          </a:r>
        </a:p>
      </dgm:t>
    </dgm:pt>
    <dgm:pt modelId="{B253CC11-4E51-4815-A01B-E0C24E7DA901}" type="parTrans" cxnId="{88F6E749-47F8-4C58-B7A2-A7E7DABA6FF5}">
      <dgm:prSet/>
      <dgm:spPr/>
      <dgm:t>
        <a:bodyPr/>
        <a:lstStyle/>
        <a:p>
          <a:endParaRPr lang="en-IN"/>
        </a:p>
      </dgm:t>
    </dgm:pt>
    <dgm:pt modelId="{1EE6C111-9B97-4DC4-A2BE-0A93A7A6D141}" type="sibTrans" cxnId="{88F6E749-47F8-4C58-B7A2-A7E7DABA6FF5}">
      <dgm:prSet/>
      <dgm:spPr/>
      <dgm:t>
        <a:bodyPr/>
        <a:lstStyle/>
        <a:p>
          <a:endParaRPr lang="en-IN"/>
        </a:p>
      </dgm:t>
    </dgm:pt>
    <dgm:pt modelId="{3E3D9C32-D027-47DE-90C0-1BABE73AC18F}">
      <dgm:prSet phldrT="[Text]"/>
      <dgm:spPr/>
      <dgm:t>
        <a:bodyPr/>
        <a:lstStyle/>
        <a:p>
          <a:r>
            <a:rPr lang="en-IN" dirty="0"/>
            <a:t>3. Data Visualization</a:t>
          </a:r>
        </a:p>
      </dgm:t>
    </dgm:pt>
    <dgm:pt modelId="{4AB8F83E-371E-49D3-8113-DB23FB928E28}" type="parTrans" cxnId="{23319DCA-7C4C-4F68-8B4B-89E8D15720B1}">
      <dgm:prSet/>
      <dgm:spPr/>
      <dgm:t>
        <a:bodyPr/>
        <a:lstStyle/>
        <a:p>
          <a:endParaRPr lang="en-IN"/>
        </a:p>
      </dgm:t>
    </dgm:pt>
    <dgm:pt modelId="{2FE88186-4D92-4338-8503-70E5DAF988B8}" type="sibTrans" cxnId="{23319DCA-7C4C-4F68-8B4B-89E8D15720B1}">
      <dgm:prSet/>
      <dgm:spPr/>
      <dgm:t>
        <a:bodyPr/>
        <a:lstStyle/>
        <a:p>
          <a:endParaRPr lang="en-IN"/>
        </a:p>
      </dgm:t>
    </dgm:pt>
    <dgm:pt modelId="{E4B27187-7ECD-4F4E-A9D4-AE73FF15EBB4}">
      <dgm:prSet phldrT="[Text]"/>
      <dgm:spPr/>
      <dgm:t>
        <a:bodyPr/>
        <a:lstStyle/>
        <a:p>
          <a:r>
            <a:rPr lang="en-IN" dirty="0"/>
            <a:t>4. Modelling</a:t>
          </a:r>
        </a:p>
      </dgm:t>
    </dgm:pt>
    <dgm:pt modelId="{F211971A-1AAD-4684-A397-7F5159B522C1}" type="parTrans" cxnId="{ACACE784-BCAF-4D80-8930-BAF0ADA7818D}">
      <dgm:prSet/>
      <dgm:spPr/>
      <dgm:t>
        <a:bodyPr/>
        <a:lstStyle/>
        <a:p>
          <a:endParaRPr lang="en-IN"/>
        </a:p>
      </dgm:t>
    </dgm:pt>
    <dgm:pt modelId="{470B3A45-DBB5-4747-BD28-57EA748875C5}" type="sibTrans" cxnId="{ACACE784-BCAF-4D80-8930-BAF0ADA7818D}">
      <dgm:prSet/>
      <dgm:spPr/>
      <dgm:t>
        <a:bodyPr/>
        <a:lstStyle/>
        <a:p>
          <a:endParaRPr lang="en-IN"/>
        </a:p>
      </dgm:t>
    </dgm:pt>
    <dgm:pt modelId="{9ED0FBEE-1EC0-4052-A72A-0B4A5379AAD0}">
      <dgm:prSet phldrT="[Text]"/>
      <dgm:spPr/>
      <dgm:t>
        <a:bodyPr/>
        <a:lstStyle/>
        <a:p>
          <a:r>
            <a:rPr lang="en-IN" dirty="0"/>
            <a:t>5. Evaluation</a:t>
          </a:r>
        </a:p>
      </dgm:t>
    </dgm:pt>
    <dgm:pt modelId="{9F2E51C2-15E3-4BAF-9DF8-90CFD1BF315B}" type="parTrans" cxnId="{C9304F2D-D873-4EC7-B4A4-5EA1DD2789C8}">
      <dgm:prSet/>
      <dgm:spPr/>
      <dgm:t>
        <a:bodyPr/>
        <a:lstStyle/>
        <a:p>
          <a:endParaRPr lang="en-IN"/>
        </a:p>
      </dgm:t>
    </dgm:pt>
    <dgm:pt modelId="{97C9E66F-3E02-4558-849B-CBC44DAEDFD4}" type="sibTrans" cxnId="{C9304F2D-D873-4EC7-B4A4-5EA1DD2789C8}">
      <dgm:prSet/>
      <dgm:spPr/>
      <dgm:t>
        <a:bodyPr/>
        <a:lstStyle/>
        <a:p>
          <a:endParaRPr lang="en-IN"/>
        </a:p>
      </dgm:t>
    </dgm:pt>
    <dgm:pt modelId="{DCD0CBAB-FEEE-4B75-AC0B-EC709822307B}" type="pres">
      <dgm:prSet presAssocID="{B82949A2-24B5-416A-A806-E263039744C8}" presName="cycle" presStyleCnt="0">
        <dgm:presLayoutVars>
          <dgm:dir/>
          <dgm:resizeHandles val="exact"/>
        </dgm:presLayoutVars>
      </dgm:prSet>
      <dgm:spPr/>
    </dgm:pt>
    <dgm:pt modelId="{A93D4FDF-363A-40FE-B608-042C118D61E9}" type="pres">
      <dgm:prSet presAssocID="{AD18C7DC-61BA-4619-9913-C142C2734AA7}" presName="node" presStyleLbl="node1" presStyleIdx="0" presStyleCnt="5">
        <dgm:presLayoutVars>
          <dgm:bulletEnabled val="1"/>
        </dgm:presLayoutVars>
      </dgm:prSet>
      <dgm:spPr/>
    </dgm:pt>
    <dgm:pt modelId="{34C7A159-3150-4C2C-A35D-D67E7707D6F0}" type="pres">
      <dgm:prSet presAssocID="{E023C7D9-BC44-4211-AF32-F1AA9FD0FE4A}" presName="sibTrans" presStyleLbl="sibTrans2D1" presStyleIdx="0" presStyleCnt="5"/>
      <dgm:spPr/>
    </dgm:pt>
    <dgm:pt modelId="{7BD7CA26-FACF-4AF3-A7A5-22B7A7D2332C}" type="pres">
      <dgm:prSet presAssocID="{E023C7D9-BC44-4211-AF32-F1AA9FD0FE4A}" presName="connectorText" presStyleLbl="sibTrans2D1" presStyleIdx="0" presStyleCnt="5"/>
      <dgm:spPr/>
    </dgm:pt>
    <dgm:pt modelId="{D49D1806-3BE7-492E-A097-378B099E7F67}" type="pres">
      <dgm:prSet presAssocID="{C3E4EA91-1ACE-4FC4-8B67-D74DF12E26F4}" presName="node" presStyleLbl="node1" presStyleIdx="1" presStyleCnt="5">
        <dgm:presLayoutVars>
          <dgm:bulletEnabled val="1"/>
        </dgm:presLayoutVars>
      </dgm:prSet>
      <dgm:spPr/>
    </dgm:pt>
    <dgm:pt modelId="{0142709E-5277-4541-AB38-84AA032D67D5}" type="pres">
      <dgm:prSet presAssocID="{1EE6C111-9B97-4DC4-A2BE-0A93A7A6D141}" presName="sibTrans" presStyleLbl="sibTrans2D1" presStyleIdx="1" presStyleCnt="5"/>
      <dgm:spPr/>
    </dgm:pt>
    <dgm:pt modelId="{C80D3CF5-7D7C-4551-86E5-C8B8CAC04EC3}" type="pres">
      <dgm:prSet presAssocID="{1EE6C111-9B97-4DC4-A2BE-0A93A7A6D141}" presName="connectorText" presStyleLbl="sibTrans2D1" presStyleIdx="1" presStyleCnt="5"/>
      <dgm:spPr/>
    </dgm:pt>
    <dgm:pt modelId="{74AC443D-4383-4821-9D47-C39A3BE64670}" type="pres">
      <dgm:prSet presAssocID="{3E3D9C32-D027-47DE-90C0-1BABE73AC18F}" presName="node" presStyleLbl="node1" presStyleIdx="2" presStyleCnt="5">
        <dgm:presLayoutVars>
          <dgm:bulletEnabled val="1"/>
        </dgm:presLayoutVars>
      </dgm:prSet>
      <dgm:spPr/>
    </dgm:pt>
    <dgm:pt modelId="{8B20CDE6-0F40-4254-9F87-B9A120C81ADA}" type="pres">
      <dgm:prSet presAssocID="{2FE88186-4D92-4338-8503-70E5DAF988B8}" presName="sibTrans" presStyleLbl="sibTrans2D1" presStyleIdx="2" presStyleCnt="5"/>
      <dgm:spPr/>
    </dgm:pt>
    <dgm:pt modelId="{777F51C8-2DC1-43D3-8C8A-8D03ADABEA91}" type="pres">
      <dgm:prSet presAssocID="{2FE88186-4D92-4338-8503-70E5DAF988B8}" presName="connectorText" presStyleLbl="sibTrans2D1" presStyleIdx="2" presStyleCnt="5"/>
      <dgm:spPr/>
    </dgm:pt>
    <dgm:pt modelId="{042F9FF6-4D14-4538-9010-184F32C5B37C}" type="pres">
      <dgm:prSet presAssocID="{E4B27187-7ECD-4F4E-A9D4-AE73FF15EBB4}" presName="node" presStyleLbl="node1" presStyleIdx="3" presStyleCnt="5">
        <dgm:presLayoutVars>
          <dgm:bulletEnabled val="1"/>
        </dgm:presLayoutVars>
      </dgm:prSet>
      <dgm:spPr/>
    </dgm:pt>
    <dgm:pt modelId="{2DD5C505-7D3C-4D16-8344-6E7C3B80D691}" type="pres">
      <dgm:prSet presAssocID="{470B3A45-DBB5-4747-BD28-57EA748875C5}" presName="sibTrans" presStyleLbl="sibTrans2D1" presStyleIdx="3" presStyleCnt="5"/>
      <dgm:spPr/>
    </dgm:pt>
    <dgm:pt modelId="{12CD7DA2-B4FC-4688-BB84-4CAC9A166B7A}" type="pres">
      <dgm:prSet presAssocID="{470B3A45-DBB5-4747-BD28-57EA748875C5}" presName="connectorText" presStyleLbl="sibTrans2D1" presStyleIdx="3" presStyleCnt="5"/>
      <dgm:spPr/>
    </dgm:pt>
    <dgm:pt modelId="{1A577879-4E50-44A2-B271-72CE4B1C1085}" type="pres">
      <dgm:prSet presAssocID="{9ED0FBEE-1EC0-4052-A72A-0B4A5379AAD0}" presName="node" presStyleLbl="node1" presStyleIdx="4" presStyleCnt="5">
        <dgm:presLayoutVars>
          <dgm:bulletEnabled val="1"/>
        </dgm:presLayoutVars>
      </dgm:prSet>
      <dgm:spPr/>
    </dgm:pt>
    <dgm:pt modelId="{C0DB8796-E65A-4C06-80F1-0FCF28655FF4}" type="pres">
      <dgm:prSet presAssocID="{97C9E66F-3E02-4558-849B-CBC44DAEDFD4}" presName="sibTrans" presStyleLbl="sibTrans2D1" presStyleIdx="4" presStyleCnt="5"/>
      <dgm:spPr/>
    </dgm:pt>
    <dgm:pt modelId="{8B280898-898F-475A-B027-319411B2B89F}" type="pres">
      <dgm:prSet presAssocID="{97C9E66F-3E02-4558-849B-CBC44DAEDFD4}" presName="connectorText" presStyleLbl="sibTrans2D1" presStyleIdx="4" presStyleCnt="5"/>
      <dgm:spPr/>
    </dgm:pt>
  </dgm:ptLst>
  <dgm:cxnLst>
    <dgm:cxn modelId="{644B9907-B858-4EBA-B0A2-7536F0157FC3}" type="presOf" srcId="{C3E4EA91-1ACE-4FC4-8B67-D74DF12E26F4}" destId="{D49D1806-3BE7-492E-A097-378B099E7F67}" srcOrd="0" destOrd="0" presId="urn:microsoft.com/office/officeart/2005/8/layout/cycle2"/>
    <dgm:cxn modelId="{A8A1AE07-E39F-45F9-88E8-B4784343A021}" type="presOf" srcId="{97C9E66F-3E02-4558-849B-CBC44DAEDFD4}" destId="{8B280898-898F-475A-B027-319411B2B89F}" srcOrd="1" destOrd="0" presId="urn:microsoft.com/office/officeart/2005/8/layout/cycle2"/>
    <dgm:cxn modelId="{31B1E11B-E671-4168-9E1A-D73B8A85B1CE}" type="presOf" srcId="{9ED0FBEE-1EC0-4052-A72A-0B4A5379AAD0}" destId="{1A577879-4E50-44A2-B271-72CE4B1C1085}" srcOrd="0" destOrd="0" presId="urn:microsoft.com/office/officeart/2005/8/layout/cycle2"/>
    <dgm:cxn modelId="{C9304F2D-D873-4EC7-B4A4-5EA1DD2789C8}" srcId="{B82949A2-24B5-416A-A806-E263039744C8}" destId="{9ED0FBEE-1EC0-4052-A72A-0B4A5379AAD0}" srcOrd="4" destOrd="0" parTransId="{9F2E51C2-15E3-4BAF-9DF8-90CFD1BF315B}" sibTransId="{97C9E66F-3E02-4558-849B-CBC44DAEDFD4}"/>
    <dgm:cxn modelId="{91C6362F-929E-445E-880C-66FED9FDEF72}" type="presOf" srcId="{3E3D9C32-D027-47DE-90C0-1BABE73AC18F}" destId="{74AC443D-4383-4821-9D47-C39A3BE64670}" srcOrd="0" destOrd="0" presId="urn:microsoft.com/office/officeart/2005/8/layout/cycle2"/>
    <dgm:cxn modelId="{A1B7FA2F-A78C-4DB2-AB80-00788D864477}" srcId="{B82949A2-24B5-416A-A806-E263039744C8}" destId="{AD18C7DC-61BA-4619-9913-C142C2734AA7}" srcOrd="0" destOrd="0" parTransId="{297A3E58-6806-420F-B398-5EAA9F4F8EF1}" sibTransId="{E023C7D9-BC44-4211-AF32-F1AA9FD0FE4A}"/>
    <dgm:cxn modelId="{B6CA0736-BB27-444C-B9AE-3EE0C1EC3C57}" type="presOf" srcId="{E023C7D9-BC44-4211-AF32-F1AA9FD0FE4A}" destId="{7BD7CA26-FACF-4AF3-A7A5-22B7A7D2332C}" srcOrd="1" destOrd="0" presId="urn:microsoft.com/office/officeart/2005/8/layout/cycle2"/>
    <dgm:cxn modelId="{F2580838-83E5-4044-B9AC-2FD523A9F458}" type="presOf" srcId="{470B3A45-DBB5-4747-BD28-57EA748875C5}" destId="{12CD7DA2-B4FC-4688-BB84-4CAC9A166B7A}" srcOrd="1" destOrd="0" presId="urn:microsoft.com/office/officeart/2005/8/layout/cycle2"/>
    <dgm:cxn modelId="{94475060-19E3-4144-BE19-890C83CD9C05}" type="presOf" srcId="{E4B27187-7ECD-4F4E-A9D4-AE73FF15EBB4}" destId="{042F9FF6-4D14-4538-9010-184F32C5B37C}" srcOrd="0" destOrd="0" presId="urn:microsoft.com/office/officeart/2005/8/layout/cycle2"/>
    <dgm:cxn modelId="{5E09B964-BEDA-49B3-9B15-033BDE0C7DBB}" type="presOf" srcId="{1EE6C111-9B97-4DC4-A2BE-0A93A7A6D141}" destId="{0142709E-5277-4541-AB38-84AA032D67D5}" srcOrd="0" destOrd="0" presId="urn:microsoft.com/office/officeart/2005/8/layout/cycle2"/>
    <dgm:cxn modelId="{88F6E749-47F8-4C58-B7A2-A7E7DABA6FF5}" srcId="{B82949A2-24B5-416A-A806-E263039744C8}" destId="{C3E4EA91-1ACE-4FC4-8B67-D74DF12E26F4}" srcOrd="1" destOrd="0" parTransId="{B253CC11-4E51-4815-A01B-E0C24E7DA901}" sibTransId="{1EE6C111-9B97-4DC4-A2BE-0A93A7A6D141}"/>
    <dgm:cxn modelId="{8918D572-14C0-42DC-9269-EBBDEA0F3170}" type="presOf" srcId="{2FE88186-4D92-4338-8503-70E5DAF988B8}" destId="{8B20CDE6-0F40-4254-9F87-B9A120C81ADA}" srcOrd="0" destOrd="0" presId="urn:microsoft.com/office/officeart/2005/8/layout/cycle2"/>
    <dgm:cxn modelId="{221A0558-91E5-47D6-A7C5-D953BF38A64F}" type="presOf" srcId="{E023C7D9-BC44-4211-AF32-F1AA9FD0FE4A}" destId="{34C7A159-3150-4C2C-A35D-D67E7707D6F0}" srcOrd="0" destOrd="0" presId="urn:microsoft.com/office/officeart/2005/8/layout/cycle2"/>
    <dgm:cxn modelId="{5FB0BB80-9205-4B57-9218-F9CF0ECC37C9}" type="presOf" srcId="{B82949A2-24B5-416A-A806-E263039744C8}" destId="{DCD0CBAB-FEEE-4B75-AC0B-EC709822307B}" srcOrd="0" destOrd="0" presId="urn:microsoft.com/office/officeart/2005/8/layout/cycle2"/>
    <dgm:cxn modelId="{065DE582-67E4-46FC-A7A5-06EF69F045E9}" type="presOf" srcId="{2FE88186-4D92-4338-8503-70E5DAF988B8}" destId="{777F51C8-2DC1-43D3-8C8A-8D03ADABEA91}" srcOrd="1" destOrd="0" presId="urn:microsoft.com/office/officeart/2005/8/layout/cycle2"/>
    <dgm:cxn modelId="{ACACE784-BCAF-4D80-8930-BAF0ADA7818D}" srcId="{B82949A2-24B5-416A-A806-E263039744C8}" destId="{E4B27187-7ECD-4F4E-A9D4-AE73FF15EBB4}" srcOrd="3" destOrd="0" parTransId="{F211971A-1AAD-4684-A397-7F5159B522C1}" sibTransId="{470B3A45-DBB5-4747-BD28-57EA748875C5}"/>
    <dgm:cxn modelId="{B1354391-4177-4EBE-9AB6-5E648C18CBAA}" type="presOf" srcId="{97C9E66F-3E02-4558-849B-CBC44DAEDFD4}" destId="{C0DB8796-E65A-4C06-80F1-0FCF28655FF4}" srcOrd="0" destOrd="0" presId="urn:microsoft.com/office/officeart/2005/8/layout/cycle2"/>
    <dgm:cxn modelId="{6FF4BCB9-6BA3-4FB8-A349-89CCFC8B016E}" type="presOf" srcId="{AD18C7DC-61BA-4619-9913-C142C2734AA7}" destId="{A93D4FDF-363A-40FE-B608-042C118D61E9}" srcOrd="0" destOrd="0" presId="urn:microsoft.com/office/officeart/2005/8/layout/cycle2"/>
    <dgm:cxn modelId="{23319DCA-7C4C-4F68-8B4B-89E8D15720B1}" srcId="{B82949A2-24B5-416A-A806-E263039744C8}" destId="{3E3D9C32-D027-47DE-90C0-1BABE73AC18F}" srcOrd="2" destOrd="0" parTransId="{4AB8F83E-371E-49D3-8113-DB23FB928E28}" sibTransId="{2FE88186-4D92-4338-8503-70E5DAF988B8}"/>
    <dgm:cxn modelId="{63474BD8-1667-4B39-B569-7978AE225BB7}" type="presOf" srcId="{470B3A45-DBB5-4747-BD28-57EA748875C5}" destId="{2DD5C505-7D3C-4D16-8344-6E7C3B80D691}" srcOrd="0" destOrd="0" presId="urn:microsoft.com/office/officeart/2005/8/layout/cycle2"/>
    <dgm:cxn modelId="{75D468EF-39AD-405D-A822-FDF18EC39120}" type="presOf" srcId="{1EE6C111-9B97-4DC4-A2BE-0A93A7A6D141}" destId="{C80D3CF5-7D7C-4551-86E5-C8B8CAC04EC3}" srcOrd="1" destOrd="0" presId="urn:microsoft.com/office/officeart/2005/8/layout/cycle2"/>
    <dgm:cxn modelId="{16EF537C-6C53-40B3-A37D-0895C35964B2}" type="presParOf" srcId="{DCD0CBAB-FEEE-4B75-AC0B-EC709822307B}" destId="{A93D4FDF-363A-40FE-B608-042C118D61E9}" srcOrd="0" destOrd="0" presId="urn:microsoft.com/office/officeart/2005/8/layout/cycle2"/>
    <dgm:cxn modelId="{0E4EC689-1CDF-4C34-AEA0-D80F820E85B6}" type="presParOf" srcId="{DCD0CBAB-FEEE-4B75-AC0B-EC709822307B}" destId="{34C7A159-3150-4C2C-A35D-D67E7707D6F0}" srcOrd="1" destOrd="0" presId="urn:microsoft.com/office/officeart/2005/8/layout/cycle2"/>
    <dgm:cxn modelId="{499F4DB0-E60B-4211-8E66-782743A2B423}" type="presParOf" srcId="{34C7A159-3150-4C2C-A35D-D67E7707D6F0}" destId="{7BD7CA26-FACF-4AF3-A7A5-22B7A7D2332C}" srcOrd="0" destOrd="0" presId="urn:microsoft.com/office/officeart/2005/8/layout/cycle2"/>
    <dgm:cxn modelId="{31ADCC60-2C7F-4FC5-89DE-C5061EFF601C}" type="presParOf" srcId="{DCD0CBAB-FEEE-4B75-AC0B-EC709822307B}" destId="{D49D1806-3BE7-492E-A097-378B099E7F67}" srcOrd="2" destOrd="0" presId="urn:microsoft.com/office/officeart/2005/8/layout/cycle2"/>
    <dgm:cxn modelId="{6CE24F55-96B2-4A28-8ECB-9A619D1A4E69}" type="presParOf" srcId="{DCD0CBAB-FEEE-4B75-AC0B-EC709822307B}" destId="{0142709E-5277-4541-AB38-84AA032D67D5}" srcOrd="3" destOrd="0" presId="urn:microsoft.com/office/officeart/2005/8/layout/cycle2"/>
    <dgm:cxn modelId="{6C8CCE37-05F9-4D4D-B1D1-F5DBDCAEBE04}" type="presParOf" srcId="{0142709E-5277-4541-AB38-84AA032D67D5}" destId="{C80D3CF5-7D7C-4551-86E5-C8B8CAC04EC3}" srcOrd="0" destOrd="0" presId="urn:microsoft.com/office/officeart/2005/8/layout/cycle2"/>
    <dgm:cxn modelId="{F052F655-C7F2-4CFC-B23A-567F5B1942B9}" type="presParOf" srcId="{DCD0CBAB-FEEE-4B75-AC0B-EC709822307B}" destId="{74AC443D-4383-4821-9D47-C39A3BE64670}" srcOrd="4" destOrd="0" presId="urn:microsoft.com/office/officeart/2005/8/layout/cycle2"/>
    <dgm:cxn modelId="{D0A1CF5D-4FBA-4641-A6BB-2500E32C5AC7}" type="presParOf" srcId="{DCD0CBAB-FEEE-4B75-AC0B-EC709822307B}" destId="{8B20CDE6-0F40-4254-9F87-B9A120C81ADA}" srcOrd="5" destOrd="0" presId="urn:microsoft.com/office/officeart/2005/8/layout/cycle2"/>
    <dgm:cxn modelId="{62B02F96-7A20-471E-B132-FC40BD9EFC18}" type="presParOf" srcId="{8B20CDE6-0F40-4254-9F87-B9A120C81ADA}" destId="{777F51C8-2DC1-43D3-8C8A-8D03ADABEA91}" srcOrd="0" destOrd="0" presId="urn:microsoft.com/office/officeart/2005/8/layout/cycle2"/>
    <dgm:cxn modelId="{CFA116CD-EDAD-495F-9EED-A06D0A6A55A0}" type="presParOf" srcId="{DCD0CBAB-FEEE-4B75-AC0B-EC709822307B}" destId="{042F9FF6-4D14-4538-9010-184F32C5B37C}" srcOrd="6" destOrd="0" presId="urn:microsoft.com/office/officeart/2005/8/layout/cycle2"/>
    <dgm:cxn modelId="{7E8F2C89-2EB6-4AF4-8860-6EB571B1F898}" type="presParOf" srcId="{DCD0CBAB-FEEE-4B75-AC0B-EC709822307B}" destId="{2DD5C505-7D3C-4D16-8344-6E7C3B80D691}" srcOrd="7" destOrd="0" presId="urn:microsoft.com/office/officeart/2005/8/layout/cycle2"/>
    <dgm:cxn modelId="{B1DFD32C-16CA-49BE-A1E7-2A297B612B17}" type="presParOf" srcId="{2DD5C505-7D3C-4D16-8344-6E7C3B80D691}" destId="{12CD7DA2-B4FC-4688-BB84-4CAC9A166B7A}" srcOrd="0" destOrd="0" presId="urn:microsoft.com/office/officeart/2005/8/layout/cycle2"/>
    <dgm:cxn modelId="{5D2612CC-84D5-429E-9E01-214F620C475C}" type="presParOf" srcId="{DCD0CBAB-FEEE-4B75-AC0B-EC709822307B}" destId="{1A577879-4E50-44A2-B271-72CE4B1C1085}" srcOrd="8" destOrd="0" presId="urn:microsoft.com/office/officeart/2005/8/layout/cycle2"/>
    <dgm:cxn modelId="{D0E353E0-BBC3-4038-96F4-BF6A4BD7A92B}" type="presParOf" srcId="{DCD0CBAB-FEEE-4B75-AC0B-EC709822307B}" destId="{C0DB8796-E65A-4C06-80F1-0FCF28655FF4}" srcOrd="9" destOrd="0" presId="urn:microsoft.com/office/officeart/2005/8/layout/cycle2"/>
    <dgm:cxn modelId="{8B215FEF-BDEE-48BA-8DE9-CC6FECA312EC}" type="presParOf" srcId="{C0DB8796-E65A-4C06-80F1-0FCF28655FF4}" destId="{8B280898-898F-475A-B027-319411B2B89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D4FDF-363A-40FE-B608-042C118D61E9}">
      <dsp:nvSpPr>
        <dsp:cNvPr id="0" name=""/>
        <dsp:cNvSpPr/>
      </dsp:nvSpPr>
      <dsp:spPr>
        <a:xfrm>
          <a:off x="2625029" y="191"/>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 Business Understanding</a:t>
          </a:r>
        </a:p>
      </dsp:txBody>
      <dsp:txXfrm>
        <a:off x="2834803" y="209965"/>
        <a:ext cx="1012879" cy="1012879"/>
      </dsp:txXfrm>
    </dsp:sp>
    <dsp:sp modelId="{34C7A159-3150-4C2C-A35D-D67E7707D6F0}">
      <dsp:nvSpPr>
        <dsp:cNvPr id="0" name=""/>
        <dsp:cNvSpPr/>
      </dsp:nvSpPr>
      <dsp:spPr>
        <a:xfrm rot="2160000">
          <a:off x="4012455" y="110108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023396" y="1164102"/>
        <a:ext cx="267338" cy="290066"/>
      </dsp:txXfrm>
    </dsp:sp>
    <dsp:sp modelId="{D49D1806-3BE7-492E-A097-378B099E7F67}">
      <dsp:nvSpPr>
        <dsp:cNvPr id="0" name=""/>
        <dsp:cNvSpPr/>
      </dsp:nvSpPr>
      <dsp:spPr>
        <a:xfrm>
          <a:off x="4366856" y="1265703"/>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2. Data Preparation</a:t>
          </a:r>
        </a:p>
      </dsp:txBody>
      <dsp:txXfrm>
        <a:off x="4576630" y="1475477"/>
        <a:ext cx="1012879" cy="1012879"/>
      </dsp:txXfrm>
    </dsp:sp>
    <dsp:sp modelId="{0142709E-5277-4541-AB38-84AA032D67D5}">
      <dsp:nvSpPr>
        <dsp:cNvPr id="0" name=""/>
        <dsp:cNvSpPr/>
      </dsp:nvSpPr>
      <dsp:spPr>
        <a:xfrm rot="6480000">
          <a:off x="4562794" y="275373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4637784" y="2795941"/>
        <a:ext cx="267338" cy="290066"/>
      </dsp:txXfrm>
    </dsp:sp>
    <dsp:sp modelId="{74AC443D-4383-4821-9D47-C39A3BE64670}">
      <dsp:nvSpPr>
        <dsp:cNvPr id="0" name=""/>
        <dsp:cNvSpPr/>
      </dsp:nvSpPr>
      <dsp:spPr>
        <a:xfrm>
          <a:off x="3701537" y="3313344"/>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3. Data Visualization</a:t>
          </a:r>
        </a:p>
      </dsp:txBody>
      <dsp:txXfrm>
        <a:off x="3911311" y="3523118"/>
        <a:ext cx="1012879" cy="1012879"/>
      </dsp:txXfrm>
    </dsp:sp>
    <dsp:sp modelId="{8B20CDE6-0F40-4254-9F87-B9A120C81ADA}">
      <dsp:nvSpPr>
        <dsp:cNvPr id="0" name=""/>
        <dsp:cNvSpPr/>
      </dsp:nvSpPr>
      <dsp:spPr>
        <a:xfrm rot="10800000">
          <a:off x="3161095" y="378783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275669" y="3884524"/>
        <a:ext cx="267338" cy="290066"/>
      </dsp:txXfrm>
    </dsp:sp>
    <dsp:sp modelId="{042F9FF6-4D14-4538-9010-184F32C5B37C}">
      <dsp:nvSpPr>
        <dsp:cNvPr id="0" name=""/>
        <dsp:cNvSpPr/>
      </dsp:nvSpPr>
      <dsp:spPr>
        <a:xfrm>
          <a:off x="1548520" y="3313344"/>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4. Modelling</a:t>
          </a:r>
        </a:p>
      </dsp:txBody>
      <dsp:txXfrm>
        <a:off x="1758294" y="3523118"/>
        <a:ext cx="1012879" cy="1012879"/>
      </dsp:txXfrm>
    </dsp:sp>
    <dsp:sp modelId="{2DD5C505-7D3C-4D16-8344-6E7C3B80D691}">
      <dsp:nvSpPr>
        <dsp:cNvPr id="0" name=""/>
        <dsp:cNvSpPr/>
      </dsp:nvSpPr>
      <dsp:spPr>
        <a:xfrm rot="15120000">
          <a:off x="1744458" y="277429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1819448" y="2925467"/>
        <a:ext cx="267338" cy="290066"/>
      </dsp:txXfrm>
    </dsp:sp>
    <dsp:sp modelId="{1A577879-4E50-44A2-B271-72CE4B1C1085}">
      <dsp:nvSpPr>
        <dsp:cNvPr id="0" name=""/>
        <dsp:cNvSpPr/>
      </dsp:nvSpPr>
      <dsp:spPr>
        <a:xfrm>
          <a:off x="883201" y="1265703"/>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5. Evaluation</a:t>
          </a:r>
        </a:p>
      </dsp:txBody>
      <dsp:txXfrm>
        <a:off x="1092975" y="1475477"/>
        <a:ext cx="1012879" cy="1012879"/>
      </dsp:txXfrm>
    </dsp:sp>
    <dsp:sp modelId="{C0DB8796-E65A-4C06-80F1-0FCF28655FF4}">
      <dsp:nvSpPr>
        <dsp:cNvPr id="0" name=""/>
        <dsp:cNvSpPr/>
      </dsp:nvSpPr>
      <dsp:spPr>
        <a:xfrm rot="19440000">
          <a:off x="2270628" y="1113792"/>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281569" y="1244153"/>
        <a:ext cx="267338" cy="29006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479CE-CDF8-465E-B188-01144AA12CD1}" type="datetimeFigureOut">
              <a:rPr lang="en-US" smtClean="0"/>
              <a:t>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700FF-E80B-4554-B929-881D3493FD0D}" type="slidenum">
              <a:rPr lang="en-US" smtClean="0"/>
              <a:t>‹#›</a:t>
            </a:fld>
            <a:endParaRPr lang="en-US"/>
          </a:p>
        </p:txBody>
      </p:sp>
    </p:spTree>
    <p:extLst>
      <p:ext uri="{BB962C8B-B14F-4D97-AF65-F5344CB8AC3E}">
        <p14:creationId xmlns:p14="http://schemas.microsoft.com/office/powerpoint/2010/main" val="8791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2</a:t>
            </a:fld>
            <a:endParaRPr lang="en-IN" dirty="0"/>
          </a:p>
        </p:txBody>
      </p:sp>
    </p:spTree>
    <p:extLst>
      <p:ext uri="{BB962C8B-B14F-4D97-AF65-F5344CB8AC3E}">
        <p14:creationId xmlns:p14="http://schemas.microsoft.com/office/powerpoint/2010/main" val="2413772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3</a:t>
            </a:fld>
            <a:endParaRPr lang="en-IN" dirty="0"/>
          </a:p>
        </p:txBody>
      </p:sp>
    </p:spTree>
    <p:extLst>
      <p:ext uri="{BB962C8B-B14F-4D97-AF65-F5344CB8AC3E}">
        <p14:creationId xmlns:p14="http://schemas.microsoft.com/office/powerpoint/2010/main" val="396496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4</a:t>
            </a:fld>
            <a:endParaRPr lang="en-IN" dirty="0"/>
          </a:p>
        </p:txBody>
      </p:sp>
    </p:spTree>
    <p:extLst>
      <p:ext uri="{BB962C8B-B14F-4D97-AF65-F5344CB8AC3E}">
        <p14:creationId xmlns:p14="http://schemas.microsoft.com/office/powerpoint/2010/main" val="127813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5</a:t>
            </a:fld>
            <a:endParaRPr lang="en-IN" dirty="0"/>
          </a:p>
        </p:txBody>
      </p:sp>
    </p:spTree>
    <p:extLst>
      <p:ext uri="{BB962C8B-B14F-4D97-AF65-F5344CB8AC3E}">
        <p14:creationId xmlns:p14="http://schemas.microsoft.com/office/powerpoint/2010/main" val="212944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6</a:t>
            </a:fld>
            <a:endParaRPr lang="en-IN" dirty="0"/>
          </a:p>
        </p:txBody>
      </p:sp>
    </p:spTree>
    <p:extLst>
      <p:ext uri="{BB962C8B-B14F-4D97-AF65-F5344CB8AC3E}">
        <p14:creationId xmlns:p14="http://schemas.microsoft.com/office/powerpoint/2010/main" val="97703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7</a:t>
            </a:fld>
            <a:endParaRPr lang="en-IN" dirty="0"/>
          </a:p>
        </p:txBody>
      </p:sp>
    </p:spTree>
    <p:extLst>
      <p:ext uri="{BB962C8B-B14F-4D97-AF65-F5344CB8AC3E}">
        <p14:creationId xmlns:p14="http://schemas.microsoft.com/office/powerpoint/2010/main" val="96941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8</a:t>
            </a:fld>
            <a:endParaRPr lang="en-IN" dirty="0"/>
          </a:p>
        </p:txBody>
      </p:sp>
    </p:spTree>
    <p:extLst>
      <p:ext uri="{BB962C8B-B14F-4D97-AF65-F5344CB8AC3E}">
        <p14:creationId xmlns:p14="http://schemas.microsoft.com/office/powerpoint/2010/main" val="26251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41434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8172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126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250806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8998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11196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693582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80340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66755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89262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FA6E9-43AC-4FC0-ACB4-B09C49CB8A4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4533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FA6E9-43AC-4FC0-ACB4-B09C49CB8A41}"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6792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FA6E9-43AC-4FC0-ACB4-B09C49CB8A41}"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544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FA6E9-43AC-4FC0-ACB4-B09C49CB8A41}"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49026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E6FA6E9-43AC-4FC0-ACB4-B09C49CB8A4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238628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6FA6E9-43AC-4FC0-ACB4-B09C49CB8A4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15978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6FA6E9-43AC-4FC0-ACB4-B09C49CB8A41}" type="datetimeFigureOut">
              <a:rPr lang="en-US" smtClean="0"/>
              <a:t>1/11/2021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EA75D40-BDE0-46AB-A4CD-F04A449D038D}" type="slidenum">
              <a:rPr lang="en-US" smtClean="0"/>
              <a:t>‹#›</a:t>
            </a:fld>
            <a:endParaRPr lang="en-US"/>
          </a:p>
        </p:txBody>
      </p:sp>
    </p:spTree>
    <p:extLst>
      <p:ext uri="{BB962C8B-B14F-4D97-AF65-F5344CB8AC3E}">
        <p14:creationId xmlns:p14="http://schemas.microsoft.com/office/powerpoint/2010/main" val="1614713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FF764B3-AED2-4C78-B7E2-CAF3CD0C4E68}" type="slidenum">
              <a:rPr lang="en-IN" smtClean="0">
                <a:solidFill>
                  <a:prstClr val="black">
                    <a:tint val="75000"/>
                  </a:prstClr>
                </a:solidFill>
              </a:rPr>
              <a:pPr/>
              <a:t>1</a:t>
            </a:fld>
            <a:endParaRPr lang="en-IN" dirty="0">
              <a:solidFill>
                <a:prstClr val="black">
                  <a:tint val="75000"/>
                </a:prstClr>
              </a:solidFill>
            </a:endParaRPr>
          </a:p>
        </p:txBody>
      </p:sp>
      <p:sp>
        <p:nvSpPr>
          <p:cNvPr id="4" name="TextBox 3">
            <a:extLst>
              <a:ext uri="{FF2B5EF4-FFF2-40B4-BE49-F238E27FC236}">
                <a16:creationId xmlns:a16="http://schemas.microsoft.com/office/drawing/2014/main" id="{F289E91B-F83A-4282-8863-592A076004F4}"/>
              </a:ext>
            </a:extLst>
          </p:cNvPr>
          <p:cNvSpPr txBox="1"/>
          <p:nvPr/>
        </p:nvSpPr>
        <p:spPr>
          <a:xfrm>
            <a:off x="529295" y="2826617"/>
            <a:ext cx="8233705" cy="684801"/>
          </a:xfrm>
          <a:prstGeom prst="rect">
            <a:avLst/>
          </a:prstGeom>
          <a:noFill/>
        </p:spPr>
        <p:txBody>
          <a:bodyPr wrap="square" lIns="68540" tIns="34289" rIns="68540" bIns="34289" rtlCol="0">
            <a:spAutoFit/>
          </a:bodyPr>
          <a:lstStyle/>
          <a:p>
            <a:pPr defTabSz="685341"/>
            <a:r>
              <a:rPr lang="en-US" sz="4000" dirty="0"/>
              <a:t>Heart Disease Prediction </a:t>
            </a:r>
          </a:p>
        </p:txBody>
      </p:sp>
    </p:spTree>
    <p:extLst>
      <p:ext uri="{BB962C8B-B14F-4D97-AF65-F5344CB8AC3E}">
        <p14:creationId xmlns:p14="http://schemas.microsoft.com/office/powerpoint/2010/main" val="292279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2</a:t>
            </a:fld>
            <a:endParaRPr lang="en-IN" dirty="0"/>
          </a:p>
        </p:txBody>
      </p:sp>
      <p:sp>
        <p:nvSpPr>
          <p:cNvPr id="3" name="TextBox 2"/>
          <p:cNvSpPr txBox="1"/>
          <p:nvPr/>
        </p:nvSpPr>
        <p:spPr>
          <a:xfrm>
            <a:off x="387702" y="143634"/>
            <a:ext cx="1371141"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Life Cycle</a:t>
            </a:r>
          </a:p>
        </p:txBody>
      </p:sp>
      <p:graphicFrame>
        <p:nvGraphicFramePr>
          <p:cNvPr id="8" name="Diagram 7">
            <a:extLst>
              <a:ext uri="{FF2B5EF4-FFF2-40B4-BE49-F238E27FC236}">
                <a16:creationId xmlns:a16="http://schemas.microsoft.com/office/drawing/2014/main" id="{DFA78156-137A-4E0E-975D-B9765512BBAB}"/>
              </a:ext>
            </a:extLst>
          </p:cNvPr>
          <p:cNvGraphicFramePr/>
          <p:nvPr>
            <p:extLst>
              <p:ext uri="{D42A27DB-BD31-4B8C-83A1-F6EECF244321}">
                <p14:modId xmlns:p14="http://schemas.microsoft.com/office/powerpoint/2010/main" val="857014323"/>
              </p:ext>
            </p:extLst>
          </p:nvPr>
        </p:nvGraphicFramePr>
        <p:xfrm>
          <a:off x="861314" y="1295399"/>
          <a:ext cx="6682486" cy="474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402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3</a:t>
            </a:fld>
            <a:endParaRPr lang="en-IN" dirty="0"/>
          </a:p>
        </p:txBody>
      </p:sp>
      <p:sp>
        <p:nvSpPr>
          <p:cNvPr id="3" name="TextBox 2"/>
          <p:cNvSpPr txBox="1"/>
          <p:nvPr/>
        </p:nvSpPr>
        <p:spPr>
          <a:xfrm>
            <a:off x="387702" y="143634"/>
            <a:ext cx="3242486"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Business Understanding</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cs typeface="Garamond"/>
              </a:rPr>
              <a:t>Problem Statement</a:t>
            </a:r>
          </a:p>
          <a:p>
            <a:pPr>
              <a:spcBef>
                <a:spcPts val="0"/>
              </a:spcBef>
            </a:pPr>
            <a:r>
              <a:rPr lang="en-IN" dirty="0">
                <a:latin typeface="Garamond" panose="02020404030301010803" pitchFamily="18" charset="0"/>
                <a:cs typeface="Garamond"/>
              </a:rPr>
              <a:t>World Health Organization has estimated 12 million deaths occur worldwide; every year due to Heart diseases. Half the deaths in the United States and other developed countries are due to cardiovascular diseases. The early prognosis of cardiovascular diseases can aid in making decisions on lifestyle changes in high-risk patients and in turn reduce the complications. This research intends to pinpoint the most relevant/risk factors of heart disease as well as predict the overall risk </a:t>
            </a:r>
          </a:p>
          <a:p>
            <a:pPr>
              <a:spcBef>
                <a:spcPts val="0"/>
              </a:spcBef>
            </a:pPr>
            <a:r>
              <a:rPr lang="en-IN" dirty="0">
                <a:latin typeface="Garamond" panose="02020404030301010803" pitchFamily="18" charset="0"/>
                <a:cs typeface="Garamond"/>
              </a:rPr>
              <a:t>We have to predict whether the patient has 10-year risk of future coronary heart disease (CHD)</a:t>
            </a:r>
            <a:endParaRPr lang="en-IN" sz="1800" dirty="0">
              <a:latin typeface="Garamond" panose="02020404030301010803" pitchFamily="18" charset="0"/>
              <a:cs typeface="Garamond"/>
            </a:endParaRPr>
          </a:p>
        </p:txBody>
      </p:sp>
    </p:spTree>
    <p:extLst>
      <p:ext uri="{BB962C8B-B14F-4D97-AF65-F5344CB8AC3E}">
        <p14:creationId xmlns:p14="http://schemas.microsoft.com/office/powerpoint/2010/main" val="89457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4</a:t>
            </a:fld>
            <a:endParaRPr lang="en-IN" dirty="0"/>
          </a:p>
        </p:txBody>
      </p:sp>
      <p:sp>
        <p:nvSpPr>
          <p:cNvPr id="3" name="TextBox 2"/>
          <p:cNvSpPr txBox="1"/>
          <p:nvPr/>
        </p:nvSpPr>
        <p:spPr>
          <a:xfrm>
            <a:off x="387702" y="143634"/>
            <a:ext cx="2360129"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Data Preparation</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lvl="0" indent="0">
              <a:spcBef>
                <a:spcPts val="0"/>
              </a:spcBef>
              <a:buClr>
                <a:srgbClr val="90C226"/>
              </a:buClr>
              <a:buNone/>
            </a:pPr>
            <a:r>
              <a:rPr lang="en-IN" sz="2200" b="1" dirty="0">
                <a:solidFill>
                  <a:prstClr val="black">
                    <a:lumMod val="75000"/>
                    <a:lumOff val="25000"/>
                  </a:prstClr>
                </a:solidFill>
                <a:latin typeface="Garamond" panose="02020404030301010803" pitchFamily="18" charset="0"/>
              </a:rPr>
              <a:t>Data</a:t>
            </a:r>
          </a:p>
          <a:p>
            <a:pPr lvl="0">
              <a:spcBef>
                <a:spcPts val="0"/>
              </a:spcBef>
              <a:buClr>
                <a:srgbClr val="90C226"/>
              </a:buClr>
            </a:pPr>
            <a:r>
              <a:rPr lang="en-IN" dirty="0">
                <a:solidFill>
                  <a:prstClr val="black">
                    <a:lumMod val="75000"/>
                    <a:lumOff val="25000"/>
                  </a:prstClr>
                </a:solidFill>
                <a:latin typeface="Garamond" panose="02020404030301010803" pitchFamily="18" charset="0"/>
              </a:rPr>
              <a:t>4000 rows, 15 columns</a:t>
            </a:r>
          </a:p>
          <a:p>
            <a:pPr marL="0" indent="0">
              <a:spcBef>
                <a:spcPts val="0"/>
              </a:spcBef>
              <a:buNone/>
            </a:pPr>
            <a:endParaRPr lang="en-IN" sz="2200" b="1" dirty="0">
              <a:latin typeface="Garamond" panose="02020404030301010803" pitchFamily="18" charset="0"/>
            </a:endParaRPr>
          </a:p>
          <a:p>
            <a:pPr marL="0" indent="0">
              <a:spcBef>
                <a:spcPts val="0"/>
              </a:spcBef>
              <a:buNone/>
            </a:pPr>
            <a:r>
              <a:rPr lang="en-IN" sz="2200" b="1" dirty="0">
                <a:latin typeface="Garamond" panose="02020404030301010803" pitchFamily="18" charset="0"/>
              </a:rPr>
              <a:t>Technical Steps</a:t>
            </a:r>
          </a:p>
          <a:p>
            <a:pPr>
              <a:spcBef>
                <a:spcPts val="0"/>
              </a:spcBef>
            </a:pPr>
            <a:r>
              <a:rPr lang="en-IN" dirty="0">
                <a:latin typeface="Garamond" panose="02020404030301010803" pitchFamily="18" charset="0"/>
              </a:rPr>
              <a:t>Split dataset between training and test in the ration of 70:30</a:t>
            </a:r>
          </a:p>
          <a:p>
            <a:pPr>
              <a:spcBef>
                <a:spcPts val="0"/>
              </a:spcBef>
            </a:pPr>
            <a:r>
              <a:rPr lang="en-IN" dirty="0">
                <a:latin typeface="Garamond" panose="02020404030301010803" pitchFamily="18" charset="0"/>
              </a:rPr>
              <a:t>Drop columns which are not required</a:t>
            </a:r>
          </a:p>
          <a:p>
            <a:pPr>
              <a:spcBef>
                <a:spcPts val="0"/>
              </a:spcBef>
            </a:pPr>
            <a:r>
              <a:rPr lang="en-IN" dirty="0">
                <a:latin typeface="Garamond" panose="02020404030301010803" pitchFamily="18" charset="0"/>
              </a:rPr>
              <a:t>Find missing value</a:t>
            </a:r>
          </a:p>
          <a:p>
            <a:pPr>
              <a:spcBef>
                <a:spcPts val="0"/>
              </a:spcBef>
            </a:pPr>
            <a:r>
              <a:rPr lang="en-IN" dirty="0">
                <a:latin typeface="Garamond" panose="02020404030301010803" pitchFamily="18" charset="0"/>
              </a:rPr>
              <a:t>Visualize missing value</a:t>
            </a:r>
          </a:p>
          <a:p>
            <a:pPr>
              <a:spcBef>
                <a:spcPts val="0"/>
              </a:spcBef>
            </a:pPr>
            <a:r>
              <a:rPr lang="en-IN" dirty="0">
                <a:latin typeface="Garamond" panose="02020404030301010803" pitchFamily="18" charset="0"/>
              </a:rPr>
              <a:t>Impute missing value </a:t>
            </a:r>
          </a:p>
          <a:p>
            <a:pPr>
              <a:spcBef>
                <a:spcPts val="0"/>
              </a:spcBef>
            </a:pPr>
            <a:r>
              <a:rPr lang="en-IN" dirty="0">
                <a:latin typeface="Garamond" panose="02020404030301010803" pitchFamily="18" charset="0"/>
              </a:rPr>
              <a:t>Find Outlier</a:t>
            </a:r>
          </a:p>
          <a:p>
            <a:pPr lvl="1">
              <a:spcBef>
                <a:spcPts val="0"/>
              </a:spcBef>
            </a:pPr>
            <a:r>
              <a:rPr lang="en-IN" dirty="0">
                <a:latin typeface="Garamond" panose="02020404030301010803" pitchFamily="18" charset="0"/>
              </a:rPr>
              <a:t>Single variate</a:t>
            </a:r>
          </a:p>
          <a:p>
            <a:pPr lvl="1">
              <a:spcBef>
                <a:spcPts val="0"/>
              </a:spcBef>
            </a:pPr>
            <a:r>
              <a:rPr lang="en-IN" dirty="0">
                <a:latin typeface="Garamond" panose="02020404030301010803" pitchFamily="18" charset="0"/>
              </a:rPr>
              <a:t>Multi variate</a:t>
            </a:r>
          </a:p>
          <a:p>
            <a:pPr>
              <a:spcBef>
                <a:spcPts val="0"/>
              </a:spcBef>
            </a:pPr>
            <a:r>
              <a:rPr lang="en-IN" dirty="0">
                <a:latin typeface="Garamond" panose="02020404030301010803" pitchFamily="18" charset="0"/>
              </a:rPr>
              <a:t>Perform feature engineering</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21856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5</a:t>
            </a:fld>
            <a:endParaRPr lang="en-IN" dirty="0"/>
          </a:p>
        </p:txBody>
      </p:sp>
      <p:sp>
        <p:nvSpPr>
          <p:cNvPr id="3" name="TextBox 2"/>
          <p:cNvSpPr txBox="1"/>
          <p:nvPr/>
        </p:nvSpPr>
        <p:spPr>
          <a:xfrm>
            <a:off x="387702" y="143634"/>
            <a:ext cx="2360129"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Data Preparation</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685800"/>
            <a:ext cx="8229600" cy="5755585"/>
          </a:xfrm>
        </p:spPr>
        <p:txBody>
          <a:bodyPr>
            <a:noAutofit/>
          </a:bodyPr>
          <a:lstStyle/>
          <a:p>
            <a:pPr marL="0" lvl="0" indent="0">
              <a:spcBef>
                <a:spcPts val="0"/>
              </a:spcBef>
              <a:buClr>
                <a:srgbClr val="90C226"/>
              </a:buClr>
              <a:buNone/>
            </a:pPr>
            <a:r>
              <a:rPr lang="en-IN" sz="2200" b="1" dirty="0">
                <a:solidFill>
                  <a:prstClr val="black">
                    <a:lumMod val="75000"/>
                    <a:lumOff val="25000"/>
                  </a:prstClr>
                </a:solidFill>
                <a:latin typeface="Garamond" panose="02020404030301010803" pitchFamily="18" charset="0"/>
              </a:rPr>
              <a:t>Data Structure</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graphicFrame>
        <p:nvGraphicFramePr>
          <p:cNvPr id="2" name="Table 3">
            <a:extLst>
              <a:ext uri="{FF2B5EF4-FFF2-40B4-BE49-F238E27FC236}">
                <a16:creationId xmlns:a16="http://schemas.microsoft.com/office/drawing/2014/main" id="{9769566B-EB1A-4BC2-8E7E-EEE6FB2C19CA}"/>
              </a:ext>
            </a:extLst>
          </p:cNvPr>
          <p:cNvGraphicFramePr>
            <a:graphicFrameLocks noGrp="1"/>
          </p:cNvGraphicFramePr>
          <p:nvPr>
            <p:extLst>
              <p:ext uri="{D42A27DB-BD31-4B8C-83A1-F6EECF244321}">
                <p14:modId xmlns:p14="http://schemas.microsoft.com/office/powerpoint/2010/main" val="3016464561"/>
              </p:ext>
            </p:extLst>
          </p:nvPr>
        </p:nvGraphicFramePr>
        <p:xfrm>
          <a:off x="526709" y="1193137"/>
          <a:ext cx="8388691" cy="5248248"/>
        </p:xfrm>
        <a:graphic>
          <a:graphicData uri="http://schemas.openxmlformats.org/drawingml/2006/table">
            <a:tbl>
              <a:tblPr firstRow="1" bandRow="1">
                <a:tableStyleId>{5C22544A-7EE6-4342-B048-85BDC9FD1C3A}</a:tableStyleId>
              </a:tblPr>
              <a:tblGrid>
                <a:gridCol w="8388691">
                  <a:extLst>
                    <a:ext uri="{9D8B030D-6E8A-4147-A177-3AD203B41FA5}">
                      <a16:colId xmlns:a16="http://schemas.microsoft.com/office/drawing/2014/main" val="655302275"/>
                    </a:ext>
                  </a:extLst>
                </a:gridCol>
              </a:tblGrid>
              <a:tr h="5248248">
                <a:tc>
                  <a:txBody>
                    <a:bodyPr/>
                    <a:lstStyle/>
                    <a:p>
                      <a:pPr algn="l"/>
                      <a:r>
                        <a:rPr lang="en-IN" sz="1600" dirty="0">
                          <a:solidFill>
                            <a:srgbClr val="FF0000"/>
                          </a:solidFill>
                        </a:rPr>
                        <a:t>Demographic</a:t>
                      </a:r>
                    </a:p>
                    <a:p>
                      <a:pPr marL="285750" indent="-285750" algn="l">
                        <a:buFont typeface="Arial" panose="020B0604020202020204" pitchFamily="34" charset="0"/>
                        <a:buChar char="•"/>
                      </a:pPr>
                      <a:r>
                        <a:rPr lang="en-IN" sz="1400" dirty="0"/>
                        <a:t>Sex: male or female(Nominal)</a:t>
                      </a:r>
                    </a:p>
                    <a:p>
                      <a:pPr marL="285750" indent="-285750" algn="l">
                        <a:buFont typeface="Arial" panose="020B0604020202020204" pitchFamily="34" charset="0"/>
                        <a:buChar char="•"/>
                      </a:pPr>
                      <a:r>
                        <a:rPr lang="en-IN" sz="1400" dirty="0"/>
                        <a:t>Age: Age of the patient;(Continuous - Although the recorded ages have been truncated to whole numbers, the concept of age is continuous)</a:t>
                      </a:r>
                    </a:p>
                    <a:p>
                      <a:pPr marL="0" indent="0" algn="l">
                        <a:buFont typeface="Arial" panose="020B0604020202020204" pitchFamily="34" charset="0"/>
                        <a:buNone/>
                      </a:pPr>
                      <a:r>
                        <a:rPr lang="en-IN" sz="1600" b="1" kern="1200" dirty="0" err="1">
                          <a:solidFill>
                            <a:srgbClr val="FF0000"/>
                          </a:solidFill>
                          <a:latin typeface="+mn-lt"/>
                          <a:ea typeface="+mn-ea"/>
                          <a:cs typeface="+mn-cs"/>
                        </a:rPr>
                        <a:t>Behavioral</a:t>
                      </a:r>
                      <a:endParaRPr lang="en-IN" sz="1600" b="1" kern="1200" dirty="0">
                        <a:solidFill>
                          <a:srgbClr val="FF0000"/>
                        </a:solidFill>
                        <a:latin typeface="+mn-lt"/>
                        <a:ea typeface="+mn-ea"/>
                        <a:cs typeface="+mn-cs"/>
                      </a:endParaRPr>
                    </a:p>
                    <a:p>
                      <a:pPr marL="285750" indent="-285750" algn="l">
                        <a:buFont typeface="Arial" panose="020B0604020202020204" pitchFamily="34" charset="0"/>
                        <a:buChar char="•"/>
                      </a:pPr>
                      <a:r>
                        <a:rPr lang="en-IN" sz="1400" dirty="0"/>
                        <a:t>Current Smoker: whether or not the patient is a current smoker (Nominal)</a:t>
                      </a:r>
                    </a:p>
                    <a:p>
                      <a:pPr marL="285750" indent="-285750" algn="l">
                        <a:buFont typeface="Arial" panose="020B0604020202020204" pitchFamily="34" charset="0"/>
                        <a:buChar char="•"/>
                      </a:pPr>
                      <a:r>
                        <a:rPr lang="en-IN" sz="1400" dirty="0"/>
                        <a:t>Cigs Per Day: the number of cigarettes that the person smoked on average in one day.(can be considered continuous as one can have any number of cigarettes, even half a cigarette.)</a:t>
                      </a:r>
                    </a:p>
                    <a:p>
                      <a:pPr marL="0" indent="0" algn="l">
                        <a:buFont typeface="Arial" panose="020B0604020202020204" pitchFamily="34" charset="0"/>
                        <a:buNone/>
                      </a:pPr>
                      <a:r>
                        <a:rPr lang="en-IN" sz="1600" b="1" kern="1200" dirty="0">
                          <a:solidFill>
                            <a:srgbClr val="FF0000"/>
                          </a:solidFill>
                          <a:latin typeface="+mn-lt"/>
                          <a:ea typeface="+mn-ea"/>
                          <a:cs typeface="+mn-cs"/>
                        </a:rPr>
                        <a:t>Medical( history)</a:t>
                      </a:r>
                    </a:p>
                    <a:p>
                      <a:pPr marL="285750" indent="-285750" algn="l">
                        <a:buFont typeface="Arial" panose="020B0604020202020204" pitchFamily="34" charset="0"/>
                        <a:buChar char="•"/>
                      </a:pPr>
                      <a:r>
                        <a:rPr lang="en-IN" sz="1400" dirty="0"/>
                        <a:t>BP Meds: whether or not the patient was on blood pressure medication (Nominal)</a:t>
                      </a:r>
                    </a:p>
                    <a:p>
                      <a:pPr marL="285750" indent="-285750" algn="l">
                        <a:buFont typeface="Arial" panose="020B0604020202020204" pitchFamily="34" charset="0"/>
                        <a:buChar char="•"/>
                      </a:pPr>
                      <a:r>
                        <a:rPr lang="en-IN" sz="1400" dirty="0"/>
                        <a:t>Prevalent Stroke: whether or not the patient had previously had a stroke (Nominal)</a:t>
                      </a:r>
                    </a:p>
                    <a:p>
                      <a:pPr marL="285750" indent="-285750" algn="l">
                        <a:buFont typeface="Arial" panose="020B0604020202020204" pitchFamily="34" charset="0"/>
                        <a:buChar char="•"/>
                      </a:pPr>
                      <a:r>
                        <a:rPr lang="en-IN" sz="1400" dirty="0"/>
                        <a:t>Prevalent </a:t>
                      </a:r>
                      <a:r>
                        <a:rPr lang="en-IN" sz="1400" dirty="0" err="1"/>
                        <a:t>Hyp</a:t>
                      </a:r>
                      <a:r>
                        <a:rPr lang="en-IN" sz="1400" dirty="0"/>
                        <a:t>: whether or not the patient was hypertensive (Nominal)</a:t>
                      </a:r>
                    </a:p>
                    <a:p>
                      <a:pPr marL="285750" indent="-285750" algn="l">
                        <a:buFont typeface="Arial" panose="020B0604020202020204" pitchFamily="34" charset="0"/>
                        <a:buChar char="•"/>
                      </a:pPr>
                      <a:r>
                        <a:rPr lang="en-IN" sz="1400" dirty="0"/>
                        <a:t>Diabetes: whether or not the patient had diabetes (Nominal)</a:t>
                      </a:r>
                    </a:p>
                    <a:p>
                      <a:pPr marL="0" indent="0" algn="l">
                        <a:buFont typeface="Arial" panose="020B0604020202020204" pitchFamily="34" charset="0"/>
                        <a:buNone/>
                      </a:pPr>
                      <a:r>
                        <a:rPr lang="en-IN" sz="1600" b="1" kern="1200" dirty="0">
                          <a:solidFill>
                            <a:srgbClr val="FF0000"/>
                          </a:solidFill>
                          <a:latin typeface="+mn-lt"/>
                          <a:ea typeface="+mn-ea"/>
                          <a:cs typeface="+mn-cs"/>
                        </a:rPr>
                        <a:t>Medical(current)</a:t>
                      </a:r>
                    </a:p>
                    <a:p>
                      <a:pPr marL="285750" indent="-285750" algn="l">
                        <a:buFont typeface="Arial" panose="020B0604020202020204" pitchFamily="34" charset="0"/>
                        <a:buChar char="•"/>
                      </a:pPr>
                      <a:r>
                        <a:rPr lang="en-IN" sz="1400" dirty="0"/>
                        <a:t>Tot Chol: total cholesterol level (Continuous)</a:t>
                      </a:r>
                    </a:p>
                    <a:p>
                      <a:pPr marL="285750" indent="-285750" algn="l">
                        <a:buFont typeface="Arial" panose="020B0604020202020204" pitchFamily="34" charset="0"/>
                        <a:buChar char="•"/>
                      </a:pPr>
                      <a:r>
                        <a:rPr lang="en-IN" sz="1400" dirty="0"/>
                        <a:t>Sys BP: systolic blood pressure (Continuous)</a:t>
                      </a:r>
                    </a:p>
                    <a:p>
                      <a:pPr marL="285750" indent="-285750" algn="l">
                        <a:buFont typeface="Arial" panose="020B0604020202020204" pitchFamily="34" charset="0"/>
                        <a:buChar char="•"/>
                      </a:pPr>
                      <a:r>
                        <a:rPr lang="en-IN" sz="1400" dirty="0" err="1"/>
                        <a:t>Dia</a:t>
                      </a:r>
                      <a:r>
                        <a:rPr lang="en-IN" sz="1400" dirty="0"/>
                        <a:t> BP: diastolic blood pressure (Continuous)</a:t>
                      </a:r>
                    </a:p>
                    <a:p>
                      <a:pPr marL="285750" indent="-285750" algn="l">
                        <a:buFont typeface="Arial" panose="020B0604020202020204" pitchFamily="34" charset="0"/>
                        <a:buChar char="•"/>
                      </a:pPr>
                      <a:r>
                        <a:rPr lang="en-IN" sz="1400" dirty="0"/>
                        <a:t>BMI: Body Mass Index (Continuous)</a:t>
                      </a:r>
                    </a:p>
                    <a:p>
                      <a:pPr marL="285750" indent="-285750" algn="l">
                        <a:buFont typeface="Arial" panose="020B0604020202020204" pitchFamily="34" charset="0"/>
                        <a:buChar char="•"/>
                      </a:pPr>
                      <a:r>
                        <a:rPr lang="en-IN" sz="1400" dirty="0"/>
                        <a:t>Heart Rate: heart rate (Continuous - In medical research, variables such as heart rate though in fact discrete, yet are considered continuous because of large number of possible values.)</a:t>
                      </a:r>
                    </a:p>
                    <a:p>
                      <a:pPr marL="285750" indent="-285750" algn="l">
                        <a:buFont typeface="Arial" panose="020B0604020202020204" pitchFamily="34" charset="0"/>
                        <a:buChar char="•"/>
                      </a:pPr>
                      <a:r>
                        <a:rPr lang="en-IN" sz="1400" dirty="0"/>
                        <a:t>Glucose: glucose level (Continuous)</a:t>
                      </a:r>
                    </a:p>
                    <a:p>
                      <a:pPr marL="0" indent="0" algn="l">
                        <a:buFont typeface="Arial" panose="020B0604020202020204" pitchFamily="34" charset="0"/>
                        <a:buNone/>
                      </a:pPr>
                      <a:r>
                        <a:rPr lang="en-IN" sz="1600" b="1" kern="1200" dirty="0">
                          <a:solidFill>
                            <a:srgbClr val="FF0000"/>
                          </a:solidFill>
                          <a:latin typeface="+mn-lt"/>
                          <a:ea typeface="+mn-ea"/>
                          <a:cs typeface="+mn-cs"/>
                        </a:rPr>
                        <a:t>Predict variable (desired target)</a:t>
                      </a:r>
                    </a:p>
                    <a:p>
                      <a:pPr marL="285750" indent="-285750" algn="l">
                        <a:buFont typeface="Arial" panose="020B0604020202020204" pitchFamily="34" charset="0"/>
                        <a:buChar char="•"/>
                      </a:pPr>
                      <a:r>
                        <a:rPr lang="en-IN" sz="1400" dirty="0"/>
                        <a:t>10 year risk of coronary heart disease CHD (binary: “1”, means “Yes”, “0” means “No”)</a:t>
                      </a:r>
                    </a:p>
                  </a:txBody>
                  <a:tcPr/>
                </a:tc>
                <a:extLst>
                  <a:ext uri="{0D108BD9-81ED-4DB2-BD59-A6C34878D82A}">
                    <a16:rowId xmlns:a16="http://schemas.microsoft.com/office/drawing/2014/main" val="424817700"/>
                  </a:ext>
                </a:extLst>
              </a:tr>
            </a:tbl>
          </a:graphicData>
        </a:graphic>
      </p:graphicFrame>
    </p:spTree>
    <p:extLst>
      <p:ext uri="{BB962C8B-B14F-4D97-AF65-F5344CB8AC3E}">
        <p14:creationId xmlns:p14="http://schemas.microsoft.com/office/powerpoint/2010/main" val="76876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6</a:t>
            </a:fld>
            <a:endParaRPr lang="en-IN" dirty="0"/>
          </a:p>
        </p:txBody>
      </p:sp>
      <p:sp>
        <p:nvSpPr>
          <p:cNvPr id="3" name="TextBox 2"/>
          <p:cNvSpPr txBox="1"/>
          <p:nvPr/>
        </p:nvSpPr>
        <p:spPr>
          <a:xfrm>
            <a:off x="387702" y="143634"/>
            <a:ext cx="2483432"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a:solidFill>
                  <a:srgbClr val="92D050"/>
                </a:solidFill>
                <a:latin typeface="Calibri"/>
                <a:cs typeface="+mj-cs"/>
              </a:rPr>
              <a:t>Data Visualization</a:t>
            </a:r>
            <a:endParaRPr lang="en-US" b="1" dirty="0">
              <a:solidFill>
                <a:srgbClr val="92D050"/>
              </a:solidFill>
              <a:latin typeface="Calibri"/>
              <a:cs typeface="+mj-cs"/>
            </a:endParaRP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2567883"/>
          </a:xfrm>
        </p:spPr>
        <p:txBody>
          <a:bodyPr>
            <a:noAutofit/>
          </a:bodyPr>
          <a:lstStyle/>
          <a:p>
            <a:pPr>
              <a:spcBef>
                <a:spcPts val="0"/>
              </a:spcBef>
            </a:pPr>
            <a:r>
              <a:rPr lang="en-IN" dirty="0">
                <a:latin typeface="Garamond" panose="02020404030301010803" pitchFamily="18" charset="0"/>
              </a:rPr>
              <a:t>Missing value (Use package – </a:t>
            </a:r>
            <a:r>
              <a:rPr lang="en-IN" dirty="0" err="1">
                <a:latin typeface="Garamond" panose="02020404030301010803" pitchFamily="18" charset="0"/>
              </a:rPr>
              <a:t>missingno.matrix</a:t>
            </a:r>
            <a:r>
              <a:rPr lang="en-IN" dirty="0">
                <a:latin typeface="Garamond" panose="02020404030301010803" pitchFamily="18" charset="0"/>
              </a:rPr>
              <a:t>, </a:t>
            </a:r>
            <a:r>
              <a:rPr lang="en-IN" dirty="0" err="1">
                <a:latin typeface="Garamond" panose="02020404030301010803" pitchFamily="18" charset="0"/>
              </a:rPr>
              <a:t>missingno.bar</a:t>
            </a:r>
            <a:r>
              <a:rPr lang="en-IN" dirty="0">
                <a:latin typeface="Garamond" panose="02020404030301010803" pitchFamily="18" charset="0"/>
              </a:rPr>
              <a:t>, </a:t>
            </a:r>
            <a:r>
              <a:rPr lang="en-IN" dirty="0" err="1">
                <a:latin typeface="Garamond" panose="02020404030301010803" pitchFamily="18" charset="0"/>
              </a:rPr>
              <a:t>missingno.heatmap</a:t>
            </a:r>
            <a:r>
              <a:rPr lang="en-IN" dirty="0">
                <a:latin typeface="Garamond" panose="02020404030301010803" pitchFamily="18" charset="0"/>
              </a:rPr>
              <a:t>)</a:t>
            </a:r>
          </a:p>
          <a:p>
            <a:pPr>
              <a:spcBef>
                <a:spcPts val="0"/>
              </a:spcBef>
            </a:pPr>
            <a:r>
              <a:rPr lang="en-IN" dirty="0">
                <a:latin typeface="Garamond" panose="02020404030301010803" pitchFamily="18" charset="0"/>
              </a:rPr>
              <a:t>Outlier</a:t>
            </a:r>
          </a:p>
          <a:p>
            <a:pPr>
              <a:spcBef>
                <a:spcPts val="0"/>
              </a:spcBef>
            </a:pPr>
            <a:r>
              <a:rPr lang="en-IN" dirty="0">
                <a:latin typeface="Garamond" panose="02020404030301010803" pitchFamily="18" charset="0"/>
              </a:rPr>
              <a:t>PCA</a:t>
            </a:r>
          </a:p>
          <a:p>
            <a:pPr>
              <a:spcBef>
                <a:spcPts val="0"/>
              </a:spcBef>
            </a:pPr>
            <a:r>
              <a:rPr lang="en-IN" dirty="0">
                <a:latin typeface="Garamond" panose="02020404030301010803" pitchFamily="18" charset="0"/>
              </a:rPr>
              <a:t>Correlation</a:t>
            </a:r>
          </a:p>
          <a:p>
            <a:pPr>
              <a:spcBef>
                <a:spcPts val="0"/>
              </a:spcBef>
            </a:pPr>
            <a:r>
              <a:rPr lang="en-IN" dirty="0">
                <a:latin typeface="Garamond" panose="02020404030301010803" pitchFamily="18" charset="0"/>
              </a:rPr>
              <a:t>Regression Diagnostics</a:t>
            </a:r>
          </a:p>
          <a:p>
            <a:pPr>
              <a:spcBef>
                <a:spcPts val="0"/>
              </a:spcBef>
            </a:pPr>
            <a:r>
              <a:rPr lang="en-IN" dirty="0">
                <a:latin typeface="Garamond" panose="02020404030301010803" pitchFamily="18" charset="0"/>
              </a:rPr>
              <a:t>AUC</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245587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7</a:t>
            </a:fld>
            <a:endParaRPr lang="en-IN" dirty="0"/>
          </a:p>
        </p:txBody>
      </p:sp>
      <p:sp>
        <p:nvSpPr>
          <p:cNvPr id="3" name="TextBox 2"/>
          <p:cNvSpPr txBox="1"/>
          <p:nvPr/>
        </p:nvSpPr>
        <p:spPr>
          <a:xfrm>
            <a:off x="387702" y="143634"/>
            <a:ext cx="1476618"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Modelling</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rPr>
              <a:t>Preparation</a:t>
            </a:r>
          </a:p>
          <a:p>
            <a:pPr>
              <a:spcBef>
                <a:spcPts val="0"/>
              </a:spcBef>
            </a:pPr>
            <a:r>
              <a:rPr lang="en-IN" dirty="0">
                <a:latin typeface="Garamond" panose="02020404030301010803" pitchFamily="18" charset="0"/>
              </a:rPr>
              <a:t>Scale the dataset</a:t>
            </a:r>
          </a:p>
          <a:p>
            <a:pPr>
              <a:spcBef>
                <a:spcPts val="0"/>
              </a:spcBef>
            </a:pPr>
            <a:r>
              <a:rPr lang="en-IN" dirty="0">
                <a:latin typeface="Garamond" panose="02020404030301010803" pitchFamily="18" charset="0"/>
              </a:rPr>
              <a:t>Apply SMOTE (</a:t>
            </a:r>
            <a:r>
              <a:rPr lang="en-IN" dirty="0"/>
              <a:t>Synthetic Minority Over-sampling Technique)</a:t>
            </a:r>
            <a:r>
              <a:rPr lang="en-IN" dirty="0">
                <a:latin typeface="Garamond" panose="02020404030301010803" pitchFamily="18" charset="0"/>
              </a:rPr>
              <a:t> to balance data</a:t>
            </a:r>
          </a:p>
          <a:p>
            <a:pPr marL="0" indent="0">
              <a:spcBef>
                <a:spcPts val="0"/>
              </a:spcBef>
              <a:buNone/>
            </a:pPr>
            <a:endParaRPr lang="en-IN" dirty="0">
              <a:latin typeface="Garamond" panose="02020404030301010803" pitchFamily="18" charset="0"/>
            </a:endParaRPr>
          </a:p>
          <a:p>
            <a:pPr marL="0" indent="0">
              <a:spcBef>
                <a:spcPts val="0"/>
              </a:spcBef>
              <a:buNone/>
            </a:pPr>
            <a:r>
              <a:rPr lang="en-IN" sz="2200" b="1" dirty="0">
                <a:latin typeface="Garamond" panose="02020404030301010803" pitchFamily="18" charset="0"/>
              </a:rPr>
              <a:t>Principal Component Analysis</a:t>
            </a:r>
          </a:p>
          <a:p>
            <a:pPr>
              <a:spcBef>
                <a:spcPts val="0"/>
              </a:spcBef>
            </a:pPr>
            <a:r>
              <a:rPr lang="en-IN" dirty="0">
                <a:latin typeface="Garamond" panose="02020404030301010803" pitchFamily="18" charset="0"/>
              </a:rPr>
              <a:t>Perform PCA</a:t>
            </a:r>
          </a:p>
          <a:p>
            <a:pPr>
              <a:spcBef>
                <a:spcPts val="0"/>
              </a:spcBef>
            </a:pPr>
            <a:r>
              <a:rPr lang="en-IN" dirty="0">
                <a:latin typeface="Garamond" panose="02020404030301010803" pitchFamily="18" charset="0"/>
              </a:rPr>
              <a:t>Draw scree plot to find how many components should be selected for</a:t>
            </a:r>
          </a:p>
          <a:p>
            <a:pPr>
              <a:spcBef>
                <a:spcPts val="0"/>
              </a:spcBef>
            </a:pPr>
            <a:r>
              <a:rPr lang="en-IN" dirty="0">
                <a:latin typeface="Garamond" panose="02020404030301010803" pitchFamily="18" charset="0"/>
              </a:rPr>
              <a:t>Find contribution of columns on each dimension</a:t>
            </a:r>
          </a:p>
          <a:p>
            <a:pPr>
              <a:spcBef>
                <a:spcPts val="0"/>
              </a:spcBef>
            </a:pPr>
            <a:r>
              <a:rPr lang="en-IN" dirty="0">
                <a:latin typeface="Garamond" panose="02020404030301010803" pitchFamily="18" charset="0"/>
              </a:rPr>
              <a:t>Find Correlation between columns and dimensions</a:t>
            </a:r>
          </a:p>
          <a:p>
            <a:pPr>
              <a:spcBef>
                <a:spcPts val="0"/>
              </a:spcBef>
            </a:pPr>
            <a:r>
              <a:rPr lang="en-IN" dirty="0">
                <a:latin typeface="Garamond" panose="02020404030301010803" pitchFamily="18" charset="0"/>
              </a:rPr>
              <a:t>Find contribution of rows on each dimension</a:t>
            </a:r>
          </a:p>
          <a:p>
            <a:pPr>
              <a:spcBef>
                <a:spcPts val="0"/>
              </a:spcBef>
            </a:pPr>
            <a:r>
              <a:rPr lang="en-IN" dirty="0">
                <a:latin typeface="Garamond" panose="02020404030301010803" pitchFamily="18" charset="0"/>
              </a:rPr>
              <a:t>Find Correlation between rows and dimensions</a:t>
            </a:r>
          </a:p>
          <a:p>
            <a:pPr marL="0" indent="0">
              <a:spcBef>
                <a:spcPts val="0"/>
              </a:spcBef>
              <a:buNone/>
            </a:pPr>
            <a:r>
              <a:rPr lang="en-IN" sz="2200" b="1" dirty="0">
                <a:latin typeface="Garamond" panose="02020404030301010803" pitchFamily="18" charset="0"/>
              </a:rPr>
              <a:t>Perform Clustering</a:t>
            </a:r>
          </a:p>
          <a:p>
            <a:pPr marL="0" indent="0">
              <a:spcBef>
                <a:spcPts val="0"/>
              </a:spcBef>
              <a:buNone/>
            </a:pPr>
            <a:r>
              <a:rPr lang="en-IN" sz="2200" b="1" dirty="0">
                <a:latin typeface="Garamond" panose="02020404030301010803" pitchFamily="18" charset="0"/>
              </a:rPr>
              <a:t>Apply Models</a:t>
            </a:r>
          </a:p>
          <a:p>
            <a:pPr>
              <a:spcBef>
                <a:spcPts val="0"/>
              </a:spcBef>
            </a:pPr>
            <a:r>
              <a:rPr lang="en-IN" dirty="0">
                <a:latin typeface="Garamond" panose="02020404030301010803" pitchFamily="18" charset="0"/>
              </a:rPr>
              <a:t>Take first n dimension that contributes 90% variance</a:t>
            </a:r>
          </a:p>
          <a:p>
            <a:pPr>
              <a:spcBef>
                <a:spcPts val="0"/>
              </a:spcBef>
            </a:pPr>
            <a:r>
              <a:rPr lang="en-IN" dirty="0">
                <a:latin typeface="Garamond" panose="02020404030301010803" pitchFamily="18" charset="0"/>
              </a:rPr>
              <a:t>Apply following model</a:t>
            </a:r>
          </a:p>
          <a:p>
            <a:pPr lvl="1">
              <a:spcBef>
                <a:spcPts val="0"/>
              </a:spcBef>
            </a:pPr>
            <a:r>
              <a:rPr lang="en-IN" dirty="0">
                <a:latin typeface="Garamond" panose="02020404030301010803" pitchFamily="18" charset="0"/>
              </a:rPr>
              <a:t>GLM</a:t>
            </a:r>
          </a:p>
          <a:p>
            <a:pPr lvl="1">
              <a:spcBef>
                <a:spcPts val="0"/>
              </a:spcBef>
            </a:pPr>
            <a:r>
              <a:rPr lang="en-IN" dirty="0">
                <a:latin typeface="Garamond" panose="02020404030301010803" pitchFamily="18" charset="0"/>
              </a:rPr>
              <a:t>Decision Tree</a:t>
            </a:r>
          </a:p>
          <a:p>
            <a:pPr lvl="1">
              <a:spcBef>
                <a:spcPts val="0"/>
              </a:spcBef>
            </a:pPr>
            <a:r>
              <a:rPr lang="en-IN" dirty="0">
                <a:latin typeface="Garamond" panose="02020404030301010803" pitchFamily="18" charset="0"/>
              </a:rPr>
              <a:t>Random Forest</a:t>
            </a:r>
          </a:p>
          <a:p>
            <a:pPr lvl="1">
              <a:spcBef>
                <a:spcPts val="0"/>
              </a:spcBef>
            </a:pPr>
            <a:r>
              <a:rPr lang="en-IN" dirty="0">
                <a:latin typeface="Garamond" panose="02020404030301010803" pitchFamily="18" charset="0"/>
              </a:rPr>
              <a:t>SVM</a:t>
            </a:r>
          </a:p>
          <a:p>
            <a:pPr lvl="1">
              <a:spcBef>
                <a:spcPts val="0"/>
              </a:spcBef>
            </a:pPr>
            <a:r>
              <a:rPr lang="en-IN" dirty="0"/>
              <a:t>Gradient Boosting Classifier</a:t>
            </a:r>
          </a:p>
          <a:p>
            <a:pPr lvl="1">
              <a:spcBef>
                <a:spcPts val="0"/>
              </a:spcBef>
            </a:pPr>
            <a:r>
              <a:rPr lang="en-IN" dirty="0"/>
              <a:t>Artificial Neural Networks </a:t>
            </a:r>
            <a:endParaRPr lang="en-IN" dirty="0">
              <a:latin typeface="Garamond" panose="02020404030301010803" pitchFamily="18" charset="0"/>
            </a:endParaRPr>
          </a:p>
          <a:p>
            <a:pPr lvl="1">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101966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8</a:t>
            </a:fld>
            <a:endParaRPr lang="en-IN" dirty="0"/>
          </a:p>
        </p:txBody>
      </p:sp>
      <p:sp>
        <p:nvSpPr>
          <p:cNvPr id="3" name="TextBox 2"/>
          <p:cNvSpPr txBox="1"/>
          <p:nvPr/>
        </p:nvSpPr>
        <p:spPr>
          <a:xfrm>
            <a:off x="387702" y="143634"/>
            <a:ext cx="1523810"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Evaluation</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rPr>
              <a:t>Predict</a:t>
            </a:r>
          </a:p>
          <a:p>
            <a:pPr>
              <a:spcBef>
                <a:spcPts val="0"/>
              </a:spcBef>
            </a:pPr>
            <a:r>
              <a:rPr lang="en-IN" dirty="0">
                <a:latin typeface="Garamond" panose="02020404030301010803" pitchFamily="18" charset="0"/>
              </a:rPr>
              <a:t>Transform test data into PCA</a:t>
            </a:r>
          </a:p>
          <a:p>
            <a:pPr>
              <a:spcBef>
                <a:spcPts val="0"/>
              </a:spcBef>
            </a:pPr>
            <a:r>
              <a:rPr lang="en-IN" dirty="0">
                <a:latin typeface="Garamond" panose="02020404030301010803" pitchFamily="18" charset="0"/>
              </a:rPr>
              <a:t>Run the model against test data</a:t>
            </a:r>
          </a:p>
          <a:p>
            <a:pPr>
              <a:spcBef>
                <a:spcPts val="0"/>
              </a:spcBef>
            </a:pPr>
            <a:endParaRPr lang="en-IN" dirty="0">
              <a:latin typeface="Garamond" panose="02020404030301010803" pitchFamily="18" charset="0"/>
            </a:endParaRPr>
          </a:p>
          <a:p>
            <a:pPr marL="0" indent="0">
              <a:spcBef>
                <a:spcPts val="0"/>
              </a:spcBef>
              <a:buNone/>
            </a:pPr>
            <a:r>
              <a:rPr lang="en-IN" sz="2200" b="1" dirty="0">
                <a:latin typeface="Garamond" panose="02020404030301010803" pitchFamily="18" charset="0"/>
              </a:rPr>
              <a:t>Calculate the Accuracy</a:t>
            </a:r>
          </a:p>
          <a:p>
            <a:pPr>
              <a:spcBef>
                <a:spcPts val="0"/>
              </a:spcBef>
            </a:pPr>
            <a:r>
              <a:rPr lang="en-IN" dirty="0">
                <a:latin typeface="Garamond" panose="02020404030301010803" pitchFamily="18" charset="0"/>
              </a:rPr>
              <a:t>Generate confusion matrix</a:t>
            </a:r>
          </a:p>
          <a:p>
            <a:pPr>
              <a:spcBef>
                <a:spcPts val="0"/>
              </a:spcBef>
            </a:pPr>
            <a:r>
              <a:rPr lang="en-IN" dirty="0">
                <a:latin typeface="Garamond" panose="02020404030301010803" pitchFamily="18" charset="0"/>
              </a:rPr>
              <a:t>Draw AUC for each model</a:t>
            </a:r>
          </a:p>
          <a:p>
            <a:pPr>
              <a:spcBef>
                <a:spcPts val="0"/>
              </a:spcBef>
            </a:pPr>
            <a:r>
              <a:rPr lang="en-IN" dirty="0">
                <a:latin typeface="Garamond" panose="02020404030301010803" pitchFamily="18" charset="0"/>
              </a:rPr>
              <a:t>Display accuracy of each model in a tabular form</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3965092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25081</TotalTime>
  <Words>602</Words>
  <Application>Microsoft Office PowerPoint</Application>
  <PresentationFormat>On-screen Show (4:3)</PresentationFormat>
  <Paragraphs>110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Satyaki Dasgupta</dc:creator>
  <cp:lastModifiedBy>Satyaki Dasgupta</cp:lastModifiedBy>
  <cp:revision>191</cp:revision>
  <dcterms:created xsi:type="dcterms:W3CDTF">2018-04-28T04:53:41Z</dcterms:created>
  <dcterms:modified xsi:type="dcterms:W3CDTF">2021-01-10T18:46:23Z</dcterms:modified>
</cp:coreProperties>
</file>