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71" r:id="rId6"/>
    <p:sldId id="272" r:id="rId7"/>
    <p:sldId id="266" r:id="rId8"/>
    <p:sldId id="269" r:id="rId9"/>
    <p:sldId id="270" r:id="rId10"/>
    <p:sldId id="267"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77"/>
    <p:restoredTop sz="94633"/>
  </p:normalViewPr>
  <p:slideViewPr>
    <p:cSldViewPr snapToGrid="0">
      <p:cViewPr varScale="1">
        <p:scale>
          <a:sx n="78" d="100"/>
          <a:sy n="78" d="100"/>
        </p:scale>
        <p:origin x="1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9484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3127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0010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4664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175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7023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70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397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6621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77090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11/30/2024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0743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11/30/2024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06443999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go.microsoft.com/fwlink/p/?LinkId=25514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yc.gov/site/tlc/about/tlc-trip-record-data.p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FAC35-A58F-95FD-8516-5075CA37E4B7}"/>
              </a:ext>
            </a:extLst>
          </p:cNvPr>
          <p:cNvSpPr>
            <a:spLocks noGrp="1"/>
          </p:cNvSpPr>
          <p:nvPr>
            <p:ph type="ctrTitle"/>
          </p:nvPr>
        </p:nvSpPr>
        <p:spPr>
          <a:xfrm>
            <a:off x="505691" y="406400"/>
            <a:ext cx="6858000" cy="2387600"/>
          </a:xfrm>
        </p:spPr>
        <p:txBody>
          <a:bodyPr>
            <a:normAutofit/>
          </a:bodyPr>
          <a:lstStyle/>
          <a:p>
            <a:pPr algn="l"/>
            <a:r>
              <a:rPr lang="en-US" dirty="0">
                <a:solidFill>
                  <a:schemeClr val="tx1"/>
                </a:solidFill>
                <a:latin typeface="Times New Roman" panose="02020603050405020304" pitchFamily="18" charset="0"/>
                <a:cs typeface="Times New Roman" panose="02020603050405020304" pitchFamily="18" charset="0"/>
              </a:rPr>
              <a:t>TAXI FARE PREDICTION</a:t>
            </a:r>
          </a:p>
        </p:txBody>
      </p:sp>
      <p:sp>
        <p:nvSpPr>
          <p:cNvPr id="3" name="Subtitle 2">
            <a:extLst>
              <a:ext uri="{FF2B5EF4-FFF2-40B4-BE49-F238E27FC236}">
                <a16:creationId xmlns:a16="http://schemas.microsoft.com/office/drawing/2014/main" id="{4FC91EB2-F5F5-9A24-9276-B59E4B388C97}"/>
              </a:ext>
            </a:extLst>
          </p:cNvPr>
          <p:cNvSpPr>
            <a:spLocks noGrp="1"/>
          </p:cNvSpPr>
          <p:nvPr>
            <p:ph type="subTitle" idx="1"/>
          </p:nvPr>
        </p:nvSpPr>
        <p:spPr>
          <a:xfrm>
            <a:off x="838200" y="3602038"/>
            <a:ext cx="6858000" cy="1655762"/>
          </a:xfrm>
        </p:spPr>
        <p:txBody>
          <a:bodyPr>
            <a:normAutofit/>
          </a:bodyPr>
          <a:lstStyle/>
          <a:p>
            <a:pPr algn="l"/>
            <a:r>
              <a:rPr lang="en-US" sz="2200" dirty="0">
                <a:solidFill>
                  <a:schemeClr val="tx1">
                    <a:alpha val="60000"/>
                  </a:schemeClr>
                </a:solidFill>
                <a:latin typeface="Times New Roman" panose="02020603050405020304" pitchFamily="18" charset="0"/>
                <a:cs typeface="Times New Roman" panose="02020603050405020304" pitchFamily="18" charset="0"/>
              </a:rPr>
              <a:t>Vennela Vadde </a:t>
            </a:r>
          </a:p>
          <a:p>
            <a:pPr algn="l"/>
            <a:r>
              <a:rPr lang="en-US" sz="2200" dirty="0">
                <a:solidFill>
                  <a:schemeClr val="tx1">
                    <a:alpha val="60000"/>
                  </a:schemeClr>
                </a:solidFill>
                <a:latin typeface="Times New Roman" panose="02020603050405020304" pitchFamily="18" charset="0"/>
                <a:cs typeface="Times New Roman" panose="02020603050405020304" pitchFamily="18" charset="0"/>
              </a:rPr>
              <a:t>Venkat Akhil Mothe</a:t>
            </a:r>
          </a:p>
          <a:p>
            <a:pPr algn="l"/>
            <a:r>
              <a:rPr lang="en-US" sz="2200" dirty="0" err="1">
                <a:solidFill>
                  <a:schemeClr val="tx1">
                    <a:alpha val="60000"/>
                  </a:schemeClr>
                </a:solidFill>
                <a:latin typeface="Times New Roman" panose="02020603050405020304" pitchFamily="18" charset="0"/>
                <a:cs typeface="Times New Roman" panose="02020603050405020304" pitchFamily="18" charset="0"/>
              </a:rPr>
              <a:t>Hansika</a:t>
            </a:r>
            <a:r>
              <a:rPr lang="en-US" sz="2200" dirty="0">
                <a:solidFill>
                  <a:schemeClr val="tx1">
                    <a:alpha val="60000"/>
                  </a:schemeClr>
                </a:solidFill>
                <a:latin typeface="Times New Roman" panose="02020603050405020304" pitchFamily="18" charset="0"/>
                <a:cs typeface="Times New Roman" panose="02020603050405020304" pitchFamily="18" charset="0"/>
              </a:rPr>
              <a:t> </a:t>
            </a:r>
            <a:r>
              <a:rPr lang="en-US" sz="2200" dirty="0" err="1">
                <a:solidFill>
                  <a:schemeClr val="tx1">
                    <a:alpha val="60000"/>
                  </a:schemeClr>
                </a:solidFill>
                <a:latin typeface="Times New Roman" panose="02020603050405020304" pitchFamily="18" charset="0"/>
                <a:cs typeface="Times New Roman" panose="02020603050405020304" pitchFamily="18" charset="0"/>
              </a:rPr>
              <a:t>Karnati</a:t>
            </a:r>
            <a:endParaRPr lang="en-US" sz="22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47" name="Picture 3" descr="A taxi cab sign">
            <a:extLst>
              <a:ext uri="{FF2B5EF4-FFF2-40B4-BE49-F238E27FC236}">
                <a16:creationId xmlns:a16="http://schemas.microsoft.com/office/drawing/2014/main" id="{AC9EBCE1-E92A-2785-2643-A9AC2D6C16DC}"/>
              </a:ext>
            </a:extLst>
          </p:cNvPr>
          <p:cNvPicPr>
            <a:picLocks noChangeAspect="1"/>
          </p:cNvPicPr>
          <p:nvPr/>
        </p:nvPicPr>
        <p:blipFill rotWithShape="1">
          <a:blip r:embed="rId2">
            <a:alphaModFix/>
          </a:blip>
          <a:srcRect l="17771" r="42223" b="-1"/>
          <a:stretch/>
        </p:blipFill>
        <p:spPr>
          <a:xfrm>
            <a:off x="8069579" y="10"/>
            <a:ext cx="4110228" cy="6857989"/>
          </a:xfrm>
          <a:prstGeom prst="rect">
            <a:avLst/>
          </a:prstGeom>
        </p:spPr>
      </p:pic>
    </p:spTree>
    <p:extLst>
      <p:ext uri="{BB962C8B-B14F-4D97-AF65-F5344CB8AC3E}">
        <p14:creationId xmlns:p14="http://schemas.microsoft.com/office/powerpoint/2010/main" val="77671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A03D92F-EABE-5161-F8E5-53C7BE3C9AAA}"/>
              </a:ext>
            </a:extLst>
          </p:cNvPr>
          <p:cNvGraphicFramePr>
            <a:graphicFrameLocks noGrp="1"/>
          </p:cNvGraphicFramePr>
          <p:nvPr>
            <p:extLst>
              <p:ext uri="{D42A27DB-BD31-4B8C-83A1-F6EECF244321}">
                <p14:modId xmlns:p14="http://schemas.microsoft.com/office/powerpoint/2010/main" val="3363544427"/>
              </p:ext>
            </p:extLst>
          </p:nvPr>
        </p:nvGraphicFramePr>
        <p:xfrm>
          <a:off x="952500" y="1435100"/>
          <a:ext cx="10337799" cy="4825998"/>
        </p:xfrm>
        <a:graphic>
          <a:graphicData uri="http://schemas.openxmlformats.org/drawingml/2006/table">
            <a:tbl>
              <a:tblPr firstRow="1" bandRow="1">
                <a:tableStyleId>{D7AC3CCA-C797-4891-BE02-D94E43425B78}</a:tableStyleId>
              </a:tblPr>
              <a:tblGrid>
                <a:gridCol w="3445933">
                  <a:extLst>
                    <a:ext uri="{9D8B030D-6E8A-4147-A177-3AD203B41FA5}">
                      <a16:colId xmlns:a16="http://schemas.microsoft.com/office/drawing/2014/main" val="929193791"/>
                    </a:ext>
                  </a:extLst>
                </a:gridCol>
                <a:gridCol w="3445933">
                  <a:extLst>
                    <a:ext uri="{9D8B030D-6E8A-4147-A177-3AD203B41FA5}">
                      <a16:colId xmlns:a16="http://schemas.microsoft.com/office/drawing/2014/main" val="4230026166"/>
                    </a:ext>
                  </a:extLst>
                </a:gridCol>
                <a:gridCol w="3445933">
                  <a:extLst>
                    <a:ext uri="{9D8B030D-6E8A-4147-A177-3AD203B41FA5}">
                      <a16:colId xmlns:a16="http://schemas.microsoft.com/office/drawing/2014/main" val="4188018018"/>
                    </a:ext>
                  </a:extLst>
                </a:gridCol>
              </a:tblGrid>
              <a:tr h="553803">
                <a:tc>
                  <a:txBody>
                    <a:bodyPr/>
                    <a:lstStyle/>
                    <a:p>
                      <a:pPr algn="just"/>
                      <a:r>
                        <a:rPr lang="en-US" sz="1600" dirty="0">
                          <a:latin typeface="Times New Roman" panose="02020603050405020304" pitchFamily="18" charset="0"/>
                          <a:cs typeface="Times New Roman" panose="02020603050405020304" pitchFamily="18" charset="0"/>
                        </a:rPr>
                        <a:t>Report</a:t>
                      </a:r>
                    </a:p>
                  </a:txBody>
                  <a:tcPr/>
                </a:tc>
                <a:tc>
                  <a:txBody>
                    <a:bodyPr/>
                    <a:lstStyle/>
                    <a:p>
                      <a:pPr algn="just"/>
                      <a:r>
                        <a:rPr lang="en-US" sz="1600" dirty="0">
                          <a:latin typeface="Times New Roman" panose="02020603050405020304" pitchFamily="18" charset="0"/>
                          <a:cs typeface="Times New Roman" panose="02020603050405020304" pitchFamily="18" charset="0"/>
                        </a:rPr>
                        <a:t>Insights</a:t>
                      </a:r>
                    </a:p>
                  </a:txBody>
                  <a:tcPr/>
                </a:tc>
                <a:tc>
                  <a:txBody>
                    <a:bodyPr/>
                    <a:lstStyle/>
                    <a:p>
                      <a:pPr algn="just"/>
                      <a:r>
                        <a:rPr lang="en-US" sz="1600" dirty="0">
                          <a:latin typeface="Times New Roman" panose="02020603050405020304" pitchFamily="18" charset="0"/>
                          <a:cs typeface="Times New Roman" panose="02020603050405020304" pitchFamily="18" charset="0"/>
                        </a:rPr>
                        <a:t>Suggestions for C-level Executives</a:t>
                      </a:r>
                    </a:p>
                  </a:txBody>
                  <a:tcPr/>
                </a:tc>
                <a:extLst>
                  <a:ext uri="{0D108BD9-81ED-4DB2-BD59-A6C34878D82A}">
                    <a16:rowId xmlns:a16="http://schemas.microsoft.com/office/drawing/2014/main" val="1394006669"/>
                  </a:ext>
                </a:extLst>
              </a:tr>
              <a:tr h="1503180">
                <a:tc>
                  <a:txBody>
                    <a:bodyPr/>
                    <a:lstStyle/>
                    <a:p>
                      <a:pPr algn="just"/>
                      <a:r>
                        <a:rPr lang="en-US" sz="1600" dirty="0">
                          <a:latin typeface="Times New Roman" panose="02020603050405020304" pitchFamily="18" charset="0"/>
                          <a:cs typeface="Times New Roman" panose="02020603050405020304" pitchFamily="18" charset="0"/>
                        </a:rPr>
                        <a:t>High Concentration of Shorter Distance Trips</a:t>
                      </a:r>
                    </a:p>
                  </a:txBody>
                  <a:tcPr/>
                </a:tc>
                <a:tc>
                  <a:txBody>
                    <a:bodyPr/>
                    <a:lstStyle/>
                    <a:p>
                      <a:pPr algn="just"/>
                      <a:r>
                        <a:rPr lang="en-US" sz="1600" dirty="0">
                          <a:latin typeface="Times New Roman" panose="02020603050405020304" pitchFamily="18" charset="0"/>
                          <a:cs typeface="Times New Roman" panose="02020603050405020304" pitchFamily="18" charset="0"/>
                        </a:rPr>
                        <a:t>Concentration of shorter distance trips is significant, influencing overall revenue.</a:t>
                      </a:r>
                    </a:p>
                  </a:txBody>
                  <a:tcPr/>
                </a:tc>
                <a:tc>
                  <a:txBody>
                    <a:bodyPr/>
                    <a:lstStyle/>
                    <a:p>
                      <a:pPr algn="just"/>
                      <a:r>
                        <a:rPr lang="en-US" sz="1600" dirty="0">
                          <a:latin typeface="Times New Roman" panose="02020603050405020304" pitchFamily="18" charset="0"/>
                          <a:cs typeface="Times New Roman" panose="02020603050405020304" pitchFamily="18" charset="0"/>
                        </a:rPr>
                        <a:t>Explore dynamic pricing models for short-distance trips to optimize revenue- consider loyalty programs or promotions for frequent short distance riders.</a:t>
                      </a:r>
                    </a:p>
                  </a:txBody>
                  <a:tcPr/>
                </a:tc>
                <a:extLst>
                  <a:ext uri="{0D108BD9-81ED-4DB2-BD59-A6C34878D82A}">
                    <a16:rowId xmlns:a16="http://schemas.microsoft.com/office/drawing/2014/main" val="2363972935"/>
                  </a:ext>
                </a:extLst>
              </a:tr>
              <a:tr h="1265835">
                <a:tc>
                  <a:txBody>
                    <a:bodyPr/>
                    <a:lstStyle/>
                    <a:p>
                      <a:pPr algn="just"/>
                      <a:r>
                        <a:rPr lang="en-US" sz="1600" dirty="0">
                          <a:latin typeface="Times New Roman" panose="02020603050405020304" pitchFamily="18" charset="0"/>
                          <a:cs typeface="Times New Roman" panose="02020603050405020304" pitchFamily="18" charset="0"/>
                        </a:rPr>
                        <a:t>High Pickups at Specific Locations</a:t>
                      </a:r>
                    </a:p>
                  </a:txBody>
                  <a:tcPr/>
                </a:tc>
                <a:tc>
                  <a:txBody>
                    <a:bodyPr/>
                    <a:lstStyle/>
                    <a:p>
                      <a:pPr algn="just"/>
                      <a:r>
                        <a:rPr lang="en-US" sz="1600" dirty="0">
                          <a:latin typeface="Times New Roman" panose="02020603050405020304" pitchFamily="18" charset="0"/>
                          <a:cs typeface="Times New Roman" panose="02020603050405020304" pitchFamily="18" charset="0"/>
                        </a:rPr>
                        <a:t>Certain locations experience consistently high pickups, indicating popularity or demand clusters.</a:t>
                      </a:r>
                    </a:p>
                  </a:txBody>
                  <a:tcPr/>
                </a:tc>
                <a:tc>
                  <a:txBody>
                    <a:bodyPr/>
                    <a:lstStyle/>
                    <a:p>
                      <a:pPr algn="just"/>
                      <a:r>
                        <a:rPr lang="en-US" sz="1600" dirty="0">
                          <a:latin typeface="Times New Roman" panose="02020603050405020304" pitchFamily="18" charset="0"/>
                          <a:cs typeface="Times New Roman" panose="02020603050405020304" pitchFamily="18" charset="0"/>
                        </a:rPr>
                        <a:t>Investigate reasons behind the popularity of specific locations. Consider partnerships or events to further boost demand in these areas.</a:t>
                      </a:r>
                    </a:p>
                  </a:txBody>
                  <a:tcPr/>
                </a:tc>
                <a:extLst>
                  <a:ext uri="{0D108BD9-81ED-4DB2-BD59-A6C34878D82A}">
                    <a16:rowId xmlns:a16="http://schemas.microsoft.com/office/drawing/2014/main" val="1825440271"/>
                  </a:ext>
                </a:extLst>
              </a:tr>
              <a:tr h="1503180">
                <a:tc>
                  <a:txBody>
                    <a:bodyPr/>
                    <a:lstStyle/>
                    <a:p>
                      <a:pPr algn="just"/>
                      <a:r>
                        <a:rPr lang="en-US" sz="1600" dirty="0">
                          <a:latin typeface="Times New Roman" panose="02020603050405020304" pitchFamily="18" charset="0"/>
                          <a:cs typeface="Times New Roman" panose="02020603050405020304" pitchFamily="18" charset="0"/>
                        </a:rPr>
                        <a:t>Elevated Pickups on Thursdays at 12 PM</a:t>
                      </a:r>
                    </a:p>
                  </a:txBody>
                  <a:tcPr/>
                </a:tc>
                <a:tc>
                  <a:txBody>
                    <a:bodyPr/>
                    <a:lstStyle/>
                    <a:p>
                      <a:pPr algn="just"/>
                      <a:r>
                        <a:rPr lang="en-US" sz="1600" dirty="0">
                          <a:latin typeface="Times New Roman" panose="02020603050405020304" pitchFamily="18" charset="0"/>
                          <a:cs typeface="Times New Roman" panose="02020603050405020304" pitchFamily="18" charset="0"/>
                        </a:rPr>
                        <a:t>Pickup demand notably increases on Thursdays at 12 PM, suggesting a peak period.</a:t>
                      </a:r>
                    </a:p>
                  </a:txBody>
                  <a:tcPr/>
                </a:tc>
                <a:tc>
                  <a:txBody>
                    <a:bodyPr/>
                    <a:lstStyle/>
                    <a:p>
                      <a:pPr algn="just"/>
                      <a:r>
                        <a:rPr lang="en-US" sz="1600" dirty="0">
                          <a:latin typeface="Times New Roman" panose="02020603050405020304" pitchFamily="18" charset="0"/>
                          <a:cs typeface="Times New Roman" panose="02020603050405020304" pitchFamily="18" charset="0"/>
                        </a:rPr>
                        <a:t>Implement targeted promotions or discounts during this time to capitalize on increased demand. Ensure ample driver availability during peak periods.</a:t>
                      </a:r>
                    </a:p>
                  </a:txBody>
                  <a:tcPr/>
                </a:tc>
                <a:extLst>
                  <a:ext uri="{0D108BD9-81ED-4DB2-BD59-A6C34878D82A}">
                    <a16:rowId xmlns:a16="http://schemas.microsoft.com/office/drawing/2014/main" val="2356041491"/>
                  </a:ext>
                </a:extLst>
              </a:tr>
            </a:tbl>
          </a:graphicData>
        </a:graphic>
      </p:graphicFrame>
      <p:sp>
        <p:nvSpPr>
          <p:cNvPr id="6" name="TextBox 5">
            <a:extLst>
              <a:ext uri="{FF2B5EF4-FFF2-40B4-BE49-F238E27FC236}">
                <a16:creationId xmlns:a16="http://schemas.microsoft.com/office/drawing/2014/main" id="{D7FF1E84-7D49-E078-7EA9-528FAF2E843B}"/>
              </a:ext>
            </a:extLst>
          </p:cNvPr>
          <p:cNvSpPr txBox="1"/>
          <p:nvPr/>
        </p:nvSpPr>
        <p:spPr>
          <a:xfrm>
            <a:off x="863600" y="812800"/>
            <a:ext cx="104387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Insights:</a:t>
            </a:r>
          </a:p>
        </p:txBody>
      </p:sp>
    </p:spTree>
    <p:extLst>
      <p:ext uri="{BB962C8B-B14F-4D97-AF65-F5344CB8AC3E}">
        <p14:creationId xmlns:p14="http://schemas.microsoft.com/office/powerpoint/2010/main" val="412755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A9C2E82-442E-4912-1D73-345A6783B236}"/>
              </a:ext>
            </a:extLst>
          </p:cNvPr>
          <p:cNvGraphicFramePr>
            <a:graphicFrameLocks noGrp="1"/>
          </p:cNvGraphicFramePr>
          <p:nvPr>
            <p:extLst>
              <p:ext uri="{D42A27DB-BD31-4B8C-83A1-F6EECF244321}">
                <p14:modId xmlns:p14="http://schemas.microsoft.com/office/powerpoint/2010/main" val="356651592"/>
              </p:ext>
            </p:extLst>
          </p:nvPr>
        </p:nvGraphicFramePr>
        <p:xfrm>
          <a:off x="679450" y="1443566"/>
          <a:ext cx="10833099" cy="4576234"/>
        </p:xfrm>
        <a:graphic>
          <a:graphicData uri="http://schemas.openxmlformats.org/drawingml/2006/table">
            <a:tbl>
              <a:tblPr firstRow="1" bandRow="1">
                <a:tableStyleId>{D7AC3CCA-C797-4891-BE02-D94E43425B78}</a:tableStyleId>
              </a:tblPr>
              <a:tblGrid>
                <a:gridCol w="3611033">
                  <a:extLst>
                    <a:ext uri="{9D8B030D-6E8A-4147-A177-3AD203B41FA5}">
                      <a16:colId xmlns:a16="http://schemas.microsoft.com/office/drawing/2014/main" val="1768770213"/>
                    </a:ext>
                  </a:extLst>
                </a:gridCol>
                <a:gridCol w="3611033">
                  <a:extLst>
                    <a:ext uri="{9D8B030D-6E8A-4147-A177-3AD203B41FA5}">
                      <a16:colId xmlns:a16="http://schemas.microsoft.com/office/drawing/2014/main" val="2263703531"/>
                    </a:ext>
                  </a:extLst>
                </a:gridCol>
                <a:gridCol w="3611033">
                  <a:extLst>
                    <a:ext uri="{9D8B030D-6E8A-4147-A177-3AD203B41FA5}">
                      <a16:colId xmlns:a16="http://schemas.microsoft.com/office/drawing/2014/main" val="3302395559"/>
                    </a:ext>
                  </a:extLst>
                </a:gridCol>
              </a:tblGrid>
              <a:tr h="475199">
                <a:tc>
                  <a:txBody>
                    <a:bodyPr/>
                    <a:lstStyle/>
                    <a:p>
                      <a:pPr algn="just"/>
                      <a:r>
                        <a:rPr lang="en-US" sz="1600" b="1" dirty="0">
                          <a:latin typeface="Times New Roman" panose="02020603050405020304" pitchFamily="18" charset="0"/>
                          <a:cs typeface="Times New Roman" panose="02020603050405020304" pitchFamily="18" charset="0"/>
                        </a:rPr>
                        <a:t>Report </a:t>
                      </a:r>
                    </a:p>
                  </a:txBody>
                  <a:tcPr/>
                </a:tc>
                <a:tc>
                  <a:txBody>
                    <a:bodyPr/>
                    <a:lstStyle/>
                    <a:p>
                      <a:pPr algn="just"/>
                      <a:r>
                        <a:rPr lang="en-US" sz="1600" b="1" dirty="0">
                          <a:latin typeface="Times New Roman" panose="02020603050405020304" pitchFamily="18" charset="0"/>
                          <a:cs typeface="Times New Roman" panose="02020603050405020304" pitchFamily="18" charset="0"/>
                        </a:rPr>
                        <a:t>Insights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Suggestions for C-level Executives</a:t>
                      </a:r>
                    </a:p>
                  </a:txBody>
                  <a:tcPr/>
                </a:tc>
                <a:extLst>
                  <a:ext uri="{0D108BD9-81ED-4DB2-BD59-A6C34878D82A}">
                    <a16:rowId xmlns:a16="http://schemas.microsoft.com/office/drawing/2014/main" val="230283562"/>
                  </a:ext>
                </a:extLst>
              </a:tr>
              <a:tr h="2226276">
                <a:tc>
                  <a:txBody>
                    <a:bodyPr/>
                    <a:lstStyle/>
                    <a:p>
                      <a:pPr algn="just"/>
                      <a:r>
                        <a:rPr lang="en-US" sz="1600" dirty="0">
                          <a:latin typeface="Times New Roman" panose="02020603050405020304" pitchFamily="18" charset="0"/>
                          <a:cs typeface="Times New Roman" panose="02020603050405020304" pitchFamily="18" charset="0"/>
                        </a:rPr>
                        <a:t>Gradual Fare Increase with Passengers</a:t>
                      </a:r>
                    </a:p>
                  </a:txBody>
                  <a:tcPr/>
                </a:tc>
                <a:tc>
                  <a:txBody>
                    <a:bodyPr/>
                    <a:lstStyle/>
                    <a:p>
                      <a:pPr algn="just"/>
                      <a:r>
                        <a:rPr lang="en-US" sz="1600" dirty="0">
                          <a:latin typeface="Times New Roman" panose="02020603050405020304" pitchFamily="18" charset="0"/>
                          <a:cs typeface="Times New Roman" panose="02020603050405020304" pitchFamily="18" charset="0"/>
                        </a:rPr>
                        <a:t>Fare amounts gradually increase with the number of passengers, specifically from 6-7 passengers</a:t>
                      </a:r>
                    </a:p>
                  </a:txBody>
                  <a:tcPr/>
                </a:tc>
                <a:tc>
                  <a:txBody>
                    <a:bodyPr/>
                    <a:lstStyle/>
                    <a:p>
                      <a:pPr algn="just"/>
                      <a:r>
                        <a:rPr lang="en-US" sz="1600" dirty="0">
                          <a:latin typeface="Times New Roman" panose="02020603050405020304" pitchFamily="18" charset="0"/>
                          <a:cs typeface="Times New Roman" panose="02020603050405020304" pitchFamily="18" charset="0"/>
                        </a:rPr>
                        <a:t>Analyze the impact of fare increases on rider behavior and demand. Introduce promotions for larger groups or explore subscription-based models for frequent group travelers.</a:t>
                      </a:r>
                    </a:p>
                  </a:txBody>
                  <a:tcPr/>
                </a:tc>
                <a:extLst>
                  <a:ext uri="{0D108BD9-81ED-4DB2-BD59-A6C34878D82A}">
                    <a16:rowId xmlns:a16="http://schemas.microsoft.com/office/drawing/2014/main" val="500078842"/>
                  </a:ext>
                </a:extLst>
              </a:tr>
              <a:tr h="1874759">
                <a:tc>
                  <a:txBody>
                    <a:bodyPr/>
                    <a:lstStyle/>
                    <a:p>
                      <a:pPr algn="just"/>
                      <a:r>
                        <a:rPr lang="en-US" sz="1600" dirty="0">
                          <a:latin typeface="Times New Roman" panose="02020603050405020304" pitchFamily="18" charset="0"/>
                          <a:cs typeface="Times New Roman" panose="02020603050405020304" pitchFamily="18" charset="0"/>
                        </a:rPr>
                        <a:t>High Number of Cash Payments</a:t>
                      </a:r>
                    </a:p>
                  </a:txBody>
                  <a:tcPr/>
                </a:tc>
                <a:tc>
                  <a:txBody>
                    <a:bodyPr/>
                    <a:lstStyle/>
                    <a:p>
                      <a:pPr algn="just"/>
                      <a:r>
                        <a:rPr lang="en-US" sz="1600" dirty="0">
                          <a:latin typeface="Times New Roman" panose="02020603050405020304" pitchFamily="18" charset="0"/>
                          <a:cs typeface="Times New Roman" panose="02020603050405020304" pitchFamily="18" charset="0"/>
                        </a:rPr>
                        <a:t>A substantial portion of payments is made in cash, indicating a reliance on traditional payment methods.</a:t>
                      </a:r>
                    </a:p>
                  </a:txBody>
                  <a:tcPr/>
                </a:tc>
                <a:tc>
                  <a:txBody>
                    <a:bodyPr/>
                    <a:lstStyle/>
                    <a:p>
                      <a:pPr algn="just"/>
                      <a:r>
                        <a:rPr lang="en-US" sz="1600" dirty="0">
                          <a:latin typeface="Times New Roman" panose="02020603050405020304" pitchFamily="18" charset="0"/>
                          <a:cs typeface="Times New Roman" panose="02020603050405020304" pitchFamily="18" charset="0"/>
                        </a:rPr>
                        <a:t>Evaluate the feasibility of promoting cashless transactions to streamline operations. Incentivize cashless payments for both passengers and drivers.</a:t>
                      </a:r>
                    </a:p>
                  </a:txBody>
                  <a:tcPr/>
                </a:tc>
                <a:extLst>
                  <a:ext uri="{0D108BD9-81ED-4DB2-BD59-A6C34878D82A}">
                    <a16:rowId xmlns:a16="http://schemas.microsoft.com/office/drawing/2014/main" val="2332622088"/>
                  </a:ext>
                </a:extLst>
              </a:tr>
            </a:tbl>
          </a:graphicData>
        </a:graphic>
      </p:graphicFrame>
      <p:sp>
        <p:nvSpPr>
          <p:cNvPr id="5" name="TextBox 4">
            <a:extLst>
              <a:ext uri="{FF2B5EF4-FFF2-40B4-BE49-F238E27FC236}">
                <a16:creationId xmlns:a16="http://schemas.microsoft.com/office/drawing/2014/main" id="{895E6F7C-3C50-430E-4446-62EAD2CCEF70}"/>
              </a:ext>
            </a:extLst>
          </p:cNvPr>
          <p:cNvSpPr txBox="1"/>
          <p:nvPr/>
        </p:nvSpPr>
        <p:spPr>
          <a:xfrm>
            <a:off x="679450" y="749300"/>
            <a:ext cx="171713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Insights </a:t>
            </a:r>
            <a:r>
              <a:rPr lang="en-US" b="1" dirty="0" err="1">
                <a:latin typeface="Times New Roman" panose="02020603050405020304" pitchFamily="18" charset="0"/>
                <a:cs typeface="Times New Roman" panose="02020603050405020304" pitchFamily="18" charset="0"/>
              </a:rPr>
              <a:t>Contd</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3236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60BC-A28A-8B20-3778-1D4EE37F8B4D}"/>
              </a:ext>
            </a:extLst>
          </p:cNvPr>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B6A8BAE-F502-54D6-079B-733A3DE7225D}"/>
              </a:ext>
            </a:extLst>
          </p:cNvPr>
          <p:cNvSpPr>
            <a:spLocks noGrp="1"/>
          </p:cNvSpPr>
          <p:nvPr>
            <p:ph idx="1"/>
          </p:nvPr>
        </p:nvSpPr>
        <p:spPr>
          <a:xfrm>
            <a:off x="637309" y="2178657"/>
            <a:ext cx="11118272" cy="3998306"/>
          </a:xfrm>
        </p:spPr>
        <p:txBody>
          <a:bodyPr>
            <a:normAutofit fontScale="92500" lnSpcReduction="10000"/>
          </a:bodyPr>
          <a:lstStyle/>
          <a:p>
            <a:pPr algn="just">
              <a:buClr>
                <a:schemeClr val="tx1"/>
              </a:buClr>
              <a:buFont typeface="Arial" panose="020B0604020202020204" pitchFamily="34" charset="0"/>
              <a:buChar char="•"/>
            </a:pPr>
            <a:r>
              <a:rPr lang="da-DK" dirty="0">
                <a:solidFill>
                  <a:schemeClr val="tx1">
                    <a:alpha val="70000"/>
                  </a:schemeClr>
                </a:solidFill>
                <a:effectLst/>
              </a:rPr>
              <a:t>Anwaar, S. (2021, August 18). </a:t>
            </a:r>
            <a:r>
              <a:rPr lang="da-DK" i="1" dirty="0">
                <a:solidFill>
                  <a:schemeClr val="tx1">
                    <a:alpha val="70000"/>
                  </a:schemeClr>
                </a:solidFill>
                <a:effectLst/>
              </a:rPr>
              <a:t>Taxi-demand-fare-prediction-dataset</a:t>
            </a:r>
            <a:r>
              <a:rPr lang="da-DK" dirty="0">
                <a:solidFill>
                  <a:schemeClr val="tx1">
                    <a:alpha val="70000"/>
                  </a:schemeClr>
                </a:solidFill>
                <a:effectLst/>
              </a:rPr>
              <a:t>. Kaggle. </a:t>
            </a:r>
            <a:r>
              <a:rPr lang="da-DK" dirty="0">
                <a:solidFill>
                  <a:schemeClr val="tx1">
                    <a:alpha val="70000"/>
                  </a:schemeClr>
                </a:solidFill>
                <a:effectLst/>
                <a:hlinkClick r:id="rId2"/>
              </a:rPr>
              <a:t>https://www.kaggle.com/datasets/sohaibanwaar1203/taxidemandfarepredictiondataset/data </a:t>
            </a:r>
            <a:endParaRPr lang="da-DK" dirty="0">
              <a:solidFill>
                <a:schemeClr val="tx1">
                  <a:alpha val="70000"/>
                </a:schemeClr>
              </a:solidFill>
              <a:effectLst/>
            </a:endParaRPr>
          </a:p>
          <a:p>
            <a:pPr algn="just">
              <a:buClr>
                <a:schemeClr val="tx1"/>
              </a:buClr>
              <a:buFont typeface="Arial" panose="020B0604020202020204" pitchFamily="34" charset="0"/>
              <a:buChar char="•"/>
            </a:pPr>
            <a:r>
              <a:rPr lang="en-US" i="1" dirty="0">
                <a:solidFill>
                  <a:schemeClr val="tx1">
                    <a:alpha val="70000"/>
                  </a:schemeClr>
                </a:solidFill>
                <a:effectLst/>
              </a:rPr>
              <a:t>TLC Trip Record Data</a:t>
            </a:r>
            <a:r>
              <a:rPr lang="en-US" dirty="0">
                <a:solidFill>
                  <a:schemeClr val="tx1">
                    <a:alpha val="70000"/>
                  </a:schemeClr>
                </a:solidFill>
                <a:effectLst/>
              </a:rPr>
              <a:t>. TLC Trip Record Data - TLC. (n.d.). </a:t>
            </a:r>
            <a:r>
              <a:rPr lang="en-US" dirty="0">
                <a:solidFill>
                  <a:schemeClr val="tx1">
                    <a:alpha val="70000"/>
                  </a:schemeClr>
                </a:solidFill>
                <a:effectLst/>
                <a:hlinkClick r:id="rId2"/>
              </a:rPr>
              <a:t>https://www.nyc.gov/site/tlc/about/tlc-trip-record-data.page </a:t>
            </a:r>
            <a:endParaRPr lang="en-US" dirty="0">
              <a:solidFill>
                <a:schemeClr val="tx1">
                  <a:alpha val="70000"/>
                </a:schemeClr>
              </a:solidFill>
              <a:effectLst/>
            </a:endParaRPr>
          </a:p>
          <a:p>
            <a:pPr algn="just">
              <a:buClr>
                <a:schemeClr val="tx1"/>
              </a:buClr>
              <a:buFont typeface="Arial" panose="020B0604020202020204" pitchFamily="34" charset="0"/>
              <a:buChar char="•"/>
            </a:pPr>
            <a:r>
              <a:rPr lang="en-US" i="1" dirty="0">
                <a:solidFill>
                  <a:schemeClr val="tx1">
                    <a:alpha val="70000"/>
                  </a:schemeClr>
                </a:solidFill>
                <a:effectLst/>
              </a:rPr>
              <a:t>Taxi trips in 2022</a:t>
            </a:r>
            <a:r>
              <a:rPr lang="en-US" dirty="0">
                <a:solidFill>
                  <a:schemeClr val="tx1">
                    <a:alpha val="70000"/>
                  </a:schemeClr>
                </a:solidFill>
                <a:effectLst/>
              </a:rPr>
              <a:t>. Open Data DC. (n.d.). </a:t>
            </a:r>
            <a:r>
              <a:rPr lang="en-US" dirty="0">
                <a:solidFill>
                  <a:schemeClr val="tx1">
                    <a:alpha val="70000"/>
                  </a:schemeClr>
                </a:solidFill>
                <a:effectLst/>
                <a:hlinkClick r:id="rId2"/>
              </a:rPr>
              <a:t>https://opendata.dc.gov/documents/2b61c28adfbd431587ec728829cceb6e/explore </a:t>
            </a:r>
            <a:endParaRPr lang="en-US" dirty="0">
              <a:solidFill>
                <a:schemeClr val="tx1">
                  <a:alpha val="70000"/>
                </a:schemeClr>
              </a:solidFill>
              <a:effectLst/>
            </a:endParaRPr>
          </a:p>
          <a:p>
            <a:pPr algn="just">
              <a:buClr>
                <a:schemeClr val="tx1"/>
              </a:buClr>
              <a:buFont typeface="Arial" panose="020B0604020202020204" pitchFamily="34" charset="0"/>
              <a:buChar char="•"/>
            </a:pPr>
            <a:endParaRPr lang="en-US" dirty="0"/>
          </a:p>
        </p:txBody>
      </p:sp>
    </p:spTree>
    <p:extLst>
      <p:ext uri="{BB962C8B-B14F-4D97-AF65-F5344CB8AC3E}">
        <p14:creationId xmlns:p14="http://schemas.microsoft.com/office/powerpoint/2010/main" val="294533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B5E9-97A6-0407-33A3-AADB51CC76CC}"/>
              </a:ext>
            </a:extLst>
          </p:cNvPr>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75EB44B-0F1B-0919-590C-A86329D89D38}"/>
              </a:ext>
            </a:extLst>
          </p:cNvPr>
          <p:cNvSpPr>
            <a:spLocks noGrp="1"/>
          </p:cNvSpPr>
          <p:nvPr>
            <p:ph idx="1"/>
          </p:nvPr>
        </p:nvSpPr>
        <p:spPr>
          <a:xfrm>
            <a:off x="715332" y="2006600"/>
            <a:ext cx="10515600" cy="3998306"/>
          </a:xfrm>
        </p:spPr>
        <p:txBody>
          <a:bodyPr/>
          <a:lstStyle/>
          <a:p>
            <a:pPr algn="l">
              <a:buClr>
                <a:schemeClr val="tx1"/>
              </a:buClr>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A fare is the money you pay when you use public transportation like trains, buses, or taxis.</a:t>
            </a:r>
          </a:p>
          <a:p>
            <a:pPr algn="l">
              <a:buClr>
                <a:schemeClr val="tx1"/>
              </a:buClr>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The fare you pay is figured out using a fare system that calculates how much each passenger should pay at a specific time.</a:t>
            </a:r>
          </a:p>
          <a:p>
            <a:pPr algn="l">
              <a:buClr>
                <a:schemeClr val="tx1"/>
              </a:buClr>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The final fare you pay depends on things like how far you traveled, the day of the week, the time of day, how long your trip was, and other factors.</a:t>
            </a:r>
          </a:p>
          <a:p>
            <a:endParaRPr lang="en-US" dirty="0"/>
          </a:p>
        </p:txBody>
      </p:sp>
    </p:spTree>
    <p:extLst>
      <p:ext uri="{BB962C8B-B14F-4D97-AF65-F5344CB8AC3E}">
        <p14:creationId xmlns:p14="http://schemas.microsoft.com/office/powerpoint/2010/main" val="239364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7C2C-A500-6E48-B40C-A518EC5DA9AC}"/>
              </a:ext>
            </a:extLst>
          </p:cNvPr>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D3C54CD7-AFA3-49E7-E4E9-3C74D81725EA}"/>
              </a:ext>
            </a:extLst>
          </p:cNvPr>
          <p:cNvSpPr>
            <a:spLocks noGrp="1"/>
          </p:cNvSpPr>
          <p:nvPr>
            <p:ph idx="1"/>
          </p:nvPr>
        </p:nvSpPr>
        <p:spPr>
          <a:xfrm>
            <a:off x="683964" y="1848151"/>
            <a:ext cx="10515600" cy="3998306"/>
          </a:xfrm>
        </p:spPr>
        <p:txBody>
          <a:bodyPr>
            <a:normAutofit/>
          </a:bodyPr>
          <a:lstStyle/>
          <a:p>
            <a:pPr>
              <a:buClr>
                <a:schemeClr val="tx1"/>
              </a:buClr>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Objective: </a:t>
            </a:r>
            <a:r>
              <a:rPr lang="en-US" sz="2400" b="0" i="0" dirty="0">
                <a:solidFill>
                  <a:srgbClr val="374151"/>
                </a:solidFill>
                <a:effectLst/>
                <a:latin typeface="Times New Roman" panose="02020603050405020304" pitchFamily="18" charset="0"/>
                <a:cs typeface="Times New Roman" panose="02020603050405020304" pitchFamily="18" charset="0"/>
              </a:rPr>
              <a:t>The main goal of this project is to develop a predictive model using linear regression for forecasting taxi fares in upcoming rides. By utilizing historical taxi ride data, our primary emphasis is on training and validating the predictive model to improve accuracy and reliability.</a:t>
            </a:r>
            <a:endParaRPr lang="en-US" sz="2400" b="1" i="0" dirty="0">
              <a:solidFill>
                <a:schemeClr val="tx1"/>
              </a:solidFill>
              <a:effectLst/>
              <a:latin typeface="Times New Roman" panose="02020603050405020304" pitchFamily="18" charset="0"/>
              <a:cs typeface="Times New Roman" panose="02020603050405020304" pitchFamily="18" charset="0"/>
            </a:endParaRPr>
          </a:p>
          <a:p>
            <a:pPr algn="l">
              <a:buClr>
                <a:schemeClr val="tx1"/>
              </a:buClr>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Data Utilization:</a:t>
            </a: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We will harness historical taxi ride data to train and validate our predictive model.</a:t>
            </a:r>
          </a:p>
          <a:p>
            <a:endParaRPr lang="en-US" dirty="0"/>
          </a:p>
        </p:txBody>
      </p:sp>
    </p:spTree>
    <p:extLst>
      <p:ext uri="{BB962C8B-B14F-4D97-AF65-F5344CB8AC3E}">
        <p14:creationId xmlns:p14="http://schemas.microsoft.com/office/powerpoint/2010/main" val="5676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74F0-262E-7AFD-2B43-9C50A05699A0}"/>
              </a:ext>
            </a:extLst>
          </p:cNvPr>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Data Sources and Collection:</a:t>
            </a:r>
          </a:p>
        </p:txBody>
      </p:sp>
      <p:sp>
        <p:nvSpPr>
          <p:cNvPr id="3" name="Content Placeholder 2">
            <a:extLst>
              <a:ext uri="{FF2B5EF4-FFF2-40B4-BE49-F238E27FC236}">
                <a16:creationId xmlns:a16="http://schemas.microsoft.com/office/drawing/2014/main" id="{798E4568-410A-7444-2DFF-E2FDB5A715FC}"/>
              </a:ext>
            </a:extLst>
          </p:cNvPr>
          <p:cNvSpPr>
            <a:spLocks noGrp="1"/>
          </p:cNvSpPr>
          <p:nvPr>
            <p:ph idx="1"/>
          </p:nvPr>
        </p:nvSpPr>
        <p:spPr>
          <a:xfrm>
            <a:off x="838200" y="1881202"/>
            <a:ext cx="10515600" cy="3998306"/>
          </a:xfrm>
        </p:spPr>
        <p:txBody>
          <a:bodyPr>
            <a:normAutofit/>
          </a:bodyPr>
          <a:lstStyle/>
          <a:p>
            <a:pPr algn="l"/>
            <a:r>
              <a:rPr lang="en-US" sz="2000" b="0" i="0" dirty="0">
                <a:solidFill>
                  <a:srgbClr val="374151"/>
                </a:solidFill>
                <a:effectLst/>
                <a:latin typeface="Times New Roman" panose="02020603050405020304" pitchFamily="18" charset="0"/>
                <a:cs typeface="Times New Roman" panose="02020603050405020304" pitchFamily="18" charset="0"/>
              </a:rPr>
              <a:t>Our dataset comprises detailed taxi trip records, utilizing historical data from 2023 with a size of 2.5 GB. Key columns include:</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Pick-Up and Drop-Off Locations</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Trip Distance</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Passenger Count</a:t>
            </a:r>
          </a:p>
          <a:p>
            <a:pPr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Payment Type</a:t>
            </a:r>
          </a:p>
          <a:p>
            <a:pPr>
              <a:buClr>
                <a:schemeClr val="tx1"/>
              </a:buClr>
              <a:buFont typeface="Arial" panose="020B0604020202020204" pitchFamily="34" charset="0"/>
              <a:buChar char="•"/>
            </a:pPr>
            <a:r>
              <a:rPr lang="en-US" sz="2000" i="0" dirty="0">
                <a:solidFill>
                  <a:srgbClr val="374151"/>
                </a:solidFill>
                <a:effectLst/>
                <a:latin typeface="Times New Roman" panose="02020603050405020304" pitchFamily="18" charset="0"/>
                <a:cs typeface="Times New Roman" panose="02020603050405020304" pitchFamily="18" charset="0"/>
              </a:rPr>
              <a:t>You can find the dataset here: </a:t>
            </a:r>
            <a:r>
              <a:rPr lang="en-IN" sz="2000" dirty="0">
                <a:latin typeface="Times New Roman" panose="02020603050405020304" pitchFamily="18" charset="0"/>
                <a:cs typeface="Times New Roman" panose="02020603050405020304" pitchFamily="18" charset="0"/>
                <a:hlinkClick r:id="rId2"/>
              </a:rPr>
              <a:t>https://www.nyc.gov/site/tlc/about/tlc-trip-record-data.page</a:t>
            </a:r>
            <a:endParaRPr lang="en-IN" sz="2000" dirty="0">
              <a:latin typeface="Times New Roman" panose="02020603050405020304" pitchFamily="18" charset="0"/>
              <a:cs typeface="Times New Roman" panose="02020603050405020304" pitchFamily="18" charset="0"/>
            </a:endParaRPr>
          </a:p>
          <a:p>
            <a:pPr marL="228600" indent="0">
              <a:buClr>
                <a:schemeClr val="tx1"/>
              </a:buClr>
              <a:buNone/>
            </a:pPr>
            <a:endParaRPr lang="en-IN" sz="2000" dirty="0">
              <a:latin typeface="Times New Roman" panose="02020603050405020304" pitchFamily="18" charset="0"/>
              <a:cs typeface="Times New Roman" panose="02020603050405020304" pitchFamily="18" charset="0"/>
            </a:endParaRPr>
          </a:p>
          <a:p>
            <a:pPr algn="l"/>
            <a:endParaRPr lang="en-US" sz="2000" i="0" dirty="0">
              <a:solidFill>
                <a:srgbClr val="374151"/>
              </a:solidFill>
              <a:effectLst/>
              <a:latin typeface="Times New Roman" panose="02020603050405020304" pitchFamily="18" charset="0"/>
              <a:cs typeface="Times New Roman" panose="02020603050405020304" pitchFamily="18" charset="0"/>
            </a:endParaRPr>
          </a:p>
          <a:p>
            <a:pPr marL="228600" indent="0">
              <a:buClr>
                <a:schemeClr val="tx1"/>
              </a:buClr>
              <a:buNone/>
            </a:pPr>
            <a:endParaRPr lang="en-US" sz="2000" dirty="0">
              <a:solidFill>
                <a:srgbClr val="374151"/>
              </a:solidFill>
              <a:latin typeface="Times New Roman" panose="02020603050405020304" pitchFamily="18" charset="0"/>
              <a:cs typeface="Times New Roman" panose="02020603050405020304" pitchFamily="18" charset="0"/>
            </a:endParaRPr>
          </a:p>
          <a:p>
            <a:pPr marL="685800" indent="-457200">
              <a:buClr>
                <a:schemeClr val="tx1"/>
              </a:buClr>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66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DC1B-FE51-72B7-BE8B-99C180E1EC91}"/>
              </a:ext>
            </a:extLst>
          </p:cNvPr>
          <p:cNvSpPr>
            <a:spLocks noGrp="1"/>
          </p:cNvSpPr>
          <p:nvPr>
            <p:ph type="title"/>
          </p:nvPr>
        </p:nvSpPr>
        <p:spPr/>
        <p:txBody>
          <a:bodyPr>
            <a:normAutofit/>
          </a:bodyPr>
          <a:lstStyle/>
          <a:p>
            <a:r>
              <a:rPr lang="en-IN" sz="4000" b="1" i="0" dirty="0">
                <a:solidFill>
                  <a:schemeClr val="tx1"/>
                </a:solidFill>
                <a:effectLst/>
                <a:latin typeface="Times New Roman" panose="02020603050405020304" pitchFamily="18" charset="0"/>
                <a:cs typeface="Times New Roman" panose="02020603050405020304" pitchFamily="18" charset="0"/>
              </a:rPr>
              <a:t>Tools and Technologies:</a:t>
            </a:r>
            <a:endParaRPr lang="en-US" sz="4000" dirty="0"/>
          </a:p>
        </p:txBody>
      </p:sp>
      <p:sp>
        <p:nvSpPr>
          <p:cNvPr id="4" name="Rounded Rectangle 3">
            <a:extLst>
              <a:ext uri="{FF2B5EF4-FFF2-40B4-BE49-F238E27FC236}">
                <a16:creationId xmlns:a16="http://schemas.microsoft.com/office/drawing/2014/main" id="{5EECA361-5E10-FBFF-A91F-5517F86DE4D3}"/>
              </a:ext>
            </a:extLst>
          </p:cNvPr>
          <p:cNvSpPr/>
          <p:nvPr/>
        </p:nvSpPr>
        <p:spPr>
          <a:xfrm>
            <a:off x="1257300" y="2095500"/>
            <a:ext cx="4368800" cy="1625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i="0" dirty="0">
                <a:solidFill>
                  <a:srgbClr val="374151"/>
                </a:solidFill>
                <a:effectLst/>
                <a:latin typeface="Söhne"/>
              </a:rPr>
              <a:t>Azure Data Lake Storage:</a:t>
            </a:r>
            <a:r>
              <a:rPr lang="en-US" b="0" i="0" dirty="0">
                <a:solidFill>
                  <a:srgbClr val="374151"/>
                </a:solidFill>
                <a:effectLst/>
                <a:latin typeface="Söhne"/>
              </a:rPr>
              <a:t> Scalable, secure storage with seamless Azure integration and efficient data organization.</a:t>
            </a:r>
          </a:p>
          <a:p>
            <a:pPr algn="ctr"/>
            <a:endParaRPr lang="en-US" dirty="0"/>
          </a:p>
        </p:txBody>
      </p:sp>
      <p:sp>
        <p:nvSpPr>
          <p:cNvPr id="5" name="Rounded Rectangle 4">
            <a:extLst>
              <a:ext uri="{FF2B5EF4-FFF2-40B4-BE49-F238E27FC236}">
                <a16:creationId xmlns:a16="http://schemas.microsoft.com/office/drawing/2014/main" id="{EA90076E-681D-D311-68DA-13DD422DCEE8}"/>
              </a:ext>
            </a:extLst>
          </p:cNvPr>
          <p:cNvSpPr/>
          <p:nvPr/>
        </p:nvSpPr>
        <p:spPr>
          <a:xfrm>
            <a:off x="6184900" y="2108200"/>
            <a:ext cx="4368800" cy="15367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i="0" dirty="0">
                <a:solidFill>
                  <a:srgbClr val="374151"/>
                </a:solidFill>
                <a:effectLst/>
                <a:latin typeface="Söhne"/>
              </a:rPr>
              <a:t>Databricks:</a:t>
            </a:r>
            <a:r>
              <a:rPr lang="en-US" b="0" i="0" dirty="0">
                <a:solidFill>
                  <a:srgbClr val="374151"/>
                </a:solidFill>
                <a:effectLst/>
                <a:latin typeface="Söhne"/>
              </a:rPr>
              <a:t> Unified Analytics Platform for collaborative computing, integrating with Apache Spark for distributed tasks.</a:t>
            </a:r>
          </a:p>
          <a:p>
            <a:pPr algn="ctr"/>
            <a:endParaRPr lang="en-US" dirty="0"/>
          </a:p>
        </p:txBody>
      </p:sp>
      <p:sp>
        <p:nvSpPr>
          <p:cNvPr id="6" name="Rounded Rectangle 5">
            <a:extLst>
              <a:ext uri="{FF2B5EF4-FFF2-40B4-BE49-F238E27FC236}">
                <a16:creationId xmlns:a16="http://schemas.microsoft.com/office/drawing/2014/main" id="{3AB3E3EC-EAF6-50EE-A359-7B8AAAC88B15}"/>
              </a:ext>
            </a:extLst>
          </p:cNvPr>
          <p:cNvSpPr/>
          <p:nvPr/>
        </p:nvSpPr>
        <p:spPr>
          <a:xfrm>
            <a:off x="1257300" y="4241800"/>
            <a:ext cx="4368800" cy="1625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i="0" dirty="0" err="1">
                <a:solidFill>
                  <a:srgbClr val="374151"/>
                </a:solidFill>
                <a:effectLst/>
                <a:latin typeface="Söhne"/>
              </a:rPr>
              <a:t>PySpark</a:t>
            </a:r>
            <a:r>
              <a:rPr lang="en-US" b="1" i="0" dirty="0">
                <a:solidFill>
                  <a:srgbClr val="374151"/>
                </a:solidFill>
                <a:effectLst/>
                <a:latin typeface="Söhne"/>
              </a:rPr>
              <a:t>:</a:t>
            </a:r>
            <a:r>
              <a:rPr lang="en-US" b="0" i="0" dirty="0">
                <a:solidFill>
                  <a:srgbClr val="374151"/>
                </a:solidFill>
                <a:effectLst/>
                <a:latin typeface="Söhne"/>
              </a:rPr>
              <a:t> Python API for Apache Spark, providing high-level abstractions for efficient, scalable data processing.</a:t>
            </a:r>
          </a:p>
          <a:p>
            <a:pPr algn="ctr"/>
            <a:endParaRPr lang="en-US" dirty="0"/>
          </a:p>
        </p:txBody>
      </p:sp>
      <p:sp>
        <p:nvSpPr>
          <p:cNvPr id="7" name="Rounded Rectangle 6">
            <a:extLst>
              <a:ext uri="{FF2B5EF4-FFF2-40B4-BE49-F238E27FC236}">
                <a16:creationId xmlns:a16="http://schemas.microsoft.com/office/drawing/2014/main" id="{98FD3755-C93D-B794-D54B-95FF00945B0D}"/>
              </a:ext>
            </a:extLst>
          </p:cNvPr>
          <p:cNvSpPr/>
          <p:nvPr/>
        </p:nvSpPr>
        <p:spPr>
          <a:xfrm>
            <a:off x="6184900" y="4152900"/>
            <a:ext cx="4368800" cy="1625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buFont typeface="Arial" panose="020B0604020202020204" pitchFamily="34" charset="0"/>
              <a:buChar char="•"/>
            </a:pPr>
            <a:r>
              <a:rPr lang="en-US" b="1" i="0" dirty="0" err="1">
                <a:solidFill>
                  <a:srgbClr val="374151"/>
                </a:solidFill>
                <a:effectLst/>
                <a:latin typeface="Söhne"/>
              </a:rPr>
              <a:t>SparkML</a:t>
            </a:r>
            <a:r>
              <a:rPr lang="en-US" b="1" i="0" dirty="0">
                <a:solidFill>
                  <a:srgbClr val="374151"/>
                </a:solidFill>
                <a:effectLst/>
                <a:latin typeface="Söhne"/>
              </a:rPr>
              <a:t>:</a:t>
            </a:r>
            <a:r>
              <a:rPr lang="en-US" b="0" i="0" dirty="0">
                <a:solidFill>
                  <a:srgbClr val="374151"/>
                </a:solidFill>
                <a:effectLst/>
                <a:latin typeface="Söhne"/>
              </a:rPr>
              <a:t> Integrated machine learning in Spark, offering distributed, scalable predictions with seamless </a:t>
            </a:r>
            <a:r>
              <a:rPr lang="en-US" b="0" i="0" dirty="0" err="1">
                <a:solidFill>
                  <a:srgbClr val="374151"/>
                </a:solidFill>
                <a:effectLst/>
                <a:latin typeface="Söhne"/>
              </a:rPr>
              <a:t>PySpark</a:t>
            </a:r>
            <a:r>
              <a:rPr lang="en-US" b="0" i="0" dirty="0">
                <a:solidFill>
                  <a:srgbClr val="374151"/>
                </a:solidFill>
                <a:effectLst/>
                <a:latin typeface="Söhne"/>
              </a:rPr>
              <a:t> integration.</a:t>
            </a:r>
          </a:p>
        </p:txBody>
      </p:sp>
    </p:spTree>
    <p:extLst>
      <p:ext uri="{BB962C8B-B14F-4D97-AF65-F5344CB8AC3E}">
        <p14:creationId xmlns:p14="http://schemas.microsoft.com/office/powerpoint/2010/main" val="134010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A878-AFD5-B3F3-3E46-1CB46E6E7BFE}"/>
              </a:ext>
            </a:extLst>
          </p:cNvPr>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Data Storage in Azure Data Lake:</a:t>
            </a:r>
          </a:p>
        </p:txBody>
      </p:sp>
      <p:pic>
        <p:nvPicPr>
          <p:cNvPr id="5" name="Content Placeholder 4" descr="A screenshot of a computer&#10;&#10;Description automatically generated">
            <a:extLst>
              <a:ext uri="{FF2B5EF4-FFF2-40B4-BE49-F238E27FC236}">
                <a16:creationId xmlns:a16="http://schemas.microsoft.com/office/drawing/2014/main" id="{9095E862-8DC7-BFA7-F5A2-5964121400F2}"/>
              </a:ext>
            </a:extLst>
          </p:cNvPr>
          <p:cNvPicPr>
            <a:picLocks noGrp="1" noChangeAspect="1"/>
          </p:cNvPicPr>
          <p:nvPr>
            <p:ph idx="1"/>
          </p:nvPr>
        </p:nvPicPr>
        <p:blipFill>
          <a:blip r:embed="rId2"/>
          <a:stretch>
            <a:fillRect/>
          </a:stretch>
        </p:blipFill>
        <p:spPr>
          <a:xfrm>
            <a:off x="838200" y="2006600"/>
            <a:ext cx="10515600" cy="4020976"/>
          </a:xfrm>
        </p:spPr>
      </p:pic>
    </p:spTree>
    <p:extLst>
      <p:ext uri="{BB962C8B-B14F-4D97-AF65-F5344CB8AC3E}">
        <p14:creationId xmlns:p14="http://schemas.microsoft.com/office/powerpoint/2010/main" val="35669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C895-28D9-D952-4CAF-8FA431A3A54F}"/>
              </a:ext>
            </a:extLst>
          </p:cNvPr>
          <p:cNvSpPr>
            <a:spLocks noGrp="1"/>
          </p:cNvSpPr>
          <p:nvPr>
            <p:ph type="title"/>
          </p:nvPr>
        </p:nvSpPr>
        <p:spPr/>
        <p:txBody>
          <a:bodyPr>
            <a:normAutofit/>
          </a:bodyPr>
          <a:lstStyle/>
          <a:p>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3324DC6-E28D-201B-1607-A4643D9D5A02}"/>
              </a:ext>
            </a:extLst>
          </p:cNvPr>
          <p:cNvSpPr/>
          <p:nvPr/>
        </p:nvSpPr>
        <p:spPr>
          <a:xfrm>
            <a:off x="1104900" y="2115157"/>
            <a:ext cx="914400" cy="3561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source(</a:t>
            </a:r>
            <a:r>
              <a:rPr lang="en-US" dirty="0" err="1"/>
              <a:t>nyc.gov</a:t>
            </a:r>
            <a:r>
              <a:rPr lang="en-US" dirty="0"/>
              <a:t>/site/</a:t>
            </a:r>
            <a:r>
              <a:rPr lang="en-US" dirty="0" err="1"/>
              <a:t>tlc</a:t>
            </a:r>
            <a:r>
              <a:rPr lang="en-US" dirty="0"/>
              <a:t>)</a:t>
            </a:r>
          </a:p>
        </p:txBody>
      </p:sp>
      <p:sp>
        <p:nvSpPr>
          <p:cNvPr id="6" name="Rectangle 5">
            <a:extLst>
              <a:ext uri="{FF2B5EF4-FFF2-40B4-BE49-F238E27FC236}">
                <a16:creationId xmlns:a16="http://schemas.microsoft.com/office/drawing/2014/main" id="{FF3D0F72-6AAA-AEBA-E87F-55EBB76A5839}"/>
              </a:ext>
            </a:extLst>
          </p:cNvPr>
          <p:cNvSpPr/>
          <p:nvPr/>
        </p:nvSpPr>
        <p:spPr>
          <a:xfrm>
            <a:off x="2298700" y="2115157"/>
            <a:ext cx="914400" cy="3561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Ingestion</a:t>
            </a:r>
          </a:p>
        </p:txBody>
      </p:sp>
      <p:sp>
        <p:nvSpPr>
          <p:cNvPr id="7" name="Rectangle 6">
            <a:extLst>
              <a:ext uri="{FF2B5EF4-FFF2-40B4-BE49-F238E27FC236}">
                <a16:creationId xmlns:a16="http://schemas.microsoft.com/office/drawing/2014/main" id="{06EB8352-6024-EC35-F4FC-CAAF62FEAAA8}"/>
              </a:ext>
            </a:extLst>
          </p:cNvPr>
          <p:cNvSpPr/>
          <p:nvPr/>
        </p:nvSpPr>
        <p:spPr>
          <a:xfrm>
            <a:off x="3632200" y="4902200"/>
            <a:ext cx="7150100" cy="977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Storage Layer </a:t>
            </a:r>
          </a:p>
          <a:p>
            <a:pPr algn="ctr"/>
            <a:endParaRPr lang="en-US" dirty="0"/>
          </a:p>
          <a:p>
            <a:pPr algn="ctr"/>
            <a:r>
              <a:rPr lang="en-US" dirty="0"/>
              <a:t>Azure Data Lake Storage</a:t>
            </a:r>
          </a:p>
        </p:txBody>
      </p:sp>
      <p:sp>
        <p:nvSpPr>
          <p:cNvPr id="8" name="Rectangle 7">
            <a:extLst>
              <a:ext uri="{FF2B5EF4-FFF2-40B4-BE49-F238E27FC236}">
                <a16:creationId xmlns:a16="http://schemas.microsoft.com/office/drawing/2014/main" id="{E2FD9628-C5A6-A131-E9F3-921A5BAE9A98}"/>
              </a:ext>
            </a:extLst>
          </p:cNvPr>
          <p:cNvSpPr/>
          <p:nvPr/>
        </p:nvSpPr>
        <p:spPr>
          <a:xfrm>
            <a:off x="3606802" y="3777234"/>
            <a:ext cx="7150100" cy="78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Processing Layer</a:t>
            </a:r>
          </a:p>
          <a:p>
            <a:pPr algn="ctr"/>
            <a:endParaRPr lang="en-US" dirty="0"/>
          </a:p>
          <a:p>
            <a:pPr algn="ctr"/>
            <a:r>
              <a:rPr lang="en-US" dirty="0"/>
              <a:t>Batch Processing</a:t>
            </a:r>
          </a:p>
        </p:txBody>
      </p:sp>
      <p:sp>
        <p:nvSpPr>
          <p:cNvPr id="9" name="Rectangle 8">
            <a:extLst>
              <a:ext uri="{FF2B5EF4-FFF2-40B4-BE49-F238E27FC236}">
                <a16:creationId xmlns:a16="http://schemas.microsoft.com/office/drawing/2014/main" id="{21713CE8-17C8-33EF-0DA5-65D8849BE931}"/>
              </a:ext>
            </a:extLst>
          </p:cNvPr>
          <p:cNvSpPr/>
          <p:nvPr/>
        </p:nvSpPr>
        <p:spPr>
          <a:xfrm>
            <a:off x="3632200" y="2216757"/>
            <a:ext cx="3149600" cy="1313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Query Layer</a:t>
            </a:r>
          </a:p>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B52D0CC9-00D7-3312-EF9D-E7C2D8BB27B6}"/>
              </a:ext>
            </a:extLst>
          </p:cNvPr>
          <p:cNvSpPr/>
          <p:nvPr/>
        </p:nvSpPr>
        <p:spPr>
          <a:xfrm>
            <a:off x="7543800" y="2216757"/>
            <a:ext cx="3149600" cy="1313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Analytics Engine</a:t>
            </a:r>
          </a:p>
          <a:p>
            <a:pPr algn="ctr"/>
            <a:endParaRPr lang="en-US" dirty="0"/>
          </a:p>
          <a:p>
            <a:pPr algn="ctr"/>
            <a:endParaRPr lang="en-US" dirty="0"/>
          </a:p>
        </p:txBody>
      </p:sp>
      <p:sp>
        <p:nvSpPr>
          <p:cNvPr id="11" name="Right Arrow 10">
            <a:extLst>
              <a:ext uri="{FF2B5EF4-FFF2-40B4-BE49-F238E27FC236}">
                <a16:creationId xmlns:a16="http://schemas.microsoft.com/office/drawing/2014/main" id="{66A9AD7E-395F-0192-C5CA-87FDD7B885BE}"/>
              </a:ext>
            </a:extLst>
          </p:cNvPr>
          <p:cNvSpPr/>
          <p:nvPr/>
        </p:nvSpPr>
        <p:spPr>
          <a:xfrm>
            <a:off x="2019300" y="3759200"/>
            <a:ext cx="279400" cy="1778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2" name="Right Arrow 11">
            <a:extLst>
              <a:ext uri="{FF2B5EF4-FFF2-40B4-BE49-F238E27FC236}">
                <a16:creationId xmlns:a16="http://schemas.microsoft.com/office/drawing/2014/main" id="{026EBD9B-7872-B6B0-5737-BB1E326489BF}"/>
              </a:ext>
            </a:extLst>
          </p:cNvPr>
          <p:cNvSpPr/>
          <p:nvPr/>
        </p:nvSpPr>
        <p:spPr>
          <a:xfrm>
            <a:off x="3213100" y="5118100"/>
            <a:ext cx="393702" cy="2032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a:extLst>
              <a:ext uri="{FF2B5EF4-FFF2-40B4-BE49-F238E27FC236}">
                <a16:creationId xmlns:a16="http://schemas.microsoft.com/office/drawing/2014/main" id="{B7ED2673-A55F-E25B-2AF9-6935641A7174}"/>
              </a:ext>
            </a:extLst>
          </p:cNvPr>
          <p:cNvSpPr/>
          <p:nvPr/>
        </p:nvSpPr>
        <p:spPr>
          <a:xfrm>
            <a:off x="8978902" y="4472432"/>
            <a:ext cx="114298" cy="429768"/>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a:extLst>
              <a:ext uri="{FF2B5EF4-FFF2-40B4-BE49-F238E27FC236}">
                <a16:creationId xmlns:a16="http://schemas.microsoft.com/office/drawing/2014/main" id="{EC41C854-CEF1-582B-B76F-331AD7CC8AD1}"/>
              </a:ext>
            </a:extLst>
          </p:cNvPr>
          <p:cNvSpPr/>
          <p:nvPr/>
        </p:nvSpPr>
        <p:spPr>
          <a:xfrm>
            <a:off x="5537200" y="3530600"/>
            <a:ext cx="203200" cy="246634"/>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Left-Right Arrow 14">
            <a:extLst>
              <a:ext uri="{FF2B5EF4-FFF2-40B4-BE49-F238E27FC236}">
                <a16:creationId xmlns:a16="http://schemas.microsoft.com/office/drawing/2014/main" id="{2E0A6180-F364-4201-B7D2-2862C2C941C2}"/>
              </a:ext>
            </a:extLst>
          </p:cNvPr>
          <p:cNvSpPr/>
          <p:nvPr/>
        </p:nvSpPr>
        <p:spPr>
          <a:xfrm>
            <a:off x="6781800" y="2882900"/>
            <a:ext cx="762000" cy="197866"/>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76EE7AB-CC5C-D0C9-34F5-F301CB4ECAB2}"/>
              </a:ext>
            </a:extLst>
          </p:cNvPr>
          <p:cNvPicPr>
            <a:picLocks noChangeAspect="1"/>
          </p:cNvPicPr>
          <p:nvPr/>
        </p:nvPicPr>
        <p:blipFill>
          <a:blip r:embed="rId2"/>
          <a:stretch>
            <a:fillRect/>
          </a:stretch>
        </p:blipFill>
        <p:spPr>
          <a:xfrm>
            <a:off x="8471141" y="5134890"/>
            <a:ext cx="693566" cy="681710"/>
          </a:xfrm>
          <a:prstGeom prst="rect">
            <a:avLst/>
          </a:prstGeom>
        </p:spPr>
      </p:pic>
      <p:pic>
        <p:nvPicPr>
          <p:cNvPr id="19" name="Picture 18" descr="A logo of a company&#10;&#10;Description automatically generated">
            <a:extLst>
              <a:ext uri="{FF2B5EF4-FFF2-40B4-BE49-F238E27FC236}">
                <a16:creationId xmlns:a16="http://schemas.microsoft.com/office/drawing/2014/main" id="{A435D9EC-5B4C-2396-6BC9-2484CE587A2C}"/>
              </a:ext>
            </a:extLst>
          </p:cNvPr>
          <p:cNvPicPr>
            <a:picLocks noChangeAspect="1"/>
          </p:cNvPicPr>
          <p:nvPr/>
        </p:nvPicPr>
        <p:blipFill>
          <a:blip r:embed="rId3"/>
          <a:stretch>
            <a:fillRect/>
          </a:stretch>
        </p:blipFill>
        <p:spPr>
          <a:xfrm>
            <a:off x="4324494" y="2721102"/>
            <a:ext cx="2038206" cy="679941"/>
          </a:xfrm>
          <a:prstGeom prst="rect">
            <a:avLst/>
          </a:prstGeom>
        </p:spPr>
      </p:pic>
      <p:pic>
        <p:nvPicPr>
          <p:cNvPr id="21" name="Picture 20" descr="A blue and white logo&#10;&#10;Description automatically generated">
            <a:extLst>
              <a:ext uri="{FF2B5EF4-FFF2-40B4-BE49-F238E27FC236}">
                <a16:creationId xmlns:a16="http://schemas.microsoft.com/office/drawing/2014/main" id="{4F5C6B53-252D-0C4D-36BF-254F5F01495C}"/>
              </a:ext>
            </a:extLst>
          </p:cNvPr>
          <p:cNvPicPr>
            <a:picLocks noChangeAspect="1"/>
          </p:cNvPicPr>
          <p:nvPr/>
        </p:nvPicPr>
        <p:blipFill>
          <a:blip r:embed="rId4"/>
          <a:stretch>
            <a:fillRect/>
          </a:stretch>
        </p:blipFill>
        <p:spPr>
          <a:xfrm>
            <a:off x="8471141" y="3868166"/>
            <a:ext cx="1425574" cy="604265"/>
          </a:xfrm>
          <a:prstGeom prst="rect">
            <a:avLst/>
          </a:prstGeom>
        </p:spPr>
      </p:pic>
      <p:pic>
        <p:nvPicPr>
          <p:cNvPr id="23" name="Picture 22" descr="A logo for a company&#10;&#10;Description automatically generated">
            <a:extLst>
              <a:ext uri="{FF2B5EF4-FFF2-40B4-BE49-F238E27FC236}">
                <a16:creationId xmlns:a16="http://schemas.microsoft.com/office/drawing/2014/main" id="{D11C2773-2420-1B6E-4B50-872F0F2EC961}"/>
              </a:ext>
            </a:extLst>
          </p:cNvPr>
          <p:cNvPicPr>
            <a:picLocks noChangeAspect="1"/>
          </p:cNvPicPr>
          <p:nvPr/>
        </p:nvPicPr>
        <p:blipFill>
          <a:blip r:embed="rId5"/>
          <a:stretch>
            <a:fillRect/>
          </a:stretch>
        </p:blipFill>
        <p:spPr>
          <a:xfrm>
            <a:off x="8191500" y="2799334"/>
            <a:ext cx="1841500" cy="695198"/>
          </a:xfrm>
          <a:prstGeom prst="rect">
            <a:avLst/>
          </a:prstGeom>
        </p:spPr>
      </p:pic>
    </p:spTree>
    <p:extLst>
      <p:ext uri="{BB962C8B-B14F-4D97-AF65-F5344CB8AC3E}">
        <p14:creationId xmlns:p14="http://schemas.microsoft.com/office/powerpoint/2010/main" val="325062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0020-60EB-E0D1-63C1-DE2EDB0617D7}"/>
              </a:ext>
            </a:extLst>
          </p:cNvPr>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Reports:</a:t>
            </a:r>
          </a:p>
        </p:txBody>
      </p:sp>
      <p:pic>
        <p:nvPicPr>
          <p:cNvPr id="11" name="Picture 10" descr="A bar graph with different colored squares&#10;&#10;Description automatically generated">
            <a:extLst>
              <a:ext uri="{FF2B5EF4-FFF2-40B4-BE49-F238E27FC236}">
                <a16:creationId xmlns:a16="http://schemas.microsoft.com/office/drawing/2014/main" id="{8781968F-4153-DCE9-B590-854269565257}"/>
              </a:ext>
            </a:extLst>
          </p:cNvPr>
          <p:cNvPicPr>
            <a:picLocks noChangeAspect="1"/>
          </p:cNvPicPr>
          <p:nvPr/>
        </p:nvPicPr>
        <p:blipFill>
          <a:blip r:embed="rId2"/>
          <a:stretch>
            <a:fillRect/>
          </a:stretch>
        </p:blipFill>
        <p:spPr>
          <a:xfrm>
            <a:off x="5855218" y="1822645"/>
            <a:ext cx="5687786" cy="3847711"/>
          </a:xfrm>
          <a:prstGeom prst="rect">
            <a:avLst/>
          </a:prstGeom>
        </p:spPr>
      </p:pic>
      <p:pic>
        <p:nvPicPr>
          <p:cNvPr id="13" name="Picture 12" descr="A graph of different colored bars&#10;&#10;Description automatically generated with medium confidence">
            <a:extLst>
              <a:ext uri="{FF2B5EF4-FFF2-40B4-BE49-F238E27FC236}">
                <a16:creationId xmlns:a16="http://schemas.microsoft.com/office/drawing/2014/main" id="{61698808-9E8A-7AC5-E078-76F77D085EA4}"/>
              </a:ext>
            </a:extLst>
          </p:cNvPr>
          <p:cNvPicPr>
            <a:picLocks noChangeAspect="1"/>
          </p:cNvPicPr>
          <p:nvPr/>
        </p:nvPicPr>
        <p:blipFill>
          <a:blip r:embed="rId3"/>
          <a:stretch>
            <a:fillRect/>
          </a:stretch>
        </p:blipFill>
        <p:spPr>
          <a:xfrm>
            <a:off x="408215" y="1822644"/>
            <a:ext cx="5687786" cy="4111625"/>
          </a:xfrm>
          <a:prstGeom prst="rect">
            <a:avLst/>
          </a:prstGeom>
        </p:spPr>
      </p:pic>
    </p:spTree>
    <p:extLst>
      <p:ext uri="{BB962C8B-B14F-4D97-AF65-F5344CB8AC3E}">
        <p14:creationId xmlns:p14="http://schemas.microsoft.com/office/powerpoint/2010/main" val="14736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459E-2599-2B01-5AFC-39363318A75C}"/>
              </a:ext>
            </a:extLst>
          </p:cNvPr>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Reports:</a:t>
            </a:r>
          </a:p>
        </p:txBody>
      </p:sp>
      <p:pic>
        <p:nvPicPr>
          <p:cNvPr id="11" name="Picture 10" descr="A screenshot of a map&#10;&#10;Description automatically generated">
            <a:extLst>
              <a:ext uri="{FF2B5EF4-FFF2-40B4-BE49-F238E27FC236}">
                <a16:creationId xmlns:a16="http://schemas.microsoft.com/office/drawing/2014/main" id="{CAC346A4-F940-F969-3FA0-440B89FED7AD}"/>
              </a:ext>
            </a:extLst>
          </p:cNvPr>
          <p:cNvPicPr>
            <a:picLocks noChangeAspect="1"/>
          </p:cNvPicPr>
          <p:nvPr/>
        </p:nvPicPr>
        <p:blipFill>
          <a:blip r:embed="rId2"/>
          <a:stretch>
            <a:fillRect/>
          </a:stretch>
        </p:blipFill>
        <p:spPr>
          <a:xfrm>
            <a:off x="630100" y="1642188"/>
            <a:ext cx="10515600" cy="4254759"/>
          </a:xfrm>
          <a:prstGeom prst="rect">
            <a:avLst/>
          </a:prstGeom>
        </p:spPr>
      </p:pic>
    </p:spTree>
    <p:extLst>
      <p:ext uri="{BB962C8B-B14F-4D97-AF65-F5344CB8AC3E}">
        <p14:creationId xmlns:p14="http://schemas.microsoft.com/office/powerpoint/2010/main" val="2340289227"/>
      </p:ext>
    </p:extLst>
  </p:cSld>
  <p:clrMapOvr>
    <a:masterClrMapping/>
  </p:clrMapOvr>
</p:sld>
</file>

<file path=ppt/theme/theme1.xml><?xml version="1.0" encoding="utf-8"?>
<a:theme xmlns:a="http://schemas.openxmlformats.org/drawingml/2006/main" name="LuminousVTI">
  <a:themeElements>
    <a:clrScheme name="AnalogousFromLightSeed_2SEEDS">
      <a:dk1>
        <a:srgbClr val="000000"/>
      </a:dk1>
      <a:lt1>
        <a:srgbClr val="FFFFFF"/>
      </a:lt1>
      <a:dk2>
        <a:srgbClr val="412F24"/>
      </a:dk2>
      <a:lt2>
        <a:srgbClr val="E2E5E8"/>
      </a:lt2>
      <a:accent1>
        <a:srgbClr val="C29B71"/>
      </a:accent1>
      <a:accent2>
        <a:srgbClr val="CD918B"/>
      </a:accent2>
      <a:accent3>
        <a:srgbClr val="A6A373"/>
      </a:accent3>
      <a:accent4>
        <a:srgbClr val="68AE9B"/>
      </a:accent4>
      <a:accent5>
        <a:srgbClr val="71ACB6"/>
      </a:accent5>
      <a:accent6>
        <a:srgbClr val="7598C3"/>
      </a:accent6>
      <a:hlink>
        <a:srgbClr val="6184A9"/>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1650</TotalTime>
  <Words>659</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Sabon Next LT</vt:lpstr>
      <vt:lpstr>Söhne</vt:lpstr>
      <vt:lpstr>Times New Roman</vt:lpstr>
      <vt:lpstr>Wingdings</vt:lpstr>
      <vt:lpstr>LuminousVTI</vt:lpstr>
      <vt:lpstr>TAXI FARE PREDICTION</vt:lpstr>
      <vt:lpstr>Introduction:</vt:lpstr>
      <vt:lpstr>Project Objective:</vt:lpstr>
      <vt:lpstr>Data Sources and Collection:</vt:lpstr>
      <vt:lpstr>Tools and Technologies:</vt:lpstr>
      <vt:lpstr>Data Storage in Azure Data Lake:</vt:lpstr>
      <vt:lpstr>PowerPoint Presentation</vt:lpstr>
      <vt:lpstr>Reports:</vt:lpstr>
      <vt:lpstr>Reports: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 FARE PREDICTION</dc:title>
  <dc:creator>Vennela Vadde</dc:creator>
  <cp:lastModifiedBy>AKHIL MOTHE</cp:lastModifiedBy>
  <cp:revision>14</cp:revision>
  <dcterms:created xsi:type="dcterms:W3CDTF">2023-10-03T03:54:15Z</dcterms:created>
  <dcterms:modified xsi:type="dcterms:W3CDTF">2024-12-01T02:09:54Z</dcterms:modified>
</cp:coreProperties>
</file>