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08" r:id="rId2"/>
    <p:sldId id="309" r:id="rId3"/>
    <p:sldId id="323" r:id="rId4"/>
    <p:sldId id="310" r:id="rId5"/>
    <p:sldId id="324" r:id="rId6"/>
    <p:sldId id="325" r:id="rId7"/>
    <p:sldId id="331" r:id="rId8"/>
    <p:sldId id="332" r:id="rId9"/>
    <p:sldId id="333" r:id="rId10"/>
    <p:sldId id="334" r:id="rId11"/>
    <p:sldId id="335" r:id="rId12"/>
    <p:sldId id="311" r:id="rId13"/>
    <p:sldId id="312" r:id="rId14"/>
    <p:sldId id="336" r:id="rId15"/>
    <p:sldId id="337" r:id="rId16"/>
    <p:sldId id="338" r:id="rId17"/>
    <p:sldId id="318" r:id="rId18"/>
    <p:sldId id="339" r:id="rId19"/>
    <p:sldId id="340" r:id="rId20"/>
    <p:sldId id="341" r:id="rId21"/>
    <p:sldId id="322" r:id="rId22"/>
    <p:sldId id="342" r:id="rId23"/>
    <p:sldId id="343" r:id="rId24"/>
    <p:sldId id="345" r:id="rId25"/>
    <p:sldId id="346" r:id="rId26"/>
    <p:sldId id="294" r:id="rId27"/>
    <p:sldId id="344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7" r:id="rId38"/>
    <p:sldId id="358" r:id="rId39"/>
    <p:sldId id="359" r:id="rId40"/>
    <p:sldId id="360" r:id="rId41"/>
    <p:sldId id="361" r:id="rId42"/>
    <p:sldId id="362" r:id="rId43"/>
    <p:sldId id="367" r:id="rId44"/>
    <p:sldId id="369" r:id="rId45"/>
    <p:sldId id="363" r:id="rId46"/>
    <p:sldId id="364" r:id="rId47"/>
    <p:sldId id="365" r:id="rId48"/>
    <p:sldId id="366" r:id="rId49"/>
    <p:sldId id="3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42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D1636-9A80-40C2-95EA-4C1F84425F22}" type="datetimeFigureOut">
              <a:rPr lang="en-US" smtClean="0"/>
              <a:t>4/4/2018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71C2D-1E94-4B79-9F97-6914B7D66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6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D8BA1-EEFC-498C-AEC1-4CEA45BD0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426F5D-90F2-41EC-9904-DE9908CC3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2150B6-0057-479F-85BC-075F2CD9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2CF5-9492-4A9D-B2E5-4E5B2B08FED0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0891F-5C8D-4422-AAB7-3BFC9A2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09D495-100E-44C3-B960-ED9BA822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454A91-5F80-45BB-BD16-285541CA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3BBBCC-9F54-4017-A85E-31AC6082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CA9F73-DED3-4C8B-8ADA-0276E285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3554-7F5D-4CFA-84BE-1CFA56B2256E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C76A22-1C24-4871-987A-85DAE4DC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FCF211-9953-4E62-AAA8-936F17C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3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2C5515E-83FE-4149-B87E-6494EB90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CAE1D0-E423-40E7-867E-E8DD309D2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9065D5-3C73-4B57-8A5C-D7492FE3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6CC0-74F0-44BC-85DC-DC44FD3AD7F2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F6DF12-E2F0-48F3-B13A-B2D886A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923CDF-6613-4FA1-80D4-8EE3F36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8E4E2-0F38-40CB-B673-0C678EDC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22EC92-1C86-41A3-8E0B-F7DBD94C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8D669D-563D-425A-8640-2BDA8C5E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29E-AFC4-458A-924A-41A0DFEF0CB8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16957E-7F97-4254-B3AA-9AD52192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B954F2-5B22-4850-BAC5-C437DD5C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7C278F-BBB5-4947-BFF9-AEB65430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99AB81-CA1A-414F-B29E-8060DC59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2ABB0A-AD99-45EF-ABCC-FA37009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9ABC-EE00-41F0-8F2A-951B033E9D68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4B240-13C7-4554-8974-E6ED76C0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E3A456-A91B-4EA1-A6D8-52F03CC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5AD80-B061-4290-8E9C-61449337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15006F-B07B-4186-8B90-0FF32DF8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29C14C-7970-4015-83F1-69137DA1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6B1004-087E-4BB9-B27F-791FE7C6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8B3C-DF0B-4F65-8F44-20CC95740DD5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4F3A96-5122-4E85-883C-018E9F82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00AB2C-09C9-43C8-9F6D-916891FB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712-CA30-452A-B18F-6ECBDFD6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0AB83F-B528-4007-B011-E016E4C8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A6D7080-3E51-4EC5-99BC-E428D4E4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958782-6295-4643-97F7-74EB20BE6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10BEBC-8969-4F3B-96CD-444464422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761D16-0A9D-4D5D-8504-B748B0D3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4E7-045A-42B9-B034-82CF7B1FBBEE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977F764-E6A0-49A2-AEE4-AE56E028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4A425-FE8E-464A-91C9-D343A8A9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8794D-A39D-4536-AD33-AFB9EAE1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1835D2-EE54-4FD7-84AF-50D16771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F34C-17D0-4E2E-8626-1CE819755F02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A1BA88-4954-45F9-B827-493BB468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7B17C5-5C48-42EF-A2D3-E554CDDC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5E5CE2-A9FF-47AE-9B07-3EDB099B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E1D-6325-4638-B6EA-83C5BDF0E187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D082A0-3A73-4439-B99D-608B3C37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26DB6F-EA8D-40B5-9A08-1A7C9A06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E83A4-8E19-4165-9BA7-0FC6E1D3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D32F00-B7DA-40C9-9CDB-C78215FE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0F55F2-F855-4A9C-8864-5073BC33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EF3265-54FE-45D7-B5C0-2132D7AC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4BAE-76C8-4DC2-9A34-91C1C83E4152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1EB56D-3F89-4806-986D-C0C23188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ED2B0E-431C-4B06-94EC-EC8C7B7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035464-BB84-4987-AD02-165D6A3A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15D87B8-3A75-4865-92AB-0A690BC12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A281AA-9DAF-4FAA-8F7D-688B2EBB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615A1D-1293-4FE5-B634-50AF539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20E-C0CC-4BA8-8204-AA6184231133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2B02CF-AF8A-4AB9-A8AF-5ECE9A32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39F60C-0153-479E-B81D-FFBC175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450A8F7-EDC1-4280-A07A-E3435805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78C155-8CBA-441E-AF08-08AD8B6E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F3F291-C4A2-4786-90DA-D0B98A39D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F723-A554-459B-9E88-39E8B6761DF8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C4DD6-E52B-4A73-9EE4-A0B35466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D0FE4D-2768-4FCC-94AD-28167FFF8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87CA-CF75-4CDD-8898-AB6CD199D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903550DD-AE2E-431C-8470-2A69B3DB1D15}"/>
              </a:ext>
            </a:extLst>
          </p:cNvPr>
          <p:cNvSpPr/>
          <p:nvPr/>
        </p:nvSpPr>
        <p:spPr>
          <a:xfrm>
            <a:off x="1143000" y="5036820"/>
            <a:ext cx="1836420" cy="15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C92744-D944-4045-BB3E-67AE8143D690}"/>
              </a:ext>
            </a:extLst>
          </p:cNvPr>
          <p:cNvSpPr/>
          <p:nvPr/>
        </p:nvSpPr>
        <p:spPr>
          <a:xfrm>
            <a:off x="0" y="0"/>
            <a:ext cx="12192000" cy="15849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DB5221-0705-4A11-A5D1-871B87DD7421}"/>
              </a:ext>
            </a:extLst>
          </p:cNvPr>
          <p:cNvSpPr txBox="1"/>
          <p:nvPr/>
        </p:nvSpPr>
        <p:spPr>
          <a:xfrm>
            <a:off x="6362700" y="70866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Partners for Success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2FD0FD9-2691-4B09-B141-7C233274F388}"/>
              </a:ext>
            </a:extLst>
          </p:cNvPr>
          <p:cNvSpPr/>
          <p:nvPr/>
        </p:nvSpPr>
        <p:spPr>
          <a:xfrm>
            <a:off x="0" y="2293620"/>
            <a:ext cx="12192000" cy="365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CC107139-639F-4CD2-9555-A962F14D7EED}"/>
              </a:ext>
            </a:extLst>
          </p:cNvPr>
          <p:cNvSpPr/>
          <p:nvPr/>
        </p:nvSpPr>
        <p:spPr>
          <a:xfrm rot="10800000">
            <a:off x="5913120" y="2293620"/>
            <a:ext cx="365760" cy="3657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B3AC45D-ABCD-4F7D-8F6C-7C536EA503FE}"/>
              </a:ext>
            </a:extLst>
          </p:cNvPr>
          <p:cNvSpPr/>
          <p:nvPr/>
        </p:nvSpPr>
        <p:spPr>
          <a:xfrm>
            <a:off x="929640" y="1729740"/>
            <a:ext cx="1447800" cy="365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60D0439D-46C2-4F40-B7F2-B21E7E991598}"/>
              </a:ext>
            </a:extLst>
          </p:cNvPr>
          <p:cNvSpPr/>
          <p:nvPr/>
        </p:nvSpPr>
        <p:spPr>
          <a:xfrm>
            <a:off x="2575560" y="1729740"/>
            <a:ext cx="1447800" cy="365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775A3590-8F53-47ED-8601-7318ADAB79BF}"/>
              </a:ext>
            </a:extLst>
          </p:cNvPr>
          <p:cNvSpPr/>
          <p:nvPr/>
        </p:nvSpPr>
        <p:spPr>
          <a:xfrm>
            <a:off x="4221480" y="1729740"/>
            <a:ext cx="1447800" cy="365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96606391-7C93-4B10-B340-7711C46FD972}"/>
              </a:ext>
            </a:extLst>
          </p:cNvPr>
          <p:cNvSpPr/>
          <p:nvPr/>
        </p:nvSpPr>
        <p:spPr>
          <a:xfrm>
            <a:off x="5913120" y="1729740"/>
            <a:ext cx="1447800" cy="365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0360CDFA-A175-4386-A6B4-0C70B952B633}"/>
              </a:ext>
            </a:extLst>
          </p:cNvPr>
          <p:cNvSpPr/>
          <p:nvPr/>
        </p:nvSpPr>
        <p:spPr>
          <a:xfrm>
            <a:off x="7543800" y="1729740"/>
            <a:ext cx="1447800" cy="365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E68BB3B1-03ED-4F75-8245-69BDD8AA3351}"/>
              </a:ext>
            </a:extLst>
          </p:cNvPr>
          <p:cNvSpPr/>
          <p:nvPr/>
        </p:nvSpPr>
        <p:spPr>
          <a:xfrm>
            <a:off x="9174480" y="1729740"/>
            <a:ext cx="1447800" cy="3657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4F57C14-2E3E-4FFD-8543-D205F7FB2B7E}"/>
              </a:ext>
            </a:extLst>
          </p:cNvPr>
          <p:cNvSpPr/>
          <p:nvPr/>
        </p:nvSpPr>
        <p:spPr>
          <a:xfrm rot="16200000">
            <a:off x="297179" y="1794510"/>
            <a:ext cx="274320" cy="27432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B3F03504-08B7-4D4B-867B-12EBE73E81A2}"/>
              </a:ext>
            </a:extLst>
          </p:cNvPr>
          <p:cNvSpPr/>
          <p:nvPr/>
        </p:nvSpPr>
        <p:spPr>
          <a:xfrm rot="5400000">
            <a:off x="11605260" y="1794510"/>
            <a:ext cx="274320" cy="27432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2AA60C2-145B-48EA-91E8-0C4E403179FC}"/>
              </a:ext>
            </a:extLst>
          </p:cNvPr>
          <p:cNvSpPr/>
          <p:nvPr/>
        </p:nvSpPr>
        <p:spPr>
          <a:xfrm>
            <a:off x="0" y="2659380"/>
            <a:ext cx="2432304" cy="16459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Community Management</a:t>
            </a:r>
          </a:p>
          <a:p>
            <a:pPr algn="ctr"/>
            <a:r>
              <a:rPr lang="en-US" sz="1000" dirty="0"/>
              <a:t>Share updates with a community of current students, alumni, association members and/or employees who are related to you.</a:t>
            </a:r>
            <a:endParaRPr lang="en-US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10E414B-EEAD-43B5-AA46-59A877BCAF8E}"/>
              </a:ext>
            </a:extLst>
          </p:cNvPr>
          <p:cNvSpPr/>
          <p:nvPr/>
        </p:nvSpPr>
        <p:spPr>
          <a:xfrm>
            <a:off x="2432304" y="2659380"/>
            <a:ext cx="2432304" cy="16459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Data Analytics</a:t>
            </a:r>
          </a:p>
          <a:p>
            <a:pPr algn="ctr"/>
            <a:endParaRPr lang="en-US" b="1" dirty="0"/>
          </a:p>
          <a:p>
            <a:pPr algn="ctr"/>
            <a:r>
              <a:rPr lang="en-US" sz="1000" dirty="0"/>
              <a:t>Get deeper insights into what your students are studying, explore the career paths of your graduates, get advised on members and employees engagement.</a:t>
            </a:r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15F9E22-65E9-4E91-9B04-668F465D1338}"/>
              </a:ext>
            </a:extLst>
          </p:cNvPr>
          <p:cNvSpPr/>
          <p:nvPr/>
        </p:nvSpPr>
        <p:spPr>
          <a:xfrm>
            <a:off x="4864608" y="2659380"/>
            <a:ext cx="2432304" cy="16459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Revenue Sharing</a:t>
            </a:r>
          </a:p>
          <a:p>
            <a:pPr algn="ctr"/>
            <a:endParaRPr lang="en-US" b="1" dirty="0"/>
          </a:p>
          <a:p>
            <a:pPr algn="ctr"/>
            <a:r>
              <a:rPr lang="en-US" sz="1000" dirty="0"/>
              <a:t>Get a direct revenue share from what your related users spend and what advertisers pay.</a:t>
            </a:r>
            <a:endParaRPr lang="en-US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C5D4254-6916-4B63-893B-9FE96120F06D}"/>
              </a:ext>
            </a:extLst>
          </p:cNvPr>
          <p:cNvSpPr/>
          <p:nvPr/>
        </p:nvSpPr>
        <p:spPr>
          <a:xfrm>
            <a:off x="7296912" y="2659380"/>
            <a:ext cx="2432304" cy="16459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Hiring &amp; Employment</a:t>
            </a:r>
          </a:p>
          <a:p>
            <a:pPr algn="ctr"/>
            <a:r>
              <a:rPr lang="en-US" b="1" dirty="0"/>
              <a:t>FREE Solutions </a:t>
            </a:r>
          </a:p>
          <a:p>
            <a:pPr algn="ctr"/>
            <a:r>
              <a:rPr lang="en-US" sz="1000" dirty="0"/>
              <a:t>Allow your community members to benefit from accessing Job posts in private that no one else can access or view.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4D43257-4C35-41B1-81F1-1F8F7EAA2B88}"/>
              </a:ext>
            </a:extLst>
          </p:cNvPr>
          <p:cNvSpPr/>
          <p:nvPr/>
        </p:nvSpPr>
        <p:spPr>
          <a:xfrm>
            <a:off x="9729216" y="2659380"/>
            <a:ext cx="2462784" cy="16459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Branding &amp; Culture Awareness Creation</a:t>
            </a:r>
          </a:p>
          <a:p>
            <a:pPr algn="ctr"/>
            <a:r>
              <a:rPr lang="en-US" sz="1000" dirty="0"/>
              <a:t>Allow your community members to review and rate you and see your ranking within annual published ranks to attract more students, members, and/or employees.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5B0ED252-F3A3-4727-AA9C-C5B91CBC60DB}"/>
              </a:ext>
            </a:extLst>
          </p:cNvPr>
          <p:cNvSpPr/>
          <p:nvPr/>
        </p:nvSpPr>
        <p:spPr>
          <a:xfrm>
            <a:off x="2432304" y="4488180"/>
            <a:ext cx="7296912" cy="36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Choose the type of partnership you belong to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B2771A67-493F-4B61-9C03-5270181534CE}"/>
              </a:ext>
            </a:extLst>
          </p:cNvPr>
          <p:cNvSpPr/>
          <p:nvPr/>
        </p:nvSpPr>
        <p:spPr>
          <a:xfrm>
            <a:off x="1143000" y="5036820"/>
            <a:ext cx="1836420" cy="5029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47B1E229-0D0A-4B09-B988-4FFC89E925A8}"/>
              </a:ext>
            </a:extLst>
          </p:cNvPr>
          <p:cNvSpPr/>
          <p:nvPr/>
        </p:nvSpPr>
        <p:spPr>
          <a:xfrm>
            <a:off x="3870960" y="5036820"/>
            <a:ext cx="1836420" cy="15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9B0D4DD3-1BAC-43D2-9B6C-6CADD9CBA96B}"/>
              </a:ext>
            </a:extLst>
          </p:cNvPr>
          <p:cNvSpPr/>
          <p:nvPr/>
        </p:nvSpPr>
        <p:spPr>
          <a:xfrm>
            <a:off x="3870960" y="5036820"/>
            <a:ext cx="1836420" cy="5029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Corporates</a:t>
            </a:r>
          </a:p>
          <a:p>
            <a:pPr algn="ctr"/>
            <a:r>
              <a:rPr lang="en-US" dirty="0"/>
              <a:t>Hotels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FB0D2838-D3EA-4674-9CEF-C5BF99F0E343}"/>
              </a:ext>
            </a:extLst>
          </p:cNvPr>
          <p:cNvSpPr/>
          <p:nvPr/>
        </p:nvSpPr>
        <p:spPr>
          <a:xfrm>
            <a:off x="6598920" y="5036820"/>
            <a:ext cx="1836420" cy="15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6B418ED4-7E0F-4EDB-9114-2AEF404C6654}"/>
              </a:ext>
            </a:extLst>
          </p:cNvPr>
          <p:cNvSpPr/>
          <p:nvPr/>
        </p:nvSpPr>
        <p:spPr>
          <a:xfrm>
            <a:off x="6598920" y="5036820"/>
            <a:ext cx="1836420" cy="5029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71435932-C2C6-4E57-9D32-5C1876D09134}"/>
              </a:ext>
            </a:extLst>
          </p:cNvPr>
          <p:cNvSpPr/>
          <p:nvPr/>
        </p:nvSpPr>
        <p:spPr>
          <a:xfrm>
            <a:off x="9326880" y="5036820"/>
            <a:ext cx="1836420" cy="15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2C583773-5C45-4D5E-A0DD-38A9E1528E25}"/>
              </a:ext>
            </a:extLst>
          </p:cNvPr>
          <p:cNvSpPr/>
          <p:nvPr/>
        </p:nvSpPr>
        <p:spPr>
          <a:xfrm>
            <a:off x="9326880" y="5036820"/>
            <a:ext cx="1836420" cy="50292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Influencers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7CA7968C-DC50-440A-AEAB-0C9713990F91}"/>
              </a:ext>
            </a:extLst>
          </p:cNvPr>
          <p:cNvSpPr/>
          <p:nvPr/>
        </p:nvSpPr>
        <p:spPr>
          <a:xfrm>
            <a:off x="11102340" y="83820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Sign 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6482C41F-90F1-4ADC-9C8B-11E38A85D23B}"/>
              </a:ext>
            </a:extLst>
          </p:cNvPr>
          <p:cNvSpPr/>
          <p:nvPr/>
        </p:nvSpPr>
        <p:spPr>
          <a:xfrm>
            <a:off x="10012680" y="83820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Apply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B97FCC0-9B3E-4F37-AACF-3F8889A8E847}"/>
              </a:ext>
            </a:extLst>
          </p:cNvPr>
          <p:cNvSpPr txBox="1"/>
          <p:nvPr/>
        </p:nvSpPr>
        <p:spPr>
          <a:xfrm flipH="1">
            <a:off x="1615439" y="6352401"/>
            <a:ext cx="891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solidFill>
                  <a:schemeClr val="accent1"/>
                </a:solidFill>
              </a:rPr>
              <a:t>Apply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F5B5C9F-E032-46B3-B916-2C1E94E26874}"/>
              </a:ext>
            </a:extLst>
          </p:cNvPr>
          <p:cNvSpPr txBox="1"/>
          <p:nvPr/>
        </p:nvSpPr>
        <p:spPr>
          <a:xfrm flipH="1">
            <a:off x="4343399" y="6352401"/>
            <a:ext cx="891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solidFill>
                  <a:schemeClr val="accent1"/>
                </a:solidFill>
              </a:rPr>
              <a:t>Apply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DBD59FA-58C3-4E31-AFED-EFA0ED85D610}"/>
              </a:ext>
            </a:extLst>
          </p:cNvPr>
          <p:cNvSpPr txBox="1"/>
          <p:nvPr/>
        </p:nvSpPr>
        <p:spPr>
          <a:xfrm flipH="1">
            <a:off x="7071359" y="6352401"/>
            <a:ext cx="891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solidFill>
                  <a:schemeClr val="accent1"/>
                </a:solidFill>
              </a:rPr>
              <a:t>Apply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4E1A04-C670-40D7-9A53-E9BF0B6F2082}"/>
              </a:ext>
            </a:extLst>
          </p:cNvPr>
          <p:cNvSpPr txBox="1"/>
          <p:nvPr/>
        </p:nvSpPr>
        <p:spPr>
          <a:xfrm flipH="1">
            <a:off x="9799319" y="6366301"/>
            <a:ext cx="891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solidFill>
                  <a:schemeClr val="accent1"/>
                </a:solidFill>
              </a:rPr>
              <a:t>Apply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D6C8564-7D92-4F79-B67C-C04D97855B19}"/>
              </a:ext>
            </a:extLst>
          </p:cNvPr>
          <p:cNvSpPr txBox="1"/>
          <p:nvPr/>
        </p:nvSpPr>
        <p:spPr>
          <a:xfrm flipH="1">
            <a:off x="388619" y="5834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Partners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9828CAC0-624D-4707-8EFD-5CEFDC09B5D7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Influencer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6599008" y="6166018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00551-518C-4CD4-B7E0-4FD67303F02B}"/>
              </a:ext>
            </a:extLst>
          </p:cNvPr>
          <p:cNvSpPr txBox="1"/>
          <p:nvPr/>
        </p:nvSpPr>
        <p:spPr>
          <a:xfrm>
            <a:off x="1207767" y="874802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 / 6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3EDF743-2D60-4EA4-A8A4-B36C83E694FA}"/>
              </a:ext>
            </a:extLst>
          </p:cNvPr>
          <p:cNvSpPr/>
          <p:nvPr/>
        </p:nvSpPr>
        <p:spPr>
          <a:xfrm>
            <a:off x="1264014" y="159132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Experience 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E9C49D0-0066-474C-A743-46967AD398E2}"/>
              </a:ext>
            </a:extLst>
          </p:cNvPr>
          <p:cNvSpPr/>
          <p:nvPr/>
        </p:nvSpPr>
        <p:spPr>
          <a:xfrm>
            <a:off x="1264013" y="187391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22F170D-B6EA-4293-9B3A-562971FDF839}"/>
              </a:ext>
            </a:extLst>
          </p:cNvPr>
          <p:cNvSpPr/>
          <p:nvPr/>
        </p:nvSpPr>
        <p:spPr>
          <a:xfrm>
            <a:off x="1264012" y="214823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Skills</a:t>
            </a:r>
          </a:p>
        </p:txBody>
      </p:sp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360F469-9606-4F8C-B478-4C04DA57BC1A}"/>
              </a:ext>
            </a:extLst>
          </p:cNvPr>
          <p:cNvSpPr/>
          <p:nvPr/>
        </p:nvSpPr>
        <p:spPr>
          <a:xfrm>
            <a:off x="1264011" y="243082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Certification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64E411-CFF1-4218-B8F7-DAC6476B97B4}"/>
              </a:ext>
            </a:extLst>
          </p:cNvPr>
          <p:cNvSpPr/>
          <p:nvPr/>
        </p:nvSpPr>
        <p:spPr>
          <a:xfrm>
            <a:off x="1264016" y="130873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Personal Info</a:t>
            </a:r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59FE9D9-3DDA-46F6-B909-16973D878132}"/>
              </a:ext>
            </a:extLst>
          </p:cNvPr>
          <p:cNvSpPr/>
          <p:nvPr/>
        </p:nvSpPr>
        <p:spPr>
          <a:xfrm>
            <a:off x="1264011" y="272167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Influential Impact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AF6AC06D-1901-4E4E-8B49-20726BE00C6A}"/>
              </a:ext>
            </a:extLst>
          </p:cNvPr>
          <p:cNvSpPr/>
          <p:nvPr/>
        </p:nvSpPr>
        <p:spPr>
          <a:xfrm>
            <a:off x="6270735" y="4812448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Add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A1B7485F-3DEB-45FC-B5A8-4BF619491760}"/>
              </a:ext>
            </a:extLst>
          </p:cNvPr>
          <p:cNvSpPr/>
          <p:nvPr/>
        </p:nvSpPr>
        <p:spPr>
          <a:xfrm>
            <a:off x="6981240" y="4812448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Delete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12EA007-5103-4665-B02E-CA656C5D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37" y="726883"/>
            <a:ext cx="5967101" cy="377014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Influencer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7302392" y="3470481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00551-518C-4CD4-B7E0-4FD67303F02B}"/>
              </a:ext>
            </a:extLst>
          </p:cNvPr>
          <p:cNvSpPr txBox="1"/>
          <p:nvPr/>
        </p:nvSpPr>
        <p:spPr>
          <a:xfrm>
            <a:off x="1207767" y="874802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 / 6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3EDF743-2D60-4EA4-A8A4-B36C83E694FA}"/>
              </a:ext>
            </a:extLst>
          </p:cNvPr>
          <p:cNvSpPr/>
          <p:nvPr/>
        </p:nvSpPr>
        <p:spPr>
          <a:xfrm>
            <a:off x="1264014" y="159132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Experience 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E9C49D0-0066-474C-A743-46967AD398E2}"/>
              </a:ext>
            </a:extLst>
          </p:cNvPr>
          <p:cNvSpPr/>
          <p:nvPr/>
        </p:nvSpPr>
        <p:spPr>
          <a:xfrm>
            <a:off x="1264013" y="187391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22F170D-B6EA-4293-9B3A-562971FDF839}"/>
              </a:ext>
            </a:extLst>
          </p:cNvPr>
          <p:cNvSpPr/>
          <p:nvPr/>
        </p:nvSpPr>
        <p:spPr>
          <a:xfrm>
            <a:off x="1264012" y="214823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Skills</a:t>
            </a:r>
          </a:p>
        </p:txBody>
      </p:sp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360F469-9606-4F8C-B478-4C04DA57BC1A}"/>
              </a:ext>
            </a:extLst>
          </p:cNvPr>
          <p:cNvSpPr/>
          <p:nvPr/>
        </p:nvSpPr>
        <p:spPr>
          <a:xfrm>
            <a:off x="1264011" y="243082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Certification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64E411-CFF1-4218-B8F7-DAC6476B97B4}"/>
              </a:ext>
            </a:extLst>
          </p:cNvPr>
          <p:cNvSpPr/>
          <p:nvPr/>
        </p:nvSpPr>
        <p:spPr>
          <a:xfrm>
            <a:off x="1264016" y="130873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Personal Info</a:t>
            </a:r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59FE9D9-3DDA-46F6-B909-16973D878132}"/>
              </a:ext>
            </a:extLst>
          </p:cNvPr>
          <p:cNvSpPr/>
          <p:nvPr/>
        </p:nvSpPr>
        <p:spPr>
          <a:xfrm>
            <a:off x="1264011" y="272167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Influential Impact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0F38D4E4-A38B-4DB8-BDB9-09B95AD07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52635"/>
              </p:ext>
            </p:extLst>
          </p:nvPr>
        </p:nvGraphicFramePr>
        <p:xfrm>
          <a:off x="3350008" y="907216"/>
          <a:ext cx="52111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594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2605594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Why You fit as an influencer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Why you want to be a </a:t>
                      </a:r>
                      <a:r>
                        <a:rPr lang="en-US" sz="1000" dirty="0" err="1"/>
                        <a:t>FoodLinked</a:t>
                      </a:r>
                      <a:r>
                        <a:rPr lang="en-US" sz="1000" dirty="0"/>
                        <a:t> influencer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69927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51179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Current number of followers of Facebook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Current number of followers of 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Current number of followers of </a:t>
                      </a:r>
                      <a:r>
                        <a:rPr lang="en-US" sz="1000" dirty="0" err="1"/>
                        <a:t>Linkedin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Current number of followers of YouTube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Current number of followers of Twitter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4B02E44-71CA-4DD8-B4F6-033153148990}"/>
              </a:ext>
            </a:extLst>
          </p:cNvPr>
          <p:cNvSpPr txBox="1"/>
          <p:nvPr/>
        </p:nvSpPr>
        <p:spPr>
          <a:xfrm>
            <a:off x="957829" y="4929887"/>
            <a:ext cx="880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 should go to the </a:t>
            </a:r>
            <a:r>
              <a:rPr lang="en-US" b="1" dirty="0" err="1">
                <a:solidFill>
                  <a:srgbClr val="FF0000"/>
                </a:solidFill>
              </a:rPr>
              <a:t>FoodLinked</a:t>
            </a:r>
            <a:r>
              <a:rPr lang="en-US" b="1" dirty="0">
                <a:solidFill>
                  <a:srgbClr val="FF0000"/>
                </a:solidFill>
              </a:rPr>
              <a:t> Admin to review and Accept / Reject </a:t>
            </a:r>
          </a:p>
          <a:p>
            <a:r>
              <a:rPr lang="en-US" b="1" dirty="0">
                <a:solidFill>
                  <a:srgbClr val="FF0000"/>
                </a:solidFill>
              </a:rPr>
              <a:t>If Accepted then an approval email will go with a username and password sharing process </a:t>
            </a:r>
          </a:p>
          <a:p>
            <a:r>
              <a:rPr lang="en-US" b="1" dirty="0">
                <a:solidFill>
                  <a:srgbClr val="FF0000"/>
                </a:solidFill>
              </a:rPr>
              <a:t>If Rejected then an apology email will be sent back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F655A80-0A29-42D7-AD3B-A973551B0933}"/>
              </a:ext>
            </a:extLst>
          </p:cNvPr>
          <p:cNvSpPr/>
          <p:nvPr/>
        </p:nvSpPr>
        <p:spPr>
          <a:xfrm>
            <a:off x="0" y="2682240"/>
            <a:ext cx="121920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   </a:t>
            </a:r>
            <a:r>
              <a:rPr lang="en-US" dirty="0">
                <a:solidFill>
                  <a:schemeClr val="bg1"/>
                </a:solidFill>
              </a:rPr>
              <a:t>         --  Select One --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8D9DA86-EF2C-42BA-9FD3-CADFCC720974}"/>
              </a:ext>
            </a:extLst>
          </p:cNvPr>
          <p:cNvSpPr/>
          <p:nvPr/>
        </p:nvSpPr>
        <p:spPr>
          <a:xfrm>
            <a:off x="0" y="2068830"/>
            <a:ext cx="121920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   </a:t>
            </a:r>
            <a:r>
              <a:rPr lang="en-US" dirty="0">
                <a:solidFill>
                  <a:schemeClr val="bg1"/>
                </a:solidFill>
              </a:rPr>
              <a:t>         --  Select One 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DA804B-DD99-4CDF-BD1D-C9FD47E64F92}"/>
              </a:ext>
            </a:extLst>
          </p:cNvPr>
          <p:cNvSpPr/>
          <p:nvPr/>
        </p:nvSpPr>
        <p:spPr>
          <a:xfrm>
            <a:off x="0" y="1455420"/>
            <a:ext cx="121920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as?            --  Select One --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88619" y="5834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Partners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AE5CF5-CC2E-4198-9278-9BBEC1F3FB39}"/>
              </a:ext>
            </a:extLst>
          </p:cNvPr>
          <p:cNvSpPr/>
          <p:nvPr/>
        </p:nvSpPr>
        <p:spPr>
          <a:xfrm>
            <a:off x="0" y="685800"/>
            <a:ext cx="121920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to the </a:t>
            </a:r>
            <a:r>
              <a:rPr lang="en-US" dirty="0" err="1">
                <a:solidFill>
                  <a:schemeClr val="tx1"/>
                </a:solidFill>
              </a:rPr>
              <a:t>FoodLinked</a:t>
            </a:r>
            <a:r>
              <a:rPr lang="en-US" dirty="0">
                <a:solidFill>
                  <a:schemeClr val="tx1"/>
                </a:solidFill>
              </a:rPr>
              <a:t> Partner Admin Panel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E74D255-78FC-4244-9983-2E8E0CD8C4CC}"/>
              </a:ext>
            </a:extLst>
          </p:cNvPr>
          <p:cNvSpPr/>
          <p:nvPr/>
        </p:nvSpPr>
        <p:spPr>
          <a:xfrm>
            <a:off x="5875020" y="1722120"/>
            <a:ext cx="202692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FD105801-8C47-497B-9784-13448F75AD83}"/>
              </a:ext>
            </a:extLst>
          </p:cNvPr>
          <p:cNvSpPr/>
          <p:nvPr/>
        </p:nvSpPr>
        <p:spPr>
          <a:xfrm>
            <a:off x="5875020" y="2335530"/>
            <a:ext cx="202692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685F830B-FA28-4C94-ACE6-044FEC6FFA34}"/>
              </a:ext>
            </a:extLst>
          </p:cNvPr>
          <p:cNvSpPr/>
          <p:nvPr/>
        </p:nvSpPr>
        <p:spPr>
          <a:xfrm>
            <a:off x="5875020" y="2948940"/>
            <a:ext cx="202692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7DD74F79-C954-4232-9A87-EB20845BFF9D}"/>
              </a:ext>
            </a:extLst>
          </p:cNvPr>
          <p:cNvSpPr/>
          <p:nvPr/>
        </p:nvSpPr>
        <p:spPr>
          <a:xfrm>
            <a:off x="10012680" y="83820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Apply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2A3C2F-64D7-496D-A9AF-235787FC417F}"/>
              </a:ext>
            </a:extLst>
          </p:cNvPr>
          <p:cNvSpPr txBox="1"/>
          <p:nvPr/>
        </p:nvSpPr>
        <p:spPr>
          <a:xfrm flipH="1">
            <a:off x="5905499" y="3337560"/>
            <a:ext cx="263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Forgot your Password?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238A3986-3857-4119-9423-F8CAACE42880}"/>
              </a:ext>
            </a:extLst>
          </p:cNvPr>
          <p:cNvSpPr/>
          <p:nvPr/>
        </p:nvSpPr>
        <p:spPr>
          <a:xfrm>
            <a:off x="6934200" y="3789224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Sign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50C2245-EFA3-4408-B7BB-F3287E3F296C}"/>
              </a:ext>
            </a:extLst>
          </p:cNvPr>
          <p:cNvSpPr txBox="1"/>
          <p:nvPr/>
        </p:nvSpPr>
        <p:spPr>
          <a:xfrm>
            <a:off x="8751528" y="1596569"/>
            <a:ext cx="2994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List: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</a:t>
            </a:r>
          </a:p>
          <a:p>
            <a:pPr marL="285750" indent="-285750">
              <a:buFontTx/>
              <a:buChar char="-"/>
            </a:pPr>
            <a:r>
              <a:rPr lang="en-US" dirty="0"/>
              <a:t>Hotel / Corporate 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Association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Influencer log in … should be from standard portal but with super Features of his posts being shared with ALL </a:t>
            </a:r>
            <a:r>
              <a:rPr lang="en-US" dirty="0" err="1"/>
              <a:t>foodlinked</a:t>
            </a:r>
            <a:r>
              <a:rPr lang="en-US" dirty="0"/>
              <a:t> users </a:t>
            </a:r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BDFCD46-E206-4489-99BF-C6819E396F8A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C38956E1-9036-472E-BB94-E9F496A666D3}"/>
              </a:ext>
            </a:extLst>
          </p:cNvPr>
          <p:cNvCxnSpPr>
            <a:cxnSpLocks/>
          </p:cNvCxnSpPr>
          <p:nvPr/>
        </p:nvCxnSpPr>
        <p:spPr>
          <a:xfrm flipV="1">
            <a:off x="909376" y="1240971"/>
            <a:ext cx="2497015" cy="177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405D181-0299-45A7-9766-8D6F74F843CE}"/>
              </a:ext>
            </a:extLst>
          </p:cNvPr>
          <p:cNvCxnSpPr/>
          <p:nvPr/>
        </p:nvCxnSpPr>
        <p:spPr>
          <a:xfrm flipV="1">
            <a:off x="934497" y="1261068"/>
            <a:ext cx="3141414" cy="37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095E623-39B9-4411-B081-A782CA486716}"/>
              </a:ext>
            </a:extLst>
          </p:cNvPr>
          <p:cNvCxnSpPr>
            <a:cxnSpLocks/>
          </p:cNvCxnSpPr>
          <p:nvPr/>
        </p:nvCxnSpPr>
        <p:spPr>
          <a:xfrm flipV="1">
            <a:off x="1115367" y="1261068"/>
            <a:ext cx="7420708" cy="580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F179D98-F281-42E3-AEC3-110E7A6A359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467059" y="1239415"/>
            <a:ext cx="7349350" cy="80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C5208556-99CB-487C-93C4-BACA4221B120}"/>
              </a:ext>
            </a:extLst>
          </p:cNvPr>
          <p:cNvCxnSpPr>
            <a:cxnSpLocks/>
          </p:cNvCxnSpPr>
          <p:nvPr/>
        </p:nvCxnSpPr>
        <p:spPr>
          <a:xfrm flipV="1">
            <a:off x="1517301" y="2023390"/>
            <a:ext cx="5974242" cy="237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43621D5B-39FA-42A5-8FE3-4299C8C2E33D}"/>
              </a:ext>
            </a:extLst>
          </p:cNvPr>
          <p:cNvCxnSpPr>
            <a:cxnSpLocks/>
          </p:cNvCxnSpPr>
          <p:nvPr/>
        </p:nvCxnSpPr>
        <p:spPr>
          <a:xfrm flipV="1">
            <a:off x="2085033" y="2321169"/>
            <a:ext cx="1431890" cy="180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75E528A3-81A0-4DCD-AE9C-6D852A01E7A1}"/>
              </a:ext>
            </a:extLst>
          </p:cNvPr>
          <p:cNvCxnSpPr>
            <a:cxnSpLocks/>
          </p:cNvCxnSpPr>
          <p:nvPr/>
        </p:nvCxnSpPr>
        <p:spPr>
          <a:xfrm>
            <a:off x="2589125" y="2682341"/>
            <a:ext cx="741904" cy="12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30027686-45E7-43A0-8067-B5817924021C}"/>
              </a:ext>
            </a:extLst>
          </p:cNvPr>
          <p:cNvCxnSpPr>
            <a:cxnSpLocks/>
          </p:cNvCxnSpPr>
          <p:nvPr/>
        </p:nvCxnSpPr>
        <p:spPr>
          <a:xfrm flipV="1">
            <a:off x="1641230" y="2867176"/>
            <a:ext cx="2398207" cy="7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F1D99445-B8FD-4D0F-9A10-00100939EB1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05204" y="2912521"/>
            <a:ext cx="2517633" cy="225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15F8D6D-1DB0-424E-B7A8-1F59167021A4}"/>
              </a:ext>
            </a:extLst>
          </p:cNvPr>
          <p:cNvCxnSpPr>
            <a:cxnSpLocks/>
          </p:cNvCxnSpPr>
          <p:nvPr/>
        </p:nvCxnSpPr>
        <p:spPr>
          <a:xfrm flipV="1">
            <a:off x="1160585" y="2936408"/>
            <a:ext cx="4556927" cy="399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46B306DA-E3D8-48D1-A753-CF56E01C6AE9}"/>
              </a:ext>
            </a:extLst>
          </p:cNvPr>
          <p:cNvCxnSpPr>
            <a:cxnSpLocks/>
          </p:cNvCxnSpPr>
          <p:nvPr/>
        </p:nvCxnSpPr>
        <p:spPr>
          <a:xfrm flipV="1">
            <a:off x="1808703" y="3411154"/>
            <a:ext cx="5627077" cy="33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6CC7D7C5-E48D-45EC-9872-C6F93199D036}"/>
              </a:ext>
            </a:extLst>
          </p:cNvPr>
          <p:cNvCxnSpPr>
            <a:cxnSpLocks/>
          </p:cNvCxnSpPr>
          <p:nvPr/>
        </p:nvCxnSpPr>
        <p:spPr>
          <a:xfrm flipV="1">
            <a:off x="1467059" y="3913492"/>
            <a:ext cx="5968721" cy="6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F209D44-A30E-4F5E-8D55-3444CD979AFA}"/>
              </a:ext>
            </a:extLst>
          </p:cNvPr>
          <p:cNvCxnSpPr>
            <a:cxnSpLocks/>
          </p:cNvCxnSpPr>
          <p:nvPr/>
        </p:nvCxnSpPr>
        <p:spPr>
          <a:xfrm flipV="1">
            <a:off x="2723103" y="4111198"/>
            <a:ext cx="4712677" cy="82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66D59DA-6FC2-48E3-A5F3-57B4D597A0BF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8B3E27FC-5FD8-468A-8513-EDAC7694BFE5}"/>
              </a:ext>
            </a:extLst>
          </p:cNvPr>
          <p:cNvCxnSpPr>
            <a:cxnSpLocks/>
          </p:cNvCxnSpPr>
          <p:nvPr/>
        </p:nvCxnSpPr>
        <p:spPr>
          <a:xfrm flipV="1">
            <a:off x="1693147" y="4315767"/>
            <a:ext cx="5742633" cy="102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87C9F74-8626-4068-84D0-6B908AB316C3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3235C99C-E93D-4032-A397-82BEE31C3C1D}"/>
              </a:ext>
            </a:extLst>
          </p:cNvPr>
          <p:cNvCxnSpPr>
            <a:cxnSpLocks/>
          </p:cNvCxnSpPr>
          <p:nvPr/>
        </p:nvCxnSpPr>
        <p:spPr>
          <a:xfrm flipV="1">
            <a:off x="1641230" y="2936407"/>
            <a:ext cx="4618893" cy="61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A645DA8-D00E-4128-A98B-ECB0AE3B341A}"/>
              </a:ext>
            </a:extLst>
          </p:cNvPr>
          <p:cNvSpPr/>
          <p:nvPr/>
        </p:nvSpPr>
        <p:spPr>
          <a:xfrm>
            <a:off x="7592412" y="839321"/>
            <a:ext cx="2291025" cy="1993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014601A-E218-481C-8CBB-194F6460FA30}"/>
              </a:ext>
            </a:extLst>
          </p:cNvPr>
          <p:cNvSpPr/>
          <p:nvPr/>
        </p:nvSpPr>
        <p:spPr>
          <a:xfrm>
            <a:off x="7237339" y="3981831"/>
            <a:ext cx="2291025" cy="4846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D61FC9B-EA85-4273-9454-184C92924B8C}"/>
              </a:ext>
            </a:extLst>
          </p:cNvPr>
          <p:cNvCxnSpPr>
            <a:stCxn id="6" idx="5"/>
          </p:cNvCxnSpPr>
          <p:nvPr/>
        </p:nvCxnSpPr>
        <p:spPr>
          <a:xfrm>
            <a:off x="9547924" y="2540535"/>
            <a:ext cx="872217" cy="705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744E610-9228-4B28-9682-ABAA0BAC541F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9528364" y="3296370"/>
            <a:ext cx="878751" cy="9277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A88485-31A8-4262-824B-0582B6464B87}"/>
              </a:ext>
            </a:extLst>
          </p:cNvPr>
          <p:cNvSpPr txBox="1"/>
          <p:nvPr/>
        </p:nvSpPr>
        <p:spPr>
          <a:xfrm>
            <a:off x="10407115" y="2966168"/>
            <a:ext cx="14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 Related</a:t>
            </a:r>
          </a:p>
          <a:p>
            <a:r>
              <a:rPr lang="en-US" sz="1200" dirty="0"/>
              <a:t>all other options </a:t>
            </a:r>
          </a:p>
          <a:p>
            <a:r>
              <a:rPr lang="en-US" sz="1200" dirty="0"/>
              <a:t>and tabs are same</a:t>
            </a:r>
          </a:p>
          <a:p>
            <a:r>
              <a:rPr lang="en-US" sz="1200" dirty="0"/>
              <a:t>for all community </a:t>
            </a:r>
          </a:p>
          <a:p>
            <a:r>
              <a:rPr lang="en-US" sz="1200" dirty="0"/>
              <a:t>members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90FB88B-DAAB-47CD-A784-78C4D9437D77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14ACD6B-877C-4C35-8C0A-48B348E7EAD2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707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CFC8AEF-5795-4CAC-8FD7-C98376D91523}"/>
              </a:ext>
            </a:extLst>
          </p:cNvPr>
          <p:cNvSpPr txBox="1"/>
          <p:nvPr/>
        </p:nvSpPr>
        <p:spPr>
          <a:xfrm>
            <a:off x="9562387" y="3429000"/>
            <a:ext cx="2544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The School Admin will be allowed to manage “Members Availability Schedule” and “Manage Received offers”</a:t>
            </a:r>
          </a:p>
          <a:p>
            <a:r>
              <a:rPr lang="en-US" sz="1200" dirty="0">
                <a:solidFill>
                  <a:srgbClr val="C00000"/>
                </a:solidFill>
              </a:rPr>
              <a:t>Once clicked the Members Availability Schedule will open in New Tab (see next slide)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9955CF8-FE75-40DE-AEEE-FB69B0070B79}"/>
              </a:ext>
            </a:extLst>
          </p:cNvPr>
          <p:cNvSpPr/>
          <p:nvPr/>
        </p:nvSpPr>
        <p:spPr>
          <a:xfrm>
            <a:off x="7237339" y="3981831"/>
            <a:ext cx="2291025" cy="4362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2A5B87C-8C1C-44D1-8812-373B73630AC1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B39496E-2DE3-4A5F-A54E-19A31FAA8181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B7E504F-2E8D-40D8-BAA7-7A24F93E558F}"/>
              </a:ext>
            </a:extLst>
          </p:cNvPr>
          <p:cNvSpPr/>
          <p:nvPr/>
        </p:nvSpPr>
        <p:spPr>
          <a:xfrm>
            <a:off x="1857753" y="823105"/>
            <a:ext cx="2231925" cy="221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Members Availability Schedules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3F7632A-CACC-4A92-87D9-66E97EA72DE1}"/>
              </a:ext>
            </a:extLst>
          </p:cNvPr>
          <p:cNvSpPr/>
          <p:nvPr/>
        </p:nvSpPr>
        <p:spPr>
          <a:xfrm>
            <a:off x="4089678" y="823105"/>
            <a:ext cx="1496971" cy="221333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Received Offers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A8AB1D49-45E2-45C7-994E-A215BC63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84694"/>
              </p:ext>
            </p:extLst>
          </p:nvPr>
        </p:nvGraphicFramePr>
        <p:xfrm>
          <a:off x="1510459" y="1543729"/>
          <a:ext cx="88594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57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52202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781970562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49407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Availability Schedules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Share</a:t>
                      </a:r>
                      <a:r>
                        <a:rPr lang="en-US" sz="1200" u="none" dirty="0">
                          <a:solidFill>
                            <a:schemeClr val="accent1"/>
                          </a:solidFill>
                        </a:rPr>
                        <a:t>   </a:t>
                      </a:r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75097F-5C7D-4CC1-9214-87C1761FF82F}"/>
              </a:ext>
            </a:extLst>
          </p:cNvPr>
          <p:cNvSpPr txBox="1"/>
          <p:nvPr/>
        </p:nvSpPr>
        <p:spPr>
          <a:xfrm>
            <a:off x="1455420" y="122135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 Create NEW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8FE72F87-84F3-4E89-987B-F8027F2531FD}"/>
              </a:ext>
            </a:extLst>
          </p:cNvPr>
          <p:cNvCxnSpPr>
            <a:cxnSpLocks/>
          </p:cNvCxnSpPr>
          <p:nvPr/>
        </p:nvCxnSpPr>
        <p:spPr>
          <a:xfrm flipV="1">
            <a:off x="1226820" y="1440180"/>
            <a:ext cx="457200" cy="1882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72ED63C-9BE1-48AD-9894-96E285966AFB}"/>
              </a:ext>
            </a:extLst>
          </p:cNvPr>
          <p:cNvSpPr txBox="1"/>
          <p:nvPr/>
        </p:nvSpPr>
        <p:spPr>
          <a:xfrm>
            <a:off x="205740" y="3357342"/>
            <a:ext cx="2293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 Create New List is selected, then a Pop up will come to: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1: Select Type of Schedule Internship or ODC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2: fill in names / schedule details (see next slide)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B7E504F-2E8D-40D8-BAA7-7A24F93E558F}"/>
              </a:ext>
            </a:extLst>
          </p:cNvPr>
          <p:cNvSpPr/>
          <p:nvPr/>
        </p:nvSpPr>
        <p:spPr>
          <a:xfrm>
            <a:off x="1857753" y="823105"/>
            <a:ext cx="2231925" cy="2213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Members Availability Schedules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3F7632A-CACC-4A92-87D9-66E97EA72DE1}"/>
              </a:ext>
            </a:extLst>
          </p:cNvPr>
          <p:cNvSpPr/>
          <p:nvPr/>
        </p:nvSpPr>
        <p:spPr>
          <a:xfrm>
            <a:off x="4205225" y="823105"/>
            <a:ext cx="1496971" cy="221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Received Offers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A8AB1D49-45E2-45C7-994E-A215BC6385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0459" y="1543729"/>
          <a:ext cx="7862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30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77095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149407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Availability Schedules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Share</a:t>
                      </a:r>
                      <a:r>
                        <a:rPr lang="en-US" sz="1200" u="none" dirty="0">
                          <a:solidFill>
                            <a:schemeClr val="accent1"/>
                          </a:solidFill>
                        </a:rPr>
                        <a:t>   </a:t>
                      </a:r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75097F-5C7D-4CC1-9214-87C1761FF82F}"/>
              </a:ext>
            </a:extLst>
          </p:cNvPr>
          <p:cNvSpPr txBox="1"/>
          <p:nvPr/>
        </p:nvSpPr>
        <p:spPr>
          <a:xfrm>
            <a:off x="1455420" y="122135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 Create NEW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5259968-FCB5-4FEB-B1E5-9876E9C6DC6E}"/>
              </a:ext>
            </a:extLst>
          </p:cNvPr>
          <p:cNvSpPr/>
          <p:nvPr/>
        </p:nvSpPr>
        <p:spPr>
          <a:xfrm>
            <a:off x="1104900" y="657615"/>
            <a:ext cx="8667367" cy="2923785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135ABD0-A64A-40A6-B96D-5E296E67FC3F}"/>
              </a:ext>
            </a:extLst>
          </p:cNvPr>
          <p:cNvSpPr/>
          <p:nvPr/>
        </p:nvSpPr>
        <p:spPr>
          <a:xfrm>
            <a:off x="1607820" y="1886779"/>
            <a:ext cx="7403501" cy="356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NEW LIST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63A52FA1-4A27-4451-95EF-CEBB73C73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95552"/>
              </p:ext>
            </p:extLst>
          </p:nvPr>
        </p:nvGraphicFramePr>
        <p:xfrm>
          <a:off x="1735921" y="3235672"/>
          <a:ext cx="6738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30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77095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23163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53597A5-C89A-4947-AED6-D908BF4113A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15340" y="3770028"/>
            <a:ext cx="1709634" cy="1813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EAA4DFA-B14E-4735-87C2-AB69DF2A9A41}"/>
              </a:ext>
            </a:extLst>
          </p:cNvPr>
          <p:cNvSpPr txBox="1"/>
          <p:nvPr/>
        </p:nvSpPr>
        <p:spPr>
          <a:xfrm>
            <a:off x="0" y="5583036"/>
            <a:ext cx="163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will be a drop down list with all members and Group of members in the School Community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0457A3-7460-4F09-A65D-AF841144CC4D}"/>
              </a:ext>
            </a:extLst>
          </p:cNvPr>
          <p:cNvSpPr/>
          <p:nvPr/>
        </p:nvSpPr>
        <p:spPr>
          <a:xfrm>
            <a:off x="6960600" y="5074920"/>
            <a:ext cx="902798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106BD2E-66EB-4535-9024-66BB19A02063}"/>
              </a:ext>
            </a:extLst>
          </p:cNvPr>
          <p:cNvSpPr/>
          <p:nvPr/>
        </p:nvSpPr>
        <p:spPr>
          <a:xfrm>
            <a:off x="7938297" y="5063490"/>
            <a:ext cx="902798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78D065D-E119-4100-A02C-160CF30BAB12}"/>
              </a:ext>
            </a:extLst>
          </p:cNvPr>
          <p:cNvSpPr txBox="1"/>
          <p:nvPr/>
        </p:nvSpPr>
        <p:spPr>
          <a:xfrm>
            <a:off x="1910916" y="4711584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 Add More Members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3759A44-DD26-403E-9EFF-336977DEDC71}"/>
              </a:ext>
            </a:extLst>
          </p:cNvPr>
          <p:cNvCxnSpPr>
            <a:cxnSpLocks/>
          </p:cNvCxnSpPr>
          <p:nvPr/>
        </p:nvCxnSpPr>
        <p:spPr>
          <a:xfrm flipH="1">
            <a:off x="8661679" y="4396154"/>
            <a:ext cx="1133449" cy="623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F489053-0D20-4D73-9763-61C161E3469F}"/>
              </a:ext>
            </a:extLst>
          </p:cNvPr>
          <p:cNvSpPr txBox="1"/>
          <p:nvPr/>
        </p:nvSpPr>
        <p:spPr>
          <a:xfrm>
            <a:off x="9795127" y="4182684"/>
            <a:ext cx="163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Submit is selected, the user should be asked if he would like to share campaign now or later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699E401-5B67-46A9-BC76-CC816883FB2A}"/>
              </a:ext>
            </a:extLst>
          </p:cNvPr>
          <p:cNvSpPr txBox="1"/>
          <p:nvPr/>
        </p:nvSpPr>
        <p:spPr>
          <a:xfrm>
            <a:off x="1670157" y="2202269"/>
            <a:ext cx="3589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Step1: </a:t>
            </a:r>
          </a:p>
          <a:p>
            <a:r>
              <a:rPr lang="en-US" sz="1400" dirty="0"/>
              <a:t>Select type of Schedule</a:t>
            </a:r>
          </a:p>
          <a:p>
            <a:endParaRPr lang="en-US" sz="1400" b="1" dirty="0"/>
          </a:p>
          <a:p>
            <a:endParaRPr lang="en-US" sz="800" b="1" dirty="0"/>
          </a:p>
          <a:p>
            <a:r>
              <a:rPr lang="en-US" sz="1400" b="1" dirty="0"/>
              <a:t>Step 2: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75097F-5C7D-4CC1-9214-87C1761FF82F}"/>
              </a:ext>
            </a:extLst>
          </p:cNvPr>
          <p:cNvSpPr txBox="1"/>
          <p:nvPr/>
        </p:nvSpPr>
        <p:spPr>
          <a:xfrm>
            <a:off x="1455420" y="122135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 Create NEW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C514CC-FFE3-433C-91AF-B89DCC834503}"/>
              </a:ext>
            </a:extLst>
          </p:cNvPr>
          <p:cNvSpPr txBox="1"/>
          <p:nvPr/>
        </p:nvSpPr>
        <p:spPr>
          <a:xfrm>
            <a:off x="205740" y="3357342"/>
            <a:ext cx="2293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Once a Share is selected, then a Pop up will come to select Hotel Partners with whom the campaign offer can be shared … this we need to work on and see how to see the list of properties, filter, sort … in order to make it easy to share … See </a:t>
            </a:r>
            <a:r>
              <a:rPr lang="en-US" sz="1400" b="1" u="sng" dirty="0"/>
              <a:t>Slide 29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2B3071AA-A5D3-4AFE-9697-2A8F83658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06044"/>
              </p:ext>
            </p:extLst>
          </p:nvPr>
        </p:nvGraphicFramePr>
        <p:xfrm>
          <a:off x="1510459" y="1543729"/>
          <a:ext cx="88594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57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52202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781970562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49407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Availability Schedules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Share</a:t>
                      </a:r>
                      <a:r>
                        <a:rPr lang="en-US" sz="1200" u="none" dirty="0">
                          <a:solidFill>
                            <a:schemeClr val="accent1"/>
                          </a:solidFill>
                        </a:rPr>
                        <a:t>   </a:t>
                      </a:r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2D733DC-E259-4FC3-A049-2145C43E9EA5}"/>
              </a:ext>
            </a:extLst>
          </p:cNvPr>
          <p:cNvCxnSpPr>
            <a:cxnSpLocks/>
          </p:cNvCxnSpPr>
          <p:nvPr/>
        </p:nvCxnSpPr>
        <p:spPr>
          <a:xfrm flipV="1">
            <a:off x="1226820" y="2185516"/>
            <a:ext cx="8258824" cy="1136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926DFAE-0B0F-4F9A-A88C-DD3C279BE7C4}"/>
              </a:ext>
            </a:extLst>
          </p:cNvPr>
          <p:cNvSpPr/>
          <p:nvPr/>
        </p:nvSpPr>
        <p:spPr>
          <a:xfrm>
            <a:off x="4089678" y="823105"/>
            <a:ext cx="1496971" cy="221333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Received Offers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7C4FA12-124A-460D-8B1D-84883220E740}"/>
              </a:ext>
            </a:extLst>
          </p:cNvPr>
          <p:cNvSpPr/>
          <p:nvPr/>
        </p:nvSpPr>
        <p:spPr>
          <a:xfrm>
            <a:off x="1857753" y="823105"/>
            <a:ext cx="2231925" cy="221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Members Availability Schedules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88619" y="5834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Partners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AE5CF5-CC2E-4198-9278-9BBEC1F3FB39}"/>
              </a:ext>
            </a:extLst>
          </p:cNvPr>
          <p:cNvSpPr/>
          <p:nvPr/>
        </p:nvSpPr>
        <p:spPr>
          <a:xfrm>
            <a:off x="0" y="685800"/>
            <a:ext cx="121920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to become a </a:t>
            </a:r>
            <a:r>
              <a:rPr lang="en-US" dirty="0" err="1">
                <a:solidFill>
                  <a:schemeClr val="tx1"/>
                </a:solidFill>
              </a:rPr>
              <a:t>FoodLinked</a:t>
            </a:r>
            <a:r>
              <a:rPr lang="en-US" dirty="0">
                <a:solidFill>
                  <a:schemeClr val="tx1"/>
                </a:solidFill>
              </a:rPr>
              <a:t> Partner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4E6048B-C7EA-46D3-B8A3-FFE0FA14CD4B}"/>
              </a:ext>
            </a:extLst>
          </p:cNvPr>
          <p:cNvSpPr/>
          <p:nvPr/>
        </p:nvSpPr>
        <p:spPr>
          <a:xfrm>
            <a:off x="11102340" y="83820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Sign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DA804B-DD99-4CDF-BD1D-C9FD47E64F92}"/>
              </a:ext>
            </a:extLst>
          </p:cNvPr>
          <p:cNvSpPr/>
          <p:nvPr/>
        </p:nvSpPr>
        <p:spPr>
          <a:xfrm>
            <a:off x="0" y="1455420"/>
            <a:ext cx="121920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partner you are?                              --  Select One --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E74D255-78FC-4244-9983-2E8E0CD8C4CC}"/>
              </a:ext>
            </a:extLst>
          </p:cNvPr>
          <p:cNvSpPr/>
          <p:nvPr/>
        </p:nvSpPr>
        <p:spPr>
          <a:xfrm>
            <a:off x="7292340" y="1737360"/>
            <a:ext cx="202692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A89A4C2-0D24-4B7C-9D87-34AD1FB55A88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D843D5-468F-4ECF-904C-30EA26017AEB}"/>
              </a:ext>
            </a:extLst>
          </p:cNvPr>
          <p:cNvSpPr txBox="1"/>
          <p:nvPr/>
        </p:nvSpPr>
        <p:spPr>
          <a:xfrm>
            <a:off x="9319260" y="1946533"/>
            <a:ext cx="2173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List: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</a:t>
            </a:r>
          </a:p>
          <a:p>
            <a:pPr marL="285750" indent="-285750">
              <a:buFontTx/>
              <a:buChar char="-"/>
            </a:pPr>
            <a:r>
              <a:rPr lang="en-US" dirty="0"/>
              <a:t>Hotel / Corporate 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Association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Influencer 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0ED3B19F-EEDE-48AC-9B3E-412F303E8CCE}"/>
              </a:ext>
            </a:extLst>
          </p:cNvPr>
          <p:cNvSpPr/>
          <p:nvPr/>
        </p:nvSpPr>
        <p:spPr>
          <a:xfrm>
            <a:off x="7893566" y="2372960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40B7B46-48C2-45F9-ABD6-4495EFADE3F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52387" y="2578700"/>
            <a:ext cx="3725049" cy="8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B178947-0438-4EE6-AF5E-4DD55E35BA93}"/>
              </a:ext>
            </a:extLst>
          </p:cNvPr>
          <p:cNvSpPr txBox="1"/>
          <p:nvPr/>
        </p:nvSpPr>
        <p:spPr>
          <a:xfrm>
            <a:off x="4238951" y="3404703"/>
            <a:ext cx="444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option is selected and a user press Next</a:t>
            </a:r>
          </a:p>
          <a:p>
            <a:r>
              <a:rPr lang="en-US" dirty="0"/>
              <a:t>Then related application will open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75097F-5C7D-4CC1-9214-87C1761FF82F}"/>
              </a:ext>
            </a:extLst>
          </p:cNvPr>
          <p:cNvSpPr txBox="1"/>
          <p:nvPr/>
        </p:nvSpPr>
        <p:spPr>
          <a:xfrm>
            <a:off x="1455420" y="1221355"/>
            <a:ext cx="358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 Create NEW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5F40E6-D4A2-4CC7-B239-148780F86350}"/>
              </a:ext>
            </a:extLst>
          </p:cNvPr>
          <p:cNvSpPr txBox="1"/>
          <p:nvPr/>
        </p:nvSpPr>
        <p:spPr>
          <a:xfrm>
            <a:off x="205740" y="3357342"/>
            <a:ext cx="229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list name is selected then this will show a New Tab with the existing campaign info and allow to Share or End the campaign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151442C8-BCEE-4922-BA13-EA03EED58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69986"/>
              </p:ext>
            </p:extLst>
          </p:nvPr>
        </p:nvGraphicFramePr>
        <p:xfrm>
          <a:off x="1510459" y="1543729"/>
          <a:ext cx="88594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57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52202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781970562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1107430">
                  <a:extLst>
                    <a:ext uri="{9D8B030D-6E8A-4147-A177-3AD203B41FA5}">
                      <a16:colId xmlns="" xmlns:a16="http://schemas.microsoft.com/office/drawing/2014/main" val="149407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Availability Schedules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Share</a:t>
                      </a:r>
                      <a:r>
                        <a:rPr lang="en-US" sz="1200" u="none" dirty="0">
                          <a:solidFill>
                            <a:schemeClr val="accent1"/>
                          </a:solidFill>
                        </a:rPr>
                        <a:t>   </a:t>
                      </a:r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3F45769-E555-422A-8D9C-6EB13EE7A038}"/>
              </a:ext>
            </a:extLst>
          </p:cNvPr>
          <p:cNvCxnSpPr>
            <a:cxnSpLocks/>
          </p:cNvCxnSpPr>
          <p:nvPr/>
        </p:nvCxnSpPr>
        <p:spPr>
          <a:xfrm flipV="1">
            <a:off x="1226820" y="2190541"/>
            <a:ext cx="1129518" cy="1131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D55BACB-4AEB-4936-8572-85EC4F357AA8}"/>
              </a:ext>
            </a:extLst>
          </p:cNvPr>
          <p:cNvSpPr/>
          <p:nvPr/>
        </p:nvSpPr>
        <p:spPr>
          <a:xfrm>
            <a:off x="4089678" y="823105"/>
            <a:ext cx="1496971" cy="221333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Received Offers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148412B-2284-4FFB-8B8D-EF55D548BCB3}"/>
              </a:ext>
            </a:extLst>
          </p:cNvPr>
          <p:cNvSpPr/>
          <p:nvPr/>
        </p:nvSpPr>
        <p:spPr>
          <a:xfrm>
            <a:off x="1857753" y="823105"/>
            <a:ext cx="2231925" cy="221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Members Availability Schedules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A8AB1D49-45E2-45C7-994E-A215BC63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25081"/>
              </p:ext>
            </p:extLst>
          </p:nvPr>
        </p:nvGraphicFramePr>
        <p:xfrm>
          <a:off x="1173480" y="1543729"/>
          <a:ext cx="819912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97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276296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276296">
                  <a:extLst>
                    <a:ext uri="{9D8B030D-6E8A-4147-A177-3AD203B41FA5}">
                      <a16:colId xmlns="" xmlns:a16="http://schemas.microsoft.com/office/drawing/2014/main" val="3290664232"/>
                    </a:ext>
                  </a:extLst>
                </a:gridCol>
                <a:gridCol w="1276296">
                  <a:extLst>
                    <a:ext uri="{9D8B030D-6E8A-4147-A177-3AD203B41FA5}">
                      <a16:colId xmlns="" xmlns:a16="http://schemas.microsoft.com/office/drawing/2014/main" val="1462770830"/>
                    </a:ext>
                  </a:extLst>
                </a:gridCol>
                <a:gridCol w="806647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806647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806647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806647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806647">
                  <a:extLst>
                    <a:ext uri="{9D8B030D-6E8A-4147-A177-3AD203B41FA5}">
                      <a16:colId xmlns="" xmlns:a16="http://schemas.microsoft.com/office/drawing/2014/main" val="149407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Offer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Offer Date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Approve / Reject / Negotiate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0D369F52-04F7-4CC1-B7B9-EC28DE531C17}"/>
              </a:ext>
            </a:extLst>
          </p:cNvPr>
          <p:cNvCxnSpPr>
            <a:cxnSpLocks/>
          </p:cNvCxnSpPr>
          <p:nvPr/>
        </p:nvCxnSpPr>
        <p:spPr>
          <a:xfrm flipH="1" flipV="1">
            <a:off x="9166860" y="2590800"/>
            <a:ext cx="579120" cy="960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792BDB-4EDB-4AAC-96A1-0BB486BDBFBE}"/>
              </a:ext>
            </a:extLst>
          </p:cNvPr>
          <p:cNvSpPr txBox="1"/>
          <p:nvPr/>
        </p:nvSpPr>
        <p:spPr>
          <a:xfrm>
            <a:off x="8724900" y="3585942"/>
            <a:ext cx="2293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action is taken then a notification will go to both Hotel and to Intern and the status on hotel side will be updated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4FEFA603-9ADF-4907-9D5F-392CA871B3BE}"/>
              </a:ext>
            </a:extLst>
          </p:cNvPr>
          <p:cNvCxnSpPr>
            <a:cxnSpLocks/>
          </p:cNvCxnSpPr>
          <p:nvPr/>
        </p:nvCxnSpPr>
        <p:spPr>
          <a:xfrm flipV="1">
            <a:off x="7139940" y="2590800"/>
            <a:ext cx="1478280" cy="1475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1B4ECA-841D-4B34-81DB-35A76BD5D2CC}"/>
              </a:ext>
            </a:extLst>
          </p:cNvPr>
          <p:cNvSpPr txBox="1"/>
          <p:nvPr/>
        </p:nvSpPr>
        <p:spPr>
          <a:xfrm>
            <a:off x="6118860" y="4101023"/>
            <a:ext cx="229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Negotiate, the user will be allowed to post comment /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D36288-2D55-41A2-BDCD-AF7DCB710C15}"/>
              </a:ext>
            </a:extLst>
          </p:cNvPr>
          <p:cNvSpPr txBox="1"/>
          <p:nvPr/>
        </p:nvSpPr>
        <p:spPr>
          <a:xfrm>
            <a:off x="710944" y="5152583"/>
            <a:ext cx="4539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create the sub-admin concept then we can work on adding a “Send for further approval” action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C918CCB-D8F1-4F20-8264-87FEB68C00BC}"/>
              </a:ext>
            </a:extLst>
          </p:cNvPr>
          <p:cNvSpPr/>
          <p:nvPr/>
        </p:nvSpPr>
        <p:spPr>
          <a:xfrm>
            <a:off x="4089678" y="823105"/>
            <a:ext cx="1496971" cy="221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Received Offers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D76BE1A-A35E-4300-B354-58A2BE54FC71}"/>
              </a:ext>
            </a:extLst>
          </p:cNvPr>
          <p:cNvSpPr/>
          <p:nvPr/>
        </p:nvSpPr>
        <p:spPr>
          <a:xfrm>
            <a:off x="1857753" y="823105"/>
            <a:ext cx="2231925" cy="221333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Members Availability Schedules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3E7C200-EEA2-471B-84F2-79CEA262E988}"/>
              </a:ext>
            </a:extLst>
          </p:cNvPr>
          <p:cNvCxnSpPr>
            <a:cxnSpLocks/>
          </p:cNvCxnSpPr>
          <p:nvPr/>
        </p:nvCxnSpPr>
        <p:spPr>
          <a:xfrm flipH="1" flipV="1">
            <a:off x="7928149" y="3429000"/>
            <a:ext cx="2198832" cy="89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408E6D8-3D97-43F5-B13B-E852461F86BE}"/>
              </a:ext>
            </a:extLst>
          </p:cNvPr>
          <p:cNvSpPr txBox="1"/>
          <p:nvPr/>
        </p:nvSpPr>
        <p:spPr>
          <a:xfrm>
            <a:off x="9583134" y="4298380"/>
            <a:ext cx="2523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will show list of</a:t>
            </a:r>
          </a:p>
          <a:p>
            <a:r>
              <a:rPr lang="en-US" sz="1200" dirty="0"/>
              <a:t>Current members</a:t>
            </a:r>
          </a:p>
          <a:p>
            <a:r>
              <a:rPr lang="en-US" sz="1200" dirty="0"/>
              <a:t>With option to: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Block Member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Send Message</a:t>
            </a:r>
          </a:p>
          <a:p>
            <a:r>
              <a:rPr lang="en-US" sz="1200" dirty="0"/>
              <a:t>We can also allow to</a:t>
            </a:r>
          </a:p>
          <a:p>
            <a:r>
              <a:rPr lang="en-US" sz="1200" dirty="0"/>
              <a:t>Group members</a:t>
            </a:r>
          </a:p>
          <a:p>
            <a:endParaRPr lang="en-US" sz="1200" dirty="0"/>
          </a:p>
          <a:p>
            <a:r>
              <a:rPr lang="en-US" sz="1200" dirty="0"/>
              <a:t>Also under this section the </a:t>
            </a:r>
            <a:r>
              <a:rPr lang="en-US" sz="1200" b="1" u="sng" dirty="0"/>
              <a:t>Admin will be allowed to see the requests to Join and Approve / Reject</a:t>
            </a:r>
            <a:r>
              <a:rPr lang="en-US" sz="12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D2F7AA5-CC9B-4D03-8220-EFE56872B1D5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C936E10-C2CE-4BF4-B19E-FED6E2319EDE}"/>
              </a:ext>
            </a:extLst>
          </p:cNvPr>
          <p:cNvCxnSpPr>
            <a:cxnSpLocks/>
          </p:cNvCxnSpPr>
          <p:nvPr/>
        </p:nvCxnSpPr>
        <p:spPr>
          <a:xfrm flipH="1" flipV="1">
            <a:off x="8862646" y="3913833"/>
            <a:ext cx="1264336" cy="406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B0868D-044B-4EA4-8CCA-0452232F7BE6}"/>
              </a:ext>
            </a:extLst>
          </p:cNvPr>
          <p:cNvSpPr txBox="1"/>
          <p:nvPr/>
        </p:nvSpPr>
        <p:spPr>
          <a:xfrm>
            <a:off x="10126980" y="4320542"/>
            <a:ext cx="207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allow to</a:t>
            </a:r>
          </a:p>
          <a:p>
            <a:r>
              <a:rPr lang="en-US" dirty="0"/>
              <a:t>Invite new users to </a:t>
            </a:r>
          </a:p>
          <a:p>
            <a:r>
              <a:rPr lang="en-US" dirty="0" err="1"/>
              <a:t>FoodLinked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Allow to invite users</a:t>
            </a:r>
          </a:p>
          <a:p>
            <a:r>
              <a:rPr lang="en-US" dirty="0"/>
              <a:t>From </a:t>
            </a:r>
            <a:r>
              <a:rPr lang="en-US" dirty="0" err="1"/>
              <a:t>FoodLinked</a:t>
            </a:r>
            <a:r>
              <a:rPr lang="en-US" dirty="0"/>
              <a:t> to</a:t>
            </a:r>
          </a:p>
          <a:p>
            <a:r>
              <a:rPr lang="en-US" dirty="0"/>
              <a:t>Join Community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4BABD19-01CE-45A8-B8C6-F20CF42474A2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BDFCD46-E206-4489-99BF-C6819E396F8A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E4C19D0-F104-4CE1-BC07-4D95399A5C1A}"/>
              </a:ext>
            </a:extLst>
          </p:cNvPr>
          <p:cNvCxnSpPr>
            <a:cxnSpLocks/>
          </p:cNvCxnSpPr>
          <p:nvPr/>
        </p:nvCxnSpPr>
        <p:spPr>
          <a:xfrm flipH="1" flipV="1">
            <a:off x="6581670" y="2912520"/>
            <a:ext cx="3545312" cy="140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40D390-43A2-4499-8BC3-5A144C47C704}"/>
              </a:ext>
            </a:extLst>
          </p:cNvPr>
          <p:cNvSpPr txBox="1"/>
          <p:nvPr/>
        </p:nvSpPr>
        <p:spPr>
          <a:xfrm>
            <a:off x="9765240" y="4334027"/>
            <a:ext cx="207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clicked … a review school pop up opens (see next slide)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BDFCD46-E206-4489-99BF-C6819E396F8A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E4C19D0-F104-4CE1-BC07-4D95399A5C1A}"/>
              </a:ext>
            </a:extLst>
          </p:cNvPr>
          <p:cNvCxnSpPr>
            <a:cxnSpLocks/>
          </p:cNvCxnSpPr>
          <p:nvPr/>
        </p:nvCxnSpPr>
        <p:spPr>
          <a:xfrm flipH="1" flipV="1">
            <a:off x="6581670" y="2912520"/>
            <a:ext cx="3545312" cy="140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40D390-43A2-4499-8BC3-5A144C47C704}"/>
              </a:ext>
            </a:extLst>
          </p:cNvPr>
          <p:cNvSpPr txBox="1"/>
          <p:nvPr/>
        </p:nvSpPr>
        <p:spPr>
          <a:xfrm>
            <a:off x="9765240" y="4334027"/>
            <a:ext cx="207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clicked … a review school pop up opens (see next slide)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98BE8F-EB84-4AB6-A3C5-2C379032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88" y="321843"/>
            <a:ext cx="7610475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257E3C-80F3-4CBC-BE4F-C85F3DE1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55" y="1537034"/>
            <a:ext cx="1639119" cy="546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C0735D-1ABA-43F9-9518-69DF2D3CD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95" y="2196352"/>
            <a:ext cx="3792886" cy="39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BE55FD-3B93-4A77-958A-5BFB8D7B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527" y="1537034"/>
            <a:ext cx="2100262" cy="3319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School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School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Members Availability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7147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School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Internships Tab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ODC (One Day Catering) Tab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Availability Schedule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Received Offers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DA3F70-C84E-424F-9B02-F342947F18E1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EF4715-8652-47FB-9463-4931CB04AD79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3B2898-16ED-43D8-9C4C-E5CE8689606D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Received Offers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38889B68-8FBB-4E14-8763-26DC0AA1B5C7}"/>
              </a:ext>
            </a:extLst>
          </p:cNvPr>
          <p:cNvCxnSpPr>
            <a:cxnSpLocks/>
          </p:cNvCxnSpPr>
          <p:nvPr/>
        </p:nvCxnSpPr>
        <p:spPr>
          <a:xfrm flipH="1" flipV="1">
            <a:off x="6168349" y="2912520"/>
            <a:ext cx="3958633" cy="140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16FB01E-5F37-4264-95B1-B3ECE6152F8D}"/>
              </a:ext>
            </a:extLst>
          </p:cNvPr>
          <p:cNvSpPr txBox="1"/>
          <p:nvPr/>
        </p:nvSpPr>
        <p:spPr>
          <a:xfrm>
            <a:off x="10080056" y="4053100"/>
            <a:ext cx="2075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feed in Tabs that get there feed from IRS (Employers) … refer to upcoming </a:t>
            </a:r>
            <a:r>
              <a:rPr lang="en-US" b="1" u="sng" dirty="0"/>
              <a:t>slide 28</a:t>
            </a:r>
            <a:r>
              <a:rPr lang="en-US" dirty="0"/>
              <a:t> to see … same feed come to Admin and to other Members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61CE64B-F48E-42D8-A796-9D2A04367856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9BC4305-E04A-43EE-AC52-033CEF0BC135}"/>
              </a:ext>
            </a:extLst>
          </p:cNvPr>
          <p:cNvSpPr/>
          <p:nvPr/>
        </p:nvSpPr>
        <p:spPr>
          <a:xfrm>
            <a:off x="3877324" y="2714188"/>
            <a:ext cx="2291025" cy="255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49ED9B4-FE6F-426D-B401-85AF08AE9811}"/>
              </a:ext>
            </a:extLst>
          </p:cNvPr>
          <p:cNvSpPr/>
          <p:nvPr/>
        </p:nvSpPr>
        <p:spPr>
          <a:xfrm>
            <a:off x="2196000" y="617071"/>
            <a:ext cx="1804500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Employer Dashboard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40E223C-82E7-4573-B5FD-D3B743D7A04D}"/>
              </a:ext>
            </a:extLst>
          </p:cNvPr>
          <p:cNvSpPr/>
          <p:nvPr/>
        </p:nvSpPr>
        <p:spPr>
          <a:xfrm>
            <a:off x="2195998" y="89965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Post a Job</a:t>
            </a:r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C41692B-BEF9-4C5B-AD88-DCC067517988}"/>
              </a:ext>
            </a:extLst>
          </p:cNvPr>
          <p:cNvSpPr/>
          <p:nvPr/>
        </p:nvSpPr>
        <p:spPr>
          <a:xfrm>
            <a:off x="2195997" y="1182247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Manage Job Postings</a:t>
            </a:r>
          </a:p>
        </p:txBody>
      </p:sp>
      <p:sp>
        <p:nvSpPr>
          <p:cNvPr id="41" name="Action Button: Blank 4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EAFE7D8-48C0-49A4-9142-8B4D5BA1DBF0}"/>
              </a:ext>
            </a:extLst>
          </p:cNvPr>
          <p:cNvSpPr/>
          <p:nvPr/>
        </p:nvSpPr>
        <p:spPr>
          <a:xfrm>
            <a:off x="2195997" y="1456569"/>
            <a:ext cx="1714762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Active Job Openings </a:t>
            </a:r>
          </a:p>
        </p:txBody>
      </p:sp>
      <p:sp>
        <p:nvSpPr>
          <p:cNvPr id="61" name="Action Button: Blank 6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AEEA97-0DF5-452C-8986-926A7D3EA598}"/>
              </a:ext>
            </a:extLst>
          </p:cNvPr>
          <p:cNvSpPr/>
          <p:nvPr/>
        </p:nvSpPr>
        <p:spPr>
          <a:xfrm>
            <a:off x="2195996" y="1730891"/>
            <a:ext cx="1614376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Candidate’s Applications</a:t>
            </a:r>
          </a:p>
        </p:txBody>
      </p:sp>
      <p:sp>
        <p:nvSpPr>
          <p:cNvPr id="62" name="Action Button: Blank 6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A4784AA-3BB2-4190-85CD-BBF02AF421EF}"/>
              </a:ext>
            </a:extLst>
          </p:cNvPr>
          <p:cNvSpPr/>
          <p:nvPr/>
        </p:nvSpPr>
        <p:spPr>
          <a:xfrm>
            <a:off x="2195995" y="200521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Campus Recruit</a:t>
            </a:r>
          </a:p>
        </p:txBody>
      </p:sp>
      <p:sp>
        <p:nvSpPr>
          <p:cNvPr id="71" name="Action Button: Blank 7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A6412C7-0D5C-44FD-8E3C-A4617225369C}"/>
              </a:ext>
            </a:extLst>
          </p:cNvPr>
          <p:cNvSpPr/>
          <p:nvPr/>
        </p:nvSpPr>
        <p:spPr>
          <a:xfrm>
            <a:off x="2195994" y="2566179"/>
            <a:ext cx="1848463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School Availability Schedules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BE03F88-5980-4436-9BD1-0FC162A65D0C}"/>
              </a:ext>
            </a:extLst>
          </p:cNvPr>
          <p:cNvSpPr/>
          <p:nvPr/>
        </p:nvSpPr>
        <p:spPr>
          <a:xfrm>
            <a:off x="4282440" y="701040"/>
            <a:ext cx="1496971" cy="2743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Appoint from Campus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951D3DB-DE4A-4688-B553-4750DECA4C29}"/>
              </a:ext>
            </a:extLst>
          </p:cNvPr>
          <p:cNvSpPr/>
          <p:nvPr/>
        </p:nvSpPr>
        <p:spPr>
          <a:xfrm>
            <a:off x="4273294" y="1593732"/>
            <a:ext cx="1496971" cy="70478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Search and select schools to share the Vacancy with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D302381F-056A-4A9C-AF14-71BCB4B34AFD}"/>
              </a:ext>
            </a:extLst>
          </p:cNvPr>
          <p:cNvCxnSpPr>
            <a:cxnSpLocks/>
            <a:stCxn id="2" idx="2"/>
            <a:endCxn id="63" idx="0"/>
          </p:cNvCxnSpPr>
          <p:nvPr/>
        </p:nvCxnSpPr>
        <p:spPr>
          <a:xfrm flipH="1">
            <a:off x="5021780" y="975360"/>
            <a:ext cx="9146" cy="61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75F08C4-09AF-4B73-9623-A140C3688780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770265" y="1946124"/>
            <a:ext cx="1104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B7CD9CE6-34E8-4373-8C8B-A47DD14B0707}"/>
              </a:ext>
            </a:extLst>
          </p:cNvPr>
          <p:cNvCxnSpPr>
            <a:cxnSpLocks/>
            <a:stCxn id="2" idx="3"/>
            <a:endCxn id="66" idx="1"/>
          </p:cNvCxnSpPr>
          <p:nvPr/>
        </p:nvCxnSpPr>
        <p:spPr>
          <a:xfrm flipV="1">
            <a:off x="5779411" y="834390"/>
            <a:ext cx="1095238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D1D0272F-F53F-45E4-943C-1F445C0AD160}"/>
              </a:ext>
            </a:extLst>
          </p:cNvPr>
          <p:cNvSpPr/>
          <p:nvPr/>
        </p:nvSpPr>
        <p:spPr>
          <a:xfrm>
            <a:off x="6874649" y="693420"/>
            <a:ext cx="1496971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C00000"/>
                </a:solidFill>
              </a:rPr>
              <a:t>Internship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C00000"/>
                </a:solidFill>
              </a:rPr>
              <a:t>Part-time / ODC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C00000"/>
                </a:solidFill>
              </a:rPr>
              <a:t>Full-time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D91CF884-C2C5-4A02-BBB2-114D32A5EB8C}"/>
              </a:ext>
            </a:extLst>
          </p:cNvPr>
          <p:cNvSpPr/>
          <p:nvPr/>
        </p:nvSpPr>
        <p:spPr>
          <a:xfrm>
            <a:off x="6049334" y="1709244"/>
            <a:ext cx="1361326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C00000"/>
                </a:solidFill>
              </a:rPr>
              <a:t>Sort /Filter by Area, Ranking, ..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C00000"/>
                </a:solidFill>
              </a:rPr>
              <a:t>Allow select all 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3D63485E-19CA-49B3-964B-B81B97A7473F}"/>
              </a:ext>
            </a:extLst>
          </p:cNvPr>
          <p:cNvCxnSpPr>
            <a:stCxn id="63" idx="2"/>
          </p:cNvCxnSpPr>
          <p:nvPr/>
        </p:nvCxnSpPr>
        <p:spPr>
          <a:xfrm>
            <a:off x="5021780" y="2298516"/>
            <a:ext cx="0" cy="6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0C27983A-D5C0-45AB-96B5-7B7C16CA7B76}"/>
              </a:ext>
            </a:extLst>
          </p:cNvPr>
          <p:cNvSpPr/>
          <p:nvPr/>
        </p:nvSpPr>
        <p:spPr>
          <a:xfrm>
            <a:off x="4100178" y="2941320"/>
            <a:ext cx="1843202" cy="13595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Job will be posted on the community wall of the selected schools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C2CF223-5CE5-4583-B940-96578863A52D}"/>
              </a:ext>
            </a:extLst>
          </p:cNvPr>
          <p:cNvSpPr/>
          <p:nvPr/>
        </p:nvSpPr>
        <p:spPr>
          <a:xfrm>
            <a:off x="2195995" y="2277458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rgbClr val="C00000"/>
                </a:solidFill>
              </a:rPr>
              <a:t>  -  Post to Schools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ABCB6713-D582-48DF-935D-FDDD7CD6400C}"/>
              </a:ext>
            </a:extLst>
          </p:cNvPr>
          <p:cNvSpPr/>
          <p:nvPr/>
        </p:nvSpPr>
        <p:spPr>
          <a:xfrm>
            <a:off x="8870772" y="694437"/>
            <a:ext cx="1496971" cy="281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EF769F4E-43B2-4F90-8145-0FAAEED5CD9B}"/>
              </a:ext>
            </a:extLst>
          </p:cNvPr>
          <p:cNvCxnSpPr>
            <a:cxnSpLocks/>
          </p:cNvCxnSpPr>
          <p:nvPr/>
        </p:nvCxnSpPr>
        <p:spPr>
          <a:xfrm flipV="1">
            <a:off x="5842842" y="1311199"/>
            <a:ext cx="1679755" cy="2645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5C914EAB-E462-472B-B824-C9564A21B1A3}"/>
              </a:ext>
            </a:extLst>
          </p:cNvPr>
          <p:cNvSpPr/>
          <p:nvPr/>
        </p:nvSpPr>
        <p:spPr>
          <a:xfrm>
            <a:off x="6907704" y="3547609"/>
            <a:ext cx="2425035" cy="80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C00000"/>
                </a:solidFill>
              </a:rPr>
              <a:t>The job will be posted in the TAB inside community based on the selected type of appointment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The Job will be added to “Active Job Openings” and whoever apply to the Job will come under Candidates Applications … so this is treated as any other Job Post  </a:t>
            </a:r>
          </a:p>
        </p:txBody>
      </p:sp>
      <p:sp>
        <p:nvSpPr>
          <p:cNvPr id="69" name="Action Button: Blank 6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8FF158C-8669-45CB-9960-BB736A687F48}"/>
              </a:ext>
            </a:extLst>
          </p:cNvPr>
          <p:cNvSpPr/>
          <p:nvPr/>
        </p:nvSpPr>
        <p:spPr>
          <a:xfrm>
            <a:off x="2195994" y="283644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Issued Offers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49FA6C-B5A4-4ACC-8EEE-38FF2BEE5983}"/>
              </a:ext>
            </a:extLst>
          </p:cNvPr>
          <p:cNvSpPr/>
          <p:nvPr/>
        </p:nvSpPr>
        <p:spPr>
          <a:xfrm>
            <a:off x="2195994" y="312349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Invite Talents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80723"/>
              </p:ext>
            </p:extLst>
          </p:nvPr>
        </p:nvGraphicFramePr>
        <p:xfrm>
          <a:off x="4088786" y="891393"/>
          <a:ext cx="67606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41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82815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School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sp>
        <p:nvSpPr>
          <p:cNvPr id="66" name="Action Button: Blank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7F64E85-521A-4C91-9397-B2651CA7EB79}"/>
              </a:ext>
            </a:extLst>
          </p:cNvPr>
          <p:cNvSpPr/>
          <p:nvPr/>
        </p:nvSpPr>
        <p:spPr>
          <a:xfrm>
            <a:off x="2196000" y="617071"/>
            <a:ext cx="1804500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Employer Dashboard</a:t>
            </a:r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00A8055-35C1-4C07-988A-9F64E00CA668}"/>
              </a:ext>
            </a:extLst>
          </p:cNvPr>
          <p:cNvSpPr/>
          <p:nvPr/>
        </p:nvSpPr>
        <p:spPr>
          <a:xfrm>
            <a:off x="2195998" y="89965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Post a Job</a:t>
            </a:r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114A18D-D6BF-4621-84F6-C8158D5FC680}"/>
              </a:ext>
            </a:extLst>
          </p:cNvPr>
          <p:cNvSpPr/>
          <p:nvPr/>
        </p:nvSpPr>
        <p:spPr>
          <a:xfrm>
            <a:off x="2195997" y="1182247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Manage Job Postings</a:t>
            </a:r>
          </a:p>
        </p:txBody>
      </p:sp>
      <p:sp>
        <p:nvSpPr>
          <p:cNvPr id="69" name="Action Button: Blank 6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7F9D76-9696-4C68-96A1-5D18A05F75B8}"/>
              </a:ext>
            </a:extLst>
          </p:cNvPr>
          <p:cNvSpPr/>
          <p:nvPr/>
        </p:nvSpPr>
        <p:spPr>
          <a:xfrm>
            <a:off x="2195997" y="1456569"/>
            <a:ext cx="1714762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Active Job Openings </a:t>
            </a:r>
          </a:p>
        </p:txBody>
      </p:sp>
      <p:sp>
        <p:nvSpPr>
          <p:cNvPr id="70" name="Action Button: Blank 6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99F9264-9A68-4F49-9AA1-8E208C3DD3BD}"/>
              </a:ext>
            </a:extLst>
          </p:cNvPr>
          <p:cNvSpPr/>
          <p:nvPr/>
        </p:nvSpPr>
        <p:spPr>
          <a:xfrm>
            <a:off x="2195996" y="1730891"/>
            <a:ext cx="1614376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Candidate’s Applications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76054FD-C2E2-4952-B48B-3C12C2EF02B3}"/>
              </a:ext>
            </a:extLst>
          </p:cNvPr>
          <p:cNvSpPr/>
          <p:nvPr/>
        </p:nvSpPr>
        <p:spPr>
          <a:xfrm>
            <a:off x="2195995" y="200521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Campus Recruit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3996EA1-F05D-44EC-A1BD-0BB1A099F565}"/>
              </a:ext>
            </a:extLst>
          </p:cNvPr>
          <p:cNvSpPr/>
          <p:nvPr/>
        </p:nvSpPr>
        <p:spPr>
          <a:xfrm>
            <a:off x="2195994" y="2566179"/>
            <a:ext cx="1848463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rgbClr val="C00000"/>
                </a:solidFill>
              </a:rPr>
              <a:t>  -  School Availability Schedules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B3C9B6A-07D6-4F8D-930A-D6D112DBCE35}"/>
              </a:ext>
            </a:extLst>
          </p:cNvPr>
          <p:cNvSpPr/>
          <p:nvPr/>
        </p:nvSpPr>
        <p:spPr>
          <a:xfrm>
            <a:off x="2195995" y="2277458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Post to Schools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8431C5C-C553-4A87-90D1-1CE02A4F07A3}"/>
              </a:ext>
            </a:extLst>
          </p:cNvPr>
          <p:cNvSpPr/>
          <p:nvPr/>
        </p:nvSpPr>
        <p:spPr>
          <a:xfrm>
            <a:off x="2195994" y="283644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Issued Offers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BBD84FD-51D4-413D-BC11-82A59950032B}"/>
              </a:ext>
            </a:extLst>
          </p:cNvPr>
          <p:cNvSpPr/>
          <p:nvPr/>
        </p:nvSpPr>
        <p:spPr>
          <a:xfrm>
            <a:off x="2195994" y="312349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Invite Talents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8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School Partner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C53D70-C4C0-4E61-AD08-AAF6235A7776}"/>
              </a:ext>
            </a:extLst>
          </p:cNvPr>
          <p:cNvSpPr txBox="1"/>
          <p:nvPr/>
        </p:nvSpPr>
        <p:spPr>
          <a:xfrm>
            <a:off x="1249231" y="5369435"/>
            <a:ext cx="880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 should go to the </a:t>
            </a:r>
            <a:r>
              <a:rPr lang="en-US" b="1" dirty="0" err="1">
                <a:solidFill>
                  <a:srgbClr val="FF0000"/>
                </a:solidFill>
              </a:rPr>
              <a:t>FoodLinked</a:t>
            </a:r>
            <a:r>
              <a:rPr lang="en-US" b="1" dirty="0">
                <a:solidFill>
                  <a:srgbClr val="FF0000"/>
                </a:solidFill>
              </a:rPr>
              <a:t> Admin to review and Accept / Reject </a:t>
            </a:r>
          </a:p>
          <a:p>
            <a:r>
              <a:rPr lang="en-US" b="1" dirty="0">
                <a:solidFill>
                  <a:srgbClr val="FF0000"/>
                </a:solidFill>
              </a:rPr>
              <a:t>If Accepted then an approval email will go with a username and password sharing process </a:t>
            </a:r>
          </a:p>
          <a:p>
            <a:r>
              <a:rPr lang="en-US" b="1" dirty="0">
                <a:solidFill>
                  <a:srgbClr val="FF0000"/>
                </a:solidFill>
              </a:rPr>
              <a:t>If Rejected then an apology email will be sent back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8983812" y="5239895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Submit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2379A34F-71AF-405B-89D6-694632C6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42523"/>
              </p:ext>
            </p:extLst>
          </p:nvPr>
        </p:nvGraphicFramePr>
        <p:xfrm>
          <a:off x="1067358" y="1016043"/>
          <a:ext cx="257397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87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1286987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School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Street 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Region /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Postal code/Zip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BEE67E62-1B0C-4D19-89AB-BDFCF7E8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10929"/>
              </p:ext>
            </p:extLst>
          </p:nvPr>
        </p:nvGraphicFramePr>
        <p:xfrm>
          <a:off x="1067358" y="2788006"/>
          <a:ext cx="257397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87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1286987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CONTACT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7005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Best time to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84098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Notes or comments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81517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E2E838EB-FE76-42D3-A456-E3AB75C12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8877"/>
              </p:ext>
            </p:extLst>
          </p:nvPr>
        </p:nvGraphicFramePr>
        <p:xfrm>
          <a:off x="3973006" y="1016043"/>
          <a:ext cx="392499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99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1962499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School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School Video (hyperlink)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School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Number of students (More than)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Logo Upload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Profile Upload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7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/>
        </p:nvGraphicFramePr>
        <p:xfrm>
          <a:off x="3910759" y="1048429"/>
          <a:ext cx="67606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41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782815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1126778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School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0B701E99-AE46-4970-A547-1DAD64C07B50}"/>
              </a:ext>
            </a:extLst>
          </p:cNvPr>
          <p:cNvCxnSpPr>
            <a:cxnSpLocks/>
          </p:cNvCxnSpPr>
          <p:nvPr/>
        </p:nvCxnSpPr>
        <p:spPr>
          <a:xfrm flipH="1" flipV="1">
            <a:off x="4770165" y="1632727"/>
            <a:ext cx="251614" cy="192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388F3D5-0E1C-4B81-8011-EF9F3794456C}"/>
              </a:ext>
            </a:extLst>
          </p:cNvPr>
          <p:cNvSpPr txBox="1"/>
          <p:nvPr/>
        </p:nvSpPr>
        <p:spPr>
          <a:xfrm>
            <a:off x="3993758" y="3611485"/>
            <a:ext cx="2293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school name is clicked then a table with the interns names will open in new tab (refer to following slide)</a:t>
            </a:r>
          </a:p>
        </p:txBody>
      </p:sp>
      <p:sp>
        <p:nvSpPr>
          <p:cNvPr id="66" name="Action Button: Blank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B21C09D-AC6C-4783-B3F1-1809F8C87692}"/>
              </a:ext>
            </a:extLst>
          </p:cNvPr>
          <p:cNvSpPr/>
          <p:nvPr/>
        </p:nvSpPr>
        <p:spPr>
          <a:xfrm>
            <a:off x="2196000" y="617071"/>
            <a:ext cx="1804500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Employer Dashboard</a:t>
            </a:r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0BB2372-1FE7-4E2D-9E44-CBE5BEBB9E19}"/>
              </a:ext>
            </a:extLst>
          </p:cNvPr>
          <p:cNvSpPr/>
          <p:nvPr/>
        </p:nvSpPr>
        <p:spPr>
          <a:xfrm>
            <a:off x="2195998" y="89965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Post a Job</a:t>
            </a:r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F3FFDDD-F0B9-4D71-9848-323B9348EDA1}"/>
              </a:ext>
            </a:extLst>
          </p:cNvPr>
          <p:cNvSpPr/>
          <p:nvPr/>
        </p:nvSpPr>
        <p:spPr>
          <a:xfrm>
            <a:off x="2195997" y="1182247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Manage Job Postings</a:t>
            </a:r>
          </a:p>
        </p:txBody>
      </p:sp>
      <p:sp>
        <p:nvSpPr>
          <p:cNvPr id="69" name="Action Button: Blank 6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6E4CBC4-7555-4B1B-BE20-7D4F492BA6FE}"/>
              </a:ext>
            </a:extLst>
          </p:cNvPr>
          <p:cNvSpPr/>
          <p:nvPr/>
        </p:nvSpPr>
        <p:spPr>
          <a:xfrm>
            <a:off x="2195997" y="1456569"/>
            <a:ext cx="1714762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Active Job Openings </a:t>
            </a:r>
          </a:p>
        </p:txBody>
      </p:sp>
      <p:sp>
        <p:nvSpPr>
          <p:cNvPr id="70" name="Action Button: Blank 6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93364FE-8B85-4F3F-B28F-E4B2BB48AEC9}"/>
              </a:ext>
            </a:extLst>
          </p:cNvPr>
          <p:cNvSpPr/>
          <p:nvPr/>
        </p:nvSpPr>
        <p:spPr>
          <a:xfrm>
            <a:off x="2195996" y="1730891"/>
            <a:ext cx="1614376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Candidate’s Applications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8E08918-A6FF-493F-98C2-7B8D2A7790EA}"/>
              </a:ext>
            </a:extLst>
          </p:cNvPr>
          <p:cNvSpPr/>
          <p:nvPr/>
        </p:nvSpPr>
        <p:spPr>
          <a:xfrm>
            <a:off x="2195995" y="200521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Campus Recruit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021143A-5DD2-4910-8D9D-C4B506A6797C}"/>
              </a:ext>
            </a:extLst>
          </p:cNvPr>
          <p:cNvSpPr/>
          <p:nvPr/>
        </p:nvSpPr>
        <p:spPr>
          <a:xfrm>
            <a:off x="2195994" y="2566179"/>
            <a:ext cx="1848463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rgbClr val="C00000"/>
                </a:solidFill>
              </a:rPr>
              <a:t>  -  School Availability Schedules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6FE6C6A-6C9F-4E62-A430-4ABDF6148854}"/>
              </a:ext>
            </a:extLst>
          </p:cNvPr>
          <p:cNvSpPr/>
          <p:nvPr/>
        </p:nvSpPr>
        <p:spPr>
          <a:xfrm>
            <a:off x="2195995" y="2277458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Post to Schools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D22B5FF-25E6-4AB5-9104-5D6243990DF8}"/>
              </a:ext>
            </a:extLst>
          </p:cNvPr>
          <p:cNvSpPr/>
          <p:nvPr/>
        </p:nvSpPr>
        <p:spPr>
          <a:xfrm>
            <a:off x="2195994" y="283644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Issued Offers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3D89C6A-3815-4AF5-AB9E-5350D338B17E}"/>
              </a:ext>
            </a:extLst>
          </p:cNvPr>
          <p:cNvSpPr/>
          <p:nvPr/>
        </p:nvSpPr>
        <p:spPr>
          <a:xfrm>
            <a:off x="2195994" y="312349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Invite Talents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DD55DBB-A7A4-4A54-9304-D33141A3D797}"/>
              </a:ext>
            </a:extLst>
          </p:cNvPr>
          <p:cNvSpPr/>
          <p:nvPr/>
        </p:nvSpPr>
        <p:spPr>
          <a:xfrm>
            <a:off x="2523918" y="678325"/>
            <a:ext cx="1811862" cy="3960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XXX SCHOOL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918" y="1360849"/>
          <a:ext cx="758782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50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500703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853508550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6895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Submit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DD55DBB-A7A4-4A54-9304-D33141A3D797}"/>
              </a:ext>
            </a:extLst>
          </p:cNvPr>
          <p:cNvSpPr/>
          <p:nvPr/>
        </p:nvSpPr>
        <p:spPr>
          <a:xfrm>
            <a:off x="2523918" y="678325"/>
            <a:ext cx="1811862" cy="3960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XXX SCHOOL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/>
        </p:nvGraphicFramePr>
        <p:xfrm>
          <a:off x="2523918" y="1360849"/>
          <a:ext cx="758782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50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500703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853508550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6895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Submit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2ABD3C5-30DC-4A5A-9E63-18F2CC708E33}"/>
              </a:ext>
            </a:extLst>
          </p:cNvPr>
          <p:cNvCxnSpPr>
            <a:cxnSpLocks/>
          </p:cNvCxnSpPr>
          <p:nvPr/>
        </p:nvCxnSpPr>
        <p:spPr>
          <a:xfrm flipV="1">
            <a:off x="2080261" y="2057401"/>
            <a:ext cx="1164652" cy="1047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5437276-6728-413E-B6F8-9DECC4CF09AC}"/>
              </a:ext>
            </a:extLst>
          </p:cNvPr>
          <p:cNvSpPr txBox="1"/>
          <p:nvPr/>
        </p:nvSpPr>
        <p:spPr>
          <a:xfrm>
            <a:off x="1555732" y="3072907"/>
            <a:ext cx="229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intern name is clicked then the intern profile will open in new tab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DD55DBB-A7A4-4A54-9304-D33141A3D797}"/>
              </a:ext>
            </a:extLst>
          </p:cNvPr>
          <p:cNvSpPr/>
          <p:nvPr/>
        </p:nvSpPr>
        <p:spPr>
          <a:xfrm>
            <a:off x="2523918" y="678325"/>
            <a:ext cx="1811862" cy="3960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XXX SCHOOL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/>
        </p:nvGraphicFramePr>
        <p:xfrm>
          <a:off x="2523918" y="1360849"/>
          <a:ext cx="758782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50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500703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853508550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6895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Submit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2ABD3C5-30DC-4A5A-9E63-18F2CC708E33}"/>
              </a:ext>
            </a:extLst>
          </p:cNvPr>
          <p:cNvCxnSpPr>
            <a:cxnSpLocks/>
          </p:cNvCxnSpPr>
          <p:nvPr/>
        </p:nvCxnSpPr>
        <p:spPr>
          <a:xfrm flipV="1">
            <a:off x="8484890" y="2209801"/>
            <a:ext cx="710687" cy="1264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5437276-6728-413E-B6F8-9DECC4CF09AC}"/>
              </a:ext>
            </a:extLst>
          </p:cNvPr>
          <p:cNvSpPr txBox="1"/>
          <p:nvPr/>
        </p:nvSpPr>
        <p:spPr>
          <a:xfrm>
            <a:off x="8054301" y="3429000"/>
            <a:ext cx="229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submit offer is clicked then a POP OUT will come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6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DD55DBB-A7A4-4A54-9304-D33141A3D797}"/>
              </a:ext>
            </a:extLst>
          </p:cNvPr>
          <p:cNvSpPr/>
          <p:nvPr/>
        </p:nvSpPr>
        <p:spPr>
          <a:xfrm>
            <a:off x="2523918" y="678325"/>
            <a:ext cx="1811862" cy="3960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XXX SCHOOL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/>
        </p:nvGraphicFramePr>
        <p:xfrm>
          <a:off x="2523918" y="1360849"/>
          <a:ext cx="758782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50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500703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853508550"/>
                    </a:ext>
                  </a:extLst>
                </a:gridCol>
                <a:gridCol w="948478">
                  <a:extLst>
                    <a:ext uri="{9D8B030D-6E8A-4147-A177-3AD203B41FA5}">
                      <a16:colId xmlns="" xmlns:a16="http://schemas.microsoft.com/office/drawing/2014/main" val="16895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Submit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D03A1A0-D6CE-4076-87C3-D17667F82C05}"/>
              </a:ext>
            </a:extLst>
          </p:cNvPr>
          <p:cNvSpPr/>
          <p:nvPr/>
        </p:nvSpPr>
        <p:spPr>
          <a:xfrm>
            <a:off x="2004060" y="581415"/>
            <a:ext cx="8667367" cy="2923785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A581F9F-91B1-40C8-8311-B7DC11798DEE}"/>
              </a:ext>
            </a:extLst>
          </p:cNvPr>
          <p:cNvSpPr/>
          <p:nvPr/>
        </p:nvSpPr>
        <p:spPr>
          <a:xfrm>
            <a:off x="4511122" y="1866974"/>
            <a:ext cx="4503422" cy="356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Internship Offer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92BAF9-2CDE-4B5A-AFA5-06D951D17662}"/>
              </a:ext>
            </a:extLst>
          </p:cNvPr>
          <p:cNvSpPr/>
          <p:nvPr/>
        </p:nvSpPr>
        <p:spPr>
          <a:xfrm>
            <a:off x="4716780" y="2308860"/>
            <a:ext cx="1771733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To: XXXXX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DC0F6D3-A63C-41ED-BFF1-06E49DA1A739}"/>
              </a:ext>
            </a:extLst>
          </p:cNvPr>
          <p:cNvSpPr/>
          <p:nvPr/>
        </p:nvSpPr>
        <p:spPr>
          <a:xfrm>
            <a:off x="4716780" y="2721019"/>
            <a:ext cx="1771733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E2B3CE11-1E14-4876-9452-8CE19DB64994}"/>
              </a:ext>
            </a:extLst>
          </p:cNvPr>
          <p:cNvSpPr/>
          <p:nvPr/>
        </p:nvSpPr>
        <p:spPr>
          <a:xfrm>
            <a:off x="4716780" y="3151585"/>
            <a:ext cx="1771733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97D6B886-1B8E-41C3-85FA-8782E852322B}"/>
              </a:ext>
            </a:extLst>
          </p:cNvPr>
          <p:cNvSpPr/>
          <p:nvPr/>
        </p:nvSpPr>
        <p:spPr>
          <a:xfrm>
            <a:off x="6960600" y="5074920"/>
            <a:ext cx="902798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D850B39-EFD0-4B6F-A7BF-696D4FF5935C}"/>
              </a:ext>
            </a:extLst>
          </p:cNvPr>
          <p:cNvSpPr/>
          <p:nvPr/>
        </p:nvSpPr>
        <p:spPr>
          <a:xfrm>
            <a:off x="7938297" y="5063490"/>
            <a:ext cx="902798" cy="25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3" y="536543"/>
            <a:ext cx="9443257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Action Button: Go Home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A6CA12-DC9B-4572-AEA5-641F9F5E1DC8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Action Button: Blank 3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1BD904-803E-40CC-ACE3-7BC37D462263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862FDF-E8A4-4670-B7EF-F99759275197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9D46F-8034-4CE5-8506-28899A409E2B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5F25C41C-0BA5-4738-BED4-B7ACF75191F8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FEBF071-F2A4-45BD-B526-F816DC434E5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3268D63-7BBF-4877-871B-C35508861462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EC62C1-7FA1-4A16-9ADD-2000C9D111BC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Action Button: Blank 4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5AD54A1-1996-432B-9DB8-FDB545D001BB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Action Button: Blank 4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0977E3-59D0-4E87-9005-0ABF106E305A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Action Button: Blank 4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C577302-6E84-4A79-AF48-B47BCC15A66F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Oval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F6F887C-8091-4FA0-B88A-F0EFC234C33A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E23E5B5-C632-49A8-B8FE-DEDD7FD70E47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B47ABFCB-63CF-49B6-B4B5-A069C8D619AF}"/>
              </a:ext>
            </a:extLst>
          </p:cNvPr>
          <p:cNvCxnSpPr>
            <a:cxnSpLocks/>
            <a:stCxn id="46" idx="3"/>
            <a:endCxn id="46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629D9DBE-D79A-4FCB-BAE9-2C0DFF054F8B}"/>
              </a:ext>
            </a:extLst>
          </p:cNvPr>
          <p:cNvCxnSpPr>
            <a:cxnSpLocks/>
            <a:stCxn id="46" idx="2"/>
            <a:endCxn id="46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98D194-4567-4418-8849-5529556A9051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A25CA29-8F8B-4371-9E9C-694B928B951A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51" name="Action Button: Blank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001976A-A7FC-4A9C-851E-ED88FEB8E136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EA2A00-AB5B-4201-AF16-71C17EF2C25F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D8EF11-625D-4A6C-B898-E302A508BA9F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4E66D0D-EE07-4AF6-89C6-287EE34EBCF0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4C3B655-18E5-47AF-A34D-11311393469D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E8EAD4-253E-4795-BF1C-34D3ADE856C7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8EA236-3C1D-4CC2-94FC-36272F5F5DB3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72732D7-0F27-43AD-A3AD-0BC212E60FC6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4645C3-4A57-4E05-BE8D-CB06B0AA2FCF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5E781C12-E3E8-4FA4-9A0B-C3A41029C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0759" y="1208449"/>
          <a:ext cx="67606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5">
                  <a:extLst>
                    <a:ext uri="{9D8B030D-6E8A-4147-A177-3AD203B41FA5}">
                      <a16:colId xmlns="" xmlns:a16="http://schemas.microsoft.com/office/drawing/2014/main" val="586326576"/>
                    </a:ext>
                  </a:extLst>
                </a:gridCol>
                <a:gridCol w="1337111">
                  <a:extLst>
                    <a:ext uri="{9D8B030D-6E8A-4147-A177-3AD203B41FA5}">
                      <a16:colId xmlns="" xmlns:a16="http://schemas.microsoft.com/office/drawing/2014/main" val="3292319645"/>
                    </a:ext>
                  </a:extLst>
                </a:gridCol>
                <a:gridCol w="845084">
                  <a:extLst>
                    <a:ext uri="{9D8B030D-6E8A-4147-A177-3AD203B41FA5}">
                      <a16:colId xmlns="" xmlns:a16="http://schemas.microsoft.com/office/drawing/2014/main" val="635351538"/>
                    </a:ext>
                  </a:extLst>
                </a:gridCol>
                <a:gridCol w="845084">
                  <a:extLst>
                    <a:ext uri="{9D8B030D-6E8A-4147-A177-3AD203B41FA5}">
                      <a16:colId xmlns="" xmlns:a16="http://schemas.microsoft.com/office/drawing/2014/main" val="3031380259"/>
                    </a:ext>
                  </a:extLst>
                </a:gridCol>
                <a:gridCol w="845084">
                  <a:extLst>
                    <a:ext uri="{9D8B030D-6E8A-4147-A177-3AD203B41FA5}">
                      <a16:colId xmlns="" xmlns:a16="http://schemas.microsoft.com/office/drawing/2014/main" val="2612827543"/>
                    </a:ext>
                  </a:extLst>
                </a:gridCol>
                <a:gridCol w="845084">
                  <a:extLst>
                    <a:ext uri="{9D8B030D-6E8A-4147-A177-3AD203B41FA5}">
                      <a16:colId xmlns="" xmlns:a16="http://schemas.microsoft.com/office/drawing/2014/main" val="1494621446"/>
                    </a:ext>
                  </a:extLst>
                </a:gridCol>
                <a:gridCol w="845084">
                  <a:extLst>
                    <a:ext uri="{9D8B030D-6E8A-4147-A177-3AD203B41FA5}">
                      <a16:colId xmlns="" xmlns:a16="http://schemas.microsoft.com/office/drawing/2014/main" val="2027064576"/>
                    </a:ext>
                  </a:extLst>
                </a:gridCol>
                <a:gridCol w="845084">
                  <a:extLst>
                    <a:ext uri="{9D8B030D-6E8A-4147-A177-3AD203B41FA5}">
                      <a16:colId xmlns="" xmlns:a16="http://schemas.microsoft.com/office/drawing/2014/main" val="388571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Sr.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Period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77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chemeClr val="accent1"/>
                          </a:solidFill>
                        </a:rPr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Xx/xx/xx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Withdraw – Re-offer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2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Negotiate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7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742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Re-offered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814576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1B62FD-CE57-4328-9E53-C34FD5D3E365}"/>
              </a:ext>
            </a:extLst>
          </p:cNvPr>
          <p:cNvSpPr txBox="1"/>
          <p:nvPr/>
        </p:nvSpPr>
        <p:spPr>
          <a:xfrm>
            <a:off x="3916680" y="928355"/>
            <a:ext cx="279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A01AF4B-F44A-489C-AE90-E345A60022E6}"/>
              </a:ext>
            </a:extLst>
          </p:cNvPr>
          <p:cNvSpPr txBox="1"/>
          <p:nvPr/>
        </p:nvSpPr>
        <p:spPr>
          <a:xfrm>
            <a:off x="4503420" y="928354"/>
            <a:ext cx="279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Sort v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F5D1EC81-2119-4D96-9F45-EE96A6BAA49A}"/>
              </a:ext>
            </a:extLst>
          </p:cNvPr>
          <p:cNvCxnSpPr>
            <a:cxnSpLocks/>
          </p:cNvCxnSpPr>
          <p:nvPr/>
        </p:nvCxnSpPr>
        <p:spPr>
          <a:xfrm flipV="1">
            <a:off x="5877187" y="1790701"/>
            <a:ext cx="4021193" cy="2367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183B2A1-7DC6-4B02-BCB6-31B16A088BF6}"/>
              </a:ext>
            </a:extLst>
          </p:cNvPr>
          <p:cNvSpPr txBox="1"/>
          <p:nvPr/>
        </p:nvSpPr>
        <p:spPr>
          <a:xfrm>
            <a:off x="5301446" y="4076137"/>
            <a:ext cx="229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Withdraw: will give a pop up message “are you sure to cancel ?”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F1E9EAEB-2406-4D1E-9A32-5CE8550C63BD}"/>
              </a:ext>
            </a:extLst>
          </p:cNvPr>
          <p:cNvCxnSpPr>
            <a:cxnSpLocks/>
          </p:cNvCxnSpPr>
          <p:nvPr/>
        </p:nvCxnSpPr>
        <p:spPr>
          <a:xfrm flipV="1">
            <a:off x="8342198" y="2023611"/>
            <a:ext cx="1782777" cy="2745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3C5FA74-2447-43A9-BBF7-0FDF90BA4933}"/>
              </a:ext>
            </a:extLst>
          </p:cNvPr>
          <p:cNvSpPr txBox="1"/>
          <p:nvPr/>
        </p:nvSpPr>
        <p:spPr>
          <a:xfrm>
            <a:off x="7911609" y="4725671"/>
            <a:ext cx="2293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Re-offer: will give a pop up message similar to offer creation, user will edit details and submit</a:t>
            </a:r>
          </a:p>
        </p:txBody>
      </p:sp>
      <p:sp>
        <p:nvSpPr>
          <p:cNvPr id="82" name="Action Button: Blank 8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9069A6B-E22D-49B3-9F7F-1496BBFE60D4}"/>
              </a:ext>
            </a:extLst>
          </p:cNvPr>
          <p:cNvSpPr/>
          <p:nvPr/>
        </p:nvSpPr>
        <p:spPr>
          <a:xfrm>
            <a:off x="2050303" y="617071"/>
            <a:ext cx="1804500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Employer Dashboard</a:t>
            </a:r>
          </a:p>
        </p:txBody>
      </p:sp>
      <p:sp>
        <p:nvSpPr>
          <p:cNvPr id="83" name="Action Button: Blank 8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D95173B-9BD4-4863-B9AE-2E33288F125B}"/>
              </a:ext>
            </a:extLst>
          </p:cNvPr>
          <p:cNvSpPr/>
          <p:nvPr/>
        </p:nvSpPr>
        <p:spPr>
          <a:xfrm>
            <a:off x="2050301" y="89965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Post a Job</a:t>
            </a:r>
          </a:p>
        </p:txBody>
      </p:sp>
      <p:sp>
        <p:nvSpPr>
          <p:cNvPr id="84" name="Action Button: Blank 8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B82136-19AD-4A30-A4B9-2450F8E38657}"/>
              </a:ext>
            </a:extLst>
          </p:cNvPr>
          <p:cNvSpPr/>
          <p:nvPr/>
        </p:nvSpPr>
        <p:spPr>
          <a:xfrm>
            <a:off x="2050300" y="1182247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Manage Job Postings</a:t>
            </a:r>
          </a:p>
        </p:txBody>
      </p:sp>
      <p:sp>
        <p:nvSpPr>
          <p:cNvPr id="85" name="Action Button: Blank 8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2EC52A7-C7D4-4212-BF39-224BE2ACB618}"/>
              </a:ext>
            </a:extLst>
          </p:cNvPr>
          <p:cNvSpPr/>
          <p:nvPr/>
        </p:nvSpPr>
        <p:spPr>
          <a:xfrm>
            <a:off x="2050300" y="1456569"/>
            <a:ext cx="1714762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Active Job Openings </a:t>
            </a:r>
          </a:p>
        </p:txBody>
      </p:sp>
      <p:sp>
        <p:nvSpPr>
          <p:cNvPr id="86" name="Action Button: Blank 8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C41DE2-ACA9-4547-8FCB-BA97E5F71821}"/>
              </a:ext>
            </a:extLst>
          </p:cNvPr>
          <p:cNvSpPr/>
          <p:nvPr/>
        </p:nvSpPr>
        <p:spPr>
          <a:xfrm>
            <a:off x="2050299" y="1730891"/>
            <a:ext cx="1614376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Candidate’s Applications</a:t>
            </a:r>
          </a:p>
        </p:txBody>
      </p:sp>
      <p:sp>
        <p:nvSpPr>
          <p:cNvPr id="87" name="Action Button: Blank 8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C7E3AF2-9FC7-4208-AFC4-3DD251D5B4B7}"/>
              </a:ext>
            </a:extLst>
          </p:cNvPr>
          <p:cNvSpPr/>
          <p:nvPr/>
        </p:nvSpPr>
        <p:spPr>
          <a:xfrm>
            <a:off x="2050298" y="200521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Campus Recruit</a:t>
            </a:r>
          </a:p>
        </p:txBody>
      </p:sp>
      <p:sp>
        <p:nvSpPr>
          <p:cNvPr id="88" name="Action Button: Blank 8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EAF2B8-E987-494E-A9E4-75803EA71C66}"/>
              </a:ext>
            </a:extLst>
          </p:cNvPr>
          <p:cNvSpPr/>
          <p:nvPr/>
        </p:nvSpPr>
        <p:spPr>
          <a:xfrm>
            <a:off x="2050297" y="2566179"/>
            <a:ext cx="1848463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School Availability Schedules</a:t>
            </a:r>
          </a:p>
        </p:txBody>
      </p:sp>
      <p:sp>
        <p:nvSpPr>
          <p:cNvPr id="89" name="Action Button: Blank 8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13E5AC2-27B1-4E90-8CA4-2E67E84A76A8}"/>
              </a:ext>
            </a:extLst>
          </p:cNvPr>
          <p:cNvSpPr/>
          <p:nvPr/>
        </p:nvSpPr>
        <p:spPr>
          <a:xfrm>
            <a:off x="2050298" y="2277458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chemeClr val="bg1">
                    <a:lumMod val="50000"/>
                  </a:schemeClr>
                </a:solidFill>
              </a:rPr>
              <a:t>  -  Post to Schools</a:t>
            </a:r>
          </a:p>
        </p:txBody>
      </p:sp>
      <p:sp>
        <p:nvSpPr>
          <p:cNvPr id="90" name="Action Button: Blank 8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B4F13C2-1117-442F-AFD6-D2599F52207C}"/>
              </a:ext>
            </a:extLst>
          </p:cNvPr>
          <p:cNvSpPr/>
          <p:nvPr/>
        </p:nvSpPr>
        <p:spPr>
          <a:xfrm>
            <a:off x="2050297" y="283644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dirty="0">
                <a:solidFill>
                  <a:srgbClr val="C00000"/>
                </a:solidFill>
              </a:rPr>
              <a:t>  -  Issued Offers</a:t>
            </a:r>
          </a:p>
        </p:txBody>
      </p:sp>
      <p:sp>
        <p:nvSpPr>
          <p:cNvPr id="91" name="Action Button: Blank 9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1F29E5-70F1-483F-A4B4-17A7D4B612D7}"/>
              </a:ext>
            </a:extLst>
          </p:cNvPr>
          <p:cNvSpPr/>
          <p:nvPr/>
        </p:nvSpPr>
        <p:spPr>
          <a:xfrm>
            <a:off x="2050297" y="312349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Invite Talents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4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HOTEL / CORPORATE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Internal Recruitment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30120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Hotel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Hotel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Internal Recruitment Management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Assess Members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Assess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90FF088-FA82-49CB-B056-E48EA6AFAA1E}"/>
              </a:ext>
            </a:extLst>
          </p:cNvPr>
          <p:cNvSpPr/>
          <p:nvPr/>
        </p:nvSpPr>
        <p:spPr>
          <a:xfrm>
            <a:off x="4632501" y="278374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2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HOTEL / CORPORATE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30120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Hotel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Hotel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Internal Recruitment Management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Assess Members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Assess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90FF088-FA82-49CB-B056-E48EA6AFAA1E}"/>
              </a:ext>
            </a:extLst>
          </p:cNvPr>
          <p:cNvSpPr/>
          <p:nvPr/>
        </p:nvSpPr>
        <p:spPr>
          <a:xfrm>
            <a:off x="4632501" y="278374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1F17086-6C5A-488D-A72D-667D808A35C3}"/>
              </a:ext>
            </a:extLst>
          </p:cNvPr>
          <p:cNvCxnSpPr>
            <a:cxnSpLocks/>
          </p:cNvCxnSpPr>
          <p:nvPr/>
        </p:nvCxnSpPr>
        <p:spPr>
          <a:xfrm flipV="1">
            <a:off x="909376" y="1240971"/>
            <a:ext cx="2497015" cy="177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F0769CAF-EA6C-415E-B68B-AC362140A898}"/>
              </a:ext>
            </a:extLst>
          </p:cNvPr>
          <p:cNvCxnSpPr/>
          <p:nvPr/>
        </p:nvCxnSpPr>
        <p:spPr>
          <a:xfrm flipV="1">
            <a:off x="934497" y="1261068"/>
            <a:ext cx="3141414" cy="37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08A9308-BBC0-4DF3-9328-A8C3FD5F2B10}"/>
              </a:ext>
            </a:extLst>
          </p:cNvPr>
          <p:cNvCxnSpPr>
            <a:cxnSpLocks/>
          </p:cNvCxnSpPr>
          <p:nvPr/>
        </p:nvCxnSpPr>
        <p:spPr>
          <a:xfrm flipV="1">
            <a:off x="1115367" y="1261068"/>
            <a:ext cx="7420708" cy="580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09E5669-92B9-4A4E-9EC4-A78882CD4B72}"/>
              </a:ext>
            </a:extLst>
          </p:cNvPr>
          <p:cNvCxnSpPr>
            <a:cxnSpLocks/>
          </p:cNvCxnSpPr>
          <p:nvPr/>
        </p:nvCxnSpPr>
        <p:spPr>
          <a:xfrm flipV="1">
            <a:off x="1467059" y="1239415"/>
            <a:ext cx="7349350" cy="80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B82298B3-56B9-4249-9B74-AF6B4C69BE52}"/>
              </a:ext>
            </a:extLst>
          </p:cNvPr>
          <p:cNvCxnSpPr>
            <a:cxnSpLocks/>
          </p:cNvCxnSpPr>
          <p:nvPr/>
        </p:nvCxnSpPr>
        <p:spPr>
          <a:xfrm flipV="1">
            <a:off x="1517301" y="2023390"/>
            <a:ext cx="5974242" cy="237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C3A332E7-12A4-4723-8E5A-ED7592F0017A}"/>
              </a:ext>
            </a:extLst>
          </p:cNvPr>
          <p:cNvCxnSpPr>
            <a:cxnSpLocks/>
          </p:cNvCxnSpPr>
          <p:nvPr/>
        </p:nvCxnSpPr>
        <p:spPr>
          <a:xfrm flipV="1">
            <a:off x="2085033" y="2321169"/>
            <a:ext cx="1431890" cy="180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C1196DD9-DE8A-42F4-BCCF-B3094333C9C7}"/>
              </a:ext>
            </a:extLst>
          </p:cNvPr>
          <p:cNvCxnSpPr>
            <a:cxnSpLocks/>
          </p:cNvCxnSpPr>
          <p:nvPr/>
        </p:nvCxnSpPr>
        <p:spPr>
          <a:xfrm>
            <a:off x="2589125" y="2682341"/>
            <a:ext cx="741904" cy="12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EF871D5-DAC5-4D7D-9C7E-11B619BDBD38}"/>
              </a:ext>
            </a:extLst>
          </p:cNvPr>
          <p:cNvCxnSpPr>
            <a:cxnSpLocks/>
          </p:cNvCxnSpPr>
          <p:nvPr/>
        </p:nvCxnSpPr>
        <p:spPr>
          <a:xfrm flipV="1">
            <a:off x="1185705" y="2867176"/>
            <a:ext cx="2853732" cy="65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A9F7D9E7-F3EF-4505-8AFA-A5B5E0194D55}"/>
              </a:ext>
            </a:extLst>
          </p:cNvPr>
          <p:cNvCxnSpPr>
            <a:cxnSpLocks/>
          </p:cNvCxnSpPr>
          <p:nvPr/>
        </p:nvCxnSpPr>
        <p:spPr>
          <a:xfrm flipV="1">
            <a:off x="1627833" y="2912521"/>
            <a:ext cx="3395004" cy="217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CF6F3BDB-12F4-48FE-AE45-2DB7A23953F9}"/>
              </a:ext>
            </a:extLst>
          </p:cNvPr>
          <p:cNvCxnSpPr>
            <a:cxnSpLocks/>
          </p:cNvCxnSpPr>
          <p:nvPr/>
        </p:nvCxnSpPr>
        <p:spPr>
          <a:xfrm>
            <a:off x="1879042" y="3351125"/>
            <a:ext cx="5556738" cy="6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6EAFB53-01D0-48A3-8A9C-D0FD5A0F8700}"/>
              </a:ext>
            </a:extLst>
          </p:cNvPr>
          <p:cNvCxnSpPr>
            <a:cxnSpLocks/>
          </p:cNvCxnSpPr>
          <p:nvPr/>
        </p:nvCxnSpPr>
        <p:spPr>
          <a:xfrm>
            <a:off x="1517301" y="3552092"/>
            <a:ext cx="5918479" cy="361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8CDA2E27-8619-490E-BBD7-3C43ACF6F39C}"/>
              </a:ext>
            </a:extLst>
          </p:cNvPr>
          <p:cNvCxnSpPr>
            <a:cxnSpLocks/>
          </p:cNvCxnSpPr>
          <p:nvPr/>
        </p:nvCxnSpPr>
        <p:spPr>
          <a:xfrm>
            <a:off x="2970592" y="3816030"/>
            <a:ext cx="4465188" cy="295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D7E839FE-E1CF-48B6-A484-2A6F753D71D6}"/>
              </a:ext>
            </a:extLst>
          </p:cNvPr>
          <p:cNvCxnSpPr>
            <a:cxnSpLocks/>
          </p:cNvCxnSpPr>
          <p:nvPr/>
        </p:nvCxnSpPr>
        <p:spPr>
          <a:xfrm>
            <a:off x="1753437" y="3974123"/>
            <a:ext cx="5682343" cy="341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15479F7-1289-479B-ABD4-F5CECE7578D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Internal Recruitment Management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HOTEL / CORPORATE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30120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Hotel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Hotel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Internal Recruitment Management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Assess Members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Assess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90FF088-FA82-49CB-B056-E48EA6AFAA1E}"/>
              </a:ext>
            </a:extLst>
          </p:cNvPr>
          <p:cNvSpPr/>
          <p:nvPr/>
        </p:nvSpPr>
        <p:spPr>
          <a:xfrm>
            <a:off x="4632501" y="278374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F90E5DB-AE69-48ED-85BB-63AD6550D039}"/>
              </a:ext>
            </a:extLst>
          </p:cNvPr>
          <p:cNvSpPr/>
          <p:nvPr/>
        </p:nvSpPr>
        <p:spPr>
          <a:xfrm>
            <a:off x="7592412" y="839321"/>
            <a:ext cx="2291025" cy="1993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AD9B3815-8918-4F3D-8F2E-CA40621826FC}"/>
              </a:ext>
            </a:extLst>
          </p:cNvPr>
          <p:cNvSpPr/>
          <p:nvPr/>
        </p:nvSpPr>
        <p:spPr>
          <a:xfrm>
            <a:off x="7237339" y="3981831"/>
            <a:ext cx="2291025" cy="4846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CCC88C5-BBD9-4E48-AE2D-38C78F92A667}"/>
              </a:ext>
            </a:extLst>
          </p:cNvPr>
          <p:cNvCxnSpPr>
            <a:stCxn id="20" idx="5"/>
          </p:cNvCxnSpPr>
          <p:nvPr/>
        </p:nvCxnSpPr>
        <p:spPr>
          <a:xfrm>
            <a:off x="9547924" y="2540535"/>
            <a:ext cx="872217" cy="705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A223BF1-E1C1-45C3-837B-61ED49C8F212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9528364" y="3296370"/>
            <a:ext cx="878751" cy="9277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F0CD37D-6899-4322-A0BB-F4E7285C9EFB}"/>
              </a:ext>
            </a:extLst>
          </p:cNvPr>
          <p:cNvSpPr txBox="1"/>
          <p:nvPr/>
        </p:nvSpPr>
        <p:spPr>
          <a:xfrm>
            <a:off x="10407115" y="2966168"/>
            <a:ext cx="14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 Related</a:t>
            </a:r>
          </a:p>
          <a:p>
            <a:r>
              <a:rPr lang="en-US" sz="1200" dirty="0"/>
              <a:t>all other options </a:t>
            </a:r>
          </a:p>
          <a:p>
            <a:r>
              <a:rPr lang="en-US" sz="1200" dirty="0"/>
              <a:t>and tabs are same</a:t>
            </a:r>
          </a:p>
          <a:p>
            <a:r>
              <a:rPr lang="en-US" sz="1200" dirty="0"/>
              <a:t>for all community </a:t>
            </a:r>
          </a:p>
          <a:p>
            <a:r>
              <a:rPr lang="en-US" sz="1200" dirty="0"/>
              <a:t>members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48C35F1-6652-4DB9-9F0C-FAF0DE8CBC35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Internal Recruitment Management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HOTEL / CORPORATE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30583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Hotel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Hotel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Internal Recruitment Management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Assess Members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Assess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90FF088-FA82-49CB-B056-E48EA6AFAA1E}"/>
              </a:ext>
            </a:extLst>
          </p:cNvPr>
          <p:cNvSpPr/>
          <p:nvPr/>
        </p:nvSpPr>
        <p:spPr>
          <a:xfrm>
            <a:off x="4632501" y="278374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B581433-5090-4E35-8BF3-FFB4D09798E5}"/>
              </a:ext>
            </a:extLst>
          </p:cNvPr>
          <p:cNvSpPr/>
          <p:nvPr/>
        </p:nvSpPr>
        <p:spPr>
          <a:xfrm>
            <a:off x="7237339" y="3981831"/>
            <a:ext cx="2291025" cy="2549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8B4DC5B-84E6-4E4A-B98A-7D1185838704}"/>
              </a:ext>
            </a:extLst>
          </p:cNvPr>
          <p:cNvSpPr txBox="1"/>
          <p:nvPr/>
        </p:nvSpPr>
        <p:spPr>
          <a:xfrm>
            <a:off x="9583133" y="3576976"/>
            <a:ext cx="252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Hotel Admin will be allowed to do Internal Recruitment Management and offer Jobs privately inside Group / Community were </a:t>
            </a:r>
            <a:r>
              <a:rPr lang="en-US" sz="1200" u="sng" dirty="0"/>
              <a:t>only community members will be able to see and apply</a:t>
            </a:r>
          </a:p>
          <a:p>
            <a:endParaRPr lang="en-US" sz="1200" dirty="0"/>
          </a:p>
          <a:p>
            <a:r>
              <a:rPr lang="en-US" sz="1200" dirty="0"/>
              <a:t>Under Internal Recruitment Management we need to allow for the following: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Post Internal Job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Manage Internal Job Posts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See Active Internal Job Openings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Manage Candidates Application: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Assign Test 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Assign Video Interview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BCC1258-8AF5-4F69-992B-A9F2FC395D85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Internal Recruitment Management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="" xmlns:a16="http://schemas.microsoft.com/office/drawing/2014/main" id="{D8BAD5CA-B96C-4B71-B3CE-99FAA045038D}"/>
              </a:ext>
            </a:extLst>
          </p:cNvPr>
          <p:cNvSpPr/>
          <p:nvPr/>
        </p:nvSpPr>
        <p:spPr>
          <a:xfrm>
            <a:off x="9264084" y="5456255"/>
            <a:ext cx="533059" cy="1150471"/>
          </a:xfrm>
          <a:prstGeom prst="leftBrace">
            <a:avLst>
              <a:gd name="adj1" fmla="val 8333"/>
              <a:gd name="adj2" fmla="val 4912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6BD4FBA-B618-4FCF-B0D3-06920B6A14AD}"/>
              </a:ext>
            </a:extLst>
          </p:cNvPr>
          <p:cNvSpPr txBox="1"/>
          <p:nvPr/>
        </p:nvSpPr>
        <p:spPr>
          <a:xfrm>
            <a:off x="7778975" y="5702656"/>
            <a:ext cx="148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Same as regular job posts (IRS) but for private / group use only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BB208493-F9BD-49F1-8904-227DF05C5316}"/>
              </a:ext>
            </a:extLst>
          </p:cNvPr>
          <p:cNvCxnSpPr>
            <a:cxnSpLocks/>
          </p:cNvCxnSpPr>
          <p:nvPr/>
        </p:nvCxnSpPr>
        <p:spPr>
          <a:xfrm flipH="1" flipV="1">
            <a:off x="4320791" y="2932791"/>
            <a:ext cx="5370844" cy="1699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EEE0AC-AD24-4D8E-8888-F65762A5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31" y="1359946"/>
            <a:ext cx="2459177" cy="309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139D31-56D3-4C0D-9C16-50563458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90" y="1443766"/>
            <a:ext cx="2573973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AF8D79-9A5D-4C6E-8E91-F7707408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283" y="1314226"/>
            <a:ext cx="2232726" cy="3688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HOTEL Partner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C53D70-C4C0-4E61-AD08-AAF6235A7776}"/>
              </a:ext>
            </a:extLst>
          </p:cNvPr>
          <p:cNvSpPr txBox="1"/>
          <p:nvPr/>
        </p:nvSpPr>
        <p:spPr>
          <a:xfrm>
            <a:off x="1249231" y="5369435"/>
            <a:ext cx="880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 should go to the </a:t>
            </a:r>
            <a:r>
              <a:rPr lang="en-US" b="1" dirty="0" err="1">
                <a:solidFill>
                  <a:srgbClr val="FF0000"/>
                </a:solidFill>
              </a:rPr>
              <a:t>FoodLinked</a:t>
            </a:r>
            <a:r>
              <a:rPr lang="en-US" b="1" dirty="0">
                <a:solidFill>
                  <a:srgbClr val="FF0000"/>
                </a:solidFill>
              </a:rPr>
              <a:t> Admin to review and Accept / Reject </a:t>
            </a:r>
          </a:p>
          <a:p>
            <a:r>
              <a:rPr lang="en-US" b="1" dirty="0">
                <a:solidFill>
                  <a:srgbClr val="FF0000"/>
                </a:solidFill>
              </a:rPr>
              <a:t>If Accepted then an approval email will go with a username and password sharing process </a:t>
            </a:r>
          </a:p>
          <a:p>
            <a:r>
              <a:rPr lang="en-US" b="1" dirty="0">
                <a:solidFill>
                  <a:srgbClr val="FF0000"/>
                </a:solidFill>
              </a:rPr>
              <a:t>If Rejected then an apology email will be sent back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8983812" y="5239895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Submit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1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HOTEL / CORPORATE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Internal Recruitment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30120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Hotel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Hotel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Internal Recruitment Management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Assess Members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Assess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90FF088-FA82-49CB-B056-E48EA6AFAA1E}"/>
              </a:ext>
            </a:extLst>
          </p:cNvPr>
          <p:cNvSpPr/>
          <p:nvPr/>
        </p:nvSpPr>
        <p:spPr>
          <a:xfrm>
            <a:off x="4632501" y="278374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639A3AA3-12C6-4F90-9686-E9044B46AFED}"/>
              </a:ext>
            </a:extLst>
          </p:cNvPr>
          <p:cNvSpPr/>
          <p:nvPr/>
        </p:nvSpPr>
        <p:spPr>
          <a:xfrm>
            <a:off x="7237339" y="4192846"/>
            <a:ext cx="2291025" cy="2549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15809B6-6B0B-47AA-A8F1-FCECEF30860C}"/>
              </a:ext>
            </a:extLst>
          </p:cNvPr>
          <p:cNvSpPr txBox="1"/>
          <p:nvPr/>
        </p:nvSpPr>
        <p:spPr>
          <a:xfrm>
            <a:off x="9583133" y="3993980"/>
            <a:ext cx="25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will allow Hotel admin to assign an assessment test to any Group / Community Member 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5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HOTEL / CORPORATE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0C2A53-7F96-44BF-990E-AC6E2810B15F}"/>
              </a:ext>
            </a:extLst>
          </p:cNvPr>
          <p:cNvSpPr/>
          <p:nvPr/>
        </p:nvSpPr>
        <p:spPr>
          <a:xfrm>
            <a:off x="7491543" y="4028745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Internal Recruitment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30120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Hotel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Jobs Tab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C00000"/>
                </a:solidFill>
              </a:rPr>
              <a:t>Hotel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Internal Recruitment Management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Assess Members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0EBE7DE-AA4C-4A89-AFEC-2D31BB4149C9}"/>
              </a:ext>
            </a:extLst>
          </p:cNvPr>
          <p:cNvSpPr/>
          <p:nvPr/>
        </p:nvSpPr>
        <p:spPr>
          <a:xfrm>
            <a:off x="7491543" y="4236750"/>
            <a:ext cx="1929621" cy="16490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Assess Members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90FF088-FA82-49CB-B056-E48EA6AFAA1E}"/>
              </a:ext>
            </a:extLst>
          </p:cNvPr>
          <p:cNvSpPr/>
          <p:nvPr/>
        </p:nvSpPr>
        <p:spPr>
          <a:xfrm>
            <a:off x="4632501" y="278374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0BFBDED-4E96-4032-95AF-6511AD87E33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5546901" y="2858266"/>
            <a:ext cx="4580082" cy="146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99448F-08D2-418B-9DA4-A7112E6E35DD}"/>
              </a:ext>
            </a:extLst>
          </p:cNvPr>
          <p:cNvSpPr txBox="1"/>
          <p:nvPr/>
        </p:nvSpPr>
        <p:spPr>
          <a:xfrm>
            <a:off x="9765240" y="4334027"/>
            <a:ext cx="207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clicked … a review Hotel pop up opens (see next slide)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98BE8F-EB84-4AB6-A3C5-2C379032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88" y="321843"/>
            <a:ext cx="7610475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257E3C-80F3-4CBC-BE4F-C85F3DE1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55" y="1537034"/>
            <a:ext cx="1639119" cy="546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C0735D-1ABA-43F9-9518-69DF2D3CD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95" y="2196352"/>
            <a:ext cx="3792886" cy="39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BE55FD-3B93-4A77-958A-5BFB8D7B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527" y="1537034"/>
            <a:ext cx="2100262" cy="3319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1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ASSOCIATION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57538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Association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Association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128016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Association Reviews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Screen Clipping">
            <a:extLst>
              <a:ext uri="{FF2B5EF4-FFF2-40B4-BE49-F238E27FC236}">
                <a16:creationId xmlns="" xmlns:a16="http://schemas.microsoft.com/office/drawing/2014/main" id="{4CAD6360-BC82-4F4D-B39E-D69A0DCDE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83C3327-5FB1-4E6E-89A9-8206F0CC15AA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1A67D7-0B9D-4D23-82AE-333B0F77DC1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51AB39-6F64-4D0B-B712-6339CD5987EC}"/>
              </a:ext>
            </a:extLst>
          </p:cNvPr>
          <p:cNvSpPr txBox="1"/>
          <p:nvPr/>
        </p:nvSpPr>
        <p:spPr>
          <a:xfrm flipH="1">
            <a:off x="364552" y="38100"/>
            <a:ext cx="521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FoodLinked</a:t>
            </a:r>
            <a:r>
              <a:rPr lang="en-US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ASSOCIATION Partner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55BCD2-7122-4489-81D5-50694E464100}"/>
              </a:ext>
            </a:extLst>
          </p:cNvPr>
          <p:cNvSpPr/>
          <p:nvPr/>
        </p:nvSpPr>
        <p:spPr>
          <a:xfrm>
            <a:off x="0" y="6713220"/>
            <a:ext cx="12192000" cy="144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F06D8F9-D031-42DF-B99D-3514CBBC8F3C}"/>
              </a:ext>
            </a:extLst>
          </p:cNvPr>
          <p:cNvSpPr/>
          <p:nvPr/>
        </p:nvSpPr>
        <p:spPr>
          <a:xfrm>
            <a:off x="8816409" y="1155344"/>
            <a:ext cx="633667" cy="1681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="" xmlns:a16="http://schemas.microsoft.com/office/drawing/2014/main" id="{8DE91B1E-99DD-4059-8252-2D5D3B59BAAF}"/>
              </a:ext>
            </a:extLst>
          </p:cNvPr>
          <p:cNvSpPr/>
          <p:nvPr/>
        </p:nvSpPr>
        <p:spPr>
          <a:xfrm rot="10800000">
            <a:off x="8116090" y="1418578"/>
            <a:ext cx="1207687" cy="1118881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Blank 3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B91F272-BA13-4006-B28B-F286356B4559}"/>
              </a:ext>
            </a:extLst>
          </p:cNvPr>
          <p:cNvSpPr/>
          <p:nvPr/>
        </p:nvSpPr>
        <p:spPr>
          <a:xfrm>
            <a:off x="8174567" y="1456329"/>
            <a:ext cx="1149212" cy="18288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Manage Hotel Profile</a:t>
            </a:r>
          </a:p>
        </p:txBody>
      </p:sp>
      <p:sp>
        <p:nvSpPr>
          <p:cNvPr id="32" name="Action Button: Blank 3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FE05231-2D05-40CE-BC14-BDAE026CD2E7}"/>
              </a:ext>
            </a:extLst>
          </p:cNvPr>
          <p:cNvSpPr/>
          <p:nvPr/>
        </p:nvSpPr>
        <p:spPr>
          <a:xfrm>
            <a:off x="8174567" y="1639209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Revenue Account</a:t>
            </a:r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804C19-14FF-47BA-8480-5B2AEB3E5E42}"/>
              </a:ext>
            </a:extLst>
          </p:cNvPr>
          <p:cNvSpPr/>
          <p:nvPr/>
        </p:nvSpPr>
        <p:spPr>
          <a:xfrm>
            <a:off x="8174567" y="1841855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Data Analytics 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BE1D91-57E3-49D9-8995-51E59ACBBFBC}"/>
              </a:ext>
            </a:extLst>
          </p:cNvPr>
          <p:cNvSpPr/>
          <p:nvPr/>
        </p:nvSpPr>
        <p:spPr>
          <a:xfrm>
            <a:off x="8174567" y="2023390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Change Password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8AD0E6-D560-4638-9433-BB7EAA3E6E2F}"/>
              </a:ext>
            </a:extLst>
          </p:cNvPr>
          <p:cNvSpPr/>
          <p:nvPr/>
        </p:nvSpPr>
        <p:spPr>
          <a:xfrm>
            <a:off x="8174567" y="2225703"/>
            <a:ext cx="958676" cy="202646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6A99A1-7DF5-40C4-B92E-6F69FCD99898}"/>
              </a:ext>
            </a:extLst>
          </p:cNvPr>
          <p:cNvSpPr txBox="1"/>
          <p:nvPr/>
        </p:nvSpPr>
        <p:spPr>
          <a:xfrm>
            <a:off x="85217" y="1053209"/>
            <a:ext cx="257538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Sections / Tabs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Logo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Settings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Admin Menu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About Association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Post to conversations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Group conversation dialogue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Association Reviews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Members List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Invite Others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0DB2C5-8DDA-44DF-9A8B-2F2DDE8932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533652"/>
            <a:ext cx="1584952" cy="13242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08A77C7-AB30-44D0-89AC-882CB9461B84}"/>
              </a:ext>
            </a:extLst>
          </p:cNvPr>
          <p:cNvSpPr/>
          <p:nvPr/>
        </p:nvSpPr>
        <p:spPr>
          <a:xfrm>
            <a:off x="3925557" y="2783740"/>
            <a:ext cx="128016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Association Reviews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D6B640C-2D7A-48A4-AF02-9EFED3C466CD}"/>
              </a:ext>
            </a:extLst>
          </p:cNvPr>
          <p:cNvCxnSpPr>
            <a:cxnSpLocks/>
          </p:cNvCxnSpPr>
          <p:nvPr/>
        </p:nvCxnSpPr>
        <p:spPr>
          <a:xfrm flipV="1">
            <a:off x="909376" y="1240971"/>
            <a:ext cx="2497015" cy="177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9739992F-44D6-4957-BFCB-1C4566140882}"/>
              </a:ext>
            </a:extLst>
          </p:cNvPr>
          <p:cNvCxnSpPr/>
          <p:nvPr/>
        </p:nvCxnSpPr>
        <p:spPr>
          <a:xfrm flipV="1">
            <a:off x="934497" y="1261068"/>
            <a:ext cx="3141414" cy="37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A0F4D41-A063-4724-9EB1-236A42AA21B2}"/>
              </a:ext>
            </a:extLst>
          </p:cNvPr>
          <p:cNvCxnSpPr>
            <a:cxnSpLocks/>
          </p:cNvCxnSpPr>
          <p:nvPr/>
        </p:nvCxnSpPr>
        <p:spPr>
          <a:xfrm flipV="1">
            <a:off x="1115367" y="1261068"/>
            <a:ext cx="7420708" cy="580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A27C564-9A1B-4F3F-BD12-16F02D3AECAA}"/>
              </a:ext>
            </a:extLst>
          </p:cNvPr>
          <p:cNvCxnSpPr>
            <a:cxnSpLocks/>
          </p:cNvCxnSpPr>
          <p:nvPr/>
        </p:nvCxnSpPr>
        <p:spPr>
          <a:xfrm flipV="1">
            <a:off x="1467059" y="1239415"/>
            <a:ext cx="7349350" cy="80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3F1939B3-652D-4939-8F98-BC4DEA8F6231}"/>
              </a:ext>
            </a:extLst>
          </p:cNvPr>
          <p:cNvCxnSpPr>
            <a:cxnSpLocks/>
          </p:cNvCxnSpPr>
          <p:nvPr/>
        </p:nvCxnSpPr>
        <p:spPr>
          <a:xfrm flipV="1">
            <a:off x="1828800" y="2023391"/>
            <a:ext cx="5662743" cy="264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86625F4-295D-41DC-A098-0F84898C4E42}"/>
              </a:ext>
            </a:extLst>
          </p:cNvPr>
          <p:cNvCxnSpPr>
            <a:cxnSpLocks/>
          </p:cNvCxnSpPr>
          <p:nvPr/>
        </p:nvCxnSpPr>
        <p:spPr>
          <a:xfrm flipV="1">
            <a:off x="2085033" y="2321169"/>
            <a:ext cx="1431890" cy="180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B1D06BD-DF52-4E1A-B4E8-8AA254118F22}"/>
              </a:ext>
            </a:extLst>
          </p:cNvPr>
          <p:cNvCxnSpPr>
            <a:cxnSpLocks/>
          </p:cNvCxnSpPr>
          <p:nvPr/>
        </p:nvCxnSpPr>
        <p:spPr>
          <a:xfrm>
            <a:off x="2589125" y="2682341"/>
            <a:ext cx="741904" cy="122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259B2D5-F063-419E-AC31-DD67EFAA4551}"/>
              </a:ext>
            </a:extLst>
          </p:cNvPr>
          <p:cNvCxnSpPr>
            <a:cxnSpLocks/>
          </p:cNvCxnSpPr>
          <p:nvPr/>
        </p:nvCxnSpPr>
        <p:spPr>
          <a:xfrm flipV="1">
            <a:off x="1939332" y="2867177"/>
            <a:ext cx="2100105" cy="65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4D581956-AC00-405C-BFB9-26BC6ACDDA5B}"/>
              </a:ext>
            </a:extLst>
          </p:cNvPr>
          <p:cNvCxnSpPr>
            <a:cxnSpLocks/>
          </p:cNvCxnSpPr>
          <p:nvPr/>
        </p:nvCxnSpPr>
        <p:spPr>
          <a:xfrm>
            <a:off x="1828800" y="3133068"/>
            <a:ext cx="5606980" cy="278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644A5BF1-AEB0-4CA0-8243-3FDEAF67EA76}"/>
              </a:ext>
            </a:extLst>
          </p:cNvPr>
          <p:cNvCxnSpPr>
            <a:cxnSpLocks/>
          </p:cNvCxnSpPr>
          <p:nvPr/>
        </p:nvCxnSpPr>
        <p:spPr>
          <a:xfrm>
            <a:off x="1467059" y="3327718"/>
            <a:ext cx="5968721" cy="585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12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4" y="536543"/>
            <a:ext cx="9144000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EF86A9AD-FFA6-4CF2-9057-9D41E6580A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5943" y="620441"/>
            <a:ext cx="1584952" cy="1324269"/>
          </a:xfrm>
          <a:prstGeom prst="rect">
            <a:avLst/>
          </a:prstGeom>
        </p:spPr>
      </p:pic>
      <p:sp>
        <p:nvSpPr>
          <p:cNvPr id="42" name="Flowchart: Process 41">
            <a:extLst>
              <a:ext uri="{FF2B5EF4-FFF2-40B4-BE49-F238E27FC236}">
                <a16:creationId xmlns="" xmlns:a16="http://schemas.microsoft.com/office/drawing/2014/main" id="{F0DAC470-90E6-485F-A942-59BA941850EB}"/>
              </a:ext>
            </a:extLst>
          </p:cNvPr>
          <p:cNvSpPr/>
          <p:nvPr/>
        </p:nvSpPr>
        <p:spPr>
          <a:xfrm>
            <a:off x="8265943" y="2028608"/>
            <a:ext cx="1554480" cy="2482254"/>
          </a:xfrm>
          <a:prstGeom prst="flowChartProcess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Quick Links</a:t>
            </a:r>
          </a:p>
        </p:txBody>
      </p:sp>
      <p:sp>
        <p:nvSpPr>
          <p:cNvPr id="45" name="Action Button: Blank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DB3F7E4-BAA0-4ABB-A608-36429FBB8F9D}"/>
              </a:ext>
            </a:extLst>
          </p:cNvPr>
          <p:cNvSpPr/>
          <p:nvPr/>
        </p:nvSpPr>
        <p:spPr>
          <a:xfrm>
            <a:off x="8306828" y="2325787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Post Buying Request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960A55-BC2C-4E35-AC70-5497A5280CCA}"/>
              </a:ext>
            </a:extLst>
          </p:cNvPr>
          <p:cNvSpPr/>
          <p:nvPr/>
        </p:nvSpPr>
        <p:spPr>
          <a:xfrm>
            <a:off x="8309343" y="2615917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Request for Quotation </a:t>
            </a:r>
          </a:p>
        </p:txBody>
      </p:sp>
      <p:sp>
        <p:nvSpPr>
          <p:cNvPr id="47" name="Action Button: Blank 4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58E4482-642D-4B66-9113-8D41E08229F0}"/>
              </a:ext>
            </a:extLst>
          </p:cNvPr>
          <p:cNvSpPr/>
          <p:nvPr/>
        </p:nvSpPr>
        <p:spPr>
          <a:xfrm>
            <a:off x="8309341" y="2898505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Post a Product</a:t>
            </a:r>
          </a:p>
        </p:txBody>
      </p: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BD75BD7-DA52-417A-AD10-00A1AA33A858}"/>
              </a:ext>
            </a:extLst>
          </p:cNvPr>
          <p:cNvSpPr/>
          <p:nvPr/>
        </p:nvSpPr>
        <p:spPr>
          <a:xfrm>
            <a:off x="8309341" y="3180369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Post a Job</a:t>
            </a:r>
          </a:p>
        </p:txBody>
      </p: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05EE7E2-EE57-44ED-83DA-FE48FCC2A6BB}"/>
              </a:ext>
            </a:extLst>
          </p:cNvPr>
          <p:cNvSpPr/>
          <p:nvPr/>
        </p:nvSpPr>
        <p:spPr>
          <a:xfrm>
            <a:off x="8306830" y="3454691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Apply for Job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56EECEA-D55F-4CEE-9560-C5AAC9FFD3F2}"/>
              </a:ext>
            </a:extLst>
          </p:cNvPr>
          <p:cNvSpPr/>
          <p:nvPr/>
        </p:nvSpPr>
        <p:spPr>
          <a:xfrm>
            <a:off x="8306829" y="3736555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Join Communities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1E9F7F4-ABE4-4ADD-9287-97393DBA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774" y="899659"/>
            <a:ext cx="4297680" cy="5265859"/>
          </a:xfrm>
          <a:prstGeom prst="rect">
            <a:avLst/>
          </a:prstGeom>
        </p:spPr>
      </p:pic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7301983-9715-40A7-8421-93BA52D4BAE4}"/>
              </a:ext>
            </a:extLst>
          </p:cNvPr>
          <p:cNvSpPr/>
          <p:nvPr/>
        </p:nvSpPr>
        <p:spPr>
          <a:xfrm>
            <a:off x="3861303" y="628835"/>
            <a:ext cx="914400" cy="1828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Filter  v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6501D5-492E-4F4D-AC62-F1C46161BD5F}"/>
              </a:ext>
            </a:extLst>
          </p:cNvPr>
          <p:cNvSpPr/>
          <p:nvPr/>
        </p:nvSpPr>
        <p:spPr>
          <a:xfrm>
            <a:off x="4884508" y="628835"/>
            <a:ext cx="914400" cy="1828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Sort by  v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D9F564F-E7F9-4CD2-B6D0-9BDEE977FE5E}"/>
              </a:ext>
            </a:extLst>
          </p:cNvPr>
          <p:cNvSpPr/>
          <p:nvPr/>
        </p:nvSpPr>
        <p:spPr>
          <a:xfrm>
            <a:off x="2195998" y="62044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Join Communities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796F286-84DD-44ED-8608-9C8B6618DC7C}"/>
              </a:ext>
            </a:extLst>
          </p:cNvPr>
          <p:cNvSpPr/>
          <p:nvPr/>
        </p:nvSpPr>
        <p:spPr>
          <a:xfrm>
            <a:off x="2195996" y="90302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My Communities</a:t>
            </a:r>
          </a:p>
        </p:txBody>
      </p:sp>
      <p:sp>
        <p:nvSpPr>
          <p:cNvPr id="56" name="Action Button: Go Home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5B34557-0396-49D5-8202-B372BFBBC7B5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F9EFC2D-07ED-4D2F-9012-8D5F70A3B205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812A5B0-8529-4BAE-BA98-0FB9D317A725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9" name="Action Button: Blank 5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EAC8E23-4E4C-4A8D-93DA-C76EB76C127F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8F506C88-B597-4E4B-997C-23B0ABDFFB17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ction Button: Blank 6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53372A4-CC2B-46E7-BE1D-687B9E61EB1E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62" name="Action Button: Blank 6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BFCA64E-0617-4931-AD0F-21ECAC19351F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3" name="Action Button: Blank 6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339D132-E589-4CEB-933B-13345FC8E3A5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ECB4F3E-3838-45FE-81D4-C05A7D55E013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2306601-AE73-4747-B5EF-5C4A10C2D386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6" name="Action Button: Blank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D6E3030-98EB-4F4A-9C2F-8E663E90ABA4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7" name="Oval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36A6118-2160-48EC-AB0E-9ACD719B3C5C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BF8D28A-1409-4B80-8FF2-C99ED3338ABF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E85A8A8E-0F10-4983-962F-977ED08C54C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573B3231-BF9D-4F4B-AB2F-84FE644C8CC1}"/>
              </a:ext>
            </a:extLst>
          </p:cNvPr>
          <p:cNvCxnSpPr>
            <a:cxnSpLocks/>
            <a:stCxn id="68" idx="2"/>
            <a:endCxn id="68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ction Button: Blank 7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6769E3C-A21B-4501-8739-50CD4C15510B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7E20375-9C44-4CBA-A04B-210D2E570FE2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09C83BF-0865-4324-8BDC-4058CECA9B54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38B3F65-81EE-4847-8BFC-A5304D3227D4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51E7CA3-6BFD-48E3-A5CF-FD82DED81D9A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4FD27A5-C8CC-41CA-885A-C34ADC24C7B6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80400C4-A4BF-4EAB-A719-C41526D6BB06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C8D6D38-86F3-40FE-A153-3D054C1C20AC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267AF94-D6EC-4AF1-A3E0-E2A77232160D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34D5A34-BDD1-47E6-B00C-EBBB5B208FB9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81" name="Action Button: Blank 8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C50BAEC-6167-47C0-8B20-3919889AFDC5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39C3CFE2-FFE1-430C-A417-9931B67FCCAF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61346" y="720275"/>
            <a:ext cx="3199957" cy="11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636C2A4-1567-4B21-9DFE-BCA10FFF9971}"/>
              </a:ext>
            </a:extLst>
          </p:cNvPr>
          <p:cNvSpPr txBox="1"/>
          <p:nvPr/>
        </p:nvSpPr>
        <p:spPr>
          <a:xfrm>
            <a:off x="75971" y="1842391"/>
            <a:ext cx="1370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 of the filter / sort options is by type: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Schools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Hotels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Associations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F3C0307E-382B-43DD-84D7-DE8FE075BCB7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98360" y="720275"/>
            <a:ext cx="4186148" cy="1132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4" y="536543"/>
            <a:ext cx="9144000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EF86A9AD-FFA6-4CF2-9057-9D41E6580A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5943" y="620441"/>
            <a:ext cx="1584952" cy="1324269"/>
          </a:xfrm>
          <a:prstGeom prst="rect">
            <a:avLst/>
          </a:prstGeom>
        </p:spPr>
      </p:pic>
      <p:sp>
        <p:nvSpPr>
          <p:cNvPr id="42" name="Flowchart: Process 41">
            <a:extLst>
              <a:ext uri="{FF2B5EF4-FFF2-40B4-BE49-F238E27FC236}">
                <a16:creationId xmlns="" xmlns:a16="http://schemas.microsoft.com/office/drawing/2014/main" id="{F0DAC470-90E6-485F-A942-59BA941850EB}"/>
              </a:ext>
            </a:extLst>
          </p:cNvPr>
          <p:cNvSpPr/>
          <p:nvPr/>
        </p:nvSpPr>
        <p:spPr>
          <a:xfrm>
            <a:off x="8265943" y="2028608"/>
            <a:ext cx="1554480" cy="2482254"/>
          </a:xfrm>
          <a:prstGeom prst="flowChartProcess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Quick Links</a:t>
            </a:r>
          </a:p>
        </p:txBody>
      </p:sp>
      <p:sp>
        <p:nvSpPr>
          <p:cNvPr id="45" name="Action Button: Blank 4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DB3F7E4-BAA0-4ABB-A608-36429FBB8F9D}"/>
              </a:ext>
            </a:extLst>
          </p:cNvPr>
          <p:cNvSpPr/>
          <p:nvPr/>
        </p:nvSpPr>
        <p:spPr>
          <a:xfrm>
            <a:off x="8306828" y="2325787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Post Buying Request</a:t>
            </a:r>
          </a:p>
        </p:txBody>
      </p:sp>
      <p:sp>
        <p:nvSpPr>
          <p:cNvPr id="46" name="Action Button: Blank 4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960A55-BC2C-4E35-AC70-5497A5280CCA}"/>
              </a:ext>
            </a:extLst>
          </p:cNvPr>
          <p:cNvSpPr/>
          <p:nvPr/>
        </p:nvSpPr>
        <p:spPr>
          <a:xfrm>
            <a:off x="8309343" y="2615917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Request for Quotation </a:t>
            </a:r>
          </a:p>
        </p:txBody>
      </p:sp>
      <p:sp>
        <p:nvSpPr>
          <p:cNvPr id="47" name="Action Button: Blank 4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58E4482-642D-4B66-9113-8D41E08229F0}"/>
              </a:ext>
            </a:extLst>
          </p:cNvPr>
          <p:cNvSpPr/>
          <p:nvPr/>
        </p:nvSpPr>
        <p:spPr>
          <a:xfrm>
            <a:off x="8309341" y="2898505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Post a Product</a:t>
            </a:r>
          </a:p>
        </p:txBody>
      </p: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BD75BD7-DA52-417A-AD10-00A1AA33A858}"/>
              </a:ext>
            </a:extLst>
          </p:cNvPr>
          <p:cNvSpPr/>
          <p:nvPr/>
        </p:nvSpPr>
        <p:spPr>
          <a:xfrm>
            <a:off x="8309341" y="3180369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Post a Job</a:t>
            </a:r>
          </a:p>
        </p:txBody>
      </p:sp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05EE7E2-EE57-44ED-83DA-FE48FCC2A6BB}"/>
              </a:ext>
            </a:extLst>
          </p:cNvPr>
          <p:cNvSpPr/>
          <p:nvPr/>
        </p:nvSpPr>
        <p:spPr>
          <a:xfrm>
            <a:off x="8306830" y="3454691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Apply for Job</a:t>
            </a:r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56EECEA-D55F-4CEE-9560-C5AAC9FFD3F2}"/>
              </a:ext>
            </a:extLst>
          </p:cNvPr>
          <p:cNvSpPr/>
          <p:nvPr/>
        </p:nvSpPr>
        <p:spPr>
          <a:xfrm>
            <a:off x="8306829" y="3736555"/>
            <a:ext cx="1496971" cy="27432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/>
              <a:t>Join Communities</a:t>
            </a:r>
          </a:p>
        </p:txBody>
      </p:sp>
      <p:sp>
        <p:nvSpPr>
          <p:cNvPr id="52" name="Action Button: Blank 5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7301983-9715-40A7-8421-93BA52D4BAE4}"/>
              </a:ext>
            </a:extLst>
          </p:cNvPr>
          <p:cNvSpPr/>
          <p:nvPr/>
        </p:nvSpPr>
        <p:spPr>
          <a:xfrm>
            <a:off x="3861303" y="628835"/>
            <a:ext cx="914400" cy="1828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Filter  v</a:t>
            </a:r>
          </a:p>
        </p:txBody>
      </p:sp>
      <p:sp>
        <p:nvSpPr>
          <p:cNvPr id="53" name="Action Button: Blank 5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06501D5-492E-4F4D-AC62-F1C46161BD5F}"/>
              </a:ext>
            </a:extLst>
          </p:cNvPr>
          <p:cNvSpPr/>
          <p:nvPr/>
        </p:nvSpPr>
        <p:spPr>
          <a:xfrm>
            <a:off x="4884508" y="628835"/>
            <a:ext cx="914400" cy="1828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Sort by  v</a:t>
            </a:r>
          </a:p>
        </p:txBody>
      </p:sp>
      <p:sp>
        <p:nvSpPr>
          <p:cNvPr id="54" name="Action Button: Blank 5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D9F564F-E7F9-4CD2-B6D0-9BDEE977FE5E}"/>
              </a:ext>
            </a:extLst>
          </p:cNvPr>
          <p:cNvSpPr/>
          <p:nvPr/>
        </p:nvSpPr>
        <p:spPr>
          <a:xfrm>
            <a:off x="2196000" y="61707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Join Communities</a:t>
            </a:r>
          </a:p>
        </p:txBody>
      </p:sp>
      <p:sp>
        <p:nvSpPr>
          <p:cNvPr id="55" name="Action Button: Blank 5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796F286-84DD-44ED-8608-9C8B6618DC7C}"/>
              </a:ext>
            </a:extLst>
          </p:cNvPr>
          <p:cNvSpPr/>
          <p:nvPr/>
        </p:nvSpPr>
        <p:spPr>
          <a:xfrm>
            <a:off x="2195998" y="89965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My Communities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9EA01C13-85B6-47E0-8B3D-AFD9AC82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20" y="937684"/>
            <a:ext cx="4267200" cy="4152900"/>
          </a:xfrm>
          <a:prstGeom prst="rect">
            <a:avLst/>
          </a:prstGeom>
        </p:spPr>
      </p:pic>
      <p:sp>
        <p:nvSpPr>
          <p:cNvPr id="51" name="Action Button: Go Home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225B0F3-67F3-47BA-A978-AD1210575E8B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886981A-63FA-48A3-8D72-F38CE1BEDD05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5A1D4AC-5D2B-42A1-BF00-DFD15C354482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797F4D-25C4-4C92-82DE-31C64E43AB15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7A76A79F-1407-41E4-94F6-040CFB70B266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DFCDEDE-B84A-4329-80B6-D4635C3511CF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61" name="Action Button: Blank 6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2088080-E0C5-40F1-A05D-026658F82B0C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2" name="Action Button: Blank 6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12344BC-4A9D-4F35-A375-DDBD6769A907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Action Button: Blank 6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26FD0E1-0BA7-4D5B-A7D6-51FA73EA58A6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CA5E6AB-86B7-4AAF-AA40-06921C3B751C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C765577-0308-40B4-B5B1-23D81ED56513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Oval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1CB8DAC-A26C-479C-93FB-8B6CA278B537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424BEE9-1D2F-4A27-8FF1-A3FDE8C60D74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F8DFD094-1993-45B3-A66D-C00EE3C79A46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9ABB65E4-7214-4EB2-B044-4E80BB5710E7}"/>
              </a:ext>
            </a:extLst>
          </p:cNvPr>
          <p:cNvCxnSpPr>
            <a:cxnSpLocks/>
            <a:stCxn id="67" idx="2"/>
            <a:endCxn id="67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ction Button: Blank 6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6E5202C-4C48-4092-8E30-583C031DD7DC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71" name="Action Button: Blank 7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8BD50F8-3843-4EDD-B577-95BCBCF95B13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CBF7D43-5B29-45FB-AAFD-72BDC65F047A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748C81C-BD68-458A-AEDE-69C12E930639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C07A2B3-E9DB-4ED4-8493-711A78E56064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23898D8-236A-4B1C-A725-86303725008E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4C5752B-7B35-4EBF-B33F-960B9CE19062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32CA7CC-8340-44C5-9C77-56A38280F1B5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0FB8504-9A8F-4300-ACA7-7CA351CB4839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31101D8-E731-413D-99FE-A2B4F81B13B8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BF7CFAD-D1A0-409D-8AA1-CDC216F62731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4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4" y="536543"/>
            <a:ext cx="9144000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1" name="Action Button: Go Home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5F15ED3-EE5A-49B5-804D-9D30BC2A67E4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D69D66C-CFAE-4C5E-B3CF-D89628DAC21C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B79E0D2-C21F-4600-B9A0-9A334C0E9BF5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6455895-EA9F-483B-A9F1-2C96C714DED1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92B6C0F7-1D28-4F68-80F9-D8EE561200F2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6B11DCC-400F-42CF-9918-367FB2CE8B4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61" name="Action Button: Blank 6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ACD283A-91F8-4545-A01A-023A872C0964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2" name="Action Button: Blank 6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6CE3A6D-A5F6-4C98-B2B7-169B1552A8A5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3" name="Action Button: Blank 6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A302063-1248-44E8-8FBF-202643F3B487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6590DF7-6E45-4B12-9B2F-19D64A6A5A96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EE882C5-D137-4BF9-B4FC-90EA2A12CDDD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Oval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1C32CC5-2814-46F9-856C-1F7056B94E0F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0E003B7-1A97-494D-9ADF-8E2B16C68253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68C592B0-F763-4B42-9927-4AED76344EE4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A746F5CC-FC1E-44A2-B652-7EBD106F5131}"/>
              </a:ext>
            </a:extLst>
          </p:cNvPr>
          <p:cNvCxnSpPr>
            <a:cxnSpLocks/>
            <a:stCxn id="67" idx="2"/>
            <a:endCxn id="67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ction Button: Blank 6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0326E79-A448-4B04-AFC2-06F831D45D8C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71" name="Action Button: Blank 7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5A1061D-462E-4462-B9D7-BB49D87CEE11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7EFFCD2-AF93-4095-A55A-E9480E2FE0B0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A364E46-E2D1-4805-801C-335F909FA61A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C0E631-71E2-4098-ACFE-AB9A4CCB0AD2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DB577C4-C313-41A9-ADBC-1A6FE856CBC7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561D50-FEBB-469F-9846-C7EF7894F499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7A9D692-3A72-4B8B-9CBC-CC43E2F392E8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C041468-BCE3-40FB-8B72-3872B173C188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C5F7B30-A03F-4A5E-A844-B4AE6E474D11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81E70EC-2434-41FC-974B-58F3773CAC04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="" xmlns:a16="http://schemas.microsoft.com/office/drawing/2014/main" id="{A1237135-0689-40A5-8B63-0384F99EC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D1E9090-0F36-43C2-9B53-637DF1C2F90B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25EB13DC-607C-43DB-8004-5B24401D66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9FA8DF0-0A44-46C6-B639-1277A99AEC2E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Internships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25C9910-D3DB-4675-8F34-034D955A4EA3}"/>
              </a:ext>
            </a:extLst>
          </p:cNvPr>
          <p:cNvSpPr/>
          <p:nvPr/>
        </p:nvSpPr>
        <p:spPr>
          <a:xfrm>
            <a:off x="465707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ODCs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AE03AE-5360-44EA-87B6-347FF999B801}"/>
              </a:ext>
            </a:extLst>
          </p:cNvPr>
          <p:cNvSpPr/>
          <p:nvPr/>
        </p:nvSpPr>
        <p:spPr>
          <a:xfrm>
            <a:off x="5389056" y="2763469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8AC58F6-E02C-43D3-99D9-3F595791EC6E}"/>
              </a:ext>
            </a:extLst>
          </p:cNvPr>
          <p:cNvSpPr/>
          <p:nvPr/>
        </p:nvSpPr>
        <p:spPr>
          <a:xfrm>
            <a:off x="6096000" y="2763469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School Reviews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E07F78F-AA47-47F9-96A2-B9DE84BD6F8C}"/>
              </a:ext>
            </a:extLst>
          </p:cNvPr>
          <p:cNvSpPr txBox="1"/>
          <p:nvPr/>
        </p:nvSpPr>
        <p:spPr>
          <a:xfrm>
            <a:off x="42317" y="1197658"/>
            <a:ext cx="14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functions like the ones on slides 13 &amp; 14 … but without the Admin functions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7963222-B02F-4871-93D8-798781F08064}"/>
              </a:ext>
            </a:extLst>
          </p:cNvPr>
          <p:cNvSpPr txBox="1"/>
          <p:nvPr/>
        </p:nvSpPr>
        <p:spPr>
          <a:xfrm>
            <a:off x="42317" y="692160"/>
            <a:ext cx="21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School Community:</a:t>
            </a:r>
          </a:p>
          <a:p>
            <a:r>
              <a:rPr lang="en-US" sz="1200" b="1" dirty="0"/>
              <a:t>- Member view 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5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4" y="536543"/>
            <a:ext cx="9144000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1" name="Action Button: Go Home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5F15ED3-EE5A-49B5-804D-9D30BC2A67E4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D69D66C-CFAE-4C5E-B3CF-D89628DAC21C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B79E0D2-C21F-4600-B9A0-9A334C0E9BF5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6455895-EA9F-483B-A9F1-2C96C714DED1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92B6C0F7-1D28-4F68-80F9-D8EE561200F2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6B11DCC-400F-42CF-9918-367FB2CE8B4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61" name="Action Button: Blank 6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ACD283A-91F8-4545-A01A-023A872C0964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2" name="Action Button: Blank 6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6CE3A6D-A5F6-4C98-B2B7-169B1552A8A5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3" name="Action Button: Blank 6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A302063-1248-44E8-8FBF-202643F3B487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6590DF7-6E45-4B12-9B2F-19D64A6A5A96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EE882C5-D137-4BF9-B4FC-90EA2A12CDDD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Oval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1C32CC5-2814-46F9-856C-1F7056B94E0F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0E003B7-1A97-494D-9ADF-8E2B16C68253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68C592B0-F763-4B42-9927-4AED76344EE4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A746F5CC-FC1E-44A2-B652-7EBD106F5131}"/>
              </a:ext>
            </a:extLst>
          </p:cNvPr>
          <p:cNvCxnSpPr>
            <a:cxnSpLocks/>
            <a:stCxn id="67" idx="2"/>
            <a:endCxn id="67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ction Button: Blank 6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0326E79-A448-4B04-AFC2-06F831D45D8C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71" name="Action Button: Blank 7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5A1061D-462E-4462-B9D7-BB49D87CEE11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7EFFCD2-AF93-4095-A55A-E9480E2FE0B0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A364E46-E2D1-4805-801C-335F909FA61A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C0E631-71E2-4098-ACFE-AB9A4CCB0AD2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DB577C4-C313-41A9-ADBC-1A6FE856CBC7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561D50-FEBB-469F-9846-C7EF7894F499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7A9D692-3A72-4B8B-9CBC-CC43E2F392E8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C041468-BCE3-40FB-8B72-3872B173C188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C5F7B30-A03F-4A5E-A844-B4AE6E474D11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81E70EC-2434-41FC-974B-58F3773CAC04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="" xmlns:a16="http://schemas.microsoft.com/office/drawing/2014/main" id="{A1237135-0689-40A5-8B63-0384F99EC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D1E9090-0F36-43C2-9B53-637DF1C2F90B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25EB13DC-607C-43DB-8004-5B24401D66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E07F78F-AA47-47F9-96A2-B9DE84BD6F8C}"/>
              </a:ext>
            </a:extLst>
          </p:cNvPr>
          <p:cNvSpPr txBox="1"/>
          <p:nvPr/>
        </p:nvSpPr>
        <p:spPr>
          <a:xfrm>
            <a:off x="42317" y="1197658"/>
            <a:ext cx="14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functions like the ones on slides 36 &amp; 37 … but without the Admin functions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7963222-B02F-4871-93D8-798781F08064}"/>
              </a:ext>
            </a:extLst>
          </p:cNvPr>
          <p:cNvSpPr txBox="1"/>
          <p:nvPr/>
        </p:nvSpPr>
        <p:spPr>
          <a:xfrm>
            <a:off x="42317" y="692160"/>
            <a:ext cx="21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Hotel Community:</a:t>
            </a:r>
          </a:p>
          <a:p>
            <a:r>
              <a:rPr lang="en-US" sz="1200" b="1" dirty="0"/>
              <a:t>- Member view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78FE4D1-2E50-4DA6-B680-79EDA87CFA9D}"/>
              </a:ext>
            </a:extLst>
          </p:cNvPr>
          <p:cNvSpPr/>
          <p:nvPr/>
        </p:nvSpPr>
        <p:spPr>
          <a:xfrm>
            <a:off x="3925557" y="2763470"/>
            <a:ext cx="73152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A021A723-BA70-4A18-A332-55D4C68B9EE5}"/>
              </a:ext>
            </a:extLst>
          </p:cNvPr>
          <p:cNvSpPr/>
          <p:nvPr/>
        </p:nvSpPr>
        <p:spPr>
          <a:xfrm>
            <a:off x="4632501" y="2763470"/>
            <a:ext cx="91440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Hotel Reviews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0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AE8E51-294B-4604-AB18-116A51E4D9F2}"/>
              </a:ext>
            </a:extLst>
          </p:cNvPr>
          <p:cNvSpPr/>
          <p:nvPr/>
        </p:nvSpPr>
        <p:spPr>
          <a:xfrm>
            <a:off x="1520574" y="536543"/>
            <a:ext cx="9144000" cy="622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1" name="Action Button: Go Home 5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5F15ED3-EE5A-49B5-804D-9D30BC2A67E4}"/>
              </a:ext>
            </a:extLst>
          </p:cNvPr>
          <p:cNvSpPr/>
          <p:nvPr/>
        </p:nvSpPr>
        <p:spPr>
          <a:xfrm>
            <a:off x="2970593" y="174558"/>
            <a:ext cx="274320" cy="274320"/>
          </a:xfrm>
          <a:prstGeom prst="actionButtonHom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D69D66C-CFAE-4C5E-B3CF-D89628DAC21C}"/>
              </a:ext>
            </a:extLst>
          </p:cNvPr>
          <p:cNvSpPr/>
          <p:nvPr/>
        </p:nvSpPr>
        <p:spPr>
          <a:xfrm>
            <a:off x="7779981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B79E0D2-C21F-4600-B9A0-9A334C0E9BF5}"/>
              </a:ext>
            </a:extLst>
          </p:cNvPr>
          <p:cNvSpPr/>
          <p:nvPr/>
        </p:nvSpPr>
        <p:spPr>
          <a:xfrm>
            <a:off x="821057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6455895-EA9F-483B-A9F1-2C96C714DED1}"/>
              </a:ext>
            </a:extLst>
          </p:cNvPr>
          <p:cNvSpPr/>
          <p:nvPr/>
        </p:nvSpPr>
        <p:spPr>
          <a:xfrm>
            <a:off x="8641156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92B6C0F7-1D28-4F68-80F9-D8EE561200F2}"/>
              </a:ext>
            </a:extLst>
          </p:cNvPr>
          <p:cNvCxnSpPr/>
          <p:nvPr/>
        </p:nvCxnSpPr>
        <p:spPr>
          <a:xfrm>
            <a:off x="7687979" y="94434"/>
            <a:ext cx="0" cy="44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6B11DCC-400F-42CF-9918-367FB2CE8B40}"/>
              </a:ext>
            </a:extLst>
          </p:cNvPr>
          <p:cNvSpPr/>
          <p:nvPr/>
        </p:nvSpPr>
        <p:spPr>
          <a:xfrm>
            <a:off x="3587494" y="174558"/>
            <a:ext cx="1371600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Search</a:t>
            </a:r>
          </a:p>
        </p:txBody>
      </p:sp>
      <p:sp>
        <p:nvSpPr>
          <p:cNvPr id="61" name="Action Button: Blank 6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ACD283A-91F8-4545-A01A-023A872C0964}"/>
              </a:ext>
            </a:extLst>
          </p:cNvPr>
          <p:cNvSpPr/>
          <p:nvPr/>
        </p:nvSpPr>
        <p:spPr>
          <a:xfrm>
            <a:off x="5140568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2" name="Action Button: Blank 6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6CE3A6D-A5F6-4C98-B2B7-169B1552A8A5}"/>
              </a:ext>
            </a:extLst>
          </p:cNvPr>
          <p:cNvSpPr/>
          <p:nvPr/>
        </p:nvSpPr>
        <p:spPr>
          <a:xfrm>
            <a:off x="5591702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3" name="Action Button: Blank 6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A302063-1248-44E8-8FBF-202643F3B487}"/>
              </a:ext>
            </a:extLst>
          </p:cNvPr>
          <p:cNvSpPr/>
          <p:nvPr/>
        </p:nvSpPr>
        <p:spPr>
          <a:xfrm>
            <a:off x="6042134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6590DF7-6E45-4B12-9B2F-19D64A6A5A96}"/>
              </a:ext>
            </a:extLst>
          </p:cNvPr>
          <p:cNvSpPr/>
          <p:nvPr/>
        </p:nvSpPr>
        <p:spPr>
          <a:xfrm>
            <a:off x="6488513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EE882C5-D137-4BF9-B4FC-90EA2A12CDDD}"/>
              </a:ext>
            </a:extLst>
          </p:cNvPr>
          <p:cNvSpPr/>
          <p:nvPr/>
        </p:nvSpPr>
        <p:spPr>
          <a:xfrm>
            <a:off x="6941530" y="174557"/>
            <a:ext cx="274320" cy="182880"/>
          </a:xfrm>
          <a:prstGeom prst="actionButtonBlan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Oval 6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1C32CC5-2814-46F9-856C-1F7056B94E0F}"/>
              </a:ext>
            </a:extLst>
          </p:cNvPr>
          <p:cNvSpPr/>
          <p:nvPr/>
        </p:nvSpPr>
        <p:spPr>
          <a:xfrm>
            <a:off x="7320746" y="174557"/>
            <a:ext cx="274320" cy="1828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</a:rPr>
              <a:t>Me</a:t>
            </a:r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0E003B7-1A97-494D-9ADF-8E2B16C68253}"/>
              </a:ext>
            </a:extLst>
          </p:cNvPr>
          <p:cNvSpPr/>
          <p:nvPr/>
        </p:nvSpPr>
        <p:spPr>
          <a:xfrm>
            <a:off x="9058419" y="174557"/>
            <a:ext cx="274320" cy="182880"/>
          </a:xfrm>
          <a:prstGeom prst="actionButtonBlank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68C592B0-F763-4B42-9927-4AED76344EE4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>
            <a:off x="9195577" y="174557"/>
            <a:ext cx="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A746F5CC-FC1E-44A2-B652-7EBD106F5131}"/>
              </a:ext>
            </a:extLst>
          </p:cNvPr>
          <p:cNvCxnSpPr>
            <a:cxnSpLocks/>
            <a:stCxn id="67" idx="2"/>
            <a:endCxn id="67" idx="0"/>
          </p:cNvCxnSpPr>
          <p:nvPr/>
        </p:nvCxnSpPr>
        <p:spPr>
          <a:xfrm>
            <a:off x="9058419" y="265997"/>
            <a:ext cx="274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ction Button: Blank 6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0326E79-A448-4B04-AFC2-06F831D45D8C}"/>
              </a:ext>
            </a:extLst>
          </p:cNvPr>
          <p:cNvSpPr/>
          <p:nvPr/>
        </p:nvSpPr>
        <p:spPr>
          <a:xfrm>
            <a:off x="5039795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My Network</a:t>
            </a:r>
          </a:p>
        </p:txBody>
      </p:sp>
      <p:sp>
        <p:nvSpPr>
          <p:cNvPr id="71" name="Action Button: Blank 7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5A1061D-462E-4462-B9D7-BB49D87CEE11}"/>
              </a:ext>
            </a:extLst>
          </p:cNvPr>
          <p:cNvSpPr/>
          <p:nvPr/>
        </p:nvSpPr>
        <p:spPr>
          <a:xfrm>
            <a:off x="5499220" y="315363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Communities</a:t>
            </a:r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7EFFCD2-AF93-4095-A55A-E9480E2FE0B0}"/>
              </a:ext>
            </a:extLst>
          </p:cNvPr>
          <p:cNvSpPr/>
          <p:nvPr/>
        </p:nvSpPr>
        <p:spPr>
          <a:xfrm>
            <a:off x="5950614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Messages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A364E46-E2D1-4805-801C-335F909FA61A}"/>
              </a:ext>
            </a:extLst>
          </p:cNvPr>
          <p:cNvSpPr/>
          <p:nvPr/>
        </p:nvSpPr>
        <p:spPr>
          <a:xfrm>
            <a:off x="6401044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Notifications</a:t>
            </a:r>
          </a:p>
        </p:txBody>
      </p:sp>
      <p:sp>
        <p:nvSpPr>
          <p:cNvPr id="74" name="Action Button: Blank 7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2C0E631-71E2-4098-ACFE-AB9A4CCB0AD2}"/>
              </a:ext>
            </a:extLst>
          </p:cNvPr>
          <p:cNvSpPr/>
          <p:nvPr/>
        </p:nvSpPr>
        <p:spPr>
          <a:xfrm>
            <a:off x="6851990" y="307095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Jobs</a:t>
            </a:r>
          </a:p>
        </p:txBody>
      </p:sp>
      <p:sp>
        <p:nvSpPr>
          <p:cNvPr id="75" name="Action Button: Blank 7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DB577C4-C313-41A9-ADBC-1A6FE856CBC7}"/>
              </a:ext>
            </a:extLst>
          </p:cNvPr>
          <p:cNvSpPr/>
          <p:nvPr/>
        </p:nvSpPr>
        <p:spPr>
          <a:xfrm>
            <a:off x="7690207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BUY v</a:t>
            </a:r>
          </a:p>
        </p:txBody>
      </p:sp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D561D50-FEBB-469F-9846-C7EF7894F499}"/>
              </a:ext>
            </a:extLst>
          </p:cNvPr>
          <p:cNvSpPr/>
          <p:nvPr/>
        </p:nvSpPr>
        <p:spPr>
          <a:xfrm>
            <a:off x="8119658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SELL v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7A9D692-3A72-4B8B-9CBC-CC43E2F392E8}"/>
              </a:ext>
            </a:extLst>
          </p:cNvPr>
          <p:cNvSpPr/>
          <p:nvPr/>
        </p:nvSpPr>
        <p:spPr>
          <a:xfrm>
            <a:off x="8549716" y="314056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RECRUIT v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C041468-BCE3-40FB-8B72-3872B173C188}"/>
              </a:ext>
            </a:extLst>
          </p:cNvPr>
          <p:cNvSpPr/>
          <p:nvPr/>
        </p:nvSpPr>
        <p:spPr>
          <a:xfrm>
            <a:off x="7240520" y="3135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C5F7B30-A03F-4A5E-A844-B4AE6E474D11}"/>
              </a:ext>
            </a:extLst>
          </p:cNvPr>
          <p:cNvSpPr/>
          <p:nvPr/>
        </p:nvSpPr>
        <p:spPr>
          <a:xfrm>
            <a:off x="8966979" y="311760"/>
            <a:ext cx="457200" cy="274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1" b="1" dirty="0">
                <a:solidFill>
                  <a:schemeClr val="tx2"/>
                </a:solidFill>
              </a:rPr>
              <a:t>MORE v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E81E70EC-2434-41FC-974B-58F3773CAC04}"/>
              </a:ext>
            </a:extLst>
          </p:cNvPr>
          <p:cNvSpPr/>
          <p:nvPr/>
        </p:nvSpPr>
        <p:spPr>
          <a:xfrm>
            <a:off x="3333148" y="174557"/>
            <a:ext cx="252119" cy="274320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v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="" xmlns:a16="http://schemas.microsoft.com/office/drawing/2014/main" id="{A1237135-0689-40A5-8B63-0384F99EC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18" y="782697"/>
            <a:ext cx="6362146" cy="57809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D1E9090-0F36-43C2-9B53-637DF1C2F90B}"/>
              </a:ext>
            </a:extLst>
          </p:cNvPr>
          <p:cNvSpPr/>
          <p:nvPr/>
        </p:nvSpPr>
        <p:spPr>
          <a:xfrm>
            <a:off x="7546312" y="4220308"/>
            <a:ext cx="1838849" cy="2109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25EB13DC-607C-43DB-8004-5B24401D66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7535" y="4418098"/>
            <a:ext cx="1584952" cy="13242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E07F78F-AA47-47F9-96A2-B9DE84BD6F8C}"/>
              </a:ext>
            </a:extLst>
          </p:cNvPr>
          <p:cNvSpPr txBox="1"/>
          <p:nvPr/>
        </p:nvSpPr>
        <p:spPr>
          <a:xfrm>
            <a:off x="42317" y="1197658"/>
            <a:ext cx="14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functions like the ones on slides 43 &amp; 44 … but without the Admin functions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7963222-B02F-4871-93D8-798781F08064}"/>
              </a:ext>
            </a:extLst>
          </p:cNvPr>
          <p:cNvSpPr txBox="1"/>
          <p:nvPr/>
        </p:nvSpPr>
        <p:spPr>
          <a:xfrm>
            <a:off x="42317" y="692160"/>
            <a:ext cx="21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Association Community:</a:t>
            </a:r>
          </a:p>
          <a:p>
            <a:r>
              <a:rPr lang="en-US" sz="1200" b="1" dirty="0"/>
              <a:t>- Member view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78FE4D1-2E50-4DA6-B680-79EDA87CFA9D}"/>
              </a:ext>
            </a:extLst>
          </p:cNvPr>
          <p:cNvSpPr/>
          <p:nvPr/>
        </p:nvSpPr>
        <p:spPr>
          <a:xfrm>
            <a:off x="3925557" y="2763470"/>
            <a:ext cx="1097280" cy="1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Association Reviews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318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Association Partner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C53D70-C4C0-4E61-AD08-AAF6235A7776}"/>
              </a:ext>
            </a:extLst>
          </p:cNvPr>
          <p:cNvSpPr txBox="1"/>
          <p:nvPr/>
        </p:nvSpPr>
        <p:spPr>
          <a:xfrm>
            <a:off x="1249231" y="5369435"/>
            <a:ext cx="880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 should go to the </a:t>
            </a:r>
            <a:r>
              <a:rPr lang="en-US" b="1" dirty="0" err="1">
                <a:solidFill>
                  <a:srgbClr val="FF0000"/>
                </a:solidFill>
              </a:rPr>
              <a:t>FoodLinked</a:t>
            </a:r>
            <a:r>
              <a:rPr lang="en-US" b="1" dirty="0">
                <a:solidFill>
                  <a:srgbClr val="FF0000"/>
                </a:solidFill>
              </a:rPr>
              <a:t> Admin to review and Accept / Reject </a:t>
            </a:r>
          </a:p>
          <a:p>
            <a:r>
              <a:rPr lang="en-US" b="1" dirty="0">
                <a:solidFill>
                  <a:srgbClr val="FF0000"/>
                </a:solidFill>
              </a:rPr>
              <a:t>If Accepted then an approval email will go with a username and password sharing process </a:t>
            </a:r>
          </a:p>
          <a:p>
            <a:r>
              <a:rPr lang="en-US" b="1" dirty="0">
                <a:solidFill>
                  <a:srgbClr val="FF0000"/>
                </a:solidFill>
              </a:rPr>
              <a:t>If Rejected then an apology email will be sent back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8983812" y="5239895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Submit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432174C7-3B86-424F-8052-28266960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90819"/>
              </p:ext>
            </p:extLst>
          </p:nvPr>
        </p:nvGraphicFramePr>
        <p:xfrm>
          <a:off x="1067358" y="1016043"/>
          <a:ext cx="257397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87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1286987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Association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Street 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Region /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Postal code/Zip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53062C33-028E-4951-A996-AC0DCD28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66837"/>
              </p:ext>
            </p:extLst>
          </p:nvPr>
        </p:nvGraphicFramePr>
        <p:xfrm>
          <a:off x="1067358" y="2788006"/>
          <a:ext cx="257397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87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1286987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CONTACT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7005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Best time to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84098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Notes or comments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81517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43DF221-F5E3-47B5-B946-4EBAF1BFB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59127"/>
              </p:ext>
            </p:extLst>
          </p:nvPr>
        </p:nvGraphicFramePr>
        <p:xfrm>
          <a:off x="3973006" y="1016043"/>
          <a:ext cx="392499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99">
                  <a:extLst>
                    <a:ext uri="{9D8B030D-6E8A-4147-A177-3AD203B41FA5}">
                      <a16:colId xmlns="" xmlns:a16="http://schemas.microsoft.com/office/drawing/2014/main" val="3314055702"/>
                    </a:ext>
                  </a:extLst>
                </a:gridCol>
                <a:gridCol w="1962499">
                  <a:extLst>
                    <a:ext uri="{9D8B030D-6E8A-4147-A177-3AD203B41FA5}">
                      <a16:colId xmlns="" xmlns:a16="http://schemas.microsoft.com/office/drawing/2014/main" val="94387726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62938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Association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0147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Association Video (hyperlink)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76147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Association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6820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Number of members (More than)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460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Logo Upload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2816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Profile Upload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028945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30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Influencer Partner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8983812" y="5239895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Next</a:t>
            </a: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D33DB7-431F-4C7D-B7C0-DFAAE06F247E}"/>
              </a:ext>
            </a:extLst>
          </p:cNvPr>
          <p:cNvSpPr/>
          <p:nvPr/>
        </p:nvSpPr>
        <p:spPr>
          <a:xfrm>
            <a:off x="1231358" y="137572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Personal Info</a:t>
            </a:r>
          </a:p>
        </p:txBody>
      </p:sp>
      <p:sp>
        <p:nvSpPr>
          <p:cNvPr id="11" name="Action Button: Blank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0D46CD3-7BB6-4271-9DA9-3E1979BBE1A7}"/>
              </a:ext>
            </a:extLst>
          </p:cNvPr>
          <p:cNvSpPr/>
          <p:nvPr/>
        </p:nvSpPr>
        <p:spPr>
          <a:xfrm>
            <a:off x="1231356" y="165830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Experience </a:t>
            </a:r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55FAFF9-C7D5-499A-AD27-F2A493789ABF}"/>
              </a:ext>
            </a:extLst>
          </p:cNvPr>
          <p:cNvSpPr/>
          <p:nvPr/>
        </p:nvSpPr>
        <p:spPr>
          <a:xfrm>
            <a:off x="1231355" y="1940897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BE902AE-2970-43FF-857D-0B9D9A3ADCA6}"/>
              </a:ext>
            </a:extLst>
          </p:cNvPr>
          <p:cNvSpPr/>
          <p:nvPr/>
        </p:nvSpPr>
        <p:spPr>
          <a:xfrm>
            <a:off x="1231354" y="2215219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Skills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0E17655-1F5D-426D-969C-86B6DD590666}"/>
              </a:ext>
            </a:extLst>
          </p:cNvPr>
          <p:cNvSpPr/>
          <p:nvPr/>
        </p:nvSpPr>
        <p:spPr>
          <a:xfrm>
            <a:off x="1231353" y="2497807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Certification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5F8CF7D-7958-4072-B084-993EF1C9B7CA}"/>
              </a:ext>
            </a:extLst>
          </p:cNvPr>
          <p:cNvSpPr/>
          <p:nvPr/>
        </p:nvSpPr>
        <p:spPr>
          <a:xfrm>
            <a:off x="3160753" y="373601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0 %</a:t>
            </a:r>
          </a:p>
        </p:txBody>
      </p:sp>
      <p:sp>
        <p:nvSpPr>
          <p:cNvPr id="18" name="Action Button: Blank 17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FB33858-6288-4BD8-A8EE-850CEBF7AF2E}"/>
              </a:ext>
            </a:extLst>
          </p:cNvPr>
          <p:cNvSpPr/>
          <p:nvPr/>
        </p:nvSpPr>
        <p:spPr>
          <a:xfrm>
            <a:off x="2870756" y="466279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Profile Strength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66B7BFF-54EF-49CE-8367-2ECB8FDEF968}"/>
              </a:ext>
            </a:extLst>
          </p:cNvPr>
          <p:cNvSpPr/>
          <p:nvPr/>
        </p:nvSpPr>
        <p:spPr>
          <a:xfrm>
            <a:off x="2728326" y="1429210"/>
            <a:ext cx="6395912" cy="5005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Date of Birth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Gender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Marital Status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Nationality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Current Address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Website / Link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About Yourself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Upload Resume (only to recruiters Yes / NO)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Upload Photo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00551-518C-4CD4-B7E0-4FD67303F02B}"/>
              </a:ext>
            </a:extLst>
          </p:cNvPr>
          <p:cNvSpPr txBox="1"/>
          <p:nvPr/>
        </p:nvSpPr>
        <p:spPr>
          <a:xfrm>
            <a:off x="1207767" y="874802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/ 6</a:t>
            </a:r>
          </a:p>
        </p:txBody>
      </p:sp>
      <p:sp>
        <p:nvSpPr>
          <p:cNvPr id="23" name="Action Button: Blank 2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DEF79DC-112D-42F0-AEBB-0EA0CB291C8F}"/>
              </a:ext>
            </a:extLst>
          </p:cNvPr>
          <p:cNvSpPr/>
          <p:nvPr/>
        </p:nvSpPr>
        <p:spPr>
          <a:xfrm>
            <a:off x="1231353" y="276655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Influential Impact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Influencer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6599008" y="6166018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00551-518C-4CD4-B7E0-4FD67303F02B}"/>
              </a:ext>
            </a:extLst>
          </p:cNvPr>
          <p:cNvSpPr txBox="1"/>
          <p:nvPr/>
        </p:nvSpPr>
        <p:spPr>
          <a:xfrm>
            <a:off x="1207767" y="874802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/ 6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3EDF743-2D60-4EA4-A8A4-B36C83E694FA}"/>
              </a:ext>
            </a:extLst>
          </p:cNvPr>
          <p:cNvSpPr/>
          <p:nvPr/>
        </p:nvSpPr>
        <p:spPr>
          <a:xfrm>
            <a:off x="1264014" y="159132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Experience 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E9C49D0-0066-474C-A743-46967AD398E2}"/>
              </a:ext>
            </a:extLst>
          </p:cNvPr>
          <p:cNvSpPr/>
          <p:nvPr/>
        </p:nvSpPr>
        <p:spPr>
          <a:xfrm>
            <a:off x="1264013" y="187391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22F170D-B6EA-4293-9B3A-562971FDF839}"/>
              </a:ext>
            </a:extLst>
          </p:cNvPr>
          <p:cNvSpPr/>
          <p:nvPr/>
        </p:nvSpPr>
        <p:spPr>
          <a:xfrm>
            <a:off x="1264012" y="214823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Skills</a:t>
            </a:r>
          </a:p>
        </p:txBody>
      </p:sp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360F469-9606-4F8C-B478-4C04DA57BC1A}"/>
              </a:ext>
            </a:extLst>
          </p:cNvPr>
          <p:cNvSpPr/>
          <p:nvPr/>
        </p:nvSpPr>
        <p:spPr>
          <a:xfrm>
            <a:off x="1264011" y="243082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Certification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C9FA98F-F391-4CE3-B753-A65731AA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98" y="1367209"/>
            <a:ext cx="4297680" cy="413690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DD38A864-6F2C-4708-95AD-0E720AEB1208}"/>
              </a:ext>
            </a:extLst>
          </p:cNvPr>
          <p:cNvSpPr/>
          <p:nvPr/>
        </p:nvSpPr>
        <p:spPr>
          <a:xfrm>
            <a:off x="5338751" y="5504112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Add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0A5D3CFF-0FAF-4A34-A55A-E201BB67E514}"/>
              </a:ext>
            </a:extLst>
          </p:cNvPr>
          <p:cNvSpPr/>
          <p:nvPr/>
        </p:nvSpPr>
        <p:spPr>
          <a:xfrm>
            <a:off x="6049256" y="5504112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Delete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64E411-CFF1-4218-B8F7-DAC6476B97B4}"/>
              </a:ext>
            </a:extLst>
          </p:cNvPr>
          <p:cNvSpPr/>
          <p:nvPr/>
        </p:nvSpPr>
        <p:spPr>
          <a:xfrm>
            <a:off x="1264016" y="130873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Personal Info</a:t>
            </a:r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59FE9D9-3DDA-46F6-B909-16973D878132}"/>
              </a:ext>
            </a:extLst>
          </p:cNvPr>
          <p:cNvSpPr/>
          <p:nvPr/>
        </p:nvSpPr>
        <p:spPr>
          <a:xfrm>
            <a:off x="1264011" y="272167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Influential Impact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Influencer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6599008" y="6166018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00551-518C-4CD4-B7E0-4FD67303F02B}"/>
              </a:ext>
            </a:extLst>
          </p:cNvPr>
          <p:cNvSpPr txBox="1"/>
          <p:nvPr/>
        </p:nvSpPr>
        <p:spPr>
          <a:xfrm>
            <a:off x="1207767" y="874802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/ 6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3EDF743-2D60-4EA4-A8A4-B36C83E694FA}"/>
              </a:ext>
            </a:extLst>
          </p:cNvPr>
          <p:cNvSpPr/>
          <p:nvPr/>
        </p:nvSpPr>
        <p:spPr>
          <a:xfrm>
            <a:off x="1264014" y="159132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Experience 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E9C49D0-0066-474C-A743-46967AD398E2}"/>
              </a:ext>
            </a:extLst>
          </p:cNvPr>
          <p:cNvSpPr/>
          <p:nvPr/>
        </p:nvSpPr>
        <p:spPr>
          <a:xfrm>
            <a:off x="1264013" y="187391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Education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22F170D-B6EA-4293-9B3A-562971FDF839}"/>
              </a:ext>
            </a:extLst>
          </p:cNvPr>
          <p:cNvSpPr/>
          <p:nvPr/>
        </p:nvSpPr>
        <p:spPr>
          <a:xfrm>
            <a:off x="1264012" y="214823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Skills</a:t>
            </a:r>
          </a:p>
        </p:txBody>
      </p:sp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360F469-9606-4F8C-B478-4C04DA57BC1A}"/>
              </a:ext>
            </a:extLst>
          </p:cNvPr>
          <p:cNvSpPr/>
          <p:nvPr/>
        </p:nvSpPr>
        <p:spPr>
          <a:xfrm>
            <a:off x="1264011" y="243082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Certification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64E411-CFF1-4218-B8F7-DAC6476B97B4}"/>
              </a:ext>
            </a:extLst>
          </p:cNvPr>
          <p:cNvSpPr/>
          <p:nvPr/>
        </p:nvSpPr>
        <p:spPr>
          <a:xfrm>
            <a:off x="1264016" y="130873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Personal Info</a:t>
            </a:r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59FE9D9-3DDA-46F6-B909-16973D878132}"/>
              </a:ext>
            </a:extLst>
          </p:cNvPr>
          <p:cNvSpPr/>
          <p:nvPr/>
        </p:nvSpPr>
        <p:spPr>
          <a:xfrm>
            <a:off x="1264011" y="272167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Influential Impact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AF6AC06D-1901-4E4E-8B49-20726BE00C6A}"/>
              </a:ext>
            </a:extLst>
          </p:cNvPr>
          <p:cNvSpPr/>
          <p:nvPr/>
        </p:nvSpPr>
        <p:spPr>
          <a:xfrm>
            <a:off x="6270735" y="4812448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Add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A1B7485F-3DEB-45FC-B5A8-4BF619491760}"/>
              </a:ext>
            </a:extLst>
          </p:cNvPr>
          <p:cNvSpPr/>
          <p:nvPr/>
        </p:nvSpPr>
        <p:spPr>
          <a:xfrm>
            <a:off x="6981240" y="4812448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Delete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C4948CC-EF7B-449E-A8E8-330DCF49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02" y="673661"/>
            <a:ext cx="3291840" cy="398195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9FD765-EDC0-457B-BC89-12579EEC9D2B}"/>
              </a:ext>
            </a:extLst>
          </p:cNvPr>
          <p:cNvSpPr txBox="1"/>
          <p:nvPr/>
        </p:nvSpPr>
        <p:spPr>
          <a:xfrm>
            <a:off x="1165412" y="430306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Influencer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EDEA3CE-E3AA-4752-8437-DA1E2DE9FE9B}"/>
              </a:ext>
            </a:extLst>
          </p:cNvPr>
          <p:cNvSpPr/>
          <p:nvPr/>
        </p:nvSpPr>
        <p:spPr>
          <a:xfrm>
            <a:off x="6599008" y="6166018"/>
            <a:ext cx="967740" cy="2057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00551-518C-4CD4-B7E0-4FD67303F02B}"/>
              </a:ext>
            </a:extLst>
          </p:cNvPr>
          <p:cNvSpPr txBox="1"/>
          <p:nvPr/>
        </p:nvSpPr>
        <p:spPr>
          <a:xfrm>
            <a:off x="1207767" y="874802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 / 6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3EDF743-2D60-4EA4-A8A4-B36C83E694FA}"/>
              </a:ext>
            </a:extLst>
          </p:cNvPr>
          <p:cNvSpPr/>
          <p:nvPr/>
        </p:nvSpPr>
        <p:spPr>
          <a:xfrm>
            <a:off x="1264014" y="159132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Experience 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E9C49D0-0066-474C-A743-46967AD398E2}"/>
              </a:ext>
            </a:extLst>
          </p:cNvPr>
          <p:cNvSpPr/>
          <p:nvPr/>
        </p:nvSpPr>
        <p:spPr>
          <a:xfrm>
            <a:off x="1264013" y="187391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822F170D-B6EA-4293-9B3A-562971FDF839}"/>
              </a:ext>
            </a:extLst>
          </p:cNvPr>
          <p:cNvSpPr/>
          <p:nvPr/>
        </p:nvSpPr>
        <p:spPr>
          <a:xfrm>
            <a:off x="1264012" y="2148233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rgbClr val="C00000"/>
                </a:solidFill>
              </a:rPr>
              <a:t>Skills</a:t>
            </a:r>
          </a:p>
        </p:txBody>
      </p:sp>
      <p:sp>
        <p:nvSpPr>
          <p:cNvPr id="20" name="Action Button: Blank 1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360F469-9606-4F8C-B478-4C04DA57BC1A}"/>
              </a:ext>
            </a:extLst>
          </p:cNvPr>
          <p:cNvSpPr/>
          <p:nvPr/>
        </p:nvSpPr>
        <p:spPr>
          <a:xfrm>
            <a:off x="1264011" y="2430821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Certification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D64E411-CFF1-4218-B8F7-DAC6476B97B4}"/>
              </a:ext>
            </a:extLst>
          </p:cNvPr>
          <p:cNvSpPr/>
          <p:nvPr/>
        </p:nvSpPr>
        <p:spPr>
          <a:xfrm>
            <a:off x="1264016" y="130873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Personal Info</a:t>
            </a:r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59FE9D9-3DDA-46F6-B909-16973D878132}"/>
              </a:ext>
            </a:extLst>
          </p:cNvPr>
          <p:cNvSpPr/>
          <p:nvPr/>
        </p:nvSpPr>
        <p:spPr>
          <a:xfrm>
            <a:off x="1264011" y="2721675"/>
            <a:ext cx="1496971" cy="274322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1" b="1" dirty="0">
                <a:solidFill>
                  <a:schemeClr val="bg1">
                    <a:lumMod val="50000"/>
                  </a:schemeClr>
                </a:solidFill>
              </a:rPr>
              <a:t>Influential Impact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AF6AC06D-1901-4E4E-8B49-20726BE00C6A}"/>
              </a:ext>
            </a:extLst>
          </p:cNvPr>
          <p:cNvSpPr/>
          <p:nvPr/>
        </p:nvSpPr>
        <p:spPr>
          <a:xfrm>
            <a:off x="6270735" y="4812448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Add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A1B7485F-3DEB-45FC-B5A8-4BF619491760}"/>
              </a:ext>
            </a:extLst>
          </p:cNvPr>
          <p:cNvSpPr/>
          <p:nvPr/>
        </p:nvSpPr>
        <p:spPr>
          <a:xfrm>
            <a:off x="6981240" y="4812448"/>
            <a:ext cx="581255" cy="2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Delete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5D3E00F-1DD8-49EB-BE70-EB973D25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66" y="668004"/>
            <a:ext cx="4206240" cy="3232163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7CA-CF75-4CDD-8898-AB6CD199D6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3414</Words>
  <Application>Microsoft Office PowerPoint</Application>
  <PresentationFormat>Custom</PresentationFormat>
  <Paragraphs>1388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Sheet</dc:creator>
  <cp:lastModifiedBy>Nanda Kumar</cp:lastModifiedBy>
  <cp:revision>150</cp:revision>
  <dcterms:created xsi:type="dcterms:W3CDTF">2018-02-05T08:16:37Z</dcterms:created>
  <dcterms:modified xsi:type="dcterms:W3CDTF">2018-04-04T10:23:43Z</dcterms:modified>
</cp:coreProperties>
</file>