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9144000" cy="51435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46"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7/11/2025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7/11/2025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04800" y="285750"/>
            <a:ext cx="7772400" cy="444352"/>
          </a:xfrm>
          <a:prstGeom prst="rect">
            <a:avLst/>
          </a:prstGeom>
        </p:spPr>
        <p:txBody>
          <a:bodyPr vert="horz" wrap="square" lIns="0" tIns="13335" rIns="0" bIns="0" rtlCol="0">
            <a:spAutoFit/>
          </a:bodyPr>
          <a:lstStyle/>
          <a:p>
            <a:pPr marL="12700">
              <a:lnSpc>
                <a:spcPct val="100000"/>
              </a:lnSpc>
              <a:spcBef>
                <a:spcPts val="105"/>
              </a:spcBef>
            </a:pPr>
            <a:r>
              <a:rPr lang="en-IN" sz="2800" dirty="0" smtClean="0"/>
              <a:t> </a:t>
            </a:r>
            <a:r>
              <a:rPr sz="2800" dirty="0" smtClean="0"/>
              <a:t>Problem</a:t>
            </a:r>
            <a:r>
              <a:rPr sz="2800" spc="-65" dirty="0" smtClean="0"/>
              <a:t> </a:t>
            </a:r>
            <a:r>
              <a:rPr sz="2800" spc="-10" dirty="0"/>
              <a:t>Statement</a:t>
            </a:r>
          </a:p>
        </p:txBody>
      </p:sp>
      <p:sp>
        <p:nvSpPr>
          <p:cNvPr id="4" name="Subtitle 3"/>
          <p:cNvSpPr>
            <a:spLocks noGrp="1"/>
          </p:cNvSpPr>
          <p:nvPr>
            <p:ph type="subTitle" idx="4"/>
          </p:nvPr>
        </p:nvSpPr>
        <p:spPr>
          <a:xfrm>
            <a:off x="1295400" y="2038350"/>
            <a:ext cx="6400800" cy="769441"/>
          </a:xfrm>
        </p:spPr>
        <p:txBody>
          <a:bodyPr/>
          <a:lstStyle/>
          <a:p>
            <a:pPr algn="ctr"/>
            <a:r>
              <a:rPr lang="en-IN" sz="2500" dirty="0" smtClean="0">
                <a:latin typeface="Arial" pitchFamily="34" charset="0"/>
                <a:cs typeface="Arial" pitchFamily="34" charset="0"/>
              </a:rPr>
              <a:t>AI – POWERED INTERACTIVE LEARING ASSISTANT FOR CLASSROOM</a:t>
            </a:r>
            <a:r>
              <a:rPr lang="en-US" sz="2500" dirty="0" smtClean="0">
                <a:latin typeface="Arial" pitchFamily="34" charset="0"/>
                <a:cs typeface="Arial" pitchFamily="34" charset="0"/>
              </a:rPr>
              <a:t>S</a:t>
            </a:r>
            <a:endParaRPr lang="en-IN" sz="2500" dirty="0" smtClean="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p>
        </p:txBody>
      </p:sp>
      <p:sp>
        <p:nvSpPr>
          <p:cNvPr id="3" name="Text Placeholder 2"/>
          <p:cNvSpPr>
            <a:spLocks noGrp="1"/>
          </p:cNvSpPr>
          <p:nvPr>
            <p:ph type="body" idx="1"/>
          </p:nvPr>
        </p:nvSpPr>
        <p:spPr>
          <a:xfrm>
            <a:off x="381000" y="895350"/>
            <a:ext cx="8229600" cy="3200876"/>
          </a:xfrm>
        </p:spPr>
        <p:txBody>
          <a:bodyPr/>
          <a:lstStyle/>
          <a:p>
            <a:r>
              <a:rPr lang="en-US" sz="1600" dirty="0" smtClean="0">
                <a:latin typeface="Arial" pitchFamily="34" charset="0"/>
                <a:cs typeface="Arial" pitchFamily="34" charset="0"/>
              </a:rPr>
              <a:t>The AI-Powered Interactive Learning Assistant is transforming classrooms by providing a dynamic and engaging learning environment for students. This innovative tool combines advanced listening and vision capabilities to understand students in real time, crafting personalized and emotionally attuned learning experiences.</a:t>
            </a: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Unlike traditional AI tools that simply answer questions, this assistant goes deeper by observing both emotional and cognitive responses from students. This ability allows it to adjust teaching methods on the fly, maximizing engagement and understanding. Through its unique "Engage-Detect-Adapt" loop, the assistant harnesses multimodal AI technology to foster relationships and interactions that are not only informative but also responsive to each student’s individual needs.</a:t>
            </a:r>
          </a:p>
          <a:p>
            <a:r>
              <a:rPr lang="en-US" sz="1600" dirty="0" smtClean="0">
                <a:latin typeface="Arial" pitchFamily="34" charset="0"/>
                <a:cs typeface="Arial" pitchFamily="34" charset="0"/>
              </a:rPr>
              <a:t>This </a:t>
            </a:r>
            <a:r>
              <a:rPr lang="en-US" sz="1600" dirty="0" smtClean="0">
                <a:latin typeface="Arial" pitchFamily="34" charset="0"/>
                <a:cs typeface="Arial" pitchFamily="34" charset="0"/>
              </a:rPr>
              <a:t>results in a more effective, inclusive, and empathetic educational atmosphere, ensuring that every student feels supported and valued as they learn.</a:t>
            </a:r>
            <a:endParaRPr lang="en-US" sz="1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p>
        </p:txBody>
      </p:sp>
      <p:sp>
        <p:nvSpPr>
          <p:cNvPr id="3" name="Text Placeholder 2"/>
          <p:cNvSpPr>
            <a:spLocks noGrp="1"/>
          </p:cNvSpPr>
          <p:nvPr>
            <p:ph type="body" idx="1"/>
          </p:nvPr>
        </p:nvSpPr>
        <p:spPr>
          <a:xfrm>
            <a:off x="304800" y="819150"/>
            <a:ext cx="8382000" cy="3447098"/>
          </a:xfrm>
        </p:spPr>
        <p:txBody>
          <a:bodyPr/>
          <a:lstStyle/>
          <a:p>
            <a:pPr marL="342900" indent="-342900">
              <a:buFont typeface="+mj-lt"/>
              <a:buAutoNum type="arabicPeriod"/>
            </a:pPr>
            <a:r>
              <a:rPr lang="en-IN" sz="1600" b="1" dirty="0" smtClean="0">
                <a:latin typeface="Arial" pitchFamily="34" charset="0"/>
                <a:cs typeface="Arial" pitchFamily="34" charset="0"/>
              </a:rPr>
              <a:t>Admin Modules : </a:t>
            </a:r>
            <a:r>
              <a:rPr lang="en-US" sz="1600" dirty="0" smtClean="0">
                <a:latin typeface="Arial" pitchFamily="34" charset="0"/>
                <a:cs typeface="Arial" pitchFamily="34" charset="0"/>
              </a:rPr>
              <a:t>Admin can upload study material in various formats like </a:t>
            </a:r>
            <a:r>
              <a:rPr lang="en-US" sz="1600" b="1" dirty="0" smtClean="0">
                <a:latin typeface="Arial" pitchFamily="34" charset="0"/>
                <a:cs typeface="Arial" pitchFamily="34" charset="0"/>
              </a:rPr>
              <a:t>PDF, DOCX, or TXT</a:t>
            </a:r>
            <a:r>
              <a:rPr lang="en-US" sz="1600" dirty="0" smtClean="0">
                <a:latin typeface="Arial" pitchFamily="34" charset="0"/>
                <a:cs typeface="Arial" pitchFamily="34" charset="0"/>
              </a:rPr>
              <a:t>, making it easy to prepare resources for students. Once uploaded, AI automatically </a:t>
            </a:r>
            <a:r>
              <a:rPr lang="en-US" sz="1600" b="1" dirty="0" smtClean="0">
                <a:latin typeface="Arial" pitchFamily="34" charset="0"/>
                <a:cs typeface="Arial" pitchFamily="34" charset="0"/>
              </a:rPr>
              <a:t>extracts key topics and </a:t>
            </a:r>
            <a:r>
              <a:rPr lang="en-US" sz="1600" b="1" dirty="0" smtClean="0">
                <a:latin typeface="Arial" pitchFamily="34" charset="0"/>
                <a:cs typeface="Arial" pitchFamily="34" charset="0"/>
              </a:rPr>
              <a:t>summaries.</a:t>
            </a:r>
          </a:p>
          <a:p>
            <a:pPr marL="342900" indent="-342900">
              <a:buFont typeface="+mj-lt"/>
              <a:buAutoNum type="arabicPeriod"/>
            </a:pPr>
            <a:r>
              <a:rPr lang="en-US" sz="1600" b="1" dirty="0" smtClean="0">
                <a:latin typeface="Arial" pitchFamily="34" charset="0"/>
                <a:cs typeface="Arial" pitchFamily="34" charset="0"/>
              </a:rPr>
              <a:t>Student Module : </a:t>
            </a:r>
            <a:r>
              <a:rPr lang="en-US" sz="1600" dirty="0" smtClean="0">
                <a:latin typeface="Arial" pitchFamily="34" charset="0"/>
                <a:cs typeface="Arial" pitchFamily="34" charset="0"/>
              </a:rPr>
              <a:t>Students can </a:t>
            </a:r>
            <a:r>
              <a:rPr lang="en-US" sz="1600" b="1" dirty="0" smtClean="0">
                <a:latin typeface="Arial" pitchFamily="34" charset="0"/>
                <a:cs typeface="Arial" pitchFamily="34" charset="0"/>
              </a:rPr>
              <a:t>view and read notes</a:t>
            </a:r>
            <a:r>
              <a:rPr lang="en-US" sz="1600" dirty="0" smtClean="0">
                <a:latin typeface="Arial" pitchFamily="34" charset="0"/>
                <a:cs typeface="Arial" pitchFamily="34" charset="0"/>
              </a:rPr>
              <a:t> anytime through an interactive reader with options like </a:t>
            </a:r>
            <a:r>
              <a:rPr lang="en-US" sz="1600" b="1" dirty="0" smtClean="0">
                <a:latin typeface="Arial" pitchFamily="34" charset="0"/>
                <a:cs typeface="Arial" pitchFamily="34" charset="0"/>
              </a:rPr>
              <a:t>search, highlight, and bookmark</a:t>
            </a:r>
            <a:r>
              <a:rPr lang="en-US" sz="1600" dirty="0" smtClean="0">
                <a:latin typeface="Arial" pitchFamily="34" charset="0"/>
                <a:cs typeface="Arial" pitchFamily="34" charset="0"/>
              </a:rPr>
              <a:t>. Based on the content, AI creates </a:t>
            </a:r>
            <a:r>
              <a:rPr lang="en-US" sz="1600" b="1" dirty="0" smtClean="0">
                <a:latin typeface="Arial" pitchFamily="34" charset="0"/>
                <a:cs typeface="Arial" pitchFamily="34" charset="0"/>
              </a:rPr>
              <a:t>topic-specific </a:t>
            </a:r>
            <a:r>
              <a:rPr lang="en-US" sz="1600" b="1" dirty="0" smtClean="0">
                <a:latin typeface="Arial" pitchFamily="34" charset="0"/>
                <a:cs typeface="Arial" pitchFamily="34" charset="0"/>
              </a:rPr>
              <a:t>quizzes.</a:t>
            </a:r>
          </a:p>
          <a:p>
            <a:pPr marL="342900" indent="-342900">
              <a:buFont typeface="+mj-lt"/>
              <a:buAutoNum type="arabicPeriod"/>
            </a:pPr>
            <a:r>
              <a:rPr lang="en-US" sz="1600" b="1" dirty="0" smtClean="0">
                <a:latin typeface="Arial" pitchFamily="34" charset="0"/>
                <a:cs typeface="Arial" pitchFamily="34" charset="0"/>
              </a:rPr>
              <a:t>AI Assistant : </a:t>
            </a:r>
            <a:r>
              <a:rPr lang="en-US" sz="1600" dirty="0" smtClean="0">
                <a:latin typeface="Arial" pitchFamily="34" charset="0"/>
                <a:cs typeface="Arial" pitchFamily="34" charset="0"/>
              </a:rPr>
              <a:t>Students can </a:t>
            </a:r>
            <a:r>
              <a:rPr lang="en-US" sz="1600" b="1" dirty="0" smtClean="0">
                <a:latin typeface="Arial" pitchFamily="34" charset="0"/>
                <a:cs typeface="Arial" pitchFamily="34" charset="0"/>
              </a:rPr>
              <a:t>ask doubts related to the notes or quizzes</a:t>
            </a:r>
            <a:r>
              <a:rPr lang="en-US" sz="1600" dirty="0" smtClean="0">
                <a:latin typeface="Arial" pitchFamily="34" charset="0"/>
                <a:cs typeface="Arial" pitchFamily="34" charset="0"/>
              </a:rPr>
              <a:t> using </a:t>
            </a:r>
            <a:r>
              <a:rPr lang="en-US" sz="1600" b="1" dirty="0" smtClean="0">
                <a:latin typeface="Arial" pitchFamily="34" charset="0"/>
                <a:cs typeface="Arial" pitchFamily="34" charset="0"/>
              </a:rPr>
              <a:t>text or voice input</a:t>
            </a:r>
            <a:r>
              <a:rPr lang="en-US" sz="1600" dirty="0" smtClean="0">
                <a:latin typeface="Arial" pitchFamily="34" charset="0"/>
                <a:cs typeface="Arial" pitchFamily="34" charset="0"/>
              </a:rPr>
              <a:t>, and receive AI-generated, easy-to-understand answers. Enables students to </a:t>
            </a:r>
            <a:r>
              <a:rPr lang="en-US" sz="1600" b="1" dirty="0" smtClean="0">
                <a:latin typeface="Arial" pitchFamily="34" charset="0"/>
                <a:cs typeface="Arial" pitchFamily="34" charset="0"/>
              </a:rPr>
              <a:t>search any concept</a:t>
            </a:r>
            <a:r>
              <a:rPr lang="en-US" sz="1600" dirty="0" smtClean="0">
                <a:latin typeface="Arial" pitchFamily="34" charset="0"/>
                <a:cs typeface="Arial" pitchFamily="34" charset="0"/>
              </a:rPr>
              <a:t> from the notes using </a:t>
            </a:r>
            <a:r>
              <a:rPr lang="en-US" sz="1600" b="1" dirty="0" smtClean="0">
                <a:latin typeface="Arial" pitchFamily="34" charset="0"/>
                <a:cs typeface="Arial" pitchFamily="34" charset="0"/>
              </a:rPr>
              <a:t>natural </a:t>
            </a:r>
            <a:r>
              <a:rPr lang="en-US" sz="1600" b="1" dirty="0" smtClean="0">
                <a:latin typeface="Arial" pitchFamily="34" charset="0"/>
                <a:cs typeface="Arial" pitchFamily="34" charset="0"/>
              </a:rPr>
              <a:t>language.</a:t>
            </a:r>
          </a:p>
          <a:p>
            <a:pPr marL="342900" indent="-342900">
              <a:buFont typeface="+mj-lt"/>
              <a:buAutoNum type="arabicPeriod"/>
            </a:pPr>
            <a:r>
              <a:rPr lang="en-US" sz="1600" b="1" dirty="0" smtClean="0">
                <a:latin typeface="Arial" pitchFamily="34" charset="0"/>
                <a:cs typeface="Arial" pitchFamily="34" charset="0"/>
              </a:rPr>
              <a:t>Learning Analytics : </a:t>
            </a:r>
            <a:r>
              <a:rPr lang="en-US" sz="1600" dirty="0" smtClean="0">
                <a:latin typeface="Arial" pitchFamily="34" charset="0"/>
                <a:cs typeface="Arial" pitchFamily="34" charset="0"/>
              </a:rPr>
              <a:t>Monitors each student's activity like </a:t>
            </a:r>
            <a:r>
              <a:rPr lang="en-US" sz="1600" b="1" dirty="0" smtClean="0">
                <a:latin typeface="Arial" pitchFamily="34" charset="0"/>
                <a:cs typeface="Arial" pitchFamily="34" charset="0"/>
              </a:rPr>
              <a:t>topics studied, quizzes attempted, and performance trends</a:t>
            </a:r>
            <a:r>
              <a:rPr lang="en-US" sz="1600" dirty="0" smtClean="0">
                <a:latin typeface="Arial" pitchFamily="34" charset="0"/>
                <a:cs typeface="Arial" pitchFamily="34" charset="0"/>
              </a:rPr>
              <a:t>. Based on quiz performance, the system gives </a:t>
            </a:r>
            <a:r>
              <a:rPr lang="en-US" sz="1600" b="1" dirty="0" smtClean="0">
                <a:latin typeface="Arial" pitchFamily="34" charset="0"/>
                <a:cs typeface="Arial" pitchFamily="34" charset="0"/>
              </a:rPr>
              <a:t>smart revision tips</a:t>
            </a:r>
            <a:r>
              <a:rPr lang="en-US" sz="1600" dirty="0" smtClean="0">
                <a:latin typeface="Arial" pitchFamily="34" charset="0"/>
                <a:cs typeface="Arial" pitchFamily="34" charset="0"/>
              </a:rPr>
              <a:t> and identifies </a:t>
            </a:r>
            <a:r>
              <a:rPr lang="en-US" sz="1600" b="1" dirty="0" smtClean="0">
                <a:latin typeface="Arial" pitchFamily="34" charset="0"/>
                <a:cs typeface="Arial" pitchFamily="34" charset="0"/>
              </a:rPr>
              <a:t>weaker areas</a:t>
            </a:r>
            <a:r>
              <a:rPr lang="en-US" sz="1600" dirty="0" smtClean="0">
                <a:latin typeface="Arial" pitchFamily="34" charset="0"/>
                <a:cs typeface="Arial" pitchFamily="34" charset="0"/>
              </a:rPr>
              <a:t>.</a:t>
            </a:r>
          </a:p>
          <a:p>
            <a:pPr marL="342900" indent="-342900">
              <a:buFont typeface="+mj-lt"/>
              <a:buAutoNum type="arabicPeriod"/>
            </a:pPr>
            <a:r>
              <a:rPr lang="en-US" sz="1600" b="1" dirty="0" smtClean="0">
                <a:latin typeface="Arial" pitchFamily="34" charset="0"/>
                <a:cs typeface="Arial" pitchFamily="34" charset="0"/>
              </a:rPr>
              <a:t>Technical Features : </a:t>
            </a:r>
            <a:r>
              <a:rPr lang="en-US" sz="1600" dirty="0" smtClean="0">
                <a:latin typeface="Arial" pitchFamily="34" charset="0"/>
                <a:cs typeface="Arial" pitchFamily="34" charset="0"/>
              </a:rPr>
              <a:t>A user-friendly and mobile-responsive interface that works across </a:t>
            </a:r>
            <a:r>
              <a:rPr lang="en-US" sz="1600" b="1" dirty="0" smtClean="0">
                <a:latin typeface="Arial" pitchFamily="34" charset="0"/>
                <a:cs typeface="Arial" pitchFamily="34" charset="0"/>
              </a:rPr>
              <a:t>phones, tablets, and desktops</a:t>
            </a:r>
            <a:r>
              <a:rPr lang="en-US" sz="1600" dirty="0" smtClean="0">
                <a:latin typeface="Arial" pitchFamily="34" charset="0"/>
                <a:cs typeface="Arial" pitchFamily="34" charset="0"/>
              </a:rPr>
              <a:t>.</a:t>
            </a:r>
            <a:endParaRPr lang="en-US" sz="16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sp>
        <p:nvSpPr>
          <p:cNvPr id="3" name="Text Placeholder 2"/>
          <p:cNvSpPr>
            <a:spLocks noGrp="1"/>
          </p:cNvSpPr>
          <p:nvPr>
            <p:ph type="body" idx="1"/>
          </p:nvPr>
        </p:nvSpPr>
        <p:spPr>
          <a:xfrm>
            <a:off x="304800" y="819150"/>
            <a:ext cx="8382000" cy="3200876"/>
          </a:xfrm>
        </p:spPr>
        <p:txBody>
          <a:bodyPr/>
          <a:lstStyle/>
          <a:p>
            <a:pPr marL="342900" indent="-342900">
              <a:buFont typeface="+mj-lt"/>
              <a:buAutoNum type="arabicPeriod"/>
            </a:pPr>
            <a:r>
              <a:rPr lang="en-US" sz="1600" b="1" dirty="0" smtClean="0">
                <a:latin typeface="Arial" pitchFamily="34" charset="0"/>
                <a:cs typeface="Arial" pitchFamily="34" charset="0"/>
              </a:rPr>
              <a:t>Admin Uploads Study Material : </a:t>
            </a:r>
            <a:r>
              <a:rPr lang="en-US" sz="1600" dirty="0" smtClean="0">
                <a:latin typeface="Arial" pitchFamily="34" charset="0"/>
                <a:cs typeface="Arial" pitchFamily="34" charset="0"/>
              </a:rPr>
              <a:t>Admin logs in and uploads notes in any supported format (PDF, DOCX, TXT). AI reads and parses the content</a:t>
            </a:r>
            <a:r>
              <a:rPr lang="en-US" sz="1600" dirty="0" smtClean="0">
                <a:latin typeface="Arial" pitchFamily="34" charset="0"/>
                <a:cs typeface="Arial" pitchFamily="34" charset="0"/>
              </a:rPr>
              <a:t>.</a:t>
            </a:r>
          </a:p>
          <a:p>
            <a:pPr marL="342900" indent="-342900">
              <a:buFont typeface="+mj-lt"/>
              <a:buAutoNum type="arabicPeriod"/>
            </a:pPr>
            <a:r>
              <a:rPr lang="en-US" sz="1600" b="1" dirty="0" smtClean="0">
                <a:latin typeface="Arial" pitchFamily="34" charset="0"/>
                <a:cs typeface="Arial" pitchFamily="34" charset="0"/>
              </a:rPr>
              <a:t>Student Accesses </a:t>
            </a:r>
            <a:r>
              <a:rPr lang="en-US" sz="1600" b="1" dirty="0" smtClean="0">
                <a:latin typeface="Arial" pitchFamily="34" charset="0"/>
                <a:cs typeface="Arial" pitchFamily="34" charset="0"/>
              </a:rPr>
              <a:t>Notes : </a:t>
            </a:r>
            <a:r>
              <a:rPr lang="en-US" sz="1600" dirty="0" smtClean="0">
                <a:latin typeface="Arial" pitchFamily="34" charset="0"/>
                <a:cs typeface="Arial" pitchFamily="34" charset="0"/>
              </a:rPr>
              <a:t>Student logs in and selects the subject/topic. The system displays the study material through an interactive viewer (highlight, search, bookmark</a:t>
            </a:r>
            <a:r>
              <a:rPr lang="en-US" sz="1600" dirty="0" smtClean="0">
                <a:latin typeface="Arial" pitchFamily="34" charset="0"/>
                <a:cs typeface="Arial" pitchFamily="34" charset="0"/>
              </a:rPr>
              <a:t>).</a:t>
            </a:r>
          </a:p>
          <a:p>
            <a:pPr marL="342900" indent="-342900">
              <a:buFont typeface="+mj-lt"/>
              <a:buAutoNum type="arabicPeriod"/>
            </a:pPr>
            <a:r>
              <a:rPr lang="en-US" sz="1600" b="1" dirty="0" smtClean="0">
                <a:latin typeface="Arial" pitchFamily="34" charset="0"/>
                <a:cs typeface="Arial" pitchFamily="34" charset="0"/>
              </a:rPr>
              <a:t>AI Processes </a:t>
            </a:r>
            <a:r>
              <a:rPr lang="en-US" sz="1600" b="1" dirty="0" smtClean="0">
                <a:latin typeface="Arial" pitchFamily="34" charset="0"/>
                <a:cs typeface="Arial" pitchFamily="34" charset="0"/>
              </a:rPr>
              <a:t>Notes : </a:t>
            </a:r>
            <a:r>
              <a:rPr lang="en-US" sz="1600" dirty="0" smtClean="0">
                <a:latin typeface="Arial" pitchFamily="34" charset="0"/>
                <a:cs typeface="Arial" pitchFamily="34" charset="0"/>
              </a:rPr>
              <a:t>AI performs text extraction and summarization. Key topics are identified and stored in the database. Notes are organized by subject/topic for students to access.</a:t>
            </a:r>
            <a:endParaRPr lang="en-US" sz="1600" b="1" dirty="0" smtClean="0">
              <a:latin typeface="Arial" pitchFamily="34" charset="0"/>
              <a:cs typeface="Arial" pitchFamily="34" charset="0"/>
            </a:endParaRPr>
          </a:p>
          <a:p>
            <a:pPr marL="342900" indent="-342900">
              <a:buFont typeface="+mj-lt"/>
              <a:buAutoNum type="arabicPeriod"/>
            </a:pPr>
            <a:r>
              <a:rPr lang="en-US" sz="1600" b="1" dirty="0" smtClean="0">
                <a:latin typeface="Arial" pitchFamily="34" charset="0"/>
                <a:cs typeface="Arial" pitchFamily="34" charset="0"/>
              </a:rPr>
              <a:t>AI Generates </a:t>
            </a:r>
            <a:r>
              <a:rPr lang="en-US" sz="1600" b="1" dirty="0" smtClean="0">
                <a:latin typeface="Arial" pitchFamily="34" charset="0"/>
                <a:cs typeface="Arial" pitchFamily="34" charset="0"/>
              </a:rPr>
              <a:t>Quiz : </a:t>
            </a:r>
            <a:r>
              <a:rPr lang="en-US" sz="1600" dirty="0" smtClean="0">
                <a:latin typeface="Arial" pitchFamily="34" charset="0"/>
                <a:cs typeface="Arial" pitchFamily="34" charset="0"/>
              </a:rPr>
              <a:t>Once a student finishes reading, the AI dynamically creates a quiz based on that specific topic. Quiz types: MCQs, True/False, Fill-in-the-blanks, Short Answers. Student takes the quiz</a:t>
            </a:r>
            <a:r>
              <a:rPr lang="en-US" sz="1600" dirty="0" smtClean="0">
                <a:latin typeface="Arial" pitchFamily="34" charset="0"/>
                <a:cs typeface="Arial" pitchFamily="34" charset="0"/>
              </a:rPr>
              <a:t>.</a:t>
            </a:r>
          </a:p>
          <a:p>
            <a:pPr marL="342900" indent="-342900">
              <a:buFont typeface="+mj-lt"/>
              <a:buAutoNum type="arabicPeriod"/>
            </a:pPr>
            <a:r>
              <a:rPr lang="en-US" sz="1600" b="1" dirty="0" smtClean="0">
                <a:latin typeface="Arial" pitchFamily="34" charset="0"/>
                <a:cs typeface="Arial" pitchFamily="34" charset="0"/>
              </a:rPr>
              <a:t>Instant Feedback &amp; </a:t>
            </a:r>
            <a:r>
              <a:rPr lang="en-US" sz="1600" b="1" dirty="0" smtClean="0">
                <a:latin typeface="Arial" pitchFamily="34" charset="0"/>
                <a:cs typeface="Arial" pitchFamily="34" charset="0"/>
              </a:rPr>
              <a:t>Scoring : </a:t>
            </a:r>
            <a:r>
              <a:rPr lang="en-US" sz="1600" dirty="0" smtClean="0">
                <a:latin typeface="Arial" pitchFamily="34" charset="0"/>
                <a:cs typeface="Arial" pitchFamily="34" charset="0"/>
              </a:rPr>
              <a:t>The AI evaluates the quiz instantly</a:t>
            </a:r>
            <a:r>
              <a:rPr lang="en-US" sz="1600" dirty="0" smtClean="0">
                <a:latin typeface="Arial" pitchFamily="34" charset="0"/>
                <a:cs typeface="Arial" pitchFamily="34" charset="0"/>
              </a:rPr>
              <a:t>.</a:t>
            </a:r>
          </a:p>
          <a:p>
            <a:pPr marL="342900" indent="-342900">
              <a:buFont typeface="+mj-lt"/>
              <a:buAutoNum type="arabicPeriod"/>
            </a:pPr>
            <a:r>
              <a:rPr lang="en-US" sz="1600" b="1" dirty="0" smtClean="0">
                <a:latin typeface="Arial" pitchFamily="34" charset="0"/>
                <a:cs typeface="Arial" pitchFamily="34" charset="0"/>
              </a:rPr>
              <a:t>Doubt Clarification with AI </a:t>
            </a:r>
            <a:r>
              <a:rPr lang="en-US" sz="1600" b="1" dirty="0" smtClean="0">
                <a:latin typeface="Arial" pitchFamily="34" charset="0"/>
                <a:cs typeface="Arial" pitchFamily="34" charset="0"/>
              </a:rPr>
              <a:t>Assistant : </a:t>
            </a:r>
            <a:r>
              <a:rPr lang="en-US" sz="1600" dirty="0" smtClean="0">
                <a:latin typeface="Arial" pitchFamily="34" charset="0"/>
                <a:cs typeface="Arial" pitchFamily="34" charset="0"/>
              </a:rPr>
              <a:t>If the student has a doubt (from notes or quiz), they open the AI assistant. Input query using text or voice</a:t>
            </a:r>
            <a:r>
              <a:rPr lang="en-US" sz="1600" dirty="0" smtClean="0">
                <a:latin typeface="Arial" pitchFamily="34" charset="0"/>
                <a:cs typeface="Arial" pitchFamily="34" charset="0"/>
              </a:rPr>
              <a:t>.</a:t>
            </a:r>
            <a:endParaRPr lang="en-US" sz="1600" b="1" dirty="0" smtClean="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774" rIns="0" bIns="0" rtlCol="0">
            <a:spAutoFit/>
          </a:bodyPr>
          <a:lstStyle/>
          <a:p>
            <a:pPr marL="81280">
              <a:lnSpc>
                <a:spcPct val="100000"/>
              </a:lnSpc>
              <a:spcBef>
                <a:spcPts val="105"/>
              </a:spcBef>
            </a:pPr>
            <a:r>
              <a:rPr dirty="0"/>
              <a:t>Architecture</a:t>
            </a:r>
            <a:r>
              <a:rPr spc="-45" dirty="0"/>
              <a:t> </a:t>
            </a:r>
            <a:r>
              <a:rPr spc="-10" dirty="0"/>
              <a:t>Diagram</a:t>
            </a:r>
          </a:p>
        </p:txBody>
      </p:sp>
      <p:pic>
        <p:nvPicPr>
          <p:cNvPr id="3" name="Picture 2" descr="intel architecture diagram.png"/>
          <p:cNvPicPr>
            <a:picLocks noChangeAspect="1"/>
          </p:cNvPicPr>
          <p:nvPr/>
        </p:nvPicPr>
        <p:blipFill>
          <a:blip r:embed="rId2" cstate="print"/>
          <a:stretch>
            <a:fillRect/>
          </a:stretch>
        </p:blipFill>
        <p:spPr>
          <a:xfrm>
            <a:off x="2895600" y="819150"/>
            <a:ext cx="3680114" cy="39687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3" name="Text Placeholder 2"/>
          <p:cNvSpPr>
            <a:spLocks noGrp="1"/>
          </p:cNvSpPr>
          <p:nvPr>
            <p:ph type="body" idx="1"/>
          </p:nvPr>
        </p:nvSpPr>
        <p:spPr>
          <a:xfrm>
            <a:off x="228600" y="819150"/>
            <a:ext cx="8458200" cy="3693319"/>
          </a:xfrm>
        </p:spPr>
        <p:txBody>
          <a:bodyPr/>
          <a:lstStyle/>
          <a:p>
            <a:pPr marL="342900" indent="-342900"/>
            <a:r>
              <a:rPr lang="en-IN" sz="1600" b="1" dirty="0" smtClean="0">
                <a:latin typeface="Arial" pitchFamily="34" charset="0"/>
                <a:cs typeface="Arial" pitchFamily="34" charset="0"/>
              </a:rPr>
              <a:t>Frontend :</a:t>
            </a:r>
            <a:endParaRPr lang="en-US" sz="1600" b="1" dirty="0" smtClean="0">
              <a:latin typeface="Arial" pitchFamily="34" charset="0"/>
              <a:cs typeface="Arial" pitchFamily="34" charset="0"/>
            </a:endParaRPr>
          </a:p>
          <a:p>
            <a:pPr marL="342900" indent="-342900">
              <a:buFont typeface="+mj-lt"/>
              <a:buAutoNum type="arabicPeriod"/>
            </a:pPr>
            <a:r>
              <a:rPr lang="en-US" sz="1600" b="1" dirty="0" smtClean="0">
                <a:latin typeface="Arial" pitchFamily="34" charset="0"/>
                <a:cs typeface="Arial" pitchFamily="34" charset="0"/>
              </a:rPr>
              <a:t>React</a:t>
            </a:r>
            <a:r>
              <a:rPr lang="en-US" sz="1600" dirty="0" smtClean="0">
                <a:latin typeface="Arial" pitchFamily="34" charset="0"/>
                <a:cs typeface="Arial" pitchFamily="34" charset="0"/>
              </a:rPr>
              <a:t> </a:t>
            </a:r>
            <a:r>
              <a:rPr lang="en-US" sz="1600" dirty="0" smtClean="0">
                <a:latin typeface="Arial" pitchFamily="34" charset="0"/>
                <a:cs typeface="Arial" pitchFamily="34" charset="0"/>
              </a:rPr>
              <a:t>– JavaScript library for building dynamic user interfaces</a:t>
            </a:r>
            <a:r>
              <a:rPr lang="en-US" sz="1600" dirty="0" smtClean="0">
                <a:latin typeface="Arial" pitchFamily="34" charset="0"/>
                <a:cs typeface="Arial" pitchFamily="34" charset="0"/>
              </a:rPr>
              <a:t>.</a:t>
            </a:r>
          </a:p>
          <a:p>
            <a:pPr marL="342900" indent="-342900">
              <a:buFont typeface="+mj-lt"/>
              <a:buAutoNum type="arabicPeriod"/>
            </a:pPr>
            <a:r>
              <a:rPr lang="en-US" sz="1600" b="1" dirty="0" smtClean="0">
                <a:latin typeface="Arial" pitchFamily="34" charset="0"/>
                <a:cs typeface="Arial" pitchFamily="34" charset="0"/>
              </a:rPr>
              <a:t>React DOM</a:t>
            </a:r>
            <a:r>
              <a:rPr lang="en-US" sz="1600" dirty="0" smtClean="0">
                <a:latin typeface="Arial" pitchFamily="34" charset="0"/>
                <a:cs typeface="Arial" pitchFamily="34" charset="0"/>
              </a:rPr>
              <a:t> – Connects React with the browser's DOM</a:t>
            </a:r>
            <a:r>
              <a:rPr lang="en-US" sz="1600" dirty="0" smtClean="0">
                <a:latin typeface="Arial" pitchFamily="34" charset="0"/>
                <a:cs typeface="Arial" pitchFamily="34" charset="0"/>
              </a:rPr>
              <a:t>.</a:t>
            </a:r>
          </a:p>
          <a:p>
            <a:pPr marL="342900" indent="-342900">
              <a:buFont typeface="+mj-lt"/>
              <a:buAutoNum type="arabicPeriod"/>
            </a:pPr>
            <a:r>
              <a:rPr lang="en-US" sz="1600" b="1" dirty="0" smtClean="0">
                <a:latin typeface="Arial" pitchFamily="34" charset="0"/>
                <a:cs typeface="Arial" pitchFamily="34" charset="0"/>
              </a:rPr>
              <a:t>React </a:t>
            </a:r>
            <a:r>
              <a:rPr lang="en-US" sz="1600" b="1" dirty="0" err="1" smtClean="0">
                <a:latin typeface="Arial" pitchFamily="34" charset="0"/>
                <a:cs typeface="Arial" pitchFamily="34" charset="0"/>
              </a:rPr>
              <a:t>Dropzone</a:t>
            </a:r>
            <a:r>
              <a:rPr lang="en-US" sz="1600" dirty="0" smtClean="0">
                <a:latin typeface="Arial" pitchFamily="34" charset="0"/>
                <a:cs typeface="Arial" pitchFamily="34" charset="0"/>
              </a:rPr>
              <a:t> – Enables drag-and-drop file uploads in the interface</a:t>
            </a:r>
            <a:r>
              <a:rPr lang="en-US" sz="1600" dirty="0" smtClean="0">
                <a:latin typeface="Arial" pitchFamily="34" charset="0"/>
                <a:cs typeface="Arial" pitchFamily="34" charset="0"/>
              </a:rPr>
              <a:t>.</a:t>
            </a:r>
          </a:p>
          <a:p>
            <a:pPr marL="342900" indent="-342900">
              <a:buFont typeface="+mj-lt"/>
              <a:buAutoNum type="arabicPeriod"/>
            </a:pPr>
            <a:r>
              <a:rPr lang="en-US" sz="1600" b="1" dirty="0" err="1" smtClean="0">
                <a:latin typeface="Arial" pitchFamily="34" charset="0"/>
                <a:cs typeface="Arial" pitchFamily="34" charset="0"/>
              </a:rPr>
              <a:t>Lucide</a:t>
            </a:r>
            <a:r>
              <a:rPr lang="en-US" sz="1600" b="1" dirty="0" smtClean="0">
                <a:latin typeface="Arial" pitchFamily="34" charset="0"/>
                <a:cs typeface="Arial" pitchFamily="34" charset="0"/>
              </a:rPr>
              <a:t> React</a:t>
            </a:r>
            <a:r>
              <a:rPr lang="en-US" sz="1600" dirty="0" smtClean="0">
                <a:latin typeface="Arial" pitchFamily="34" charset="0"/>
                <a:cs typeface="Arial" pitchFamily="34" charset="0"/>
              </a:rPr>
              <a:t> – Icon library used for adding vector icons to the UI</a:t>
            </a:r>
            <a:r>
              <a:rPr lang="en-US" sz="1600" dirty="0" smtClean="0">
                <a:latin typeface="Arial" pitchFamily="34" charset="0"/>
                <a:cs typeface="Arial" pitchFamily="34" charset="0"/>
              </a:rPr>
              <a:t>.</a:t>
            </a:r>
          </a:p>
          <a:p>
            <a:pPr marL="342900" indent="-342900"/>
            <a:endParaRPr lang="en-IN" sz="1600" dirty="0" smtClean="0">
              <a:latin typeface="Arial" pitchFamily="34" charset="0"/>
              <a:cs typeface="Arial" pitchFamily="34" charset="0"/>
            </a:endParaRPr>
          </a:p>
          <a:p>
            <a:pPr marL="342900" indent="-342900"/>
            <a:r>
              <a:rPr lang="en-IN" sz="1600" b="1" dirty="0" smtClean="0">
                <a:latin typeface="Arial" pitchFamily="34" charset="0"/>
                <a:cs typeface="Arial" pitchFamily="34" charset="0"/>
              </a:rPr>
              <a:t>Backend :</a:t>
            </a:r>
          </a:p>
          <a:p>
            <a:pPr marL="342900" indent="-342900">
              <a:buFont typeface="+mj-lt"/>
              <a:buAutoNum type="arabicPeriod"/>
            </a:pPr>
            <a:r>
              <a:rPr lang="en-US" sz="1600" b="1" dirty="0" err="1" smtClean="0">
                <a:latin typeface="Arial" pitchFamily="34" charset="0"/>
                <a:cs typeface="Arial" pitchFamily="34" charset="0"/>
              </a:rPr>
              <a:t>Vite</a:t>
            </a:r>
            <a:r>
              <a:rPr lang="en-US" sz="1600" dirty="0" smtClean="0">
                <a:latin typeface="Arial" pitchFamily="34" charset="0"/>
                <a:cs typeface="Arial" pitchFamily="34" charset="0"/>
              </a:rPr>
              <a:t> – Modern frontend build tool and development server </a:t>
            </a:r>
            <a:endParaRPr lang="en-US" sz="1600" dirty="0" smtClean="0">
              <a:latin typeface="Arial" pitchFamily="34" charset="0"/>
              <a:cs typeface="Arial" pitchFamily="34" charset="0"/>
            </a:endParaRPr>
          </a:p>
          <a:p>
            <a:pPr marL="342900" indent="-342900">
              <a:buFont typeface="+mj-lt"/>
              <a:buAutoNum type="arabicPeriod"/>
            </a:pPr>
            <a:r>
              <a:rPr lang="en-US" sz="1600" b="1" dirty="0" err="1" smtClean="0">
                <a:latin typeface="Arial" pitchFamily="34" charset="0"/>
                <a:cs typeface="Arial" pitchFamily="34" charset="0"/>
              </a:rPr>
              <a:t>TypeScript</a:t>
            </a:r>
            <a:r>
              <a:rPr lang="en-US" sz="1600" dirty="0" smtClean="0">
                <a:latin typeface="Arial" pitchFamily="34" charset="0"/>
                <a:cs typeface="Arial" pitchFamily="34" charset="0"/>
              </a:rPr>
              <a:t> – Strongly-typed version of JavaScript for better error checking and maintainability</a:t>
            </a:r>
            <a:r>
              <a:rPr lang="en-US" sz="1600" dirty="0" smtClean="0">
                <a:latin typeface="Arial" pitchFamily="34" charset="0"/>
                <a:cs typeface="Arial" pitchFamily="34" charset="0"/>
              </a:rPr>
              <a:t>.</a:t>
            </a:r>
          </a:p>
          <a:p>
            <a:pPr marL="342900" indent="-342900">
              <a:buFont typeface="+mj-lt"/>
              <a:buAutoNum type="arabicPeriod"/>
            </a:pPr>
            <a:r>
              <a:rPr lang="en-US" sz="1600" b="1" dirty="0" err="1" smtClean="0">
                <a:latin typeface="Arial" pitchFamily="34" charset="0"/>
                <a:cs typeface="Arial" pitchFamily="34" charset="0"/>
              </a:rPr>
              <a:t>ESLint</a:t>
            </a:r>
            <a:r>
              <a:rPr lang="en-US" sz="1600" dirty="0" smtClean="0">
                <a:latin typeface="Arial" pitchFamily="34" charset="0"/>
                <a:cs typeface="Arial" pitchFamily="34" charset="0"/>
              </a:rPr>
              <a:t> – Analyzes code for potential errors and enforces style rules</a:t>
            </a:r>
            <a:r>
              <a:rPr lang="en-US" sz="1600" dirty="0" smtClean="0">
                <a:latin typeface="Arial" pitchFamily="34" charset="0"/>
                <a:cs typeface="Arial" pitchFamily="34" charset="0"/>
              </a:rPr>
              <a:t>.</a:t>
            </a:r>
          </a:p>
          <a:p>
            <a:pPr marL="342900" indent="-342900">
              <a:buFont typeface="+mj-lt"/>
              <a:buAutoNum type="arabicPeriod"/>
            </a:pPr>
            <a:r>
              <a:rPr lang="en-US" sz="1600" b="1" dirty="0" err="1" smtClean="0">
                <a:latin typeface="Arial" pitchFamily="34" charset="0"/>
                <a:cs typeface="Arial" pitchFamily="34" charset="0"/>
              </a:rPr>
              <a:t>TypeScript</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ESLint</a:t>
            </a:r>
            <a:r>
              <a:rPr lang="en-US" sz="1600" dirty="0" smtClean="0">
                <a:latin typeface="Arial" pitchFamily="34" charset="0"/>
                <a:cs typeface="Arial" pitchFamily="34" charset="0"/>
              </a:rPr>
              <a:t> – Integrates </a:t>
            </a:r>
            <a:r>
              <a:rPr lang="en-US" sz="1600" dirty="0" err="1" smtClean="0">
                <a:latin typeface="Arial" pitchFamily="34" charset="0"/>
                <a:cs typeface="Arial" pitchFamily="34" charset="0"/>
              </a:rPr>
              <a:t>ESLint</a:t>
            </a:r>
            <a:r>
              <a:rPr lang="en-US" sz="1600" dirty="0" smtClean="0">
                <a:latin typeface="Arial" pitchFamily="34" charset="0"/>
                <a:cs typeface="Arial" pitchFamily="34" charset="0"/>
              </a:rPr>
              <a:t> with </a:t>
            </a:r>
            <a:r>
              <a:rPr lang="en-US" sz="1600" dirty="0" err="1" smtClean="0">
                <a:latin typeface="Arial" pitchFamily="34" charset="0"/>
                <a:cs typeface="Arial" pitchFamily="34" charset="0"/>
              </a:rPr>
              <a:t>TypeScript</a:t>
            </a:r>
            <a:r>
              <a:rPr lang="en-US" sz="1600" dirty="0" smtClean="0">
                <a:latin typeface="Arial" pitchFamily="34" charset="0"/>
                <a:cs typeface="Arial" pitchFamily="34" charset="0"/>
              </a:rPr>
              <a:t>.</a:t>
            </a:r>
          </a:p>
          <a:p>
            <a:pPr marL="342900" indent="-342900">
              <a:buFont typeface="+mj-lt"/>
              <a:buAutoNum type="arabicPeriod"/>
            </a:pPr>
            <a:r>
              <a:rPr lang="en-US" sz="1600" b="1" dirty="0" err="1" smtClean="0">
                <a:latin typeface="Arial" pitchFamily="34" charset="0"/>
                <a:cs typeface="Arial" pitchFamily="34" charset="0"/>
              </a:rPr>
              <a:t>ESLint</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Plugin</a:t>
            </a:r>
            <a:r>
              <a:rPr lang="en-US" sz="1600" b="1" dirty="0" smtClean="0">
                <a:latin typeface="Arial" pitchFamily="34" charset="0"/>
                <a:cs typeface="Arial" pitchFamily="34" charset="0"/>
              </a:rPr>
              <a:t> React Hooks</a:t>
            </a:r>
            <a:r>
              <a:rPr lang="en-US" sz="1600" dirty="0" smtClean="0">
                <a:latin typeface="Arial" pitchFamily="34" charset="0"/>
                <a:cs typeface="Arial" pitchFamily="34" charset="0"/>
              </a:rPr>
              <a:t> – Enforces best practices when using React hooks</a:t>
            </a:r>
            <a:r>
              <a:rPr lang="en-US" sz="1600" dirty="0" smtClean="0">
                <a:latin typeface="Arial" pitchFamily="34" charset="0"/>
                <a:cs typeface="Arial" pitchFamily="34" charset="0"/>
              </a:rPr>
              <a:t>.</a:t>
            </a:r>
          </a:p>
          <a:p>
            <a:pPr marL="342900" indent="-342900">
              <a:buFont typeface="+mj-lt"/>
              <a:buAutoNum type="arabicPeriod"/>
            </a:pPr>
            <a:r>
              <a:rPr lang="en-US" sz="1600" b="1" dirty="0" err="1" smtClean="0">
                <a:latin typeface="Arial" pitchFamily="34" charset="0"/>
                <a:cs typeface="Arial" pitchFamily="34" charset="0"/>
              </a:rPr>
              <a:t>ESLint</a:t>
            </a:r>
            <a:r>
              <a:rPr lang="en-US" sz="1600" b="1" dirty="0" smtClean="0">
                <a:latin typeface="Arial" pitchFamily="34" charset="0"/>
                <a:cs typeface="Arial" pitchFamily="34" charset="0"/>
              </a:rPr>
              <a:t> </a:t>
            </a:r>
            <a:r>
              <a:rPr lang="en-US" sz="1600" b="1" dirty="0" err="1" smtClean="0">
                <a:latin typeface="Arial" pitchFamily="34" charset="0"/>
                <a:cs typeface="Arial" pitchFamily="34" charset="0"/>
              </a:rPr>
              <a:t>Plugin</a:t>
            </a:r>
            <a:r>
              <a:rPr lang="en-US" sz="1600" b="1" dirty="0" smtClean="0">
                <a:latin typeface="Arial" pitchFamily="34" charset="0"/>
                <a:cs typeface="Arial" pitchFamily="34" charset="0"/>
              </a:rPr>
              <a:t> React Refresh</a:t>
            </a:r>
            <a:r>
              <a:rPr lang="en-US" sz="1600" dirty="0" smtClean="0">
                <a:latin typeface="Arial" pitchFamily="34" charset="0"/>
                <a:cs typeface="Arial" pitchFamily="34" charset="0"/>
              </a:rPr>
              <a:t> – Enables fast refresh during development (hot reloading).</a:t>
            </a:r>
            <a:endParaRPr lang="en-US" sz="1600" b="1" dirty="0" smtClean="0">
              <a:latin typeface="Arial" pitchFamily="34" charset="0"/>
              <a:cs typeface="Arial" pitchFamily="34" charset="0"/>
            </a:endParaRPr>
          </a:p>
          <a:p>
            <a:pPr marL="342900" indent="-342900">
              <a:buFont typeface="+mj-lt"/>
              <a:buAutoNum type="arabicPeriod"/>
            </a:pPr>
            <a:endParaRPr lang="en-US" sz="16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members</a:t>
            </a:r>
            <a:r>
              <a:rPr spc="-30" dirty="0"/>
              <a:t> </a:t>
            </a:r>
            <a:r>
              <a:rPr dirty="0"/>
              <a:t>and</a:t>
            </a:r>
            <a:r>
              <a:rPr spc="-25" dirty="0"/>
              <a:t> </a:t>
            </a:r>
            <a:r>
              <a:rPr spc="-10" dirty="0"/>
              <a:t>contribution:</a:t>
            </a:r>
          </a:p>
        </p:txBody>
      </p:sp>
      <p:sp>
        <p:nvSpPr>
          <p:cNvPr id="3" name="Text Placeholder 2"/>
          <p:cNvSpPr>
            <a:spLocks noGrp="1"/>
          </p:cNvSpPr>
          <p:nvPr>
            <p:ph type="body" idx="1"/>
          </p:nvPr>
        </p:nvSpPr>
        <p:spPr>
          <a:xfrm>
            <a:off x="381000" y="895350"/>
            <a:ext cx="8229600" cy="2215991"/>
          </a:xfrm>
        </p:spPr>
        <p:txBody>
          <a:bodyPr/>
          <a:lstStyle/>
          <a:p>
            <a:pPr marL="342900" indent="-342900">
              <a:buFont typeface="+mj-lt"/>
              <a:buAutoNum type="arabicPeriod"/>
            </a:pPr>
            <a:r>
              <a:rPr lang="en-IN" sz="1600" b="1" dirty="0" err="1" smtClean="0">
                <a:latin typeface="Arial" pitchFamily="34" charset="0"/>
                <a:cs typeface="Arial" pitchFamily="34" charset="0"/>
              </a:rPr>
              <a:t>Prasanna</a:t>
            </a:r>
            <a:r>
              <a:rPr lang="en-IN" sz="1600" b="1" dirty="0" smtClean="0">
                <a:latin typeface="Arial" pitchFamily="34" charset="0"/>
                <a:cs typeface="Arial" pitchFamily="34" charset="0"/>
              </a:rPr>
              <a:t> (</a:t>
            </a:r>
            <a:r>
              <a:rPr lang="en-US" sz="1600" b="1" dirty="0" smtClean="0">
                <a:latin typeface="Arial" pitchFamily="34" charset="0"/>
                <a:cs typeface="Arial" pitchFamily="34" charset="0"/>
              </a:rPr>
              <a:t>Frontend Developer) :</a:t>
            </a:r>
            <a:r>
              <a:rPr lang="en-US" sz="1600" dirty="0" smtClean="0">
                <a:latin typeface="Arial" pitchFamily="34" charset="0"/>
                <a:cs typeface="Arial" pitchFamily="34" charset="0"/>
              </a:rPr>
              <a:t>Designed and implemented the user interface using React and Tailwind CSS. Handled file upload (Drag &amp; Drop) features and user interaction </a:t>
            </a:r>
            <a:r>
              <a:rPr lang="en-US" sz="1600" dirty="0" smtClean="0">
                <a:latin typeface="Arial" pitchFamily="34" charset="0"/>
                <a:cs typeface="Arial" pitchFamily="34" charset="0"/>
              </a:rPr>
              <a:t>components</a:t>
            </a:r>
          </a:p>
          <a:p>
            <a:pPr marL="342900" indent="-342900">
              <a:buFont typeface="+mj-lt"/>
              <a:buAutoNum type="arabicPeriod"/>
            </a:pPr>
            <a:r>
              <a:rPr lang="en-US" sz="1600" b="1" dirty="0" err="1" smtClean="0">
                <a:latin typeface="Arial" pitchFamily="34" charset="0"/>
                <a:cs typeface="Arial" pitchFamily="34" charset="0"/>
              </a:rPr>
              <a:t>Akhil</a:t>
            </a:r>
            <a:r>
              <a:rPr lang="en-US" sz="1600" b="1" dirty="0" smtClean="0">
                <a:latin typeface="Arial" pitchFamily="34" charset="0"/>
                <a:cs typeface="Arial" pitchFamily="34" charset="0"/>
              </a:rPr>
              <a:t> (Backend </a:t>
            </a:r>
            <a:r>
              <a:rPr lang="en-US" sz="1600" b="1" dirty="0" smtClean="0">
                <a:latin typeface="Arial" pitchFamily="34" charset="0"/>
                <a:cs typeface="Arial" pitchFamily="34" charset="0"/>
              </a:rPr>
              <a:t>Developer) : </a:t>
            </a:r>
            <a:r>
              <a:rPr lang="en-US" sz="1600" dirty="0" smtClean="0">
                <a:latin typeface="Arial" pitchFamily="34" charset="0"/>
                <a:cs typeface="Arial" pitchFamily="34" charset="0"/>
              </a:rPr>
              <a:t>Implemented backend logic using build tools and managed application structure. Integrated services like quiz generation and doubt resolution (AI module or APIs if </a:t>
            </a:r>
            <a:r>
              <a:rPr lang="en-US" sz="1600" dirty="0" smtClean="0">
                <a:latin typeface="Arial" pitchFamily="34" charset="0"/>
                <a:cs typeface="Arial" pitchFamily="34" charset="0"/>
              </a:rPr>
              <a:t>applicable)</a:t>
            </a:r>
          </a:p>
          <a:p>
            <a:pPr marL="342900" indent="-342900">
              <a:buFont typeface="+mj-lt"/>
              <a:buAutoNum type="arabicPeriod"/>
            </a:pPr>
            <a:r>
              <a:rPr lang="en-IN" sz="1600" b="1" dirty="0" err="1" smtClean="0">
                <a:latin typeface="Arial" pitchFamily="34" charset="0"/>
                <a:cs typeface="Arial" pitchFamily="34" charset="0"/>
              </a:rPr>
              <a:t>Sai</a:t>
            </a:r>
            <a:r>
              <a:rPr lang="en-IN" sz="1600" b="1" dirty="0" smtClean="0">
                <a:latin typeface="Arial" pitchFamily="34" charset="0"/>
                <a:cs typeface="Arial" pitchFamily="34" charset="0"/>
              </a:rPr>
              <a:t> </a:t>
            </a:r>
            <a:r>
              <a:rPr lang="en-IN" sz="1600" b="1" dirty="0" err="1" smtClean="0">
                <a:latin typeface="Arial" pitchFamily="34" charset="0"/>
                <a:cs typeface="Arial" pitchFamily="34" charset="0"/>
              </a:rPr>
              <a:t>Teja</a:t>
            </a:r>
            <a:r>
              <a:rPr lang="en-IN" sz="1600" b="1" dirty="0" smtClean="0">
                <a:latin typeface="Arial" pitchFamily="34" charset="0"/>
                <a:cs typeface="Arial" pitchFamily="34" charset="0"/>
              </a:rPr>
              <a:t>(</a:t>
            </a:r>
            <a:r>
              <a:rPr lang="en-US" sz="1600" b="1" dirty="0" smtClean="0">
                <a:latin typeface="Arial" pitchFamily="34" charset="0"/>
                <a:cs typeface="Arial" pitchFamily="34" charset="0"/>
              </a:rPr>
              <a:t>Debugger &amp; Documentation Lead) : </a:t>
            </a:r>
            <a:r>
              <a:rPr lang="en-US" sz="1600" dirty="0" smtClean="0">
                <a:latin typeface="Arial" pitchFamily="34" charset="0"/>
                <a:cs typeface="Arial" pitchFamily="34" charset="0"/>
              </a:rPr>
              <a:t>Tested and debugged the application to ensure smooth </a:t>
            </a:r>
            <a:r>
              <a:rPr lang="en-US" sz="1600" dirty="0" err="1" smtClean="0">
                <a:latin typeface="Arial" pitchFamily="34" charset="0"/>
                <a:cs typeface="Arial" pitchFamily="34" charset="0"/>
              </a:rPr>
              <a:t>functionality.Prepared</a:t>
            </a:r>
            <a:r>
              <a:rPr lang="en-US" sz="1600" dirty="0" smtClean="0">
                <a:latin typeface="Arial" pitchFamily="34" charset="0"/>
                <a:cs typeface="Arial" pitchFamily="34" charset="0"/>
              </a:rPr>
              <a:t> </a:t>
            </a:r>
            <a:r>
              <a:rPr lang="en-US" sz="1600" dirty="0" smtClean="0">
                <a:latin typeface="Arial" pitchFamily="34" charset="0"/>
                <a:cs typeface="Arial" pitchFamily="34" charset="0"/>
              </a:rPr>
              <a:t>and maintained project documentation, including user guide and </a:t>
            </a:r>
            <a:r>
              <a:rPr lang="en-US" sz="1600" dirty="0" smtClean="0">
                <a:latin typeface="Arial" pitchFamily="34" charset="0"/>
                <a:cs typeface="Arial" pitchFamily="34" charset="0"/>
              </a:rPr>
              <a:t>report</a:t>
            </a:r>
            <a:r>
              <a:rPr lang="en-US" sz="1600" b="1" dirty="0" smtClean="0">
                <a:latin typeface="Arial" pitchFamily="34" charset="0"/>
                <a:cs typeface="Arial" pitchFamily="34" charset="0"/>
              </a:rPr>
              <a:t>.</a:t>
            </a:r>
            <a:endParaRPr lang="en-US" sz="1600" dirty="0" smtClean="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t>Conclusion</a:t>
            </a:r>
          </a:p>
        </p:txBody>
      </p:sp>
      <p:sp>
        <p:nvSpPr>
          <p:cNvPr id="3" name="Text Placeholder 2"/>
          <p:cNvSpPr>
            <a:spLocks noGrp="1"/>
          </p:cNvSpPr>
          <p:nvPr>
            <p:ph type="body" idx="1"/>
          </p:nvPr>
        </p:nvSpPr>
        <p:spPr>
          <a:xfrm>
            <a:off x="381000" y="819150"/>
            <a:ext cx="8305800" cy="3447098"/>
          </a:xfrm>
        </p:spPr>
        <p:txBody>
          <a:bodyPr/>
          <a:lstStyle/>
          <a:p>
            <a:r>
              <a:rPr lang="en-US" sz="1600" dirty="0" smtClean="0">
                <a:latin typeface="Arial" pitchFamily="34" charset="0"/>
                <a:cs typeface="Arial" pitchFamily="34" charset="0"/>
              </a:rPr>
              <a:t>The </a:t>
            </a:r>
            <a:r>
              <a:rPr lang="en-US" sz="1600" b="1" dirty="0" smtClean="0">
                <a:latin typeface="Arial" pitchFamily="34" charset="0"/>
                <a:cs typeface="Arial" pitchFamily="34" charset="0"/>
              </a:rPr>
              <a:t>AI-Powered Interactive Learning Assistant for Classrooms</a:t>
            </a:r>
            <a:r>
              <a:rPr lang="en-US" sz="1600" dirty="0" smtClean="0">
                <a:latin typeface="Arial" pitchFamily="34" charset="0"/>
                <a:cs typeface="Arial" pitchFamily="34" charset="0"/>
              </a:rPr>
              <a:t> is a transformative solution designed to enhance the teaching and learning experience using artificial intelligence. By allowing administrators to upload study material in various formats, the system efficiently processes and organizes notes for student access. Through the integration of AI, the assistant generates quizzes automatically based on uploaded content, enabling self-assessment and deeper understanding.</a:t>
            </a:r>
          </a:p>
          <a:p>
            <a:r>
              <a:rPr lang="en-US" sz="1600" dirty="0" smtClean="0">
                <a:latin typeface="Arial" pitchFamily="34" charset="0"/>
                <a:cs typeface="Arial" pitchFamily="34" charset="0"/>
              </a:rPr>
              <a:t>Furthermore, the inclusion of an intelligent doubt-solving assistant that responds to student queries via text or voice ensures personalized and timely support, promoting continuous learning. This multimodal approach not only increases engagement but also bridges the gap between static content and dynamic interaction.</a:t>
            </a:r>
          </a:p>
          <a:p>
            <a:r>
              <a:rPr lang="en-US" sz="1600" dirty="0" smtClean="0">
                <a:latin typeface="Arial" pitchFamily="34" charset="0"/>
                <a:cs typeface="Arial" pitchFamily="34" charset="0"/>
              </a:rPr>
              <a:t>In summary, the project offers a smart, scalable, and accessible learning environment that empowers students with on-demand resources, interactive evaluation, and AI-driven assistance—setting the foundation for the future of education.</a:t>
            </a:r>
          </a:p>
          <a:p>
            <a:endParaRPr lang="en-US" sz="160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TotalTime>
  <Words>869</Words>
  <Application>Microsoft Office PowerPoint</Application>
  <PresentationFormat>On-screen Show (16:9)</PresentationFormat>
  <Paragraphs>43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Pala Nagaraju</cp:lastModifiedBy>
  <cp:revision>28</cp:revision>
  <dcterms:created xsi:type="dcterms:W3CDTF">2025-07-11T09:56:00Z</dcterms:created>
  <dcterms:modified xsi:type="dcterms:W3CDTF">2025-07-11T14:46:09Z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2025-07-11T00:00:00Z</vt:filetime>
  </property>
  <property fmtid="{D5CDD505-2E9C-101B-9397-08002B2CF9AE}" pid="5" name="Producer">
    <vt:lpwstr>Microsoft® PowerPoint® 2021</vt:lpwstr>
  </property>
</Properties>
</file>