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0"/>
  </p:notesMasterIdLst>
  <p:sldIdLst>
    <p:sldId id="292" r:id="rId2"/>
    <p:sldId id="293"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4"/>
    <p:restoredTop sz="61985"/>
  </p:normalViewPr>
  <p:slideViewPr>
    <p:cSldViewPr snapToGrid="0" snapToObjects="1">
      <p:cViewPr varScale="1">
        <p:scale>
          <a:sx n="67" d="100"/>
          <a:sy n="67" d="100"/>
        </p:scale>
        <p:origin x="13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2FB4A-36CA-4B45-9EAD-9A6D4C883201}" type="datetimeFigureOut">
              <a:rPr lang="en-US" smtClean="0"/>
              <a:t>7/10/17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07BEEA-E301-2E45-A173-FFE5299D003D}" type="slidenum">
              <a:rPr lang="en-US" smtClean="0"/>
              <a:t>‹#›</a:t>
            </a:fld>
            <a:endParaRPr lang="en-US"/>
          </a:p>
        </p:txBody>
      </p:sp>
    </p:spTree>
    <p:extLst>
      <p:ext uri="{BB962C8B-B14F-4D97-AF65-F5344CB8AC3E}">
        <p14:creationId xmlns:p14="http://schemas.microsoft.com/office/powerpoint/2010/main" val="1358017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1</a:t>
            </a:fld>
            <a:endParaRPr lang="en-US"/>
          </a:p>
        </p:txBody>
      </p:sp>
    </p:spTree>
    <p:extLst>
      <p:ext uri="{BB962C8B-B14F-4D97-AF65-F5344CB8AC3E}">
        <p14:creationId xmlns:p14="http://schemas.microsoft.com/office/powerpoint/2010/main" val="329205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rate parameter r is an unobservable property of the neuron and time step, and we proceed by fitting r so that this likelihood value is maximized. </a:t>
            </a:r>
            <a:endParaRPr lang="en-US" dirty="0" smtClean="0"/>
          </a:p>
          <a:p>
            <a:r>
              <a:rPr lang="en-US" sz="1200" kern="1200" dirty="0" smtClean="0">
                <a:solidFill>
                  <a:schemeClr val="tx1"/>
                </a:solidFill>
                <a:effectLst/>
                <a:latin typeface="+mn-lt"/>
                <a:ea typeface="+mn-ea"/>
                <a:cs typeface="+mn-cs"/>
              </a:rPr>
              <a:t>where r(</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is the expected number of spikes at time t from cell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s(</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is the stimulus- </a:t>
            </a:r>
            <a:r>
              <a:rPr lang="en-US" sz="1200" kern="1200" dirty="0" err="1" smtClean="0">
                <a:solidFill>
                  <a:schemeClr val="tx1"/>
                </a:solidFill>
                <a:effectLst/>
                <a:latin typeface="+mn-lt"/>
                <a:ea typeface="+mn-ea"/>
                <a:cs typeface="+mn-cs"/>
              </a:rPr>
              <a:t>tt</a:t>
            </a:r>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dependent component of cell i’s firing rate, x(</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is an independent variable corresponding t </a:t>
            </a:r>
            <a:endParaRPr lang="en-US" dirty="0" smtClean="0"/>
          </a:p>
          <a:p>
            <a:r>
              <a:rPr lang="en-US" sz="1200" kern="1200" dirty="0" smtClean="0">
                <a:solidFill>
                  <a:schemeClr val="tx1"/>
                </a:solidFill>
                <a:effectLst/>
                <a:latin typeface="+mn-lt"/>
                <a:ea typeface="+mn-ea"/>
                <a:cs typeface="+mn-cs"/>
              </a:rPr>
              <a:t>to the LFP value (taken to be an indication of the local network activity) at time t, and β(</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is a constant which controls the extent to which the network state affects the firing of cell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11</a:t>
            </a:fld>
            <a:endParaRPr lang="en-US"/>
          </a:p>
        </p:txBody>
      </p:sp>
    </p:spTree>
    <p:extLst>
      <p:ext uri="{BB962C8B-B14F-4D97-AF65-F5344CB8AC3E}">
        <p14:creationId xmlns:p14="http://schemas.microsoft.com/office/powerpoint/2010/main" val="2022826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where r(</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is the expected number of spikes at time t from cell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s(</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is the stimulus- </a:t>
            </a:r>
            <a:r>
              <a:rPr lang="en-US" sz="1200" kern="1200" dirty="0" err="1" smtClean="0">
                <a:solidFill>
                  <a:schemeClr val="tx1"/>
                </a:solidFill>
                <a:effectLst/>
                <a:latin typeface="+mn-lt"/>
                <a:ea typeface="+mn-ea"/>
                <a:cs typeface="+mn-cs"/>
              </a:rPr>
              <a:t>tt</a:t>
            </a:r>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dependent component of cell i’s firing rate, x(</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is an independent variable corresponding t </a:t>
            </a:r>
            <a:endParaRPr lang="en-US" dirty="0" smtClean="0"/>
          </a:p>
          <a:p>
            <a:r>
              <a:rPr lang="en-US" sz="1200" kern="1200" dirty="0" smtClean="0">
                <a:solidFill>
                  <a:schemeClr val="tx1"/>
                </a:solidFill>
                <a:effectLst/>
                <a:latin typeface="+mn-lt"/>
                <a:ea typeface="+mn-ea"/>
                <a:cs typeface="+mn-cs"/>
              </a:rPr>
              <a:t>to the LFP value (taken to be an indication of the local network activity) at time t, and β(</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is a constant which controls the extent to which the network state affects the firing of cell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make up the best model of r(</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given the data </a:t>
            </a:r>
            <a:endParaRPr lang="en-US" dirty="0" smtClean="0"/>
          </a:p>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12</a:t>
            </a:fld>
            <a:endParaRPr lang="en-US"/>
          </a:p>
        </p:txBody>
      </p:sp>
    </p:spTree>
    <p:extLst>
      <p:ext uri="{BB962C8B-B14F-4D97-AF65-F5344CB8AC3E}">
        <p14:creationId xmlns:p14="http://schemas.microsoft.com/office/powerpoint/2010/main" val="1739388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the left, spikes are shown along with the corresponding LFP from the same electrode. The predicted firing rate function after the fitting procedure is shown on the right along with the actual spike train.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value of β varied across neurons in the population – some cells tended to be more influenced by network state than others.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To give context for the values of β, a value β = −0.017 means that an LFP change of −100 mV predicts a 5.5 fold increase in firing rate. A value β = 0.014 predicts for the same LFP change, a 4 fold increase in firing rate. The raster plot in Figure 3.3B, sorted by β, demonstrates this trend. LFP value is often linked to negative population spikes, and almost all of the cells show the dependence of negative LFP value on spiking. Neurons in the upper rows of this plot tended to not be very influenced by network state, and thus had low β values. They also tended to have higher firing rates (r =0.48, p &lt;0.0001). Neurons in the lower rows of the plot had a strong tendency to fire during negative inflections of the LFP, and thus had highly negative β values. In the extreme, those neurons tended to fire only during “Up” states. </a:t>
            </a:r>
            <a:endParaRPr lang="en-US" dirty="0" smtClean="0"/>
          </a:p>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13</a:t>
            </a:fld>
            <a:endParaRPr lang="en-US"/>
          </a:p>
        </p:txBody>
      </p:sp>
    </p:spTree>
    <p:extLst>
      <p:ext uri="{BB962C8B-B14F-4D97-AF65-F5344CB8AC3E}">
        <p14:creationId xmlns:p14="http://schemas.microsoft.com/office/powerpoint/2010/main" val="497356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Once we determined the value of β(</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for each neuron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during spontaneous </a:t>
            </a:r>
            <a:endParaRPr lang="en-US" dirty="0" smtClean="0"/>
          </a:p>
          <a:p>
            <a:r>
              <a:rPr lang="en-US" sz="1200" kern="1200" dirty="0" smtClean="0">
                <a:solidFill>
                  <a:schemeClr val="tx1"/>
                </a:solidFill>
                <a:effectLst/>
                <a:latin typeface="+mn-lt"/>
                <a:ea typeface="+mn-ea"/>
                <a:cs typeface="+mn-cs"/>
              </a:rPr>
              <a:t>activity, we assumed that the relationship between spiking and the network state (LFP </a:t>
            </a:r>
            <a:endParaRPr lang="en-US" dirty="0" smtClean="0"/>
          </a:p>
          <a:p>
            <a:r>
              <a:rPr lang="en-US" sz="1200" kern="1200" dirty="0" smtClean="0">
                <a:solidFill>
                  <a:schemeClr val="tx1"/>
                </a:solidFill>
                <a:effectLst/>
                <a:latin typeface="+mn-lt"/>
                <a:ea typeface="+mn-ea"/>
                <a:cs typeface="+mn-cs"/>
              </a:rPr>
              <a:t>value x(</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remained the same during visual stimulation. We thus fit s(</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using the LFP </a:t>
            </a:r>
            <a:r>
              <a:rPr lang="en-US" sz="1200" kern="1200" dirty="0" err="1" smtClean="0">
                <a:solidFill>
                  <a:schemeClr val="tx1"/>
                </a:solidFill>
                <a:effectLst/>
                <a:latin typeface="+mn-lt"/>
                <a:ea typeface="+mn-ea"/>
                <a:cs typeface="+mn-cs"/>
              </a:rPr>
              <a:t>tt</a:t>
            </a:r>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and spiking data from repeated trials of drifting grating recordings, now holding β(</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fixed. </a:t>
            </a:r>
            <a:endParaRPr lang="en-US" dirty="0" smtClean="0"/>
          </a:p>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14</a:t>
            </a:fld>
            <a:endParaRPr lang="en-US"/>
          </a:p>
        </p:txBody>
      </p:sp>
    </p:spTree>
    <p:extLst>
      <p:ext uri="{BB962C8B-B14F-4D97-AF65-F5344CB8AC3E}">
        <p14:creationId xmlns:p14="http://schemas.microsoft.com/office/powerpoint/2010/main" val="1403479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Times" charset="0"/>
                <a:ea typeface="Times" charset="0"/>
                <a:cs typeface="Times" charset="0"/>
              </a:rPr>
              <a:t>Fluctuations in field potentials have long been known to be related to spiking activity. However, the full relationship between the LFP and spiking activity has been still the subject of interest </a:t>
            </a:r>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15</a:t>
            </a:fld>
            <a:endParaRPr lang="en-US"/>
          </a:p>
        </p:txBody>
      </p:sp>
    </p:spTree>
    <p:extLst>
      <p:ext uri="{BB962C8B-B14F-4D97-AF65-F5344CB8AC3E}">
        <p14:creationId xmlns:p14="http://schemas.microsoft.com/office/powerpoint/2010/main" val="383214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model contains more parameters for a given predictor (e.g. the LFP value on multiple electrodes) and uses all the data at our disposal (the stimulus, other cell spikes, and the LFP). This increase in the model size presents a series of computational constraints on processing speed, memory, and storage space. In addition, the spike time series are </a:t>
            </a:r>
            <a:r>
              <a:rPr lang="en-US" sz="1200" kern="1200" dirty="0" err="1" smtClean="0">
                <a:solidFill>
                  <a:schemeClr val="tx1"/>
                </a:solidFill>
                <a:effectLst/>
                <a:latin typeface="+mn-lt"/>
                <a:ea typeface="+mn-ea"/>
                <a:cs typeface="+mn-cs"/>
              </a:rPr>
              <a:t>rela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tively</a:t>
            </a:r>
            <a:r>
              <a:rPr lang="en-US" sz="1200" kern="1200" dirty="0" smtClean="0">
                <a:solidFill>
                  <a:schemeClr val="tx1"/>
                </a:solidFill>
                <a:effectLst/>
                <a:latin typeface="+mn-lt"/>
                <a:ea typeface="+mn-ea"/>
                <a:cs typeface="+mn-cs"/>
              </a:rPr>
              <a:t> sparse, so a large model is </a:t>
            </a:r>
            <a:r>
              <a:rPr lang="en-US" sz="1200" kern="1200" dirty="0" err="1" smtClean="0">
                <a:solidFill>
                  <a:schemeClr val="tx1"/>
                </a:solidFill>
                <a:effectLst/>
                <a:latin typeface="+mn-lt"/>
                <a:ea typeface="+mn-ea"/>
                <a:cs typeface="+mn-cs"/>
              </a:rPr>
              <a:t>underconstrained</a:t>
            </a:r>
            <a:r>
              <a:rPr lang="en-US" sz="1200" kern="1200" dirty="0" smtClean="0">
                <a:solidFill>
                  <a:schemeClr val="tx1"/>
                </a:solidFill>
                <a:effectLst/>
                <a:latin typeface="+mn-lt"/>
                <a:ea typeface="+mn-ea"/>
                <a:cs typeface="+mn-cs"/>
              </a:rPr>
              <a:t> even when fit with a large amount of data. To deal with the data limitation we harness the power of the L1 regularization path algorithm from Park and Hastie (2007). To fit the models as fast as possible we </a:t>
            </a:r>
            <a:r>
              <a:rPr lang="en-US" sz="1200" kern="1200" dirty="0" err="1" smtClean="0">
                <a:solidFill>
                  <a:schemeClr val="tx1"/>
                </a:solidFill>
                <a:effectLst/>
                <a:latin typeface="+mn-lt"/>
                <a:ea typeface="+mn-ea"/>
                <a:cs typeface="+mn-cs"/>
              </a:rPr>
              <a:t>imple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mented</a:t>
            </a:r>
            <a:r>
              <a:rPr lang="en-US" sz="1200" kern="1200" dirty="0" smtClean="0">
                <a:solidFill>
                  <a:schemeClr val="tx1"/>
                </a:solidFill>
                <a:effectLst/>
                <a:latin typeface="+mn-lt"/>
                <a:ea typeface="+mn-ea"/>
                <a:cs typeface="+mn-cs"/>
              </a:rPr>
              <a:t> a version of coordinate descent, inspired by a similar implementation in Friedman et al. (2008). </a:t>
            </a:r>
            <a:endParaRPr lang="en-US" dirty="0" smtClean="0"/>
          </a:p>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16</a:t>
            </a:fld>
            <a:endParaRPr lang="en-US"/>
          </a:p>
        </p:txBody>
      </p:sp>
    </p:spTree>
    <p:extLst>
      <p:ext uri="{BB962C8B-B14F-4D97-AF65-F5344CB8AC3E}">
        <p14:creationId xmlns:p14="http://schemas.microsoft.com/office/powerpoint/2010/main" val="1181178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where the three components are the stimulus effect </a:t>
            </a:r>
            <a:r>
              <a:rPr lang="en-US" sz="1200" kern="1200" dirty="0" err="1" smtClean="0">
                <a:solidFill>
                  <a:schemeClr val="tx1"/>
                </a:solidFill>
                <a:effectLst/>
                <a:latin typeface="+mn-lt"/>
                <a:ea typeface="+mn-ea"/>
                <a:cs typeface="+mn-cs"/>
              </a:rPr>
              <a:t>kiIi</a:t>
            </a:r>
            <a:r>
              <a:rPr lang="en-US" sz="1200" kern="1200" dirty="0" smtClean="0">
                <a:solidFill>
                  <a:schemeClr val="tx1"/>
                </a:solidFill>
                <a:effectLst/>
                <a:latin typeface="+mn-lt"/>
                <a:ea typeface="+mn-ea"/>
                <a:cs typeface="+mn-cs"/>
              </a:rPr>
              <a:t>, the contributions from history and other cells α</a:t>
            </a:r>
            <a:r>
              <a:rPr lang="en-US" sz="1200" kern="1200" dirty="0" err="1" smtClean="0">
                <a:solidFill>
                  <a:schemeClr val="tx1"/>
                </a:solidFill>
                <a:effectLst/>
                <a:latin typeface="+mn-lt"/>
                <a:ea typeface="+mn-ea"/>
                <a:cs typeface="+mn-cs"/>
              </a:rPr>
              <a:t>iri</a:t>
            </a:r>
            <a:r>
              <a:rPr lang="en-US" sz="1200" kern="1200" dirty="0" smtClean="0">
                <a:solidFill>
                  <a:schemeClr val="tx1"/>
                </a:solidFill>
                <a:effectLst/>
                <a:latin typeface="+mn-lt"/>
                <a:ea typeface="+mn-ea"/>
                <a:cs typeface="+mn-cs"/>
              </a:rPr>
              <a:t>, and the contribution from the network state β</a:t>
            </a:r>
            <a:r>
              <a:rPr lang="en-US" sz="1200" kern="1200" dirty="0" err="1" smtClean="0">
                <a:solidFill>
                  <a:schemeClr val="tx1"/>
                </a:solidFill>
                <a:effectLst/>
                <a:latin typeface="+mn-lt"/>
                <a:ea typeface="+mn-ea"/>
                <a:cs typeface="+mn-cs"/>
              </a:rPr>
              <a:t>isi</a:t>
            </a:r>
            <a:r>
              <a:rPr lang="en-US" sz="1200" kern="1200" dirty="0" smtClean="0">
                <a:solidFill>
                  <a:schemeClr val="tx1"/>
                </a:solidFill>
                <a:effectLst/>
                <a:latin typeface="+mn-lt"/>
                <a:ea typeface="+mn-ea"/>
                <a:cs typeface="+mn-cs"/>
              </a:rPr>
              <a:t>. A further specification for these terms follows. </a:t>
            </a:r>
            <a:endParaRPr lang="en-US" dirty="0" smtClean="0"/>
          </a:p>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17</a:t>
            </a:fld>
            <a:endParaRPr lang="en-US"/>
          </a:p>
        </p:txBody>
      </p:sp>
    </p:spTree>
    <p:extLst>
      <p:ext uri="{BB962C8B-B14F-4D97-AF65-F5344CB8AC3E}">
        <p14:creationId xmlns:p14="http://schemas.microsoft.com/office/powerpoint/2010/main" val="1458151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kernel for the simulated cell has one parameter for each </a:t>
            </a:r>
            <a:r>
              <a:rPr lang="en-US" sz="1200" kern="1200" dirty="0" err="1" smtClean="0">
                <a:solidFill>
                  <a:schemeClr val="tx1"/>
                </a:solidFill>
                <a:effectLst/>
                <a:latin typeface="+mn-lt"/>
                <a:ea typeface="+mn-ea"/>
                <a:cs typeface="+mn-cs"/>
              </a:rPr>
              <a:t>spatio</a:t>
            </a:r>
            <a:r>
              <a:rPr lang="en-US" sz="1200" kern="1200" dirty="0" smtClean="0">
                <a:solidFill>
                  <a:schemeClr val="tx1"/>
                </a:solidFill>
                <a:effectLst/>
                <a:latin typeface="+mn-lt"/>
                <a:ea typeface="+mn-ea"/>
                <a:cs typeface="+mn-cs"/>
              </a:rPr>
              <a:t>-temporal pixel. We simulated kernels of cells using the following equations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 parameters to roughly match the temporal and spatial shape of V1 receptive fields.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Stimulus effects </a:t>
            </a:r>
            <a:endParaRPr lang="en-US"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the inputs from other cells, the term α can be either positive or negative, reflecting excitatory or inhibitory input, respectively. For the history term, α is taken to be negative, simulating a reduction in firing rate following spiking, or refractory period.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18</a:t>
            </a:fld>
            <a:endParaRPr lang="en-US"/>
          </a:p>
        </p:txBody>
      </p:sp>
    </p:spTree>
    <p:extLst>
      <p:ext uri="{BB962C8B-B14F-4D97-AF65-F5344CB8AC3E}">
        <p14:creationId xmlns:p14="http://schemas.microsoft.com/office/powerpoint/2010/main" val="16315502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19</a:t>
            </a:fld>
            <a:endParaRPr lang="en-US"/>
          </a:p>
        </p:txBody>
      </p:sp>
    </p:spTree>
    <p:extLst>
      <p:ext uri="{BB962C8B-B14F-4D97-AF65-F5344CB8AC3E}">
        <p14:creationId xmlns:p14="http://schemas.microsoft.com/office/powerpoint/2010/main" val="1465688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model the spike train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Where f (y; </a:t>
            </a:r>
            <a:r>
              <a:rPr lang="en-US" sz="1200" kern="1200" dirty="0" err="1" smtClean="0">
                <a:solidFill>
                  <a:schemeClr val="tx1"/>
                </a:solidFill>
                <a:effectLst/>
                <a:latin typeface="+mn-lt"/>
                <a:ea typeface="+mn-ea"/>
                <a:cs typeface="+mn-cs"/>
              </a:rPr>
              <a:t>μ</a:t>
            </a:r>
            <a:r>
              <a:rPr lang="en-US" sz="1200" kern="1200" dirty="0" smtClean="0">
                <a:solidFill>
                  <a:schemeClr val="tx1"/>
                </a:solidFill>
                <a:effectLst/>
                <a:latin typeface="+mn-lt"/>
                <a:ea typeface="+mn-ea"/>
                <a:cs typeface="+mn-cs"/>
              </a:rPr>
              <a:t>) is the probability of observing y occurrences of an event in some window of time, and the parameter </a:t>
            </a:r>
            <a:r>
              <a:rPr lang="en-US" sz="1200" kern="1200" dirty="0" err="1" smtClean="0">
                <a:solidFill>
                  <a:schemeClr val="tx1"/>
                </a:solidFill>
                <a:effectLst/>
                <a:latin typeface="+mn-lt"/>
                <a:ea typeface="+mn-ea"/>
                <a:cs typeface="+mn-cs"/>
              </a:rPr>
              <a:t>μ</a:t>
            </a:r>
            <a:r>
              <a:rPr lang="en-US" sz="1200" kern="1200" dirty="0" smtClean="0">
                <a:solidFill>
                  <a:schemeClr val="tx1"/>
                </a:solidFill>
                <a:effectLst/>
                <a:latin typeface="+mn-lt"/>
                <a:ea typeface="+mn-ea"/>
                <a:cs typeface="+mn-cs"/>
              </a:rPr>
              <a:t> is the expected number of occurrences in that same window.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characterize </a:t>
            </a:r>
            <a:r>
              <a:rPr lang="en-US" sz="1200" kern="1200" dirty="0" err="1" smtClean="0">
                <a:solidFill>
                  <a:schemeClr val="tx1"/>
                </a:solidFill>
                <a:effectLst/>
                <a:latin typeface="+mn-lt"/>
                <a:ea typeface="+mn-ea"/>
                <a:cs typeface="+mn-cs"/>
              </a:rPr>
              <a:t>μ</a:t>
            </a:r>
            <a:r>
              <a:rPr lang="en-US" sz="1200" kern="1200" dirty="0" smtClean="0">
                <a:solidFill>
                  <a:schemeClr val="tx1"/>
                </a:solidFill>
                <a:effectLst/>
                <a:latin typeface="+mn-lt"/>
                <a:ea typeface="+mn-ea"/>
                <a:cs typeface="+mn-cs"/>
              </a:rPr>
              <a:t> as a function in time, </a:t>
            </a:r>
            <a:r>
              <a:rPr lang="en-US" sz="1200" kern="1200" dirty="0" err="1" smtClean="0">
                <a:solidFill>
                  <a:schemeClr val="tx1"/>
                </a:solidFill>
                <a:effectLst/>
                <a:latin typeface="+mn-lt"/>
                <a:ea typeface="+mn-ea"/>
                <a:cs typeface="+mn-cs"/>
              </a:rPr>
              <a:t>μ</a:t>
            </a:r>
            <a:r>
              <a:rPr lang="en-US" sz="1200" kern="1200" dirty="0" smtClean="0">
                <a:solidFill>
                  <a:schemeClr val="tx1"/>
                </a:solidFill>
                <a:effectLst/>
                <a:latin typeface="+mn-lt"/>
                <a:ea typeface="+mn-ea"/>
                <a:cs typeface="+mn-cs"/>
              </a:rPr>
              <a:t>(t), and thus the likelihood of seeing all the responses Y = y1 . . . </a:t>
            </a:r>
            <a:r>
              <a:rPr lang="en-US" sz="1200" kern="1200" dirty="0" err="1" smtClean="0">
                <a:solidFill>
                  <a:schemeClr val="tx1"/>
                </a:solidFill>
                <a:effectLst/>
                <a:latin typeface="+mn-lt"/>
                <a:ea typeface="+mn-ea"/>
                <a:cs typeface="+mn-cs"/>
              </a:rPr>
              <a:t>yT</a:t>
            </a:r>
            <a:r>
              <a:rPr lang="en-US" sz="1200" kern="1200" dirty="0" smtClean="0">
                <a:solidFill>
                  <a:schemeClr val="tx1"/>
                </a:solidFill>
                <a:effectLst/>
                <a:latin typeface="+mn-lt"/>
                <a:ea typeface="+mn-ea"/>
                <a:cs typeface="+mn-cs"/>
              </a:rPr>
              <a:t> , where </a:t>
            </a:r>
            <a:r>
              <a:rPr lang="en-US" sz="1200" kern="1200" dirty="0" err="1" smtClean="0">
                <a:solidFill>
                  <a:schemeClr val="tx1"/>
                </a:solidFill>
                <a:effectLst/>
                <a:latin typeface="+mn-lt"/>
                <a:ea typeface="+mn-ea"/>
                <a:cs typeface="+mn-cs"/>
              </a:rPr>
              <a:t>yt</a:t>
            </a:r>
            <a:r>
              <a:rPr lang="en-US" sz="1200" kern="1200" dirty="0" smtClean="0">
                <a:solidFill>
                  <a:schemeClr val="tx1"/>
                </a:solidFill>
                <a:effectLst/>
                <a:latin typeface="+mn-lt"/>
                <a:ea typeface="+mn-ea"/>
                <a:cs typeface="+mn-cs"/>
              </a:rPr>
              <a:t> is the number of spikes observed in time window t </a:t>
            </a:r>
            <a:endParaRPr lang="en-US"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the parameters β</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α</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kxyτ</a:t>
            </a:r>
            <a:r>
              <a:rPr lang="en-US" sz="1200" kern="1200" dirty="0" smtClean="0">
                <a:solidFill>
                  <a:schemeClr val="tx1"/>
                </a:solidFill>
                <a:effectLst/>
                <a:latin typeface="+mn-lt"/>
                <a:ea typeface="+mn-ea"/>
                <a:cs typeface="+mn-cs"/>
              </a:rPr>
              <a:t> which maximize L are the maximum likelihood estimate for the cell, given the data xi and </a:t>
            </a:r>
            <a:r>
              <a:rPr lang="en-US" sz="1200" kern="1200" dirty="0" err="1" smtClean="0">
                <a:solidFill>
                  <a:schemeClr val="tx1"/>
                </a:solidFill>
                <a:effectLst/>
                <a:latin typeface="+mn-lt"/>
                <a:ea typeface="+mn-ea"/>
                <a:cs typeface="+mn-cs"/>
              </a:rPr>
              <a:t>yi</a:t>
            </a:r>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20</a:t>
            </a:fld>
            <a:endParaRPr lang="en-US"/>
          </a:p>
        </p:txBody>
      </p:sp>
    </p:spTree>
    <p:extLst>
      <p:ext uri="{BB962C8B-B14F-4D97-AF65-F5344CB8AC3E}">
        <p14:creationId xmlns:p14="http://schemas.microsoft.com/office/powerpoint/2010/main" val="766834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charset="0"/>
                <a:ea typeface="Times" charset="0"/>
                <a:cs typeface="Times" charset="0"/>
              </a:rPr>
              <a:t>– that is, the same visual stimulus does not elicit the same spike pattern on repeated presentations. This variability is often considered to be “noise,” meaning that it is due to unknown factors. Identifying these unknowns should enable better characterization of neural responses. One effect of cross trial fluctuations that has received a great deal of attention is correlation between neurons.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charset="0"/>
                <a:ea typeface="Times" charset="0"/>
                <a:cs typeface="Times" charset="0"/>
              </a:rPr>
              <a:t>, which leads to cycles of higher and lower than normal firing rates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local field potential</a:t>
            </a:r>
            <a:r>
              <a:rPr lang="en-US" sz="1200" kern="1200" dirty="0" smtClean="0">
                <a:solidFill>
                  <a:schemeClr val="tx1"/>
                </a:solidFill>
                <a:effectLst/>
                <a:latin typeface="+mn-lt"/>
                <a:ea typeface="+mn-ea"/>
                <a:cs typeface="+mn-cs"/>
              </a:rPr>
              <a:t> (LFP) is an electrophysiological signal generated by the summed electric current flowing from multiple nearby neurons within a small volume of neuronal tissue.</a:t>
            </a:r>
            <a:endParaRPr lang="en-US" sz="1200" dirty="0" smtClean="0">
              <a:latin typeface="Times" charset="0"/>
              <a:ea typeface="Times" charset="0"/>
              <a:cs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LFP: it reflects</a:t>
            </a:r>
            <a:r>
              <a:rPr lang="en-US" baseline="0" dirty="0" smtClean="0"/>
              <a:t> the average synaptic inputs to a region near the electrode + </a:t>
            </a:r>
            <a:r>
              <a:rPr lang="en-US" sz="1200" kern="1200" dirty="0" smtClean="0">
                <a:solidFill>
                  <a:schemeClr val="tx1"/>
                </a:solidFill>
                <a:effectLst/>
                <a:latin typeface="+mn-lt"/>
                <a:ea typeface="+mn-ea"/>
                <a:cs typeface="+mn-cs"/>
              </a:rPr>
              <a:t>known to be correlated with the subthreshold membrane potential fluctuations in nearby neurons </a:t>
            </a:r>
            <a:endParaRPr lang="en-US" dirty="0" smtClean="0"/>
          </a:p>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3</a:t>
            </a:fld>
            <a:endParaRPr lang="en-US"/>
          </a:p>
        </p:txBody>
      </p:sp>
    </p:spTree>
    <p:extLst>
      <p:ext uri="{BB962C8B-B14F-4D97-AF65-F5344CB8AC3E}">
        <p14:creationId xmlns:p14="http://schemas.microsoft.com/office/powerpoint/2010/main" val="747468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iteratively reweighted least squares (IRLS) which for our problem is equivalent to the Newton-Raphson method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kind of neural data we have collected typically has a likelihood function which is relatively flat near its minimum :Part of the reason for this is a sampling problem: there simply are not enough spikes to locate the true parameters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L1 penalty term is particularly important to us here, because it reduces some of the coefficients of model parameters to identically zero, creating a sparse model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fitting a generalized linear model to models that include an L1 penalty is computation- ally difficult, because the function is no longer differentiable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Friedman et al. (2008) show how coordinate descent can successfully perform logistic regression on functions with L1 penalties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Friedman et al. (2008) show how coordinate descent can successfully perform logistic regression on functions with L1 penalties.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method avoids a costly line search, and is capable of computing the solution along the whole path of an elastic net penalty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21</a:t>
            </a:fld>
            <a:endParaRPr lang="en-US"/>
          </a:p>
        </p:txBody>
      </p:sp>
    </p:spTree>
    <p:extLst>
      <p:ext uri="{BB962C8B-B14F-4D97-AF65-F5344CB8AC3E}">
        <p14:creationId xmlns:p14="http://schemas.microsoft.com/office/powerpoint/2010/main" val="1685433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where </a:t>
            </a:r>
            <a:r>
              <a:rPr lang="en-US" sz="1200" kern="1200" dirty="0" err="1" smtClean="0">
                <a:solidFill>
                  <a:schemeClr val="tx1"/>
                </a:solidFill>
                <a:effectLst/>
                <a:latin typeface="+mn-lt"/>
                <a:ea typeface="+mn-ea"/>
                <a:cs typeface="+mn-cs"/>
              </a:rPr>
              <a:t>τ</a:t>
            </a:r>
            <a:r>
              <a:rPr lang="en-US" sz="1200" kern="1200" dirty="0" smtClean="0">
                <a:solidFill>
                  <a:schemeClr val="tx1"/>
                </a:solidFill>
                <a:effectLst/>
                <a:latin typeface="+mn-lt"/>
                <a:ea typeface="+mn-ea"/>
                <a:cs typeface="+mn-cs"/>
              </a:rPr>
              <a:t> is the time interval preceding the spike, and s(t) is the stimulus value at time t </a:t>
            </a:r>
            <a:endParaRPr lang="en-US" dirty="0" smtClean="0"/>
          </a:p>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22</a:t>
            </a:fld>
            <a:endParaRPr lang="en-US"/>
          </a:p>
        </p:txBody>
      </p:sp>
    </p:spTree>
    <p:extLst>
      <p:ext uri="{BB962C8B-B14F-4D97-AF65-F5344CB8AC3E}">
        <p14:creationId xmlns:p14="http://schemas.microsoft.com/office/powerpoint/2010/main" val="118483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Movie </a:t>
            </a:r>
            <a:r>
              <a:rPr lang="en-US" sz="1200" b="0" kern="1200" dirty="0" err="1" smtClean="0">
                <a:solidFill>
                  <a:schemeClr val="tx1"/>
                </a:solidFill>
                <a:effectLst/>
                <a:latin typeface="+mn-lt"/>
                <a:ea typeface="+mn-ea"/>
                <a:cs typeface="+mn-cs"/>
              </a:rPr>
              <a:t>downsampling</a:t>
            </a:r>
            <a:r>
              <a:rPr lang="en-US" sz="1200" kern="1200" dirty="0" smtClean="0">
                <a:solidFill>
                  <a:schemeClr val="tx1"/>
                </a:solidFill>
                <a:effectLst/>
                <a:latin typeface="+mn-lt"/>
                <a:ea typeface="+mn-ea"/>
                <a:cs typeface="+mn-cs"/>
              </a:rPr>
              <a:t>: We reduced the movie to 160x160 by just considering every other pixel in each dimension. The resulting movie was 160x160. </a:t>
            </a:r>
            <a:endParaRPr lang="en-US" dirty="0" smtClean="0"/>
          </a:p>
          <a:p>
            <a:r>
              <a:rPr lang="en-US" sz="1200" b="0" kern="1200" dirty="0" smtClean="0">
                <a:solidFill>
                  <a:schemeClr val="tx1"/>
                </a:solidFill>
                <a:effectLst/>
                <a:latin typeface="+mn-lt"/>
                <a:ea typeface="+mn-ea"/>
                <a:cs typeface="+mn-cs"/>
              </a:rPr>
              <a:t>Space pruning</a:t>
            </a:r>
            <a:r>
              <a:rPr lang="en-US" sz="1200" kern="1200" dirty="0" smtClean="0">
                <a:solidFill>
                  <a:schemeClr val="tx1"/>
                </a:solidFill>
                <a:effectLst/>
                <a:latin typeface="+mn-lt"/>
                <a:ea typeface="+mn-ea"/>
                <a:cs typeface="+mn-cs"/>
              </a:rPr>
              <a:t>: Using the STAs computed above as guides, for the cells with visible receptive fields we located the approximate locations of the receptive fields. For each unit, an area of 40x40 pixels of the 160x160 original image was located. </a:t>
            </a:r>
            <a:endParaRPr lang="en-US" dirty="0" smtClean="0"/>
          </a:p>
          <a:p>
            <a:r>
              <a:rPr lang="en-US" sz="1200" b="0" kern="1200" dirty="0" smtClean="0">
                <a:solidFill>
                  <a:schemeClr val="tx1"/>
                </a:solidFill>
                <a:effectLst/>
                <a:latin typeface="+mn-lt"/>
                <a:ea typeface="+mn-ea"/>
                <a:cs typeface="+mn-cs"/>
              </a:rPr>
              <a:t>Time pruning</a:t>
            </a:r>
            <a:r>
              <a:rPr lang="en-US" sz="1200" kern="1200" dirty="0" smtClean="0">
                <a:solidFill>
                  <a:schemeClr val="tx1"/>
                </a:solidFill>
                <a:effectLst/>
                <a:latin typeface="+mn-lt"/>
                <a:ea typeface="+mn-ea"/>
                <a:cs typeface="+mn-cs"/>
              </a:rPr>
              <a:t>: The spike trains were binned at a 10ms resolution, with each bin containing the spike count within a particular 10ms. This reduced the number of temporal points in the model to 15 from 150. </a:t>
            </a:r>
            <a:endParaRPr lang="en-US" dirty="0" smtClean="0"/>
          </a:p>
          <a:p>
            <a:r>
              <a:rPr lang="en-US" sz="1200" b="0" kern="1200" dirty="0" smtClean="0">
                <a:solidFill>
                  <a:schemeClr val="tx1"/>
                </a:solidFill>
                <a:effectLst/>
                <a:latin typeface="+mn-lt"/>
                <a:ea typeface="+mn-ea"/>
                <a:cs typeface="+mn-cs"/>
              </a:rPr>
              <a:t>Stimulus transformation</a:t>
            </a:r>
            <a:r>
              <a:rPr lang="en-US" sz="1200" kern="1200" dirty="0" smtClean="0">
                <a:solidFill>
                  <a:schemeClr val="tx1"/>
                </a:solidFill>
                <a:effectLst/>
                <a:latin typeface="+mn-lt"/>
                <a:ea typeface="+mn-ea"/>
                <a:cs typeface="+mn-cs"/>
              </a:rPr>
              <a:t>: We transformed the stimulus into Gaussian bump responses, as in Chapter 4. The kind of bumps used are shown in Figure 5.6. The separation of the bump centers was 4 pixels spatially in the 40x40 pixel space, and 2 time points (20 </a:t>
            </a:r>
            <a:r>
              <a:rPr lang="en-US" sz="1200" kern="1200" dirty="0" err="1" smtClean="0">
                <a:solidFill>
                  <a:schemeClr val="tx1"/>
                </a:solidFill>
                <a:effectLst/>
                <a:latin typeface="+mn-lt"/>
                <a:ea typeface="+mn-ea"/>
                <a:cs typeface="+mn-cs"/>
              </a:rPr>
              <a:t>ms</a:t>
            </a:r>
            <a:r>
              <a:rPr lang="en-US" sz="1200" kern="1200" dirty="0" smtClean="0">
                <a:solidFill>
                  <a:schemeClr val="tx1"/>
                </a:solidFill>
                <a:effectLst/>
                <a:latin typeface="+mn-lt"/>
                <a:ea typeface="+mn-ea"/>
                <a:cs typeface="+mn-cs"/>
              </a:rPr>
              <a:t>). The total number of parameters was 10 × 10 × 7 = 700, which is 100 parameters for each of 7 distinct time points. </a:t>
            </a:r>
            <a:endParaRPr lang="en-US" dirty="0" smtClean="0"/>
          </a:p>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23</a:t>
            </a:fld>
            <a:endParaRPr lang="en-US"/>
          </a:p>
        </p:txBody>
      </p:sp>
    </p:spTree>
    <p:extLst>
      <p:ext uri="{BB962C8B-B14F-4D97-AF65-F5344CB8AC3E}">
        <p14:creationId xmlns:p14="http://schemas.microsoft.com/office/powerpoint/2010/main" val="1640375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a:t>
            </a:r>
            <a:r>
              <a:rPr lang="en-US" dirty="0" err="1" smtClean="0"/>
              <a:t>th</a:t>
            </a:r>
            <a:r>
              <a:rPr lang="en-US" dirty="0" smtClean="0"/>
              <a:t> paired spike count distributions n1,n2 </a:t>
            </a:r>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24</a:t>
            </a:fld>
            <a:endParaRPr lang="en-US"/>
          </a:p>
        </p:txBody>
      </p:sp>
    </p:spTree>
    <p:extLst>
      <p:ext uri="{BB962C8B-B14F-4D97-AF65-F5344CB8AC3E}">
        <p14:creationId xmlns:p14="http://schemas.microsoft.com/office/powerpoint/2010/main" val="2121679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where M is the number of trials, N is the length of the trial (in </a:t>
            </a:r>
            <a:r>
              <a:rPr lang="en-US" sz="1200" kern="1200" dirty="0" err="1" smtClean="0">
                <a:solidFill>
                  <a:schemeClr val="tx1"/>
                </a:solidFill>
                <a:effectLst/>
                <a:latin typeface="+mn-lt"/>
                <a:ea typeface="+mn-ea"/>
                <a:cs typeface="+mn-cs"/>
              </a:rPr>
              <a:t>ms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yij</a:t>
            </a:r>
            <a:r>
              <a:rPr lang="en-US" sz="1200" kern="1200" dirty="0" smtClean="0">
                <a:solidFill>
                  <a:schemeClr val="tx1"/>
                </a:solidFill>
                <a:effectLst/>
                <a:latin typeface="+mn-lt"/>
                <a:ea typeface="+mn-ea"/>
                <a:cs typeface="+mn-cs"/>
              </a:rPr>
              <a:t> is the spike train function for cell j on trial </a:t>
            </a:r>
            <a:r>
              <a:rPr lang="en-US" sz="1200" kern="1200" dirty="0" err="1"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τ</a:t>
            </a:r>
            <a:r>
              <a:rPr lang="en-US" sz="1200" kern="1200" dirty="0" smtClean="0">
                <a:solidFill>
                  <a:schemeClr val="tx1"/>
                </a:solidFill>
                <a:effectLst/>
                <a:latin typeface="+mn-lt"/>
                <a:ea typeface="+mn-ea"/>
                <a:cs typeface="+mn-cs"/>
              </a:rPr>
              <a:t> is the time lag, and </a:t>
            </a:r>
            <a:r>
              <a:rPr lang="en-US" sz="1200" kern="1200" dirty="0" err="1" smtClean="0">
                <a:solidFill>
                  <a:schemeClr val="tx1"/>
                </a:solidFill>
                <a:effectLst/>
                <a:latin typeface="+mn-lt"/>
                <a:ea typeface="+mn-ea"/>
                <a:cs typeface="+mn-cs"/>
              </a:rPr>
              <a:t>μ</a:t>
            </a:r>
            <a:r>
              <a:rPr lang="en-US" sz="1200" kern="1200" dirty="0" smtClean="0">
                <a:solidFill>
                  <a:schemeClr val="tx1"/>
                </a:solidFill>
                <a:effectLst/>
                <a:latin typeface="+mn-lt"/>
                <a:ea typeface="+mn-ea"/>
                <a:cs typeface="+mn-cs"/>
              </a:rPr>
              <a:t> ̄j is the mean firing rate of the cell j. Tri is the triangle function which corrects for the amount of overlap in the two spike trains that differs with time lag. </a:t>
            </a:r>
            <a:endParaRPr lang="en-US" dirty="0" smtClean="0"/>
          </a:p>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25</a:t>
            </a:fld>
            <a:endParaRPr lang="en-US"/>
          </a:p>
        </p:txBody>
      </p:sp>
    </p:spTree>
    <p:extLst>
      <p:ext uri="{BB962C8B-B14F-4D97-AF65-F5344CB8AC3E}">
        <p14:creationId xmlns:p14="http://schemas.microsoft.com/office/powerpoint/2010/main" val="416212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26</a:t>
            </a:fld>
            <a:endParaRPr lang="en-US"/>
          </a:p>
        </p:txBody>
      </p:sp>
    </p:spTree>
    <p:extLst>
      <p:ext uri="{BB962C8B-B14F-4D97-AF65-F5344CB8AC3E}">
        <p14:creationId xmlns:p14="http://schemas.microsoft.com/office/powerpoint/2010/main" val="73724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27</a:t>
            </a:fld>
            <a:endParaRPr lang="en-US"/>
          </a:p>
        </p:txBody>
      </p:sp>
    </p:spTree>
    <p:extLst>
      <p:ext uri="{BB962C8B-B14F-4D97-AF65-F5344CB8AC3E}">
        <p14:creationId xmlns:p14="http://schemas.microsoft.com/office/powerpoint/2010/main" val="1186837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28</a:t>
            </a:fld>
            <a:endParaRPr lang="en-US"/>
          </a:p>
        </p:txBody>
      </p:sp>
    </p:spTree>
    <p:extLst>
      <p:ext uri="{BB962C8B-B14F-4D97-AF65-F5344CB8AC3E}">
        <p14:creationId xmlns:p14="http://schemas.microsoft.com/office/powerpoint/2010/main" val="2126965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Neurons are often conceptualized as inherently stochastic from a systems level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potential conception is that the firing rate is due to a stimulus effect plus some independent noise: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same grating movie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PSTH has been smoothed with a Gaussian window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4</a:t>
            </a:fld>
            <a:endParaRPr lang="en-US"/>
          </a:p>
        </p:txBody>
      </p:sp>
    </p:spTree>
    <p:extLst>
      <p:ext uri="{BB962C8B-B14F-4D97-AF65-F5344CB8AC3E}">
        <p14:creationId xmlns:p14="http://schemas.microsoft.com/office/powerpoint/2010/main" val="677345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charset="0"/>
                <a:ea typeface="Times" charset="0"/>
                <a:cs typeface="Times" charset="0"/>
              </a:rPr>
              <a:t>– that is, the same visual stimulus does not elicit the same spike pattern on repeated presentations. This variability is often considered to be “noise,” meaning that it is due to unknown factors. Identifying these unknowns should enable better characterization of neural responses. One effect of cross trial fluctuations that has received a great deal of attention is correlation between neurons.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charset="0"/>
                <a:ea typeface="Times" charset="0"/>
                <a:cs typeface="Times" charset="0"/>
              </a:rPr>
              <a:t>, which leads to cycles of higher and lower than normal firing rates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LFP: it reflects</a:t>
            </a:r>
            <a:r>
              <a:rPr lang="en-US" baseline="0" dirty="0" smtClean="0"/>
              <a:t> the average synaptic inputs to a region near the electrode + </a:t>
            </a:r>
            <a:r>
              <a:rPr lang="en-US" sz="1200" kern="1200" dirty="0" smtClean="0">
                <a:solidFill>
                  <a:schemeClr val="tx1"/>
                </a:solidFill>
                <a:effectLst/>
                <a:latin typeface="+mn-lt"/>
                <a:ea typeface="+mn-ea"/>
                <a:cs typeface="+mn-cs"/>
              </a:rPr>
              <a:t>known to be correlated with the subthreshold membrane potential fluctuations in nearby neurons </a:t>
            </a:r>
            <a:endParaRPr lang="en-US" dirty="0" smtClean="0"/>
          </a:p>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5</a:t>
            </a:fld>
            <a:endParaRPr lang="en-US"/>
          </a:p>
        </p:txBody>
      </p:sp>
    </p:spTree>
    <p:extLst>
      <p:ext uri="{BB962C8B-B14F-4D97-AF65-F5344CB8AC3E}">
        <p14:creationId xmlns:p14="http://schemas.microsoft.com/office/powerpoint/2010/main" val="203699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charset="0"/>
                <a:ea typeface="Times" charset="0"/>
                <a:cs typeface="Times" charset="0"/>
              </a:rPr>
              <a:t>– that is, the same visual stimulus does not elicit the same spike pattern on repeated presentations. This variability is often considered to be “noise,” meaning that it is due to unknown factors. Identifying these unknowns should enable better characterization of neural responses. One effect of cross trial fluctuations that has received a great deal of attention is correlation between neurons.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charset="0"/>
                <a:ea typeface="Times" charset="0"/>
                <a:cs typeface="Times" charset="0"/>
              </a:rPr>
              <a:t>, which leads to cycles of higher and lower than normal firing rates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local field potential</a:t>
            </a:r>
            <a:r>
              <a:rPr lang="en-US" sz="1200" kern="1200" dirty="0" smtClean="0">
                <a:solidFill>
                  <a:schemeClr val="tx1"/>
                </a:solidFill>
                <a:effectLst/>
                <a:latin typeface="+mn-lt"/>
                <a:ea typeface="+mn-ea"/>
                <a:cs typeface="+mn-cs"/>
              </a:rPr>
              <a:t> (LFP) is an electrophysiological signal generated by the summed electric current flowing from multiple nearby neurons within a small volume of neuronal tissue.</a:t>
            </a:r>
            <a:endParaRPr lang="en-US" sz="1200" dirty="0" smtClean="0">
              <a:latin typeface="Times" charset="0"/>
              <a:ea typeface="Times" charset="0"/>
              <a:cs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LFP: it reflects</a:t>
            </a:r>
            <a:r>
              <a:rPr lang="en-US" baseline="0" dirty="0" smtClean="0"/>
              <a:t> the average synaptic inputs to a region near the electrode + </a:t>
            </a:r>
            <a:r>
              <a:rPr lang="en-US" sz="1200" kern="1200" dirty="0" smtClean="0">
                <a:solidFill>
                  <a:schemeClr val="tx1"/>
                </a:solidFill>
                <a:effectLst/>
                <a:latin typeface="+mn-lt"/>
                <a:ea typeface="+mn-ea"/>
                <a:cs typeface="+mn-cs"/>
              </a:rPr>
              <a:t>known to be correlated with the subthreshold membrane potential fluctuations in nearby neurons </a:t>
            </a:r>
            <a:endParaRPr lang="en-US" dirty="0" smtClean="0"/>
          </a:p>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6</a:t>
            </a:fld>
            <a:endParaRPr lang="en-US"/>
          </a:p>
        </p:txBody>
      </p:sp>
    </p:spTree>
    <p:extLst>
      <p:ext uri="{BB962C8B-B14F-4D97-AF65-F5344CB8AC3E}">
        <p14:creationId xmlns:p14="http://schemas.microsoft.com/office/powerpoint/2010/main" val="2011077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charset="0"/>
                <a:ea typeface="Times" charset="0"/>
                <a:cs typeface="Times" charset="0"/>
              </a:rPr>
              <a:t>– that is, the same visual stimulus does not elicit the same spike pattern on repeated presentations. This variability is often considered to be “noise,” meaning that it is due to unknown factors. Identifying these unknowns should enable better characterization of neural responses. One effect of cross trial fluctuations that has received a great deal of attention is correlation between neurons.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charset="0"/>
                <a:ea typeface="Times" charset="0"/>
                <a:cs typeface="Times" charset="0"/>
              </a:rPr>
              <a:t>, which leads to cycles of higher and lower than normal firing rates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local field potential</a:t>
            </a:r>
            <a:r>
              <a:rPr lang="en-US" sz="1200" kern="1200" dirty="0" smtClean="0">
                <a:solidFill>
                  <a:schemeClr val="tx1"/>
                </a:solidFill>
                <a:effectLst/>
                <a:latin typeface="+mn-lt"/>
                <a:ea typeface="+mn-ea"/>
                <a:cs typeface="+mn-cs"/>
              </a:rPr>
              <a:t> (LFP) is an electrophysiological signal generated by the summed electric current flowing from multiple nearby neurons within a small volume of neuronal tissue.</a:t>
            </a:r>
            <a:endParaRPr lang="en-US" sz="1200" dirty="0" smtClean="0">
              <a:latin typeface="Times" charset="0"/>
              <a:ea typeface="Times" charset="0"/>
              <a:cs typeface="Time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LFP: it reflects</a:t>
            </a:r>
            <a:r>
              <a:rPr lang="en-US" baseline="0" dirty="0" smtClean="0"/>
              <a:t> the average synaptic inputs to a region near the electrode + </a:t>
            </a:r>
            <a:r>
              <a:rPr lang="en-US" sz="1200" kern="1200" dirty="0" smtClean="0">
                <a:solidFill>
                  <a:schemeClr val="tx1"/>
                </a:solidFill>
                <a:effectLst/>
                <a:latin typeface="+mn-lt"/>
                <a:ea typeface="+mn-ea"/>
                <a:cs typeface="+mn-cs"/>
              </a:rPr>
              <a:t>known to be correlated with the subthreshold membrane potential fluctuations in nearby neurons </a:t>
            </a:r>
            <a:endParaRPr lang="en-US" dirty="0" smtClean="0"/>
          </a:p>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7</a:t>
            </a:fld>
            <a:endParaRPr lang="en-US"/>
          </a:p>
        </p:txBody>
      </p:sp>
    </p:spTree>
    <p:extLst>
      <p:ext uri="{BB962C8B-B14F-4D97-AF65-F5344CB8AC3E}">
        <p14:creationId xmlns:p14="http://schemas.microsoft.com/office/powerpoint/2010/main" val="2026475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simultaneously recorded single- and multiple-unit neuronal activity (sorted offline) and LFPs from 100-electrode Utah arrays implanted in V1. We measured responses to sequences of sinusoidal gratings and natural movies as well as spontaneous activity with a mean gray screen. </a:t>
            </a:r>
            <a:endParaRPr lang="en-US" dirty="0" smtClean="0"/>
          </a:p>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8</a:t>
            </a:fld>
            <a:endParaRPr lang="en-US"/>
          </a:p>
        </p:txBody>
      </p:sp>
    </p:spTree>
    <p:extLst>
      <p:ext uri="{BB962C8B-B14F-4D97-AF65-F5344CB8AC3E}">
        <p14:creationId xmlns:p14="http://schemas.microsoft.com/office/powerpoint/2010/main" val="634810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Correlated fluctuations in spiking and the local field potential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compared the LFP (Figure 3.1B recorded simultaneously) with the spontaneous spiking activity in a population of neurons. We found that the states which contained a large number of spikes (“Up”, or depolarized states) tended to correspond to large negative fluctuations in the LFP. Similarly, the absence of spikes (“Down”, or polarized states) correspond to positive trends in the LFP.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plot is for</a:t>
            </a:r>
            <a:r>
              <a:rPr lang="en-US" baseline="0" dirty="0" smtClean="0"/>
              <a:t> spontaneous activity however for similar fluctuations are present with visual stimulus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9</a:t>
            </a:fld>
            <a:endParaRPr lang="en-US"/>
          </a:p>
        </p:txBody>
      </p:sp>
    </p:spTree>
    <p:extLst>
      <p:ext uri="{BB962C8B-B14F-4D97-AF65-F5344CB8AC3E}">
        <p14:creationId xmlns:p14="http://schemas.microsoft.com/office/powerpoint/2010/main" val="2003693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Thus, the presence of a period of high activity on one of the trials that does not occur at the same time on all of the trials represents an “Up” state. Because the neurons prefer different orientations, there is no period in the grating sequence during which all of the neurons tended to fire in response to the visual stimulus. For this reason, the “Up” states were easy to identify. For the five identical natural movie repeats (Figure 3.2B), stimulus-dependent and </a:t>
            </a:r>
            <a:r>
              <a:rPr lang="en-US" sz="1200" kern="1200" dirty="0" err="1" smtClean="0">
                <a:solidFill>
                  <a:schemeClr val="tx1"/>
                </a:solidFill>
                <a:effectLst/>
                <a:latin typeface="+mn-lt"/>
                <a:ea typeface="+mn-ea"/>
                <a:cs typeface="+mn-cs"/>
              </a:rPr>
              <a:t>indepen</a:t>
            </a:r>
            <a:r>
              <a:rPr lang="en-US" sz="1200" kern="1200" dirty="0" smtClean="0">
                <a:solidFill>
                  <a:schemeClr val="tx1"/>
                </a:solidFill>
                <a:effectLst/>
                <a:latin typeface="+mn-lt"/>
                <a:ea typeface="+mn-ea"/>
                <a:cs typeface="+mn-cs"/>
              </a:rPr>
              <a:t>- dent correlated activity were more difficult to separate. Although correlated “Up” states are present, there were also periods of high activity in the entire population corresponding to stimulus events, presumably abrupt scene transitions, that altered the response of a large group of the recorded neurons. This mingling of stimulus-driven and state-driven activity makes it difficult to decode the signals sent by the spikes from a single neuron. </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CE07BEEA-E301-2E45-A173-FFE5299D003D}" type="slidenum">
              <a:rPr lang="en-US" smtClean="0"/>
              <a:t>10</a:t>
            </a:fld>
            <a:endParaRPr lang="en-US"/>
          </a:p>
        </p:txBody>
      </p:sp>
    </p:spTree>
    <p:extLst>
      <p:ext uri="{BB962C8B-B14F-4D97-AF65-F5344CB8AC3E}">
        <p14:creationId xmlns:p14="http://schemas.microsoft.com/office/powerpoint/2010/main" val="1803008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0F0499-57AD-294C-836E-2158C6C63B2B}"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9B7355-3758-5149-9664-3832B8C63AC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0F0499-57AD-294C-836E-2158C6C63B2B}"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9B7355-3758-5149-9664-3832B8C63A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0F0499-57AD-294C-836E-2158C6C63B2B}"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9B7355-3758-5149-9664-3832B8C63AC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0F0499-57AD-294C-836E-2158C6C63B2B}"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9B7355-3758-5149-9664-3832B8C63AC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0F0499-57AD-294C-836E-2158C6C63B2B}"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9B7355-3758-5149-9664-3832B8C63AC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0F0499-57AD-294C-836E-2158C6C63B2B}" type="datetimeFigureOut">
              <a:rPr lang="en-US" smtClean="0"/>
              <a:t>7/10/17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9B7355-3758-5149-9664-3832B8C63AC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0F0499-57AD-294C-836E-2158C6C63B2B}" type="datetimeFigureOut">
              <a:rPr lang="en-US" smtClean="0"/>
              <a:t>7/10/17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9B7355-3758-5149-9664-3832B8C63AC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0F0499-57AD-294C-836E-2158C6C63B2B}" type="datetimeFigureOut">
              <a:rPr lang="en-US" smtClean="0"/>
              <a:t>7/10/17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9B7355-3758-5149-9664-3832B8C63AC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0F0499-57AD-294C-836E-2158C6C63B2B}" type="datetimeFigureOut">
              <a:rPr lang="en-US" smtClean="0"/>
              <a:t>7/10/17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9B7355-3758-5149-9664-3832B8C63AC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0F0499-57AD-294C-836E-2158C6C63B2B}" type="datetimeFigureOut">
              <a:rPr lang="en-US" smtClean="0"/>
              <a:t>7/10/17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9B7355-3758-5149-9664-3832B8C63AC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0F0499-57AD-294C-836E-2158C6C63B2B}" type="datetimeFigureOut">
              <a:rPr lang="en-US" smtClean="0"/>
              <a:t>7/10/17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9B7355-3758-5149-9664-3832B8C63AC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0F0499-57AD-294C-836E-2158C6C63B2B}" type="datetimeFigureOut">
              <a:rPr lang="en-US" smtClean="0"/>
              <a:t>7/10/17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9B7355-3758-5149-9664-3832B8C63AC2}" type="slidenum">
              <a:rPr lang="en-US" smtClean="0"/>
              <a:t>‹#›</a:t>
            </a:fld>
            <a:endParaRPr lang="en-US"/>
          </a:p>
        </p:txBody>
      </p:sp>
    </p:spTree>
    <p:extLst>
      <p:ext uri="{BB962C8B-B14F-4D97-AF65-F5344CB8AC3E}">
        <p14:creationId xmlns:p14="http://schemas.microsoft.com/office/powerpoint/2010/main" val="10394788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707886"/>
          </a:xfrm>
          <a:prstGeom prst="rect">
            <a:avLst/>
          </a:prstGeom>
          <a:noFill/>
        </p:spPr>
        <p:txBody>
          <a:bodyPr wrap="square" rtlCol="0">
            <a:spAutoFit/>
          </a:bodyPr>
          <a:lstStyle/>
          <a:p>
            <a:endParaRPr lang="en-US" sz="2000" dirty="0" smtClean="0"/>
          </a:p>
          <a:p>
            <a:endParaRPr lang="en-US" sz="2000" b="1" dirty="0" smtClean="0">
              <a:latin typeface="Times" charset="0"/>
              <a:ea typeface="Times" charset="0"/>
              <a:cs typeface="Times" charset="0"/>
            </a:endParaRPr>
          </a:p>
        </p:txBody>
      </p:sp>
      <p:sp>
        <p:nvSpPr>
          <p:cNvPr id="2" name="Rectangle 1"/>
          <p:cNvSpPr/>
          <p:nvPr/>
        </p:nvSpPr>
        <p:spPr>
          <a:xfrm>
            <a:off x="819150" y="1733550"/>
            <a:ext cx="10801350" cy="1169551"/>
          </a:xfrm>
          <a:prstGeom prst="rect">
            <a:avLst/>
          </a:prstGeom>
        </p:spPr>
        <p:txBody>
          <a:bodyPr wrap="square">
            <a:spAutoFit/>
          </a:bodyPr>
          <a:lstStyle/>
          <a:p>
            <a:r>
              <a:rPr lang="en-US" sz="3500" b="0" dirty="0" smtClean="0">
                <a:effectLst/>
                <a:latin typeface="Times" charset="0"/>
                <a:ea typeface="Times" charset="0"/>
                <a:cs typeface="Times" charset="0"/>
              </a:rPr>
              <a:t>Statistical modeling of spiking activity in large scale neuronal networks </a:t>
            </a:r>
            <a:r>
              <a:rPr lang="en-US" sz="3500" dirty="0" smtClean="0">
                <a:latin typeface="Times" charset="0"/>
                <a:ea typeface="Times" charset="0"/>
                <a:cs typeface="Times" charset="0"/>
              </a:rPr>
              <a:t>- </a:t>
            </a:r>
            <a:r>
              <a:rPr lang="en-US" sz="3500" dirty="0" smtClean="0">
                <a:effectLst/>
                <a:latin typeface="Times" charset="0"/>
                <a:ea typeface="Times" charset="0"/>
                <a:cs typeface="Times" charset="0"/>
              </a:rPr>
              <a:t>Ryan Christopher Kelly </a:t>
            </a:r>
            <a:endParaRPr lang="en-US" sz="3500" dirty="0">
              <a:latin typeface="Times" charset="0"/>
              <a:ea typeface="Times" charset="0"/>
              <a:cs typeface="Times" charset="0"/>
            </a:endParaRPr>
          </a:p>
        </p:txBody>
      </p:sp>
      <p:sp>
        <p:nvSpPr>
          <p:cNvPr id="3" name="TextBox 2"/>
          <p:cNvSpPr txBox="1"/>
          <p:nvPr/>
        </p:nvSpPr>
        <p:spPr>
          <a:xfrm>
            <a:off x="9886950" y="5429250"/>
            <a:ext cx="1219200" cy="938719"/>
          </a:xfrm>
          <a:prstGeom prst="rect">
            <a:avLst/>
          </a:prstGeom>
          <a:noFill/>
        </p:spPr>
        <p:txBody>
          <a:bodyPr wrap="square" rtlCol="0">
            <a:spAutoFit/>
          </a:bodyPr>
          <a:lstStyle/>
          <a:p>
            <a:r>
              <a:rPr lang="en-US" sz="2500" dirty="0" smtClean="0">
                <a:latin typeface="Times" charset="0"/>
                <a:ea typeface="Times" charset="0"/>
                <a:cs typeface="Times" charset="0"/>
              </a:rPr>
              <a:t>By</a:t>
            </a:r>
          </a:p>
          <a:p>
            <a:r>
              <a:rPr lang="en-US" sz="3000" dirty="0" err="1" smtClean="0">
                <a:latin typeface="Times" charset="0"/>
                <a:ea typeface="Times" charset="0"/>
                <a:cs typeface="Times" charset="0"/>
              </a:rPr>
              <a:t>Akhil</a:t>
            </a:r>
            <a:r>
              <a:rPr lang="en-US" sz="3000" dirty="0" smtClean="0">
                <a:latin typeface="Times" charset="0"/>
                <a:ea typeface="Times" charset="0"/>
                <a:cs typeface="Times" charset="0"/>
              </a:rPr>
              <a:t> </a:t>
            </a:r>
            <a:endParaRPr lang="en-US" sz="3000" dirty="0">
              <a:latin typeface="Times" charset="0"/>
              <a:ea typeface="Times" charset="0"/>
              <a:cs typeface="Times" charset="0"/>
            </a:endParaRPr>
          </a:p>
        </p:txBody>
      </p:sp>
    </p:spTree>
    <p:extLst>
      <p:ext uri="{BB962C8B-B14F-4D97-AF65-F5344CB8AC3E}">
        <p14:creationId xmlns:p14="http://schemas.microsoft.com/office/powerpoint/2010/main" val="129198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250" y="0"/>
            <a:ext cx="9144000" cy="6858000"/>
          </a:xfrm>
          <a:prstGeom prst="rect">
            <a:avLst/>
          </a:prstGeom>
        </p:spPr>
      </p:pic>
    </p:spTree>
    <p:extLst>
      <p:ext uri="{BB962C8B-B14F-4D97-AF65-F5344CB8AC3E}">
        <p14:creationId xmlns:p14="http://schemas.microsoft.com/office/powerpoint/2010/main" val="922246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1569660"/>
          </a:xfrm>
          <a:prstGeom prst="rect">
            <a:avLst/>
          </a:prstGeom>
          <a:noFill/>
        </p:spPr>
        <p:txBody>
          <a:bodyPr wrap="square" rtlCol="0">
            <a:spAutoFit/>
          </a:bodyPr>
          <a:lstStyle/>
          <a:p>
            <a:r>
              <a:rPr lang="en-US" sz="2400" dirty="0" smtClean="0">
                <a:latin typeface="Times" charset="0"/>
                <a:ea typeface="Times" charset="0"/>
                <a:cs typeface="Times" charset="0"/>
              </a:rPr>
              <a:t>Model:</a:t>
            </a:r>
          </a:p>
          <a:p>
            <a:r>
              <a:rPr lang="en-US" sz="2400" dirty="0" smtClean="0">
                <a:latin typeface="Times" charset="0"/>
                <a:ea typeface="Times" charset="0"/>
                <a:cs typeface="Times" charset="0"/>
              </a:rPr>
              <a:t>The complete time duration of spike train is divided into time </a:t>
            </a:r>
            <a:r>
              <a:rPr lang="en-US" sz="2400" dirty="0">
                <a:latin typeface="Times" charset="0"/>
                <a:ea typeface="Times" charset="0"/>
                <a:cs typeface="Times" charset="0"/>
              </a:rPr>
              <a:t>bins of duration 1 </a:t>
            </a:r>
            <a:r>
              <a:rPr lang="en-US" sz="2400" dirty="0" err="1">
                <a:latin typeface="Times" charset="0"/>
                <a:ea typeface="Times" charset="0"/>
                <a:cs typeface="Times" charset="0"/>
              </a:rPr>
              <a:t>ms</a:t>
            </a:r>
            <a:r>
              <a:rPr lang="en-US" sz="2400" dirty="0">
                <a:latin typeface="Times" charset="0"/>
                <a:ea typeface="Times" charset="0"/>
                <a:cs typeface="Times" charset="0"/>
              </a:rPr>
              <a:t>, ensuring that each bin has at most one spike due to the natural refractoriness of neurons. A spike train may thereby be considered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06325"/>
            <a:ext cx="12192000" cy="1907627"/>
          </a:xfrm>
          <a:prstGeom prst="rect">
            <a:avLst/>
          </a:prstGeom>
        </p:spPr>
      </p:pic>
      <p:sp>
        <p:nvSpPr>
          <p:cNvPr id="3" name="Rectangle 2"/>
          <p:cNvSpPr/>
          <p:nvPr/>
        </p:nvSpPr>
        <p:spPr>
          <a:xfrm>
            <a:off x="307419" y="3244436"/>
            <a:ext cx="10125054" cy="1077218"/>
          </a:xfrm>
          <a:prstGeom prst="rect">
            <a:avLst/>
          </a:prstGeom>
        </p:spPr>
        <p:txBody>
          <a:bodyPr wrap="square">
            <a:spAutoFit/>
          </a:bodyPr>
          <a:lstStyle/>
          <a:p>
            <a:r>
              <a:rPr lang="en-US" sz="2300" dirty="0" smtClean="0">
                <a:effectLst/>
                <a:latin typeface="Times" charset="0"/>
                <a:ea typeface="Times" charset="0"/>
                <a:cs typeface="Times" charset="0"/>
              </a:rPr>
              <a:t>where </a:t>
            </a:r>
            <a:r>
              <a:rPr lang="en-US" sz="2300" dirty="0" err="1" smtClean="0">
                <a:effectLst/>
                <a:latin typeface="Times" charset="0"/>
                <a:ea typeface="Times" charset="0"/>
                <a:cs typeface="Times" charset="0"/>
              </a:rPr>
              <a:t>rt</a:t>
            </a:r>
            <a:r>
              <a:rPr lang="en-US" sz="2300" dirty="0" smtClean="0">
                <a:effectLst/>
                <a:latin typeface="Times" charset="0"/>
                <a:ea typeface="Times" charset="0"/>
                <a:cs typeface="Times" charset="0"/>
              </a:rPr>
              <a:t> is a rate parameter for the process at time t and ∆ = 1 </a:t>
            </a:r>
            <a:r>
              <a:rPr lang="en-US" sz="2300" dirty="0" err="1" smtClean="0">
                <a:effectLst/>
                <a:latin typeface="Times" charset="0"/>
                <a:ea typeface="Times" charset="0"/>
                <a:cs typeface="Times" charset="0"/>
              </a:rPr>
              <a:t>ms</a:t>
            </a:r>
            <a:endParaRPr lang="en-US" sz="2300" dirty="0" smtClean="0">
              <a:effectLst/>
              <a:latin typeface="Times" charset="0"/>
              <a:ea typeface="Times" charset="0"/>
              <a:cs typeface="Times" charset="0"/>
            </a:endParaRPr>
          </a:p>
          <a:p>
            <a:r>
              <a:rPr lang="en-US" sz="2300" dirty="0">
                <a:latin typeface="Times" charset="0"/>
                <a:ea typeface="Times" charset="0"/>
                <a:cs typeface="Times" charset="0"/>
              </a:rPr>
              <a:t>likelihood of observing the entire spike train Y = y1 . . . </a:t>
            </a:r>
            <a:r>
              <a:rPr lang="en-US" sz="2300" dirty="0" err="1">
                <a:latin typeface="Times" charset="0"/>
                <a:ea typeface="Times" charset="0"/>
                <a:cs typeface="Times" charset="0"/>
              </a:rPr>
              <a:t>yT</a:t>
            </a:r>
            <a:r>
              <a:rPr lang="en-US" sz="2300" dirty="0">
                <a:latin typeface="Times" charset="0"/>
                <a:ea typeface="Times" charset="0"/>
                <a:cs typeface="Times" charset="0"/>
              </a:rPr>
              <a:t> </a:t>
            </a:r>
            <a:endParaRPr lang="en-US" sz="2300" dirty="0" smtClean="0">
              <a:latin typeface="Times" charset="0"/>
              <a:ea typeface="Times" charset="0"/>
              <a:cs typeface="Times" charset="0"/>
            </a:endParaRPr>
          </a:p>
          <a:p>
            <a:r>
              <a:rPr lang="en-US" dirty="0" smtClean="0">
                <a:effectLst/>
                <a:latin typeface="NimbusRomNo9L" charset="0"/>
              </a:rPr>
              <a:t> </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2450" y="4061945"/>
            <a:ext cx="6007100" cy="10287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7560" y="4805623"/>
            <a:ext cx="3632200" cy="1244600"/>
          </a:xfrm>
          <a:prstGeom prst="rect">
            <a:avLst/>
          </a:prstGeom>
        </p:spPr>
      </p:pic>
    </p:spTree>
    <p:extLst>
      <p:ext uri="{BB962C8B-B14F-4D97-AF65-F5344CB8AC3E}">
        <p14:creationId xmlns:p14="http://schemas.microsoft.com/office/powerpoint/2010/main" val="1168350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599" y="383160"/>
            <a:ext cx="10543309" cy="646331"/>
          </a:xfrm>
          <a:prstGeom prst="rect">
            <a:avLst/>
          </a:prstGeom>
        </p:spPr>
        <p:txBody>
          <a:bodyPr wrap="square">
            <a:spAutoFit/>
          </a:bodyPr>
          <a:lstStyle/>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3650" y="2556612"/>
            <a:ext cx="4025900" cy="8001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4200" y="3478046"/>
            <a:ext cx="8470900" cy="188595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0500" y="706325"/>
            <a:ext cx="3632200" cy="12446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4150" y="5485330"/>
            <a:ext cx="6184900" cy="965200"/>
          </a:xfrm>
          <a:prstGeom prst="rect">
            <a:avLst/>
          </a:prstGeom>
        </p:spPr>
      </p:pic>
    </p:spTree>
    <p:extLst>
      <p:ext uri="{BB962C8B-B14F-4D97-AF65-F5344CB8AC3E}">
        <p14:creationId xmlns:p14="http://schemas.microsoft.com/office/powerpoint/2010/main" val="449226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707886"/>
          </a:xfrm>
          <a:prstGeom prst="rect">
            <a:avLst/>
          </a:prstGeom>
          <a:noFill/>
        </p:spPr>
        <p:txBody>
          <a:bodyPr wrap="square" rtlCol="0">
            <a:spAutoFit/>
          </a:bodyPr>
          <a:lstStyle/>
          <a:p>
            <a:endParaRPr lang="en-US" sz="2000" dirty="0" smtClean="0"/>
          </a:p>
          <a:p>
            <a:endParaRPr lang="en-US" sz="2000" b="1" dirty="0" smtClean="0">
              <a:latin typeface="Times" charset="0"/>
              <a:ea typeface="Times" charset="0"/>
              <a:cs typeface="Times"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0900" y="0"/>
            <a:ext cx="7944018" cy="6858000"/>
          </a:xfrm>
          <a:prstGeom prst="rect">
            <a:avLst/>
          </a:prstGeom>
        </p:spPr>
      </p:pic>
    </p:spTree>
    <p:extLst>
      <p:ext uri="{BB962C8B-B14F-4D97-AF65-F5344CB8AC3E}">
        <p14:creationId xmlns:p14="http://schemas.microsoft.com/office/powerpoint/2010/main" val="1825524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707886"/>
          </a:xfrm>
          <a:prstGeom prst="rect">
            <a:avLst/>
          </a:prstGeom>
          <a:noFill/>
        </p:spPr>
        <p:txBody>
          <a:bodyPr wrap="square" rtlCol="0">
            <a:spAutoFit/>
          </a:bodyPr>
          <a:lstStyle/>
          <a:p>
            <a:endParaRPr lang="en-US" sz="2000" dirty="0" smtClean="0"/>
          </a:p>
          <a:p>
            <a:endParaRPr lang="en-US" sz="2000" b="1" dirty="0" smtClean="0">
              <a:latin typeface="Times" charset="0"/>
              <a:ea typeface="Times" charset="0"/>
              <a:cs typeface="Times" charset="0"/>
            </a:endParaRPr>
          </a:p>
        </p:txBody>
      </p:sp>
      <p:sp>
        <p:nvSpPr>
          <p:cNvPr id="2" name="Rectangle 1"/>
          <p:cNvSpPr/>
          <p:nvPr/>
        </p:nvSpPr>
        <p:spPr>
          <a:xfrm>
            <a:off x="514350" y="362635"/>
            <a:ext cx="11029950" cy="1785104"/>
          </a:xfrm>
          <a:prstGeom prst="rect">
            <a:avLst/>
          </a:prstGeom>
        </p:spPr>
        <p:txBody>
          <a:bodyPr wrap="square">
            <a:spAutoFit/>
          </a:bodyPr>
          <a:lstStyle/>
          <a:p>
            <a:r>
              <a:rPr lang="en-US" sz="2300" dirty="0" smtClean="0">
                <a:effectLst/>
                <a:latin typeface="Times" charset="0"/>
                <a:ea typeface="Times" charset="0"/>
                <a:cs typeface="Times" charset="0"/>
              </a:rPr>
              <a:t>While LFPs reflect signal from a larger region of tissue, they also tend to cohere more for nearby electrodes than distan</a:t>
            </a:r>
            <a:r>
              <a:rPr lang="en-US" sz="2300" dirty="0" smtClean="0">
                <a:latin typeface="Times" charset="0"/>
                <a:ea typeface="Times" charset="0"/>
                <a:cs typeface="Times" charset="0"/>
              </a:rPr>
              <a:t>t ones.</a:t>
            </a:r>
          </a:p>
          <a:p>
            <a:r>
              <a:rPr lang="en-US" sz="2300" dirty="0">
                <a:latin typeface="Times" charset="0"/>
                <a:ea typeface="Times" charset="0"/>
                <a:cs typeface="Times" charset="0"/>
              </a:rPr>
              <a:t>If the network- driven activity </a:t>
            </a:r>
            <a:r>
              <a:rPr lang="en-US" sz="2300" dirty="0" smtClean="0">
                <a:latin typeface="Times" charset="0"/>
                <a:ea typeface="Times" charset="0"/>
                <a:cs typeface="Times" charset="0"/>
              </a:rPr>
              <a:t>is </a:t>
            </a:r>
            <a:r>
              <a:rPr lang="en-US" sz="2300" dirty="0">
                <a:latin typeface="Times" charset="0"/>
                <a:ea typeface="Times" charset="0"/>
                <a:cs typeface="Times" charset="0"/>
              </a:rPr>
              <a:t>one source of correlation between spiking neurons, it is likely to also show a distance dependence. </a:t>
            </a:r>
            <a:endParaRPr lang="en-US" sz="2300" dirty="0" smtClean="0">
              <a:latin typeface="Times" charset="0"/>
              <a:ea typeface="Times" charset="0"/>
              <a:cs typeface="Times" charset="0"/>
            </a:endParaRP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850" y="1839963"/>
            <a:ext cx="8470900" cy="18859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3850" y="4050358"/>
            <a:ext cx="6184900" cy="1422395"/>
          </a:xfrm>
          <a:prstGeom prst="rect">
            <a:avLst/>
          </a:prstGeom>
        </p:spPr>
      </p:pic>
      <p:sp>
        <p:nvSpPr>
          <p:cNvPr id="7" name="Rectangle 6"/>
          <p:cNvSpPr/>
          <p:nvPr/>
        </p:nvSpPr>
        <p:spPr>
          <a:xfrm>
            <a:off x="1047750" y="3358292"/>
            <a:ext cx="10887378" cy="800219"/>
          </a:xfrm>
          <a:prstGeom prst="rect">
            <a:avLst/>
          </a:prstGeom>
        </p:spPr>
        <p:txBody>
          <a:bodyPr wrap="square">
            <a:spAutoFit/>
          </a:bodyPr>
          <a:lstStyle/>
          <a:p>
            <a:r>
              <a:rPr lang="en-US" sz="2300" dirty="0" smtClean="0">
                <a:effectLst/>
                <a:latin typeface="Times" charset="0"/>
                <a:ea typeface="Times" charset="0"/>
                <a:cs typeface="Times" charset="0"/>
              </a:rPr>
              <a:t>Since s(</a:t>
            </a:r>
            <a:r>
              <a:rPr lang="en-US" sz="2300" dirty="0" err="1" smtClean="0">
                <a:effectLst/>
                <a:latin typeface="Times" charset="0"/>
                <a:ea typeface="Times" charset="0"/>
                <a:cs typeface="Times" charset="0"/>
              </a:rPr>
              <a:t>i</a:t>
            </a:r>
            <a:r>
              <a:rPr lang="en-US" sz="2300" dirty="0" smtClean="0">
                <a:effectLst/>
                <a:latin typeface="Times" charset="0"/>
                <a:ea typeface="Times" charset="0"/>
                <a:cs typeface="Times" charset="0"/>
              </a:rPr>
              <a:t>) was just a constant c(</a:t>
            </a:r>
            <a:r>
              <a:rPr lang="en-US" sz="2300" dirty="0" err="1" smtClean="0">
                <a:effectLst/>
                <a:latin typeface="Times" charset="0"/>
                <a:ea typeface="Times" charset="0"/>
                <a:cs typeface="Times" charset="0"/>
              </a:rPr>
              <a:t>i</a:t>
            </a:r>
            <a:r>
              <a:rPr lang="en-US" sz="2300" dirty="0" smtClean="0">
                <a:effectLst/>
                <a:latin typeface="Times" charset="0"/>
                <a:ea typeface="Times" charset="0"/>
                <a:cs typeface="Times" charset="0"/>
              </a:rPr>
              <a:t>) when the stimulus is constant (a mean gray screen), we fit β(</a:t>
            </a:r>
            <a:r>
              <a:rPr lang="en-US" sz="2300" dirty="0" err="1" smtClean="0">
                <a:effectLst/>
                <a:latin typeface="Times" charset="0"/>
                <a:ea typeface="Times" charset="0"/>
                <a:cs typeface="Times" charset="0"/>
              </a:rPr>
              <a:t>i</a:t>
            </a:r>
            <a:r>
              <a:rPr lang="en-US" sz="2300" dirty="0" smtClean="0">
                <a:effectLst/>
                <a:latin typeface="Times" charset="0"/>
                <a:ea typeface="Times" charset="0"/>
                <a:cs typeface="Times" charset="0"/>
              </a:rPr>
              <a:t>) with spontaneous activity data, which is the simpler formula </a:t>
            </a:r>
            <a:endParaRPr lang="en-US" sz="2300" dirty="0">
              <a:latin typeface="Times" charset="0"/>
              <a:ea typeface="Times" charset="0"/>
              <a:cs typeface="Times" charset="0"/>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9773" y="5709924"/>
            <a:ext cx="3683000" cy="762000"/>
          </a:xfrm>
          <a:prstGeom prst="rect">
            <a:avLst/>
          </a:prstGeom>
        </p:spPr>
      </p:pic>
    </p:spTree>
    <p:extLst>
      <p:ext uri="{BB962C8B-B14F-4D97-AF65-F5344CB8AC3E}">
        <p14:creationId xmlns:p14="http://schemas.microsoft.com/office/powerpoint/2010/main" val="628855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707886"/>
          </a:xfrm>
          <a:prstGeom prst="rect">
            <a:avLst/>
          </a:prstGeom>
          <a:noFill/>
        </p:spPr>
        <p:txBody>
          <a:bodyPr wrap="square" rtlCol="0">
            <a:spAutoFit/>
          </a:bodyPr>
          <a:lstStyle/>
          <a:p>
            <a:endParaRPr lang="en-US" sz="2000" dirty="0" smtClean="0"/>
          </a:p>
          <a:p>
            <a:endParaRPr lang="en-US" sz="2000" b="1" dirty="0" smtClean="0">
              <a:latin typeface="Times" charset="0"/>
              <a:ea typeface="Times" charset="0"/>
              <a:cs typeface="Times" charset="0"/>
            </a:endParaRPr>
          </a:p>
        </p:txBody>
      </p:sp>
      <p:sp>
        <p:nvSpPr>
          <p:cNvPr id="2" name="Rectangle 1"/>
          <p:cNvSpPr/>
          <p:nvPr/>
        </p:nvSpPr>
        <p:spPr>
          <a:xfrm>
            <a:off x="590550" y="695236"/>
            <a:ext cx="10896600" cy="3970318"/>
          </a:xfrm>
          <a:prstGeom prst="rect">
            <a:avLst/>
          </a:prstGeom>
        </p:spPr>
        <p:txBody>
          <a:bodyPr wrap="square">
            <a:spAutoFit/>
          </a:bodyPr>
          <a:lstStyle/>
          <a:p>
            <a:pPr marL="342900" indent="-342900">
              <a:buFont typeface="Arial" charset="0"/>
              <a:buChar char="•"/>
            </a:pPr>
            <a:r>
              <a:rPr lang="en-US" sz="2400" dirty="0" smtClean="0">
                <a:effectLst/>
                <a:latin typeface="Times" charset="0"/>
                <a:ea typeface="Times" charset="0"/>
                <a:cs typeface="Times" charset="0"/>
              </a:rPr>
              <a:t>For most cells in the populations, selectivity was improved when accounting for the ongoing network activity with the LFP factor. The LFP was from the same electrode that recorded the cell’s activity. </a:t>
            </a:r>
          </a:p>
          <a:p>
            <a:endParaRPr lang="en-US" sz="2400" dirty="0" smtClean="0">
              <a:latin typeface="Times" charset="0"/>
              <a:ea typeface="Times" charset="0"/>
              <a:cs typeface="Times" charset="0"/>
            </a:endParaRPr>
          </a:p>
          <a:p>
            <a:pPr marL="342900" indent="-342900">
              <a:buFont typeface="Arial" charset="0"/>
              <a:buChar char="•"/>
            </a:pPr>
            <a:endParaRPr lang="en-US" sz="2400" dirty="0" smtClean="0">
              <a:latin typeface="Times" charset="0"/>
              <a:ea typeface="Times" charset="0"/>
              <a:cs typeface="Times" charset="0"/>
            </a:endParaRPr>
          </a:p>
          <a:p>
            <a:pPr marL="342900" indent="-342900">
              <a:buFont typeface="Arial" charset="0"/>
              <a:buChar char="•"/>
            </a:pPr>
            <a:r>
              <a:rPr lang="en-US" sz="2400" dirty="0" smtClean="0">
                <a:latin typeface="Times" charset="0"/>
                <a:ea typeface="Times" charset="0"/>
                <a:cs typeface="Times" charset="0"/>
              </a:rPr>
              <a:t>Used </a:t>
            </a:r>
            <a:r>
              <a:rPr lang="en-US" sz="2400" dirty="0">
                <a:latin typeface="Times" charset="0"/>
                <a:ea typeface="Times" charset="0"/>
                <a:cs typeface="Times" charset="0"/>
              </a:rPr>
              <a:t>the LFP as a signal to reflect network </a:t>
            </a:r>
            <a:r>
              <a:rPr lang="en-US" sz="2400" dirty="0" smtClean="0">
                <a:latin typeface="Times" charset="0"/>
                <a:ea typeface="Times" charset="0"/>
                <a:cs typeface="Times" charset="0"/>
              </a:rPr>
              <a:t>state</a:t>
            </a:r>
          </a:p>
          <a:p>
            <a:pPr marL="342900" indent="-342900">
              <a:buFont typeface="Arial" charset="0"/>
              <a:buChar char="•"/>
            </a:pPr>
            <a:endParaRPr lang="en-US" sz="2400" dirty="0">
              <a:latin typeface="Times" charset="0"/>
              <a:ea typeface="Times" charset="0"/>
              <a:cs typeface="Times" charset="0"/>
            </a:endParaRPr>
          </a:p>
          <a:p>
            <a:pPr marL="342900" indent="-342900">
              <a:buFont typeface="Arial" charset="0"/>
              <a:buChar char="•"/>
            </a:pPr>
            <a:r>
              <a:rPr lang="en-US" sz="2400" dirty="0">
                <a:latin typeface="Times" charset="0"/>
                <a:ea typeface="Times" charset="0"/>
                <a:cs typeface="Times" charset="0"/>
              </a:rPr>
              <a:t>In addition, the LFP is a better indicator of the network state than the spike trains of other neurons, and produces larger decreases in variability using our model. </a:t>
            </a:r>
            <a:endParaRPr lang="en-US" sz="2400" dirty="0" smtClean="0">
              <a:latin typeface="Times" charset="0"/>
              <a:ea typeface="Times" charset="0"/>
              <a:cs typeface="Times" charset="0"/>
            </a:endParaRPr>
          </a:p>
          <a:p>
            <a:endParaRPr lang="en-US" dirty="0" smtClean="0"/>
          </a:p>
          <a:p>
            <a:endParaRPr lang="en-US" dirty="0"/>
          </a:p>
        </p:txBody>
      </p:sp>
    </p:spTree>
    <p:extLst>
      <p:ext uri="{BB962C8B-B14F-4D97-AF65-F5344CB8AC3E}">
        <p14:creationId xmlns:p14="http://schemas.microsoft.com/office/powerpoint/2010/main" val="16606906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461665"/>
          </a:xfrm>
          <a:prstGeom prst="rect">
            <a:avLst/>
          </a:prstGeom>
          <a:noFill/>
        </p:spPr>
        <p:txBody>
          <a:bodyPr wrap="square" rtlCol="0">
            <a:spAutoFit/>
          </a:bodyPr>
          <a:lstStyle/>
          <a:p>
            <a:r>
              <a:rPr lang="en-US" sz="2400" dirty="0">
                <a:latin typeface="Times" charset="0"/>
                <a:ea typeface="Times" charset="0"/>
                <a:cs typeface="Times" charset="0"/>
              </a:rPr>
              <a:t>Computational framework and evaluation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649" y="1009650"/>
            <a:ext cx="9365237" cy="4438650"/>
          </a:xfrm>
          <a:prstGeom prst="rect">
            <a:avLst/>
          </a:prstGeom>
        </p:spPr>
      </p:pic>
    </p:spTree>
    <p:extLst>
      <p:ext uri="{BB962C8B-B14F-4D97-AF65-F5344CB8AC3E}">
        <p14:creationId xmlns:p14="http://schemas.microsoft.com/office/powerpoint/2010/main" val="1647833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830997"/>
          </a:xfrm>
          <a:prstGeom prst="rect">
            <a:avLst/>
          </a:prstGeom>
          <a:noFill/>
        </p:spPr>
        <p:txBody>
          <a:bodyPr wrap="square" rtlCol="0">
            <a:spAutoFit/>
          </a:bodyPr>
          <a:lstStyle/>
          <a:p>
            <a:r>
              <a:rPr lang="en-US" sz="2400" dirty="0">
                <a:latin typeface="Times" charset="0"/>
                <a:ea typeface="Times" charset="0"/>
                <a:cs typeface="Times" charset="0"/>
              </a:rPr>
              <a:t>we describe the simulation of data, and then in the following section we will attempt to recover these parameters by fitting a GLM to the simulated data.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572" y="1027377"/>
            <a:ext cx="9800613" cy="181410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7188" y="2235061"/>
            <a:ext cx="10187940" cy="121285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7188" y="3309256"/>
            <a:ext cx="9365237" cy="3410089"/>
          </a:xfrm>
          <a:prstGeom prst="rect">
            <a:avLst/>
          </a:prstGeom>
        </p:spPr>
      </p:pic>
    </p:spTree>
    <p:extLst>
      <p:ext uri="{BB962C8B-B14F-4D97-AF65-F5344CB8AC3E}">
        <p14:creationId xmlns:p14="http://schemas.microsoft.com/office/powerpoint/2010/main" val="14837887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707886"/>
          </a:xfrm>
          <a:prstGeom prst="rect">
            <a:avLst/>
          </a:prstGeom>
          <a:noFill/>
        </p:spPr>
        <p:txBody>
          <a:bodyPr wrap="square" rtlCol="0">
            <a:spAutoFit/>
          </a:bodyPr>
          <a:lstStyle/>
          <a:p>
            <a:endParaRPr lang="en-US" sz="2000" dirty="0" smtClean="0"/>
          </a:p>
          <a:p>
            <a:endParaRPr lang="en-US" sz="2000" b="1" dirty="0" smtClean="0">
              <a:latin typeface="Times" charset="0"/>
              <a:ea typeface="Times" charset="0"/>
              <a:cs typeface="Times"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3723" y="537048"/>
            <a:ext cx="6515100" cy="939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3723" y="2018268"/>
            <a:ext cx="6426200" cy="2070100"/>
          </a:xfrm>
          <a:prstGeom prst="rect">
            <a:avLst/>
          </a:prstGeom>
        </p:spPr>
      </p:pic>
      <p:sp>
        <p:nvSpPr>
          <p:cNvPr id="6" name="Rectangle 5"/>
          <p:cNvSpPr/>
          <p:nvPr/>
        </p:nvSpPr>
        <p:spPr>
          <a:xfrm>
            <a:off x="704850" y="1501336"/>
            <a:ext cx="2245679" cy="461665"/>
          </a:xfrm>
          <a:prstGeom prst="rect">
            <a:avLst/>
          </a:prstGeom>
        </p:spPr>
        <p:txBody>
          <a:bodyPr wrap="none">
            <a:spAutoFit/>
          </a:bodyPr>
          <a:lstStyle/>
          <a:p>
            <a:pPr>
              <a:defRPr/>
            </a:pPr>
            <a:r>
              <a:rPr lang="en-US" sz="2400" dirty="0">
                <a:latin typeface="Times" charset="0"/>
                <a:ea typeface="Times" charset="0"/>
                <a:cs typeface="Times" charset="0"/>
              </a:rPr>
              <a:t>Stimulus effects </a:t>
            </a:r>
          </a:p>
        </p:txBody>
      </p:sp>
      <p:sp>
        <p:nvSpPr>
          <p:cNvPr id="7" name="Rectangle 6"/>
          <p:cNvSpPr/>
          <p:nvPr/>
        </p:nvSpPr>
        <p:spPr>
          <a:xfrm>
            <a:off x="704850" y="4477608"/>
            <a:ext cx="1852943" cy="461665"/>
          </a:xfrm>
          <a:prstGeom prst="rect">
            <a:avLst/>
          </a:prstGeom>
        </p:spPr>
        <p:txBody>
          <a:bodyPr wrap="none">
            <a:spAutoFit/>
          </a:bodyPr>
          <a:lstStyle/>
          <a:p>
            <a:r>
              <a:rPr lang="en-US" sz="2400" b="0" dirty="0" smtClean="0">
                <a:effectLst/>
                <a:latin typeface="Times" charset="0"/>
                <a:ea typeface="Times" charset="0"/>
                <a:cs typeface="Times" charset="0"/>
              </a:rPr>
              <a:t>Spike effects </a:t>
            </a:r>
            <a:endParaRPr lang="en-US" sz="2400" dirty="0">
              <a:latin typeface="Times" charset="0"/>
              <a:ea typeface="Times" charset="0"/>
              <a:cs typeface="Times" charset="0"/>
            </a:endParaRPr>
          </a:p>
        </p:txBody>
      </p:sp>
      <p:sp>
        <p:nvSpPr>
          <p:cNvPr id="8" name="Rectangle 7"/>
          <p:cNvSpPr/>
          <p:nvPr/>
        </p:nvSpPr>
        <p:spPr>
          <a:xfrm>
            <a:off x="704850" y="4939273"/>
            <a:ext cx="11230278" cy="1477328"/>
          </a:xfrm>
          <a:prstGeom prst="rect">
            <a:avLst/>
          </a:prstGeom>
        </p:spPr>
        <p:txBody>
          <a:bodyPr wrap="square">
            <a:spAutoFit/>
          </a:bodyPr>
          <a:lstStyle/>
          <a:p>
            <a:pPr>
              <a:defRPr/>
            </a:pPr>
            <a:r>
              <a:rPr lang="en-US" sz="2400" dirty="0">
                <a:latin typeface="Times" charset="0"/>
                <a:ea typeface="Times" charset="0"/>
                <a:cs typeface="Times" charset="0"/>
              </a:rPr>
              <a:t>For the inputs from other cells, the term α can be either positive or negative, reflecting excitatory or inhibitory input, respectively. For the history term, α is taken to be negative, simulating a reduction in firing rate following spiking, or refractory period. </a:t>
            </a:r>
          </a:p>
          <a:p>
            <a:endParaRPr lang="en-US" dirty="0" smtClean="0"/>
          </a:p>
        </p:txBody>
      </p:sp>
    </p:spTree>
    <p:extLst>
      <p:ext uri="{BB962C8B-B14F-4D97-AF65-F5344CB8AC3E}">
        <p14:creationId xmlns:p14="http://schemas.microsoft.com/office/powerpoint/2010/main" val="73822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707886"/>
          </a:xfrm>
          <a:prstGeom prst="rect">
            <a:avLst/>
          </a:prstGeom>
          <a:noFill/>
        </p:spPr>
        <p:txBody>
          <a:bodyPr wrap="square" rtlCol="0">
            <a:spAutoFit/>
          </a:bodyPr>
          <a:lstStyle/>
          <a:p>
            <a:endParaRPr lang="en-US" sz="2000" dirty="0" smtClean="0"/>
          </a:p>
          <a:p>
            <a:endParaRPr lang="en-US" sz="2000" b="1" dirty="0" smtClean="0">
              <a:latin typeface="Times" charset="0"/>
              <a:ea typeface="Times" charset="0"/>
              <a:cs typeface="Times" charset="0"/>
            </a:endParaRPr>
          </a:p>
        </p:txBody>
      </p:sp>
      <p:sp>
        <p:nvSpPr>
          <p:cNvPr id="2" name="Rectangle 1"/>
          <p:cNvSpPr/>
          <p:nvPr/>
        </p:nvSpPr>
        <p:spPr>
          <a:xfrm>
            <a:off x="1007209" y="890991"/>
            <a:ext cx="2146550" cy="446276"/>
          </a:xfrm>
          <a:prstGeom prst="rect">
            <a:avLst/>
          </a:prstGeom>
        </p:spPr>
        <p:txBody>
          <a:bodyPr wrap="none">
            <a:spAutoFit/>
          </a:bodyPr>
          <a:lstStyle/>
          <a:p>
            <a:r>
              <a:rPr lang="en-US" sz="2300" b="0" dirty="0" smtClean="0">
                <a:effectLst/>
                <a:latin typeface="Times" charset="0"/>
                <a:ea typeface="Times" charset="0"/>
                <a:cs typeface="Times" charset="0"/>
              </a:rPr>
              <a:t>Network effects </a:t>
            </a:r>
            <a:endParaRPr lang="en-US" sz="2300" dirty="0">
              <a:latin typeface="Times" charset="0"/>
              <a:ea typeface="Times" charset="0"/>
              <a:cs typeface="Times" charset="0"/>
            </a:endParaRPr>
          </a:p>
        </p:txBody>
      </p:sp>
      <p:sp>
        <p:nvSpPr>
          <p:cNvPr id="3" name="Rectangle 2"/>
          <p:cNvSpPr/>
          <p:nvPr/>
        </p:nvSpPr>
        <p:spPr>
          <a:xfrm>
            <a:off x="2583237" y="1414211"/>
            <a:ext cx="5384359" cy="461665"/>
          </a:xfrm>
          <a:prstGeom prst="rect">
            <a:avLst/>
          </a:prstGeom>
        </p:spPr>
        <p:txBody>
          <a:bodyPr wrap="none">
            <a:spAutoFit/>
          </a:bodyPr>
          <a:lstStyle/>
          <a:p>
            <a:r>
              <a:rPr lang="en-US" sz="2400" dirty="0" smtClean="0">
                <a:effectLst/>
                <a:latin typeface="Times" charset="0"/>
                <a:ea typeface="Times" charset="0"/>
                <a:cs typeface="Times" charset="0"/>
              </a:rPr>
              <a:t>conceptualized as the network state effect </a:t>
            </a:r>
            <a:endParaRPr lang="en-US" sz="2400" dirty="0">
              <a:latin typeface="Times" charset="0"/>
              <a:ea typeface="Times" charset="0"/>
              <a:cs typeface="Times"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7700" y="2933700"/>
            <a:ext cx="8356600" cy="990600"/>
          </a:xfrm>
          <a:prstGeom prst="rect">
            <a:avLst/>
          </a:prstGeom>
        </p:spPr>
      </p:pic>
      <p:sp>
        <p:nvSpPr>
          <p:cNvPr id="7" name="Rectangle 6"/>
          <p:cNvSpPr/>
          <p:nvPr/>
        </p:nvSpPr>
        <p:spPr>
          <a:xfrm>
            <a:off x="1007209" y="2225814"/>
            <a:ext cx="3297698" cy="446276"/>
          </a:xfrm>
          <a:prstGeom prst="rect">
            <a:avLst/>
          </a:prstGeom>
        </p:spPr>
        <p:txBody>
          <a:bodyPr wrap="none">
            <a:spAutoFit/>
          </a:bodyPr>
          <a:lstStyle/>
          <a:p>
            <a:r>
              <a:rPr lang="en-US" sz="2300" b="0" dirty="0" smtClean="0">
                <a:effectLst/>
                <a:latin typeface="Times" charset="0"/>
                <a:ea typeface="Times" charset="0"/>
                <a:cs typeface="Times" charset="0"/>
              </a:rPr>
              <a:t>Simulation of spike trains </a:t>
            </a:r>
            <a:endParaRPr lang="en-US" sz="2300" dirty="0">
              <a:latin typeface="Times" charset="0"/>
              <a:ea typeface="Times" charset="0"/>
              <a:cs typeface="Times" charset="0"/>
            </a:endParaRPr>
          </a:p>
        </p:txBody>
      </p:sp>
      <p:sp>
        <p:nvSpPr>
          <p:cNvPr id="8" name="Rectangle 7"/>
          <p:cNvSpPr/>
          <p:nvPr/>
        </p:nvSpPr>
        <p:spPr>
          <a:xfrm>
            <a:off x="579062" y="4252271"/>
            <a:ext cx="10984287" cy="830997"/>
          </a:xfrm>
          <a:prstGeom prst="rect">
            <a:avLst/>
          </a:prstGeom>
        </p:spPr>
        <p:txBody>
          <a:bodyPr wrap="square">
            <a:spAutoFit/>
          </a:bodyPr>
          <a:lstStyle/>
          <a:p>
            <a:r>
              <a:rPr lang="en-US" sz="2400" dirty="0" smtClean="0">
                <a:latin typeface="Times" charset="0"/>
                <a:ea typeface="Times" charset="0"/>
                <a:cs typeface="Times" charset="0"/>
              </a:rPr>
              <a:t>D</a:t>
            </a:r>
            <a:r>
              <a:rPr lang="en-US" sz="2400" dirty="0" smtClean="0">
                <a:effectLst/>
                <a:latin typeface="Times" charset="0"/>
                <a:ea typeface="Times" charset="0"/>
                <a:cs typeface="Times" charset="0"/>
              </a:rPr>
              <a:t>etermined whether or not a spike occurs at time t by sampling from a Poisson distribution with parameter </a:t>
            </a:r>
            <a:r>
              <a:rPr lang="en-US" sz="2400" dirty="0" err="1" smtClean="0">
                <a:effectLst/>
                <a:latin typeface="Times" charset="0"/>
                <a:ea typeface="Times" charset="0"/>
                <a:cs typeface="Times" charset="0"/>
              </a:rPr>
              <a:t>μ</a:t>
            </a:r>
            <a:r>
              <a:rPr lang="en-US" sz="2400" dirty="0" smtClean="0">
                <a:effectLst/>
                <a:latin typeface="Times" charset="0"/>
                <a:ea typeface="Times" charset="0"/>
                <a:cs typeface="Times" charset="0"/>
              </a:rPr>
              <a:t>(t) </a:t>
            </a:r>
            <a:endParaRPr lang="en-US" sz="2400" dirty="0">
              <a:latin typeface="Times" charset="0"/>
              <a:ea typeface="Times" charset="0"/>
              <a:cs typeface="Times" charset="0"/>
            </a:endParaRPr>
          </a:p>
        </p:txBody>
      </p:sp>
    </p:spTree>
    <p:extLst>
      <p:ext uri="{BB962C8B-B14F-4D97-AF65-F5344CB8AC3E}">
        <p14:creationId xmlns:p14="http://schemas.microsoft.com/office/powerpoint/2010/main" val="246178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2950" y="994886"/>
            <a:ext cx="10401300" cy="4062651"/>
          </a:xfrm>
          <a:prstGeom prst="rect">
            <a:avLst/>
          </a:prstGeom>
        </p:spPr>
        <p:txBody>
          <a:bodyPr wrap="square">
            <a:spAutoFit/>
          </a:bodyPr>
          <a:lstStyle/>
          <a:p>
            <a:pPr marL="514350" indent="-514350">
              <a:buAutoNum type="arabicPeriod"/>
            </a:pPr>
            <a:r>
              <a:rPr lang="en-US" sz="3000" dirty="0" smtClean="0">
                <a:latin typeface="Times" charset="0"/>
                <a:ea typeface="Times" charset="0"/>
                <a:cs typeface="Times" charset="0"/>
              </a:rPr>
              <a:t>What are the underlying sources of the apparent randomness of individual neurons’ spiking activities? </a:t>
            </a:r>
          </a:p>
          <a:p>
            <a:pPr marL="514350" indent="-514350">
              <a:buAutoNum type="arabicPeriod"/>
            </a:pPr>
            <a:endParaRPr lang="en-US" sz="3000" dirty="0" smtClean="0">
              <a:latin typeface="Times" charset="0"/>
              <a:ea typeface="Times" charset="0"/>
              <a:cs typeface="Times" charset="0"/>
            </a:endParaRPr>
          </a:p>
          <a:p>
            <a:endParaRPr lang="en-US" sz="3000" dirty="0" smtClean="0">
              <a:latin typeface="Times" charset="0"/>
              <a:ea typeface="Times" charset="0"/>
              <a:cs typeface="Times" charset="0"/>
            </a:endParaRPr>
          </a:p>
          <a:p>
            <a:endParaRPr lang="en-US" sz="3000" dirty="0">
              <a:latin typeface="Times" charset="0"/>
              <a:ea typeface="Times" charset="0"/>
              <a:cs typeface="Times" charset="0"/>
            </a:endParaRPr>
          </a:p>
          <a:p>
            <a:endParaRPr lang="en-US" sz="3000" dirty="0" smtClean="0">
              <a:latin typeface="Times" charset="0"/>
              <a:ea typeface="Times" charset="0"/>
              <a:cs typeface="Times" charset="0"/>
            </a:endParaRPr>
          </a:p>
          <a:p>
            <a:r>
              <a:rPr lang="en-US" sz="3000" dirty="0" smtClean="0">
                <a:latin typeface="Times" charset="0"/>
                <a:ea typeface="Times" charset="0"/>
                <a:cs typeface="Times" charset="0"/>
              </a:rPr>
              <a:t>2. How can we measure and understand correlated activity measured in a population of neurons? </a:t>
            </a:r>
          </a:p>
          <a:p>
            <a:endParaRPr lang="en-US" dirty="0">
              <a:latin typeface="Times" charset="0"/>
              <a:ea typeface="Times" charset="0"/>
              <a:cs typeface="Times" charset="0"/>
            </a:endParaRPr>
          </a:p>
        </p:txBody>
      </p:sp>
      <p:sp>
        <p:nvSpPr>
          <p:cNvPr id="5" name="TextBox 4"/>
          <p:cNvSpPr txBox="1"/>
          <p:nvPr/>
        </p:nvSpPr>
        <p:spPr>
          <a:xfrm>
            <a:off x="742950" y="440888"/>
            <a:ext cx="1991251" cy="553998"/>
          </a:xfrm>
          <a:prstGeom prst="rect">
            <a:avLst/>
          </a:prstGeom>
          <a:noFill/>
        </p:spPr>
        <p:txBody>
          <a:bodyPr wrap="none" rtlCol="0">
            <a:spAutoFit/>
          </a:bodyPr>
          <a:lstStyle/>
          <a:p>
            <a:r>
              <a:rPr lang="en-US" sz="3000" dirty="0" smtClean="0">
                <a:latin typeface="Times" charset="0"/>
                <a:ea typeface="Times" charset="0"/>
                <a:cs typeface="Times" charset="0"/>
              </a:rPr>
              <a:t>Questions ?</a:t>
            </a:r>
            <a:endParaRPr lang="en-US" sz="3000" dirty="0">
              <a:latin typeface="Times" charset="0"/>
              <a:ea typeface="Times" charset="0"/>
              <a:cs typeface="Times" charset="0"/>
            </a:endParaRPr>
          </a:p>
        </p:txBody>
      </p:sp>
    </p:spTree>
    <p:extLst>
      <p:ext uri="{BB962C8B-B14F-4D97-AF65-F5344CB8AC3E}">
        <p14:creationId xmlns:p14="http://schemas.microsoft.com/office/powerpoint/2010/main" val="1745047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461665"/>
          </a:xfrm>
          <a:prstGeom prst="rect">
            <a:avLst/>
          </a:prstGeom>
          <a:noFill/>
        </p:spPr>
        <p:txBody>
          <a:bodyPr wrap="square" rtlCol="0">
            <a:spAutoFit/>
          </a:bodyPr>
          <a:lstStyle/>
          <a:p>
            <a:r>
              <a:rPr lang="en-US" sz="2400" dirty="0" smtClean="0">
                <a:latin typeface="Times" charset="0"/>
                <a:ea typeface="Times" charset="0"/>
                <a:cs typeface="Times" charset="0"/>
              </a:rPr>
              <a:t>Model </a:t>
            </a:r>
            <a:r>
              <a:rPr lang="en-US" sz="2400" dirty="0">
                <a:latin typeface="Times" charset="0"/>
                <a:ea typeface="Times" charset="0"/>
                <a:cs typeface="Times" charset="0"/>
              </a:rPr>
              <a:t>the spike train</a:t>
            </a:r>
            <a:endParaRPr lang="en-US" sz="2400" b="1" dirty="0" smtClean="0">
              <a:latin typeface="Times" charset="0"/>
              <a:ea typeface="Times" charset="0"/>
              <a:cs typeface="Times"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8800" y="2627577"/>
            <a:ext cx="4368800" cy="10668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8800" y="890991"/>
            <a:ext cx="3898900" cy="10287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9623" y="3767263"/>
            <a:ext cx="8623300" cy="1270000"/>
          </a:xfrm>
          <a:prstGeom prst="rect">
            <a:avLst/>
          </a:prstGeom>
        </p:spPr>
      </p:pic>
    </p:spTree>
    <p:extLst>
      <p:ext uri="{BB962C8B-B14F-4D97-AF65-F5344CB8AC3E}">
        <p14:creationId xmlns:p14="http://schemas.microsoft.com/office/powerpoint/2010/main" val="36460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707886"/>
          </a:xfrm>
          <a:prstGeom prst="rect">
            <a:avLst/>
          </a:prstGeom>
          <a:noFill/>
        </p:spPr>
        <p:txBody>
          <a:bodyPr wrap="square" rtlCol="0">
            <a:spAutoFit/>
          </a:bodyPr>
          <a:lstStyle/>
          <a:p>
            <a:endParaRPr lang="en-US" sz="2000" dirty="0" smtClean="0"/>
          </a:p>
          <a:p>
            <a:endParaRPr lang="en-US" sz="2000" b="1" dirty="0" smtClean="0">
              <a:latin typeface="Times" charset="0"/>
              <a:ea typeface="Times" charset="0"/>
              <a:cs typeface="Times" charset="0"/>
            </a:endParaRPr>
          </a:p>
        </p:txBody>
      </p:sp>
      <p:sp>
        <p:nvSpPr>
          <p:cNvPr id="2" name="Rectangle 1"/>
          <p:cNvSpPr/>
          <p:nvPr/>
        </p:nvSpPr>
        <p:spPr>
          <a:xfrm>
            <a:off x="700927" y="521659"/>
            <a:ext cx="2943434" cy="461665"/>
          </a:xfrm>
          <a:prstGeom prst="rect">
            <a:avLst/>
          </a:prstGeom>
        </p:spPr>
        <p:txBody>
          <a:bodyPr wrap="none">
            <a:spAutoFit/>
          </a:bodyPr>
          <a:lstStyle/>
          <a:p>
            <a:r>
              <a:rPr lang="en-US" sz="2400" b="0" dirty="0" smtClean="0">
                <a:effectLst/>
                <a:latin typeface="Times" charset="0"/>
                <a:ea typeface="Times" charset="0"/>
                <a:cs typeface="Times" charset="0"/>
              </a:rPr>
              <a:t>Standard GLM fitting </a:t>
            </a:r>
            <a:endParaRPr lang="en-US" sz="2400" dirty="0">
              <a:latin typeface="Times" charset="0"/>
              <a:ea typeface="Times" charset="0"/>
              <a:cs typeface="Times" charset="0"/>
            </a:endParaRPr>
          </a:p>
        </p:txBody>
      </p:sp>
      <p:sp>
        <p:nvSpPr>
          <p:cNvPr id="3" name="Rectangle 2"/>
          <p:cNvSpPr/>
          <p:nvPr/>
        </p:nvSpPr>
        <p:spPr>
          <a:xfrm>
            <a:off x="700926" y="1259265"/>
            <a:ext cx="10767173" cy="1154162"/>
          </a:xfrm>
          <a:prstGeom prst="rect">
            <a:avLst/>
          </a:prstGeom>
        </p:spPr>
        <p:txBody>
          <a:bodyPr wrap="square">
            <a:spAutoFit/>
          </a:bodyPr>
          <a:lstStyle/>
          <a:p>
            <a:r>
              <a:rPr lang="en-US" sz="2300" dirty="0" smtClean="0">
                <a:effectLst/>
                <a:latin typeface="Times" charset="0"/>
                <a:ea typeface="Times" charset="0"/>
                <a:cs typeface="Times" charset="0"/>
              </a:rPr>
              <a:t>To fit the parameters </a:t>
            </a:r>
            <a:r>
              <a:rPr lang="en-US" sz="2300" dirty="0" err="1" smtClean="0">
                <a:effectLst/>
                <a:latin typeface="Times" charset="0"/>
                <a:ea typeface="Times" charset="0"/>
                <a:cs typeface="Times" charset="0"/>
              </a:rPr>
              <a:t>θ</a:t>
            </a:r>
            <a:r>
              <a:rPr lang="en-US" sz="2300" dirty="0" smtClean="0">
                <a:effectLst/>
                <a:latin typeface="Times" charset="0"/>
                <a:ea typeface="Times" charset="0"/>
                <a:cs typeface="Times" charset="0"/>
              </a:rPr>
              <a:t> = {β</a:t>
            </a:r>
            <a:r>
              <a:rPr lang="en-US" sz="2300" dirty="0" err="1" smtClean="0">
                <a:effectLst/>
                <a:latin typeface="Times" charset="0"/>
                <a:ea typeface="Times" charset="0"/>
                <a:cs typeface="Times" charset="0"/>
              </a:rPr>
              <a:t>i</a:t>
            </a:r>
            <a:r>
              <a:rPr lang="en-US" sz="2300" dirty="0" smtClean="0">
                <a:effectLst/>
                <a:latin typeface="Times" charset="0"/>
                <a:ea typeface="Times" charset="0"/>
                <a:cs typeface="Times" charset="0"/>
              </a:rPr>
              <a:t>,α</a:t>
            </a:r>
            <a:r>
              <a:rPr lang="en-US" sz="2300" dirty="0" err="1" smtClean="0">
                <a:effectLst/>
                <a:latin typeface="Times" charset="0"/>
                <a:ea typeface="Times" charset="0"/>
                <a:cs typeface="Times" charset="0"/>
              </a:rPr>
              <a:t>i,kxyτ</a:t>
            </a:r>
            <a:r>
              <a:rPr lang="en-US" sz="2300" dirty="0" smtClean="0">
                <a:effectLst/>
                <a:latin typeface="Times" charset="0"/>
                <a:ea typeface="Times" charset="0"/>
                <a:cs typeface="Times" charset="0"/>
              </a:rPr>
              <a:t>}we can use any convex nonlinear optimization </a:t>
            </a:r>
            <a:endParaRPr lang="en-US" sz="2300" dirty="0" smtClean="0">
              <a:latin typeface="Times" charset="0"/>
              <a:ea typeface="Times" charset="0"/>
              <a:cs typeface="Times" charset="0"/>
            </a:endParaRPr>
          </a:p>
          <a:p>
            <a:r>
              <a:rPr lang="en-US" sz="2300" dirty="0" smtClean="0">
                <a:effectLst/>
                <a:latin typeface="Times" charset="0"/>
                <a:ea typeface="Times" charset="0"/>
                <a:cs typeface="Times" charset="0"/>
              </a:rPr>
              <a:t>approach </a:t>
            </a:r>
          </a:p>
          <a:p>
            <a:r>
              <a:rPr lang="en-US" sz="2300" dirty="0">
                <a:latin typeface="Times" charset="0"/>
                <a:ea typeface="Times" charset="0"/>
                <a:cs typeface="Times" charset="0"/>
              </a:rPr>
              <a:t>iteratively reweighted least squares (IRLS)</a:t>
            </a:r>
          </a:p>
        </p:txBody>
      </p:sp>
      <p:sp>
        <p:nvSpPr>
          <p:cNvPr id="5" name="Rectangle 4"/>
          <p:cNvSpPr/>
          <p:nvPr/>
        </p:nvSpPr>
        <p:spPr>
          <a:xfrm>
            <a:off x="700926" y="2568497"/>
            <a:ext cx="3334567" cy="461665"/>
          </a:xfrm>
          <a:prstGeom prst="rect">
            <a:avLst/>
          </a:prstGeom>
        </p:spPr>
        <p:txBody>
          <a:bodyPr wrap="none">
            <a:spAutoFit/>
          </a:bodyPr>
          <a:lstStyle/>
          <a:p>
            <a:r>
              <a:rPr lang="en-US" sz="2400" b="0" dirty="0" smtClean="0">
                <a:effectLst/>
                <a:latin typeface="Times" charset="0"/>
                <a:ea typeface="Times" charset="0"/>
                <a:cs typeface="Times" charset="0"/>
              </a:rPr>
              <a:t>Regularized GLM fitting </a:t>
            </a:r>
            <a:endParaRPr lang="en-US" sz="2400" dirty="0">
              <a:latin typeface="Times" charset="0"/>
              <a:ea typeface="Times" charset="0"/>
              <a:cs typeface="Times" charset="0"/>
            </a:endParaRPr>
          </a:p>
        </p:txBody>
      </p:sp>
      <p:sp>
        <p:nvSpPr>
          <p:cNvPr id="6" name="Rectangle 5"/>
          <p:cNvSpPr/>
          <p:nvPr/>
        </p:nvSpPr>
        <p:spPr>
          <a:xfrm>
            <a:off x="700926" y="3122495"/>
            <a:ext cx="9948024" cy="446276"/>
          </a:xfrm>
          <a:prstGeom prst="rect">
            <a:avLst/>
          </a:prstGeom>
        </p:spPr>
        <p:txBody>
          <a:bodyPr wrap="square">
            <a:spAutoFit/>
          </a:bodyPr>
          <a:lstStyle/>
          <a:p>
            <a:r>
              <a:rPr lang="en-US" sz="2300" dirty="0" smtClean="0">
                <a:effectLst/>
                <a:latin typeface="Times" charset="0"/>
                <a:ea typeface="Times" charset="0"/>
                <a:cs typeface="Times" charset="0"/>
              </a:rPr>
              <a:t>To solve the overfitting problem, we take the approach of regularizing the GLMs </a:t>
            </a:r>
            <a:endParaRPr lang="en-US" sz="2300" dirty="0">
              <a:latin typeface="Times" charset="0"/>
              <a:ea typeface="Times" charset="0"/>
              <a:cs typeface="Times"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2288" y="3581400"/>
            <a:ext cx="4305300" cy="10668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4299" y="1809408"/>
            <a:ext cx="5003800" cy="787400"/>
          </a:xfrm>
          <a:prstGeom prst="rect">
            <a:avLst/>
          </a:prstGeom>
        </p:spPr>
      </p:pic>
      <p:sp>
        <p:nvSpPr>
          <p:cNvPr id="9" name="Rectangle 8"/>
          <p:cNvSpPr/>
          <p:nvPr/>
        </p:nvSpPr>
        <p:spPr>
          <a:xfrm>
            <a:off x="912133" y="4946579"/>
            <a:ext cx="10555966" cy="830997"/>
          </a:xfrm>
          <a:prstGeom prst="rect">
            <a:avLst/>
          </a:prstGeom>
        </p:spPr>
        <p:txBody>
          <a:bodyPr wrap="square">
            <a:spAutoFit/>
          </a:bodyPr>
          <a:lstStyle/>
          <a:p>
            <a:pPr>
              <a:defRPr/>
            </a:pPr>
            <a:r>
              <a:rPr lang="en-US" sz="2400" dirty="0" smtClean="0">
                <a:latin typeface="Times" charset="0"/>
                <a:ea typeface="Times" charset="0"/>
                <a:cs typeface="Times" charset="0"/>
              </a:rPr>
              <a:t>Instead of just performing the fit with a given </a:t>
            </a:r>
            <a:r>
              <a:rPr lang="en-US" sz="2400" dirty="0" err="1" smtClean="0">
                <a:latin typeface="Times" charset="0"/>
                <a:ea typeface="Times" charset="0"/>
                <a:cs typeface="Times" charset="0"/>
              </a:rPr>
              <a:t>λ</a:t>
            </a:r>
            <a:r>
              <a:rPr lang="en-US" sz="2400" dirty="0" smtClean="0">
                <a:latin typeface="Times" charset="0"/>
                <a:ea typeface="Times" charset="0"/>
                <a:cs typeface="Times" charset="0"/>
              </a:rPr>
              <a:t>, it computes all the fits for the whole </a:t>
            </a:r>
            <a:r>
              <a:rPr lang="en-US" sz="2400" dirty="0" err="1" smtClean="0">
                <a:latin typeface="Times" charset="0"/>
                <a:ea typeface="Times" charset="0"/>
                <a:cs typeface="Times" charset="0"/>
              </a:rPr>
              <a:t>λ</a:t>
            </a:r>
            <a:r>
              <a:rPr lang="en-US" sz="2400" dirty="0" smtClean="0">
                <a:latin typeface="Times" charset="0"/>
                <a:ea typeface="Times" charset="0"/>
                <a:cs typeface="Times" charset="0"/>
              </a:rPr>
              <a:t> path. </a:t>
            </a:r>
            <a:endParaRPr lang="en-US" sz="2400" dirty="0">
              <a:latin typeface="Times" charset="0"/>
              <a:ea typeface="Times" charset="0"/>
              <a:cs typeface="Times" charset="0"/>
            </a:endParaRPr>
          </a:p>
        </p:txBody>
      </p:sp>
      <p:sp>
        <p:nvSpPr>
          <p:cNvPr id="10" name="Rectangle 9"/>
          <p:cNvSpPr/>
          <p:nvPr/>
        </p:nvSpPr>
        <p:spPr>
          <a:xfrm>
            <a:off x="883669" y="4425062"/>
            <a:ext cx="2577950" cy="446276"/>
          </a:xfrm>
          <a:prstGeom prst="rect">
            <a:avLst/>
          </a:prstGeom>
        </p:spPr>
        <p:txBody>
          <a:bodyPr wrap="none">
            <a:spAutoFit/>
          </a:bodyPr>
          <a:lstStyle/>
          <a:p>
            <a:r>
              <a:rPr lang="en-US" sz="2300" b="0" dirty="0" smtClean="0">
                <a:effectLst/>
                <a:latin typeface="Times" charset="0"/>
                <a:ea typeface="Times" charset="0"/>
                <a:cs typeface="Times" charset="0"/>
              </a:rPr>
              <a:t>Regularization path </a:t>
            </a:r>
            <a:endParaRPr lang="en-US" sz="2300" dirty="0">
              <a:latin typeface="Times" charset="0"/>
              <a:ea typeface="Times" charset="0"/>
              <a:cs typeface="Times" charset="0"/>
            </a:endParaRPr>
          </a:p>
        </p:txBody>
      </p:sp>
      <p:sp>
        <p:nvSpPr>
          <p:cNvPr id="11" name="Rectangle 10"/>
          <p:cNvSpPr/>
          <p:nvPr/>
        </p:nvSpPr>
        <p:spPr>
          <a:xfrm>
            <a:off x="590725" y="5918542"/>
            <a:ext cx="11198781" cy="1077218"/>
          </a:xfrm>
          <a:prstGeom prst="rect">
            <a:avLst/>
          </a:prstGeom>
        </p:spPr>
        <p:txBody>
          <a:bodyPr wrap="square">
            <a:spAutoFit/>
          </a:bodyPr>
          <a:lstStyle/>
          <a:p>
            <a:r>
              <a:rPr lang="en-US" sz="2300" dirty="0">
                <a:latin typeface="Times" charset="0"/>
                <a:ea typeface="Times" charset="0"/>
                <a:cs typeface="Times" charset="0"/>
              </a:rPr>
              <a:t>T</a:t>
            </a:r>
            <a:r>
              <a:rPr lang="en-US" sz="2300" dirty="0" smtClean="0">
                <a:effectLst/>
                <a:latin typeface="Times" charset="0"/>
                <a:ea typeface="Times" charset="0"/>
                <a:cs typeface="Times" charset="0"/>
              </a:rPr>
              <a:t>he model begins by </a:t>
            </a:r>
            <a:r>
              <a:rPr lang="en-US" sz="2300" dirty="0" err="1" smtClean="0">
                <a:effectLst/>
                <a:latin typeface="Times" charset="0"/>
                <a:ea typeface="Times" charset="0"/>
                <a:cs typeface="Times" charset="0"/>
              </a:rPr>
              <a:t>underfitting</a:t>
            </a:r>
            <a:r>
              <a:rPr lang="en-US" sz="2300" dirty="0" smtClean="0">
                <a:effectLst/>
                <a:latin typeface="Times" charset="0"/>
                <a:ea typeface="Times" charset="0"/>
                <a:cs typeface="Times" charset="0"/>
              </a:rPr>
              <a:t> the data and progresses through the path until it is finally overfitting the data . So it is important to </a:t>
            </a:r>
            <a:r>
              <a:rPr lang="en-US" sz="2300" dirty="0" smtClean="0">
                <a:latin typeface="Times" charset="0"/>
                <a:ea typeface="Times" charset="0"/>
                <a:cs typeface="Times" charset="0"/>
              </a:rPr>
              <a:t>halt </a:t>
            </a:r>
            <a:r>
              <a:rPr lang="en-US" sz="2300" dirty="0">
                <a:latin typeface="Times" charset="0"/>
                <a:ea typeface="Times" charset="0"/>
                <a:cs typeface="Times" charset="0"/>
              </a:rPr>
              <a:t>the path algorithm before overfitting occurs. </a:t>
            </a:r>
            <a:endParaRPr lang="en-US" sz="2300" dirty="0" smtClean="0">
              <a:latin typeface="Times" charset="0"/>
              <a:ea typeface="Times" charset="0"/>
              <a:cs typeface="Times" charset="0"/>
            </a:endParaRPr>
          </a:p>
          <a:p>
            <a:endParaRPr lang="en-US" dirty="0"/>
          </a:p>
        </p:txBody>
      </p:sp>
    </p:spTree>
    <p:extLst>
      <p:ext uri="{BB962C8B-B14F-4D97-AF65-F5344CB8AC3E}">
        <p14:creationId xmlns:p14="http://schemas.microsoft.com/office/powerpoint/2010/main" val="1140731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707886"/>
          </a:xfrm>
          <a:prstGeom prst="rect">
            <a:avLst/>
          </a:prstGeom>
          <a:noFill/>
        </p:spPr>
        <p:txBody>
          <a:bodyPr wrap="square" rtlCol="0">
            <a:spAutoFit/>
          </a:bodyPr>
          <a:lstStyle/>
          <a:p>
            <a:endParaRPr lang="en-US" sz="2000" dirty="0" smtClean="0"/>
          </a:p>
          <a:p>
            <a:endParaRPr lang="en-US" sz="2000" b="1" dirty="0" smtClean="0">
              <a:latin typeface="Times" charset="0"/>
              <a:ea typeface="Times" charset="0"/>
              <a:cs typeface="Times" charset="0"/>
            </a:endParaRPr>
          </a:p>
        </p:txBody>
      </p:sp>
      <p:sp>
        <p:nvSpPr>
          <p:cNvPr id="3" name="TextBox 2"/>
          <p:cNvSpPr txBox="1"/>
          <p:nvPr/>
        </p:nvSpPr>
        <p:spPr>
          <a:xfrm>
            <a:off x="457200" y="306215"/>
            <a:ext cx="4171335" cy="461665"/>
          </a:xfrm>
          <a:prstGeom prst="rect">
            <a:avLst/>
          </a:prstGeom>
          <a:noFill/>
        </p:spPr>
        <p:txBody>
          <a:bodyPr wrap="none" rtlCol="0">
            <a:spAutoFit/>
          </a:bodyPr>
          <a:lstStyle/>
          <a:p>
            <a:r>
              <a:rPr lang="en-US" sz="2400" dirty="0" smtClean="0">
                <a:latin typeface="Times" charset="0"/>
                <a:ea typeface="Times" charset="0"/>
                <a:cs typeface="Times" charset="0"/>
              </a:rPr>
              <a:t>Modelling real neuronal signals:</a:t>
            </a:r>
            <a:endParaRPr lang="en-US" sz="2400" dirty="0">
              <a:latin typeface="Times" charset="0"/>
              <a:ea typeface="Times" charset="0"/>
              <a:cs typeface="Times"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3001" y="2566554"/>
            <a:ext cx="4279900" cy="2203450"/>
          </a:xfrm>
          <a:prstGeom prst="rect">
            <a:avLst/>
          </a:prstGeom>
        </p:spPr>
      </p:pic>
      <p:sp>
        <p:nvSpPr>
          <p:cNvPr id="6" name="TextBox 5"/>
          <p:cNvSpPr txBox="1"/>
          <p:nvPr/>
        </p:nvSpPr>
        <p:spPr>
          <a:xfrm>
            <a:off x="807263" y="1613859"/>
            <a:ext cx="4100803" cy="461665"/>
          </a:xfrm>
          <a:prstGeom prst="rect">
            <a:avLst/>
          </a:prstGeom>
          <a:noFill/>
        </p:spPr>
        <p:txBody>
          <a:bodyPr wrap="none" rtlCol="0">
            <a:spAutoFit/>
          </a:bodyPr>
          <a:lstStyle/>
          <a:p>
            <a:r>
              <a:rPr lang="en-US" sz="2400" dirty="0" err="1" smtClean="0">
                <a:latin typeface="Times" charset="0"/>
                <a:ea typeface="Times" charset="0"/>
                <a:cs typeface="Times" charset="0"/>
              </a:rPr>
              <a:t>Spatio</a:t>
            </a:r>
            <a:r>
              <a:rPr lang="en-US" sz="2400" dirty="0" smtClean="0">
                <a:latin typeface="Times" charset="0"/>
                <a:ea typeface="Times" charset="0"/>
                <a:cs typeface="Times" charset="0"/>
              </a:rPr>
              <a:t> temporal receptive fields</a:t>
            </a:r>
            <a:endParaRPr lang="en-US" sz="2400" dirty="0">
              <a:latin typeface="Times" charset="0"/>
              <a:ea typeface="Times" charset="0"/>
              <a:cs typeface="Times"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8949" y="4831999"/>
            <a:ext cx="4178300" cy="1092200"/>
          </a:xfrm>
          <a:prstGeom prst="rect">
            <a:avLst/>
          </a:prstGeom>
        </p:spPr>
      </p:pic>
      <p:sp>
        <p:nvSpPr>
          <p:cNvPr id="8" name="Rectangle 7"/>
          <p:cNvSpPr/>
          <p:nvPr/>
        </p:nvSpPr>
        <p:spPr>
          <a:xfrm>
            <a:off x="1222247" y="5739533"/>
            <a:ext cx="9798051" cy="461665"/>
          </a:xfrm>
          <a:prstGeom prst="rect">
            <a:avLst/>
          </a:prstGeom>
        </p:spPr>
        <p:txBody>
          <a:bodyPr wrap="square">
            <a:spAutoFit/>
          </a:bodyPr>
          <a:lstStyle/>
          <a:p>
            <a:r>
              <a:rPr lang="en-US" sz="2400" dirty="0" smtClean="0">
                <a:effectLst/>
                <a:latin typeface="Times" charset="0"/>
                <a:ea typeface="Times" charset="0"/>
                <a:cs typeface="Times" charset="0"/>
              </a:rPr>
              <a:t>out of the 128 units recorded, 57 had by-eye localizable receptive fields </a:t>
            </a:r>
            <a:endParaRPr lang="en-US" sz="2400" dirty="0">
              <a:latin typeface="Times" charset="0"/>
              <a:ea typeface="Times" charset="0"/>
              <a:cs typeface="Times" charset="0"/>
            </a:endParaRPr>
          </a:p>
        </p:txBody>
      </p:sp>
    </p:spTree>
    <p:extLst>
      <p:ext uri="{BB962C8B-B14F-4D97-AF65-F5344CB8AC3E}">
        <p14:creationId xmlns:p14="http://schemas.microsoft.com/office/powerpoint/2010/main" val="17789928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707886"/>
          </a:xfrm>
          <a:prstGeom prst="rect">
            <a:avLst/>
          </a:prstGeom>
          <a:noFill/>
        </p:spPr>
        <p:txBody>
          <a:bodyPr wrap="square" rtlCol="0">
            <a:spAutoFit/>
          </a:bodyPr>
          <a:lstStyle/>
          <a:p>
            <a:endParaRPr lang="en-US" sz="2000" dirty="0" smtClean="0"/>
          </a:p>
          <a:p>
            <a:endParaRPr lang="en-US" sz="2000" b="1" dirty="0" smtClean="0">
              <a:latin typeface="Times" charset="0"/>
              <a:ea typeface="Times" charset="0"/>
              <a:cs typeface="Times" charset="0"/>
            </a:endParaRPr>
          </a:p>
        </p:txBody>
      </p:sp>
      <p:sp>
        <p:nvSpPr>
          <p:cNvPr id="2" name="Rectangle 1"/>
          <p:cNvSpPr/>
          <p:nvPr/>
        </p:nvSpPr>
        <p:spPr>
          <a:xfrm>
            <a:off x="795489" y="242715"/>
            <a:ext cx="11154078" cy="2569934"/>
          </a:xfrm>
          <a:prstGeom prst="rect">
            <a:avLst/>
          </a:prstGeom>
        </p:spPr>
        <p:txBody>
          <a:bodyPr wrap="square">
            <a:spAutoFit/>
          </a:bodyPr>
          <a:lstStyle/>
          <a:p>
            <a:r>
              <a:rPr lang="en-US" sz="2300" dirty="0" smtClean="0">
                <a:latin typeface="Times" charset="0"/>
                <a:ea typeface="Times" charset="0"/>
                <a:cs typeface="Times" charset="0"/>
              </a:rPr>
              <a:t>Consider a GLM model </a:t>
            </a:r>
            <a:r>
              <a:rPr lang="en-US" sz="2300" dirty="0">
                <a:latin typeface="Times" charset="0"/>
                <a:ea typeface="Times" charset="0"/>
                <a:cs typeface="Times" charset="0"/>
              </a:rPr>
              <a:t>of the visual system where each neuron is </a:t>
            </a:r>
            <a:r>
              <a:rPr lang="en-US" sz="2300" dirty="0" smtClean="0">
                <a:latin typeface="Times" charset="0"/>
                <a:ea typeface="Times" charset="0"/>
                <a:cs typeface="Times" charset="0"/>
              </a:rPr>
              <a:t>independent </a:t>
            </a:r>
            <a:r>
              <a:rPr lang="en-US" sz="2300" dirty="0">
                <a:latin typeface="Times" charset="0"/>
                <a:ea typeface="Times" charset="0"/>
                <a:cs typeface="Times" charset="0"/>
              </a:rPr>
              <a:t>and solely driven by a visual stimulus and noise </a:t>
            </a:r>
            <a:endParaRPr lang="en-US" sz="2300" dirty="0" smtClean="0">
              <a:latin typeface="Times" charset="0"/>
              <a:ea typeface="Times" charset="0"/>
              <a:cs typeface="Times" charset="0"/>
            </a:endParaRPr>
          </a:p>
          <a:p>
            <a:r>
              <a:rPr lang="en-US" sz="2300" dirty="0" smtClean="0">
                <a:effectLst/>
                <a:latin typeface="Times" charset="0"/>
                <a:ea typeface="Times" charset="0"/>
                <a:cs typeface="Times" charset="0"/>
              </a:rPr>
              <a:t>Using this GLM procedure, models are fitted to the spiking data for the cells in the population. The biggest obstacle is the huge dimensionality of the stimulus. If the pixel representation of the movies are used, and the last 150ms are relevant for spiking influence, there are 320 × 320 × 150 = 15, 360, 000 parameters . To reduce the parameters followed the following procedures </a:t>
            </a:r>
            <a:endParaRPr lang="en-US" sz="2300" dirty="0">
              <a:latin typeface="Times" charset="0"/>
              <a:ea typeface="Times" charset="0"/>
              <a:cs typeface="Times" charset="0"/>
            </a:endParaRPr>
          </a:p>
        </p:txBody>
      </p:sp>
      <p:sp>
        <p:nvSpPr>
          <p:cNvPr id="5" name="Rectangle 4"/>
          <p:cNvSpPr/>
          <p:nvPr/>
        </p:nvSpPr>
        <p:spPr>
          <a:xfrm>
            <a:off x="781050" y="3736912"/>
            <a:ext cx="2489784" cy="400110"/>
          </a:xfrm>
          <a:prstGeom prst="rect">
            <a:avLst/>
          </a:prstGeom>
        </p:spPr>
        <p:txBody>
          <a:bodyPr wrap="none">
            <a:spAutoFit/>
          </a:bodyPr>
          <a:lstStyle/>
          <a:p>
            <a:r>
              <a:rPr lang="en-US" sz="2000" b="0" dirty="0" smtClean="0">
                <a:effectLst/>
                <a:latin typeface="Times" charset="0"/>
                <a:ea typeface="Times" charset="0"/>
                <a:cs typeface="Times" charset="0"/>
              </a:rPr>
              <a:t>Movie </a:t>
            </a:r>
            <a:r>
              <a:rPr lang="en-US" sz="2000" b="0" dirty="0" err="1" smtClean="0">
                <a:effectLst/>
                <a:latin typeface="Times" charset="0"/>
                <a:ea typeface="Times" charset="0"/>
                <a:cs typeface="Times" charset="0"/>
              </a:rPr>
              <a:t>downsampling</a:t>
            </a:r>
            <a:r>
              <a:rPr lang="en-US" sz="2000" b="0" dirty="0" smtClean="0">
                <a:effectLst/>
                <a:latin typeface="Times" charset="0"/>
                <a:ea typeface="Times" charset="0"/>
                <a:cs typeface="Times" charset="0"/>
              </a:rPr>
              <a:t> </a:t>
            </a:r>
            <a:endParaRPr lang="en-US" sz="2000" dirty="0">
              <a:latin typeface="Times" charset="0"/>
              <a:ea typeface="Times" charset="0"/>
              <a:cs typeface="Times" charset="0"/>
            </a:endParaRPr>
          </a:p>
        </p:txBody>
      </p:sp>
      <p:sp>
        <p:nvSpPr>
          <p:cNvPr id="6" name="Rectangle 5"/>
          <p:cNvSpPr/>
          <p:nvPr/>
        </p:nvSpPr>
        <p:spPr>
          <a:xfrm>
            <a:off x="795489" y="2811409"/>
            <a:ext cx="1721946" cy="400110"/>
          </a:xfrm>
          <a:prstGeom prst="rect">
            <a:avLst/>
          </a:prstGeom>
        </p:spPr>
        <p:txBody>
          <a:bodyPr wrap="none">
            <a:spAutoFit/>
          </a:bodyPr>
          <a:lstStyle/>
          <a:p>
            <a:r>
              <a:rPr lang="en-US" sz="2000" b="0" dirty="0" smtClean="0">
                <a:effectLst/>
                <a:latin typeface="Times" charset="0"/>
                <a:ea typeface="Times" charset="0"/>
                <a:cs typeface="Times" charset="0"/>
              </a:rPr>
              <a:t>Space pruning </a:t>
            </a:r>
            <a:endParaRPr lang="en-US" sz="2000" dirty="0">
              <a:latin typeface="Times" charset="0"/>
              <a:ea typeface="Times" charset="0"/>
              <a:cs typeface="Times" charset="0"/>
            </a:endParaRPr>
          </a:p>
        </p:txBody>
      </p:sp>
      <p:sp>
        <p:nvSpPr>
          <p:cNvPr id="7" name="Rectangle 6"/>
          <p:cNvSpPr/>
          <p:nvPr/>
        </p:nvSpPr>
        <p:spPr>
          <a:xfrm>
            <a:off x="781050" y="3510572"/>
            <a:ext cx="1641090" cy="400110"/>
          </a:xfrm>
          <a:prstGeom prst="rect">
            <a:avLst/>
          </a:prstGeom>
        </p:spPr>
        <p:txBody>
          <a:bodyPr wrap="none">
            <a:spAutoFit/>
          </a:bodyPr>
          <a:lstStyle/>
          <a:p>
            <a:r>
              <a:rPr lang="en-US" sz="2000" b="0" dirty="0" smtClean="0">
                <a:effectLst/>
                <a:latin typeface="Times" charset="0"/>
                <a:ea typeface="Times" charset="0"/>
                <a:cs typeface="Times" charset="0"/>
              </a:rPr>
              <a:t>Time pruning </a:t>
            </a:r>
            <a:endParaRPr lang="en-US" sz="2000" dirty="0">
              <a:latin typeface="Times" charset="0"/>
              <a:ea typeface="Times" charset="0"/>
              <a:cs typeface="Times" charset="0"/>
            </a:endParaRPr>
          </a:p>
        </p:txBody>
      </p:sp>
      <p:sp>
        <p:nvSpPr>
          <p:cNvPr id="8" name="Rectangle 7"/>
          <p:cNvSpPr/>
          <p:nvPr/>
        </p:nvSpPr>
        <p:spPr>
          <a:xfrm>
            <a:off x="795489" y="3233066"/>
            <a:ext cx="2727029" cy="400110"/>
          </a:xfrm>
          <a:prstGeom prst="rect">
            <a:avLst/>
          </a:prstGeom>
        </p:spPr>
        <p:txBody>
          <a:bodyPr wrap="none">
            <a:spAutoFit/>
          </a:bodyPr>
          <a:lstStyle/>
          <a:p>
            <a:r>
              <a:rPr lang="en-US" sz="2000" b="0" dirty="0" smtClean="0">
                <a:effectLst/>
                <a:latin typeface="Times" charset="0"/>
                <a:ea typeface="Times" charset="0"/>
                <a:cs typeface="Times" charset="0"/>
              </a:rPr>
              <a:t>Stimulus transformation </a:t>
            </a:r>
            <a:endParaRPr lang="en-US" sz="2000" dirty="0">
              <a:latin typeface="Times" charset="0"/>
              <a:ea typeface="Times" charset="0"/>
              <a:cs typeface="Times" charset="0"/>
            </a:endParaRPr>
          </a:p>
        </p:txBody>
      </p:sp>
      <p:sp>
        <p:nvSpPr>
          <p:cNvPr id="9" name="Rectangle 8"/>
          <p:cNvSpPr/>
          <p:nvPr/>
        </p:nvSpPr>
        <p:spPr>
          <a:xfrm>
            <a:off x="781050" y="4630733"/>
            <a:ext cx="10953750" cy="2215991"/>
          </a:xfrm>
          <a:prstGeom prst="rect">
            <a:avLst/>
          </a:prstGeom>
        </p:spPr>
        <p:txBody>
          <a:bodyPr wrap="square">
            <a:spAutoFit/>
          </a:bodyPr>
          <a:lstStyle/>
          <a:p>
            <a:r>
              <a:rPr lang="en-US" sz="2300" dirty="0" smtClean="0">
                <a:latin typeface="Times" charset="0"/>
                <a:ea typeface="Times" charset="0"/>
                <a:cs typeface="Times" charset="0"/>
              </a:rPr>
              <a:t>U</a:t>
            </a:r>
            <a:r>
              <a:rPr lang="en-US" sz="2300" dirty="0" smtClean="0">
                <a:effectLst/>
                <a:latin typeface="Times" charset="0"/>
                <a:ea typeface="Times" charset="0"/>
                <a:cs typeface="Times" charset="0"/>
              </a:rPr>
              <a:t>sed cross validation to estimate the performance of the models on 10 different test sets. The total number of data points for the 32 minutes of stimulus was 192,000. Thus each test set consisted of 12,000 test points and 180,000 training points. For each model created, we computed a ROC curve for each point in the regularization path. The point in the regularization path with the largest average area across all the cross validation runs was considered the optimal penalty. </a:t>
            </a:r>
            <a:endParaRPr lang="en-US" sz="2300" dirty="0">
              <a:latin typeface="Times" charset="0"/>
              <a:ea typeface="Times" charset="0"/>
              <a:cs typeface="Times" charset="0"/>
            </a:endParaRPr>
          </a:p>
        </p:txBody>
      </p:sp>
      <p:sp>
        <p:nvSpPr>
          <p:cNvPr id="10" name="Rectangle 9"/>
          <p:cNvSpPr/>
          <p:nvPr/>
        </p:nvSpPr>
        <p:spPr>
          <a:xfrm>
            <a:off x="795489" y="4209076"/>
            <a:ext cx="2533066" cy="400110"/>
          </a:xfrm>
          <a:prstGeom prst="rect">
            <a:avLst/>
          </a:prstGeom>
        </p:spPr>
        <p:txBody>
          <a:bodyPr wrap="none">
            <a:spAutoFit/>
          </a:bodyPr>
          <a:lstStyle/>
          <a:p>
            <a:r>
              <a:rPr lang="en-US" sz="2000" b="1" dirty="0" smtClean="0">
                <a:effectLst/>
                <a:latin typeface="Times" charset="0"/>
                <a:ea typeface="Times" charset="0"/>
                <a:cs typeface="Times" charset="0"/>
              </a:rPr>
              <a:t>Regularization paths </a:t>
            </a:r>
            <a:endParaRPr lang="en-US" sz="2000" b="1" dirty="0">
              <a:latin typeface="Times" charset="0"/>
              <a:ea typeface="Times" charset="0"/>
              <a:cs typeface="Times" charset="0"/>
            </a:endParaRPr>
          </a:p>
        </p:txBody>
      </p:sp>
    </p:spTree>
    <p:extLst>
      <p:ext uri="{BB962C8B-B14F-4D97-AF65-F5344CB8AC3E}">
        <p14:creationId xmlns:p14="http://schemas.microsoft.com/office/powerpoint/2010/main" val="6325747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707886"/>
          </a:xfrm>
          <a:prstGeom prst="rect">
            <a:avLst/>
          </a:prstGeom>
          <a:noFill/>
        </p:spPr>
        <p:txBody>
          <a:bodyPr wrap="square" rtlCol="0">
            <a:spAutoFit/>
          </a:bodyPr>
          <a:lstStyle/>
          <a:p>
            <a:endParaRPr lang="en-US" sz="2000" dirty="0" smtClean="0"/>
          </a:p>
          <a:p>
            <a:endParaRPr lang="en-US" sz="2000" b="1" dirty="0" smtClean="0">
              <a:latin typeface="Times" charset="0"/>
              <a:ea typeface="Times" charset="0"/>
              <a:cs typeface="Times" charset="0"/>
            </a:endParaRPr>
          </a:p>
        </p:txBody>
      </p:sp>
      <p:sp>
        <p:nvSpPr>
          <p:cNvPr id="2" name="Rectangle 1"/>
          <p:cNvSpPr/>
          <p:nvPr/>
        </p:nvSpPr>
        <p:spPr>
          <a:xfrm>
            <a:off x="495300" y="440994"/>
            <a:ext cx="3345788" cy="461665"/>
          </a:xfrm>
          <a:prstGeom prst="rect">
            <a:avLst/>
          </a:prstGeom>
        </p:spPr>
        <p:txBody>
          <a:bodyPr wrap="none">
            <a:spAutoFit/>
          </a:bodyPr>
          <a:lstStyle/>
          <a:p>
            <a:r>
              <a:rPr lang="en-US" sz="2400" b="1" dirty="0" smtClean="0">
                <a:effectLst/>
                <a:latin typeface="Times" charset="0"/>
                <a:ea typeface="Times" charset="0"/>
                <a:cs typeface="Times" charset="0"/>
              </a:rPr>
              <a:t>Functional connectivity </a:t>
            </a:r>
            <a:endParaRPr lang="en-US" sz="2400" b="1" dirty="0">
              <a:latin typeface="Times" charset="0"/>
              <a:ea typeface="Times" charset="0"/>
              <a:cs typeface="Times" charset="0"/>
            </a:endParaRPr>
          </a:p>
        </p:txBody>
      </p:sp>
      <p:sp>
        <p:nvSpPr>
          <p:cNvPr id="3" name="Rectangle 2"/>
          <p:cNvSpPr/>
          <p:nvPr/>
        </p:nvSpPr>
        <p:spPr>
          <a:xfrm>
            <a:off x="495300" y="1091045"/>
            <a:ext cx="9353550" cy="800219"/>
          </a:xfrm>
          <a:prstGeom prst="rect">
            <a:avLst/>
          </a:prstGeom>
        </p:spPr>
        <p:txBody>
          <a:bodyPr wrap="square">
            <a:spAutoFit/>
          </a:bodyPr>
          <a:lstStyle/>
          <a:p>
            <a:r>
              <a:rPr lang="en-US" sz="2300" dirty="0">
                <a:latin typeface="Times" charset="0"/>
                <a:ea typeface="Times" charset="0"/>
                <a:cs typeface="Times" charset="0"/>
              </a:rPr>
              <a:t>F</a:t>
            </a:r>
            <a:r>
              <a:rPr lang="en-US" sz="2300" dirty="0" smtClean="0">
                <a:effectLst/>
                <a:latin typeface="Times" charset="0"/>
                <a:ea typeface="Times" charset="0"/>
                <a:cs typeface="Times" charset="0"/>
              </a:rPr>
              <a:t>ound that for many cells, other cell influences are more valuable as a whole in predicting cell firing than the stimulus effects</a:t>
            </a:r>
            <a:endParaRPr lang="en-US" sz="2300" dirty="0">
              <a:latin typeface="Times" charset="0"/>
              <a:ea typeface="Times" charset="0"/>
              <a:cs typeface="Times" charset="0"/>
            </a:endParaRPr>
          </a:p>
        </p:txBody>
      </p:sp>
      <p:sp>
        <p:nvSpPr>
          <p:cNvPr id="5" name="TextBox 4"/>
          <p:cNvSpPr txBox="1"/>
          <p:nvPr/>
        </p:nvSpPr>
        <p:spPr>
          <a:xfrm>
            <a:off x="495300" y="2400300"/>
            <a:ext cx="12198724" cy="1846659"/>
          </a:xfrm>
          <a:prstGeom prst="rect">
            <a:avLst/>
          </a:prstGeom>
          <a:noFill/>
        </p:spPr>
        <p:txBody>
          <a:bodyPr wrap="none" rtlCol="0">
            <a:spAutoFit/>
          </a:bodyPr>
          <a:lstStyle/>
          <a:p>
            <a:r>
              <a:rPr lang="en-US" sz="2400" dirty="0" smtClean="0">
                <a:latin typeface="Times" charset="0"/>
                <a:ea typeface="Times" charset="0"/>
                <a:cs typeface="Times" charset="0"/>
              </a:rPr>
              <a:t>Correlation </a:t>
            </a:r>
            <a:r>
              <a:rPr lang="mr-IN" sz="2400" dirty="0" smtClean="0">
                <a:latin typeface="Times" charset="0"/>
                <a:ea typeface="Times" charset="0"/>
                <a:cs typeface="Times" charset="0"/>
              </a:rPr>
              <a:t>–</a:t>
            </a:r>
            <a:r>
              <a:rPr lang="en-US" sz="2400" dirty="0" smtClean="0">
                <a:latin typeface="Times" charset="0"/>
                <a:ea typeface="Times" charset="0"/>
                <a:cs typeface="Times" charset="0"/>
              </a:rPr>
              <a:t> signal correlation and noise correlation </a:t>
            </a:r>
          </a:p>
          <a:p>
            <a:r>
              <a:rPr lang="en-US" sz="2400" dirty="0" smtClean="0">
                <a:latin typeface="Times" charset="0"/>
                <a:ea typeface="Times" charset="0"/>
                <a:cs typeface="Times" charset="0"/>
              </a:rPr>
              <a:t>Signal </a:t>
            </a:r>
            <a:r>
              <a:rPr lang="mr-IN" sz="2400" dirty="0" smtClean="0">
                <a:latin typeface="Times" charset="0"/>
                <a:ea typeface="Times" charset="0"/>
                <a:cs typeface="Times" charset="0"/>
              </a:rPr>
              <a:t>–</a:t>
            </a:r>
            <a:r>
              <a:rPr lang="en-US" sz="2400" dirty="0" smtClean="0">
                <a:latin typeface="Times" charset="0"/>
                <a:ea typeface="Times" charset="0"/>
                <a:cs typeface="Times" charset="0"/>
              </a:rPr>
              <a:t> </a:t>
            </a:r>
            <a:r>
              <a:rPr lang="en-US" sz="2400" dirty="0">
                <a:latin typeface="Times" charset="0"/>
                <a:ea typeface="Times" charset="0"/>
                <a:cs typeface="Times" charset="0"/>
              </a:rPr>
              <a:t>characterizes the relationship between two cells’ average firing rates to different stimuli. </a:t>
            </a:r>
            <a:endParaRPr lang="en-US" sz="2400" dirty="0" smtClean="0">
              <a:latin typeface="Times" charset="0"/>
              <a:ea typeface="Times" charset="0"/>
              <a:cs typeface="Times" charset="0"/>
            </a:endParaRPr>
          </a:p>
          <a:p>
            <a:r>
              <a:rPr lang="en-US" sz="2400" dirty="0" smtClean="0">
                <a:latin typeface="Times" charset="0"/>
                <a:ea typeface="Times" charset="0"/>
                <a:cs typeface="Times" charset="0"/>
              </a:rPr>
              <a:t>Noise - </a:t>
            </a:r>
            <a:r>
              <a:rPr lang="en-US" sz="2400" dirty="0">
                <a:latin typeface="Times" charset="0"/>
                <a:ea typeface="Times" charset="0"/>
                <a:cs typeface="Times" charset="0"/>
              </a:rPr>
              <a:t>is the tendency of cell responses to rise and fall together during the presentation of the </a:t>
            </a:r>
            <a:endParaRPr lang="en-US" sz="2400" dirty="0" smtClean="0">
              <a:latin typeface="Times" charset="0"/>
              <a:ea typeface="Times" charset="0"/>
              <a:cs typeface="Times" charset="0"/>
            </a:endParaRPr>
          </a:p>
          <a:p>
            <a:r>
              <a:rPr lang="en-US" sz="2400" dirty="0" smtClean="0">
                <a:latin typeface="Times" charset="0"/>
                <a:ea typeface="Times" charset="0"/>
                <a:cs typeface="Times" charset="0"/>
              </a:rPr>
              <a:t>same </a:t>
            </a:r>
            <a:r>
              <a:rPr lang="en-US" sz="2400" dirty="0">
                <a:latin typeface="Times" charset="0"/>
                <a:ea typeface="Times" charset="0"/>
                <a:cs typeface="Times" charset="0"/>
              </a:rPr>
              <a:t>or similar stimuli. </a:t>
            </a:r>
            <a:endParaRPr lang="en-US" sz="2400" dirty="0" smtClean="0">
              <a:latin typeface="Times" charset="0"/>
              <a:ea typeface="Times" charset="0"/>
              <a:cs typeface="Times" charset="0"/>
            </a:endParaRP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6100" y="4706074"/>
            <a:ext cx="2870200" cy="901700"/>
          </a:xfrm>
          <a:prstGeom prst="rect">
            <a:avLst/>
          </a:prstGeom>
        </p:spPr>
      </p:pic>
      <p:sp>
        <p:nvSpPr>
          <p:cNvPr id="7" name="TextBox 6"/>
          <p:cNvSpPr txBox="1"/>
          <p:nvPr/>
        </p:nvSpPr>
        <p:spPr>
          <a:xfrm>
            <a:off x="495300" y="3877379"/>
            <a:ext cx="5953874" cy="723275"/>
          </a:xfrm>
          <a:prstGeom prst="rect">
            <a:avLst/>
          </a:prstGeom>
          <a:noFill/>
        </p:spPr>
        <p:txBody>
          <a:bodyPr wrap="none" rtlCol="0">
            <a:spAutoFit/>
          </a:bodyPr>
          <a:lstStyle/>
          <a:p>
            <a:r>
              <a:rPr lang="en-US" sz="2300" dirty="0" smtClean="0">
                <a:latin typeface="Times" charset="0"/>
                <a:ea typeface="Times" charset="0"/>
                <a:cs typeface="Times" charset="0"/>
              </a:rPr>
              <a:t>Noise correlation is given by Pearson correlation</a:t>
            </a:r>
          </a:p>
          <a:p>
            <a:endParaRPr lang="en-US" dirty="0"/>
          </a:p>
        </p:txBody>
      </p:sp>
    </p:spTree>
    <p:extLst>
      <p:ext uri="{BB962C8B-B14F-4D97-AF65-F5344CB8AC3E}">
        <p14:creationId xmlns:p14="http://schemas.microsoft.com/office/powerpoint/2010/main" val="3985229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707886"/>
          </a:xfrm>
          <a:prstGeom prst="rect">
            <a:avLst/>
          </a:prstGeom>
          <a:noFill/>
        </p:spPr>
        <p:txBody>
          <a:bodyPr wrap="square" rtlCol="0">
            <a:spAutoFit/>
          </a:bodyPr>
          <a:lstStyle/>
          <a:p>
            <a:endParaRPr lang="en-US" sz="2000" dirty="0" smtClean="0"/>
          </a:p>
          <a:p>
            <a:endParaRPr lang="en-US" sz="2000" b="1" dirty="0" smtClean="0">
              <a:latin typeface="Times" charset="0"/>
              <a:ea typeface="Times" charset="0"/>
              <a:cs typeface="Times" charset="0"/>
            </a:endParaRPr>
          </a:p>
        </p:txBody>
      </p:sp>
      <p:sp>
        <p:nvSpPr>
          <p:cNvPr id="2" name="Rectangle 1"/>
          <p:cNvSpPr/>
          <p:nvPr/>
        </p:nvSpPr>
        <p:spPr>
          <a:xfrm>
            <a:off x="791297" y="537048"/>
            <a:ext cx="3625416" cy="461665"/>
          </a:xfrm>
          <a:prstGeom prst="rect">
            <a:avLst/>
          </a:prstGeom>
        </p:spPr>
        <p:txBody>
          <a:bodyPr wrap="none">
            <a:spAutoFit/>
          </a:bodyPr>
          <a:lstStyle/>
          <a:p>
            <a:r>
              <a:rPr lang="en-US" sz="2400" b="1" dirty="0" smtClean="0">
                <a:effectLst/>
                <a:latin typeface="Times" charset="0"/>
                <a:ea typeface="Times" charset="0"/>
                <a:cs typeface="Times" charset="0"/>
              </a:rPr>
              <a:t>cross-</a:t>
            </a:r>
            <a:r>
              <a:rPr lang="en-US" sz="2400" b="1" dirty="0" err="1" smtClean="0">
                <a:effectLst/>
                <a:latin typeface="Times" charset="0"/>
                <a:ea typeface="Times" charset="0"/>
                <a:cs typeface="Times" charset="0"/>
              </a:rPr>
              <a:t>correlogram</a:t>
            </a:r>
            <a:r>
              <a:rPr lang="en-US" sz="2400" b="1" dirty="0" smtClean="0">
                <a:effectLst/>
                <a:latin typeface="Times" charset="0"/>
                <a:ea typeface="Times" charset="0"/>
                <a:cs typeface="Times" charset="0"/>
              </a:rPr>
              <a:t> (CCG) </a:t>
            </a:r>
            <a:endParaRPr lang="en-US" sz="2400" b="1" dirty="0">
              <a:latin typeface="Times" charset="0"/>
              <a:ea typeface="Times" charset="0"/>
              <a:cs typeface="Times"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911188"/>
            <a:ext cx="5181600" cy="1054100"/>
          </a:xfrm>
          <a:prstGeom prst="rect">
            <a:avLst/>
          </a:prstGeom>
        </p:spPr>
      </p:pic>
      <p:sp>
        <p:nvSpPr>
          <p:cNvPr id="5" name="Rectangle 4"/>
          <p:cNvSpPr/>
          <p:nvPr/>
        </p:nvSpPr>
        <p:spPr>
          <a:xfrm>
            <a:off x="791296" y="1077924"/>
            <a:ext cx="10257703" cy="446276"/>
          </a:xfrm>
          <a:prstGeom prst="rect">
            <a:avLst/>
          </a:prstGeom>
        </p:spPr>
        <p:txBody>
          <a:bodyPr wrap="square">
            <a:spAutoFit/>
          </a:bodyPr>
          <a:lstStyle/>
          <a:p>
            <a:r>
              <a:rPr lang="en-US" sz="2300" dirty="0" smtClean="0">
                <a:effectLst/>
                <a:latin typeface="Times" charset="0"/>
                <a:ea typeface="Times" charset="0"/>
                <a:cs typeface="Times" charset="0"/>
              </a:rPr>
              <a:t>The CCG provides a way of measuring the relative spike timing of two neurons. </a:t>
            </a:r>
            <a:endParaRPr lang="en-US" sz="2300" dirty="0">
              <a:latin typeface="Times" charset="0"/>
              <a:ea typeface="Times" charset="0"/>
              <a:cs typeface="Times" charset="0"/>
            </a:endParaRPr>
          </a:p>
        </p:txBody>
      </p:sp>
      <p:sp>
        <p:nvSpPr>
          <p:cNvPr id="6" name="Rectangle 5"/>
          <p:cNvSpPr/>
          <p:nvPr/>
        </p:nvSpPr>
        <p:spPr>
          <a:xfrm>
            <a:off x="590550" y="3523820"/>
            <a:ext cx="11344578" cy="769441"/>
          </a:xfrm>
          <a:prstGeom prst="rect">
            <a:avLst/>
          </a:prstGeom>
        </p:spPr>
        <p:txBody>
          <a:bodyPr wrap="square">
            <a:spAutoFit/>
          </a:bodyPr>
          <a:lstStyle/>
          <a:p>
            <a:r>
              <a:rPr lang="en-US" sz="2200" dirty="0">
                <a:latin typeface="Times" charset="0"/>
                <a:ea typeface="Times" charset="0"/>
                <a:cs typeface="Times" charset="0"/>
              </a:rPr>
              <a:t>T</a:t>
            </a:r>
            <a:r>
              <a:rPr lang="en-US" sz="2200" dirty="0" smtClean="0">
                <a:effectLst/>
                <a:latin typeface="Times" charset="0"/>
                <a:ea typeface="Times" charset="0"/>
                <a:cs typeface="Times" charset="0"/>
              </a:rPr>
              <a:t>hese analyses is that history is in most cases one of the most important predictors, but it is not by itself enough to achieve optimal performance. </a:t>
            </a:r>
            <a:endParaRPr lang="en-US" sz="2200" dirty="0">
              <a:latin typeface="Times" charset="0"/>
              <a:ea typeface="Times" charset="0"/>
              <a:cs typeface="Times" charset="0"/>
            </a:endParaRPr>
          </a:p>
        </p:txBody>
      </p:sp>
      <p:sp>
        <p:nvSpPr>
          <p:cNvPr id="7" name="Rectangle 6"/>
          <p:cNvSpPr/>
          <p:nvPr/>
        </p:nvSpPr>
        <p:spPr>
          <a:xfrm>
            <a:off x="590550" y="4357084"/>
            <a:ext cx="11601450" cy="1046440"/>
          </a:xfrm>
          <a:prstGeom prst="rect">
            <a:avLst/>
          </a:prstGeom>
        </p:spPr>
        <p:txBody>
          <a:bodyPr wrap="square">
            <a:spAutoFit/>
          </a:bodyPr>
          <a:lstStyle/>
          <a:p>
            <a:r>
              <a:rPr lang="en-US" sz="2200" dirty="0" smtClean="0">
                <a:effectLst/>
                <a:latin typeface="Times" charset="0"/>
                <a:ea typeface="Times" charset="0"/>
                <a:cs typeface="Times" charset="0"/>
              </a:rPr>
              <a:t>For some cells, the stimulus carries the most information about spiking, while for others the spike coupling </a:t>
            </a:r>
            <a:r>
              <a:rPr lang="en-US" sz="2200" dirty="0">
                <a:latin typeface="Times" charset="0"/>
                <a:ea typeface="Times" charset="0"/>
                <a:cs typeface="Times" charset="0"/>
              </a:rPr>
              <a:t>terms contain more relevant information </a:t>
            </a:r>
            <a:endParaRPr lang="en-US" sz="2200" dirty="0" smtClean="0">
              <a:latin typeface="Times" charset="0"/>
              <a:ea typeface="Times" charset="0"/>
              <a:cs typeface="Times" charset="0"/>
            </a:endParaRPr>
          </a:p>
          <a:p>
            <a:endParaRPr lang="en-US" dirty="0"/>
          </a:p>
        </p:txBody>
      </p:sp>
      <p:sp>
        <p:nvSpPr>
          <p:cNvPr id="9" name="Rectangle 8"/>
          <p:cNvSpPr/>
          <p:nvPr/>
        </p:nvSpPr>
        <p:spPr>
          <a:xfrm>
            <a:off x="307419" y="5083738"/>
            <a:ext cx="11294031" cy="1785104"/>
          </a:xfrm>
          <a:prstGeom prst="rect">
            <a:avLst/>
          </a:prstGeom>
        </p:spPr>
        <p:txBody>
          <a:bodyPr wrap="square">
            <a:spAutoFit/>
          </a:bodyPr>
          <a:lstStyle/>
          <a:p>
            <a:r>
              <a:rPr lang="en-US" sz="2200" dirty="0" smtClean="0">
                <a:effectLst/>
                <a:latin typeface="Times" charset="0"/>
                <a:ea typeface="Times" charset="0"/>
                <a:cs typeface="Times" charset="0"/>
              </a:rPr>
              <a:t>The stimulus coefficients correlate with terms from the spike-triggered average stimulus, and the spike coupling coefficients correlate with the corresponding pairwise noise correlation and cross-</a:t>
            </a:r>
            <a:r>
              <a:rPr lang="en-US" sz="2200" dirty="0" err="1" smtClean="0">
                <a:effectLst/>
                <a:latin typeface="Times" charset="0"/>
                <a:ea typeface="Times" charset="0"/>
                <a:cs typeface="Times" charset="0"/>
              </a:rPr>
              <a:t>correlograms</a:t>
            </a:r>
            <a:r>
              <a:rPr lang="en-US" sz="2200" dirty="0" smtClean="0">
                <a:effectLst/>
                <a:latin typeface="Times" charset="0"/>
                <a:ea typeface="Times" charset="0"/>
                <a:cs typeface="Times" charset="0"/>
              </a:rPr>
              <a:t>. One main difference in these measurements is that the L1 constraint encourages sparseness of nonzero coefficients, especially when the coefficients are correlated as many of these data are </a:t>
            </a:r>
            <a:endParaRPr lang="en-US" sz="2200" dirty="0">
              <a:latin typeface="Times" charset="0"/>
              <a:ea typeface="Times" charset="0"/>
              <a:cs typeface="Times" charset="0"/>
            </a:endParaRPr>
          </a:p>
        </p:txBody>
      </p:sp>
    </p:spTree>
    <p:extLst>
      <p:ext uri="{BB962C8B-B14F-4D97-AF65-F5344CB8AC3E}">
        <p14:creationId xmlns:p14="http://schemas.microsoft.com/office/powerpoint/2010/main" val="108120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461665"/>
          </a:xfrm>
          <a:prstGeom prst="rect">
            <a:avLst/>
          </a:prstGeom>
          <a:noFill/>
        </p:spPr>
        <p:txBody>
          <a:bodyPr wrap="square" rtlCol="0">
            <a:spAutoFit/>
          </a:bodyPr>
          <a:lstStyle/>
          <a:p>
            <a:r>
              <a:rPr lang="en-US" sz="2400" b="1" dirty="0">
                <a:latin typeface="Times" charset="0"/>
                <a:ea typeface="Times" charset="0"/>
                <a:cs typeface="Times" charset="0"/>
              </a:rPr>
              <a:t>One popular method for analyzing the LFP is frequency analysis </a:t>
            </a:r>
          </a:p>
        </p:txBody>
      </p:sp>
      <p:sp>
        <p:nvSpPr>
          <p:cNvPr id="3" name="Rectangle 2"/>
          <p:cNvSpPr/>
          <p:nvPr/>
        </p:nvSpPr>
        <p:spPr>
          <a:xfrm>
            <a:off x="895350" y="1462385"/>
            <a:ext cx="6096000" cy="1508105"/>
          </a:xfrm>
          <a:prstGeom prst="rect">
            <a:avLst/>
          </a:prstGeom>
        </p:spPr>
        <p:txBody>
          <a:bodyPr>
            <a:spAutoFit/>
          </a:bodyPr>
          <a:lstStyle/>
          <a:p>
            <a:r>
              <a:rPr lang="en-US" sz="2300" dirty="0" smtClean="0">
                <a:effectLst/>
                <a:latin typeface="Times" charset="0"/>
                <a:ea typeface="Times" charset="0"/>
                <a:cs typeface="Times" charset="0"/>
              </a:rPr>
              <a:t>• LFP value</a:t>
            </a:r>
            <a:br>
              <a:rPr lang="en-US" sz="2300" dirty="0" smtClean="0">
                <a:effectLst/>
                <a:latin typeface="Times" charset="0"/>
                <a:ea typeface="Times" charset="0"/>
                <a:cs typeface="Times" charset="0"/>
              </a:rPr>
            </a:br>
            <a:r>
              <a:rPr lang="en-US" sz="2300" dirty="0" smtClean="0">
                <a:effectLst/>
                <a:latin typeface="Times" charset="0"/>
                <a:ea typeface="Times" charset="0"/>
                <a:cs typeface="Times" charset="0"/>
              </a:rPr>
              <a:t>• Power in LFP frequency bands </a:t>
            </a:r>
          </a:p>
          <a:p>
            <a:r>
              <a:rPr lang="en-US" sz="2300" dirty="0" smtClean="0">
                <a:effectLst/>
                <a:latin typeface="Times" charset="0"/>
                <a:ea typeface="Times" charset="0"/>
                <a:cs typeface="Times" charset="0"/>
              </a:rPr>
              <a:t>• Phase and power</a:t>
            </a:r>
            <a:br>
              <a:rPr lang="en-US" sz="2300" dirty="0" smtClean="0">
                <a:effectLst/>
                <a:latin typeface="Times" charset="0"/>
                <a:ea typeface="Times" charset="0"/>
                <a:cs typeface="Times" charset="0"/>
              </a:rPr>
            </a:br>
            <a:r>
              <a:rPr lang="en-US" sz="2300" dirty="0" smtClean="0">
                <a:effectLst/>
                <a:latin typeface="Times" charset="0"/>
                <a:ea typeface="Times" charset="0"/>
                <a:cs typeface="Times" charset="0"/>
              </a:rPr>
              <a:t>• HMM built from the LFP </a:t>
            </a:r>
            <a:endParaRPr lang="en-US" sz="2300" dirty="0">
              <a:latin typeface="Times" charset="0"/>
              <a:ea typeface="Times" charset="0"/>
              <a:cs typeface="Times" charset="0"/>
            </a:endParaRPr>
          </a:p>
        </p:txBody>
      </p:sp>
      <p:sp>
        <p:nvSpPr>
          <p:cNvPr id="5" name="Rectangle 4"/>
          <p:cNvSpPr/>
          <p:nvPr/>
        </p:nvSpPr>
        <p:spPr>
          <a:xfrm>
            <a:off x="530810" y="1093053"/>
            <a:ext cx="7191392" cy="446276"/>
          </a:xfrm>
          <a:prstGeom prst="rect">
            <a:avLst/>
          </a:prstGeom>
        </p:spPr>
        <p:txBody>
          <a:bodyPr wrap="none">
            <a:spAutoFit/>
          </a:bodyPr>
          <a:lstStyle/>
          <a:p>
            <a:r>
              <a:rPr lang="en-US" sz="2300" dirty="0" smtClean="0">
                <a:effectLst/>
                <a:latin typeface="Times" charset="0"/>
                <a:ea typeface="Times" charset="0"/>
                <a:cs typeface="Times" charset="0"/>
              </a:rPr>
              <a:t>GLM is fitted using the following network state surrogates </a:t>
            </a:r>
            <a:endParaRPr lang="en-US" sz="2300" dirty="0">
              <a:latin typeface="Times" charset="0"/>
              <a:ea typeface="Times" charset="0"/>
              <a:cs typeface="Times" charset="0"/>
            </a:endParaRPr>
          </a:p>
        </p:txBody>
      </p:sp>
      <p:sp>
        <p:nvSpPr>
          <p:cNvPr id="6" name="TextBox 5"/>
          <p:cNvSpPr txBox="1"/>
          <p:nvPr/>
        </p:nvSpPr>
        <p:spPr>
          <a:xfrm>
            <a:off x="616666" y="3172552"/>
            <a:ext cx="3567580" cy="446276"/>
          </a:xfrm>
          <a:prstGeom prst="rect">
            <a:avLst/>
          </a:prstGeom>
          <a:noFill/>
        </p:spPr>
        <p:txBody>
          <a:bodyPr wrap="none" rtlCol="0">
            <a:spAutoFit/>
          </a:bodyPr>
          <a:lstStyle/>
          <a:p>
            <a:r>
              <a:rPr lang="en-US" sz="2300" dirty="0" smtClean="0">
                <a:latin typeface="Times" charset="0"/>
                <a:ea typeface="Times" charset="0"/>
                <a:cs typeface="Times" charset="0"/>
              </a:rPr>
              <a:t>Main results of LFP analysis</a:t>
            </a:r>
            <a:endParaRPr lang="en-US" sz="2300" dirty="0">
              <a:latin typeface="Times" charset="0"/>
              <a:ea typeface="Times" charset="0"/>
              <a:cs typeface="Times" charset="0"/>
            </a:endParaRPr>
          </a:p>
        </p:txBody>
      </p:sp>
      <p:sp>
        <p:nvSpPr>
          <p:cNvPr id="7" name="Rectangle 6"/>
          <p:cNvSpPr/>
          <p:nvPr/>
        </p:nvSpPr>
        <p:spPr>
          <a:xfrm>
            <a:off x="316278" y="3710596"/>
            <a:ext cx="11456622" cy="2339102"/>
          </a:xfrm>
          <a:prstGeom prst="rect">
            <a:avLst/>
          </a:prstGeom>
        </p:spPr>
        <p:txBody>
          <a:bodyPr wrap="square">
            <a:spAutoFit/>
          </a:bodyPr>
          <a:lstStyle/>
          <a:p>
            <a:r>
              <a:rPr lang="en-US" sz="2200" dirty="0" smtClean="0">
                <a:effectLst/>
                <a:latin typeface="Times" charset="0"/>
                <a:ea typeface="Times" charset="0"/>
                <a:cs typeface="Times" charset="0"/>
              </a:rPr>
              <a:t>some features of the LFP carry more information about spiking behavior than other features. </a:t>
            </a:r>
          </a:p>
          <a:p>
            <a:r>
              <a:rPr lang="en-US" sz="2200" dirty="0" smtClean="0">
                <a:latin typeface="Times" charset="0"/>
                <a:ea typeface="Times" charset="0"/>
                <a:cs typeface="Times" charset="0"/>
              </a:rPr>
              <a:t>Ex:</a:t>
            </a:r>
          </a:p>
          <a:p>
            <a:r>
              <a:rPr lang="en-US" sz="2200" dirty="0" smtClean="0">
                <a:latin typeface="Times" charset="0"/>
                <a:ea typeface="Times" charset="0"/>
                <a:cs typeface="Times" charset="0"/>
              </a:rPr>
              <a:t>power </a:t>
            </a:r>
            <a:r>
              <a:rPr lang="en-US" sz="2200" dirty="0">
                <a:latin typeface="Times" charset="0"/>
                <a:ea typeface="Times" charset="0"/>
                <a:cs typeface="Times" charset="0"/>
              </a:rPr>
              <a:t>in the gamma frequency band is highly related to spiking in many cells </a:t>
            </a:r>
          </a:p>
          <a:p>
            <a:r>
              <a:rPr lang="en-US" sz="2200" dirty="0" smtClean="0">
                <a:latin typeface="Times" charset="0"/>
                <a:ea typeface="Times" charset="0"/>
                <a:cs typeface="Times" charset="0"/>
              </a:rPr>
              <a:t>phase </a:t>
            </a:r>
            <a:r>
              <a:rPr lang="en-US" sz="2200" dirty="0">
                <a:latin typeface="Times" charset="0"/>
                <a:ea typeface="Times" charset="0"/>
                <a:cs typeface="Times" charset="0"/>
              </a:rPr>
              <a:t>of the low frequency oscillations and the power in other frequency bands were less relevant for predicting spiking activity. </a:t>
            </a:r>
            <a:endParaRPr lang="en-US" sz="2200" dirty="0" smtClean="0">
              <a:latin typeface="Times" charset="0"/>
              <a:ea typeface="Times" charset="0"/>
              <a:cs typeface="Times" charset="0"/>
            </a:endParaRPr>
          </a:p>
          <a:p>
            <a:endParaRPr lang="en-US" dirty="0" smtClean="0"/>
          </a:p>
          <a:p>
            <a:endParaRPr lang="en-US" dirty="0"/>
          </a:p>
        </p:txBody>
      </p:sp>
    </p:spTree>
    <p:extLst>
      <p:ext uri="{BB962C8B-B14F-4D97-AF65-F5344CB8AC3E}">
        <p14:creationId xmlns:p14="http://schemas.microsoft.com/office/powerpoint/2010/main" val="9324929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707886"/>
          </a:xfrm>
          <a:prstGeom prst="rect">
            <a:avLst/>
          </a:prstGeom>
          <a:noFill/>
        </p:spPr>
        <p:txBody>
          <a:bodyPr wrap="square" rtlCol="0">
            <a:spAutoFit/>
          </a:bodyPr>
          <a:lstStyle/>
          <a:p>
            <a:endParaRPr lang="en-US" sz="2000" dirty="0" smtClean="0"/>
          </a:p>
          <a:p>
            <a:endParaRPr lang="en-US" sz="2000" b="1" dirty="0" smtClean="0">
              <a:latin typeface="Times" charset="0"/>
              <a:ea typeface="Times" charset="0"/>
              <a:cs typeface="Times"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225" y="1384300"/>
            <a:ext cx="9652000" cy="952500"/>
          </a:xfrm>
          <a:prstGeom prst="rect">
            <a:avLst/>
          </a:prstGeom>
        </p:spPr>
      </p:pic>
      <p:sp>
        <p:nvSpPr>
          <p:cNvPr id="6" name="Rectangle 5"/>
          <p:cNvSpPr/>
          <p:nvPr/>
        </p:nvSpPr>
        <p:spPr>
          <a:xfrm>
            <a:off x="914399" y="2394154"/>
            <a:ext cx="9950450" cy="1107996"/>
          </a:xfrm>
          <a:prstGeom prst="rect">
            <a:avLst/>
          </a:prstGeom>
        </p:spPr>
        <p:txBody>
          <a:bodyPr wrap="square">
            <a:spAutoFit/>
          </a:bodyPr>
          <a:lstStyle/>
          <a:p>
            <a:r>
              <a:rPr lang="en-US" sz="2200" dirty="0" smtClean="0">
                <a:effectLst/>
                <a:latin typeface="Times" charset="0"/>
                <a:ea typeface="Times" charset="0"/>
                <a:cs typeface="Times" charset="0"/>
              </a:rPr>
              <a:t>where </a:t>
            </a:r>
            <a:r>
              <a:rPr lang="en-US" sz="2200" dirty="0" err="1" smtClean="0">
                <a:effectLst/>
                <a:latin typeface="Times" charset="0"/>
                <a:ea typeface="Times" charset="0"/>
                <a:cs typeface="Times" charset="0"/>
              </a:rPr>
              <a:t>Ixy</a:t>
            </a:r>
            <a:r>
              <a:rPr lang="en-US" sz="2200" dirty="0" smtClean="0">
                <a:effectLst/>
                <a:latin typeface="Times" charset="0"/>
                <a:ea typeface="Times" charset="0"/>
                <a:cs typeface="Times" charset="0"/>
              </a:rPr>
              <a:t> (t) is the stimulus at spatial point (x, y), </a:t>
            </a:r>
            <a:r>
              <a:rPr lang="en-US" sz="2200" dirty="0" err="1" smtClean="0">
                <a:effectLst/>
                <a:latin typeface="Times" charset="0"/>
                <a:ea typeface="Times" charset="0"/>
                <a:cs typeface="Times" charset="0"/>
              </a:rPr>
              <a:t>ri</a:t>
            </a:r>
            <a:r>
              <a:rPr lang="en-US" sz="2200" dirty="0" smtClean="0">
                <a:effectLst/>
                <a:latin typeface="Times" charset="0"/>
                <a:ea typeface="Times" charset="0"/>
                <a:cs typeface="Times" charset="0"/>
              </a:rPr>
              <a:t> is the spike count for cell </a:t>
            </a:r>
            <a:r>
              <a:rPr lang="en-US" sz="2200" dirty="0" err="1" smtClean="0">
                <a:effectLst/>
                <a:latin typeface="Times" charset="0"/>
                <a:ea typeface="Times" charset="0"/>
                <a:cs typeface="Times" charset="0"/>
              </a:rPr>
              <a:t>i</a:t>
            </a:r>
            <a:r>
              <a:rPr lang="en-US" sz="2200" dirty="0" smtClean="0">
                <a:effectLst/>
                <a:latin typeface="Times" charset="0"/>
                <a:ea typeface="Times" charset="0"/>
                <a:cs typeface="Times" charset="0"/>
              </a:rPr>
              <a:t> in the last 100 </a:t>
            </a:r>
            <a:r>
              <a:rPr lang="en-US" sz="2200" dirty="0" err="1" smtClean="0">
                <a:effectLst/>
                <a:latin typeface="Times" charset="0"/>
                <a:ea typeface="Times" charset="0"/>
                <a:cs typeface="Times" charset="0"/>
              </a:rPr>
              <a:t>ms</a:t>
            </a:r>
            <a:r>
              <a:rPr lang="en-US" sz="2200" dirty="0" smtClean="0">
                <a:effectLst/>
                <a:latin typeface="Times" charset="0"/>
                <a:ea typeface="Times" charset="0"/>
                <a:cs typeface="Times" charset="0"/>
              </a:rPr>
              <a:t>, L is the LFP value, and P is the power in the LFP gamma band. The coefficients k, α, </a:t>
            </a:r>
            <a:r>
              <a:rPr lang="en-US" sz="2200" dirty="0" err="1" smtClean="0">
                <a:effectLst/>
                <a:latin typeface="Times" charset="0"/>
                <a:ea typeface="Times" charset="0"/>
                <a:cs typeface="Times" charset="0"/>
              </a:rPr>
              <a:t>υ</a:t>
            </a:r>
            <a:r>
              <a:rPr lang="en-US" sz="2200" dirty="0" smtClean="0">
                <a:effectLst/>
                <a:latin typeface="Times" charset="0"/>
                <a:ea typeface="Times" charset="0"/>
                <a:cs typeface="Times" charset="0"/>
              </a:rPr>
              <a:t>, β were all fit together. </a:t>
            </a:r>
            <a:endParaRPr lang="en-US" sz="2200" dirty="0">
              <a:latin typeface="Times" charset="0"/>
              <a:ea typeface="Times" charset="0"/>
              <a:cs typeface="Times" charset="0"/>
            </a:endParaRPr>
          </a:p>
        </p:txBody>
      </p:sp>
      <p:sp>
        <p:nvSpPr>
          <p:cNvPr id="7" name="Rectangle 6"/>
          <p:cNvSpPr/>
          <p:nvPr/>
        </p:nvSpPr>
        <p:spPr>
          <a:xfrm>
            <a:off x="914399" y="3470926"/>
            <a:ext cx="10156825" cy="1508105"/>
          </a:xfrm>
          <a:prstGeom prst="rect">
            <a:avLst/>
          </a:prstGeom>
        </p:spPr>
        <p:txBody>
          <a:bodyPr wrap="square">
            <a:spAutoFit/>
          </a:bodyPr>
          <a:lstStyle/>
          <a:p>
            <a:pPr marL="342900" indent="-342900">
              <a:buFont typeface="Arial" charset="0"/>
              <a:buChar char="•"/>
            </a:pPr>
            <a:r>
              <a:rPr lang="en-US" sz="2300" dirty="0">
                <a:latin typeface="Times" charset="0"/>
                <a:ea typeface="Times" charset="0"/>
                <a:cs typeface="Times" charset="0"/>
              </a:rPr>
              <a:t>M</a:t>
            </a:r>
            <a:r>
              <a:rPr lang="en-US" sz="2300" dirty="0" smtClean="0">
                <a:effectLst/>
                <a:latin typeface="Times" charset="0"/>
                <a:ea typeface="Times" charset="0"/>
                <a:cs typeface="Times" charset="0"/>
              </a:rPr>
              <a:t>ethods for fitting generalized linear models to spike trains using high dimensional data from the stimulus, spike coupling, and LFP. We have shown that variability in spiking to repeated presentations of identical stimuli can be explained in large part by the general network activity, in many cells </a:t>
            </a:r>
            <a:endParaRPr lang="en-US" sz="2300" dirty="0">
              <a:latin typeface="Times" charset="0"/>
              <a:ea typeface="Times" charset="0"/>
              <a:cs typeface="Times" charset="0"/>
            </a:endParaRPr>
          </a:p>
        </p:txBody>
      </p:sp>
      <p:sp>
        <p:nvSpPr>
          <p:cNvPr id="8" name="TextBox 7"/>
          <p:cNvSpPr txBox="1"/>
          <p:nvPr/>
        </p:nvSpPr>
        <p:spPr>
          <a:xfrm>
            <a:off x="914399" y="4852807"/>
            <a:ext cx="1800493" cy="430887"/>
          </a:xfrm>
          <a:prstGeom prst="rect">
            <a:avLst/>
          </a:prstGeom>
          <a:noFill/>
        </p:spPr>
        <p:txBody>
          <a:bodyPr wrap="none" rtlCol="0">
            <a:spAutoFit/>
          </a:bodyPr>
          <a:lstStyle/>
          <a:p>
            <a:r>
              <a:rPr lang="en-US" sz="2200" b="1" dirty="0" smtClean="0">
                <a:latin typeface="Times" charset="0"/>
                <a:ea typeface="Times" charset="0"/>
                <a:cs typeface="Times" charset="0"/>
              </a:rPr>
              <a:t>Applications:</a:t>
            </a:r>
            <a:endParaRPr lang="en-US" sz="2200" b="1" dirty="0">
              <a:latin typeface="Times" charset="0"/>
              <a:ea typeface="Times" charset="0"/>
              <a:cs typeface="Times" charset="0"/>
            </a:endParaRPr>
          </a:p>
        </p:txBody>
      </p:sp>
      <p:sp>
        <p:nvSpPr>
          <p:cNvPr id="9" name="Rectangle 8"/>
          <p:cNvSpPr/>
          <p:nvPr/>
        </p:nvSpPr>
        <p:spPr>
          <a:xfrm>
            <a:off x="1358900" y="5296683"/>
            <a:ext cx="9712324" cy="800219"/>
          </a:xfrm>
          <a:prstGeom prst="rect">
            <a:avLst/>
          </a:prstGeom>
        </p:spPr>
        <p:txBody>
          <a:bodyPr wrap="square">
            <a:spAutoFit/>
          </a:bodyPr>
          <a:lstStyle/>
          <a:p>
            <a:r>
              <a:rPr lang="en-US" sz="2300" dirty="0">
                <a:latin typeface="Times" charset="0"/>
                <a:ea typeface="Times" charset="0"/>
                <a:cs typeface="Times" charset="0"/>
              </a:rPr>
              <a:t>R</a:t>
            </a:r>
            <a:r>
              <a:rPr lang="en-US" sz="2300" dirty="0" smtClean="0">
                <a:effectLst/>
                <a:latin typeface="Times" charset="0"/>
                <a:ea typeface="Times" charset="0"/>
                <a:cs typeface="Times" charset="0"/>
              </a:rPr>
              <a:t>ecovery of single trial firing rate functions and model assessment to the explanation of neural phenomena like correlation and synchrony. </a:t>
            </a:r>
            <a:endParaRPr lang="en-US" sz="2300" dirty="0">
              <a:latin typeface="Times" charset="0"/>
              <a:ea typeface="Times" charset="0"/>
              <a:cs typeface="Times" charset="0"/>
            </a:endParaRPr>
          </a:p>
        </p:txBody>
      </p:sp>
    </p:spTree>
    <p:extLst>
      <p:ext uri="{BB962C8B-B14F-4D97-AF65-F5344CB8AC3E}">
        <p14:creationId xmlns:p14="http://schemas.microsoft.com/office/powerpoint/2010/main" val="21387379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707886"/>
          </a:xfrm>
          <a:prstGeom prst="rect">
            <a:avLst/>
          </a:prstGeom>
          <a:noFill/>
        </p:spPr>
        <p:txBody>
          <a:bodyPr wrap="square" rtlCol="0">
            <a:spAutoFit/>
          </a:bodyPr>
          <a:lstStyle/>
          <a:p>
            <a:endParaRPr lang="en-US" sz="2000" dirty="0" smtClean="0"/>
          </a:p>
          <a:p>
            <a:endParaRPr lang="en-US" sz="2000" b="1" dirty="0" smtClean="0">
              <a:latin typeface="Times" charset="0"/>
              <a:ea typeface="Times" charset="0"/>
              <a:cs typeface="Times" charset="0"/>
            </a:endParaRPr>
          </a:p>
        </p:txBody>
      </p:sp>
      <p:sp>
        <p:nvSpPr>
          <p:cNvPr id="2" name="TextBox 1"/>
          <p:cNvSpPr txBox="1"/>
          <p:nvPr/>
        </p:nvSpPr>
        <p:spPr>
          <a:xfrm>
            <a:off x="4210050" y="2800350"/>
            <a:ext cx="2945037" cy="861774"/>
          </a:xfrm>
          <a:prstGeom prst="rect">
            <a:avLst/>
          </a:prstGeom>
          <a:noFill/>
        </p:spPr>
        <p:txBody>
          <a:bodyPr wrap="none" rtlCol="0">
            <a:spAutoFit/>
          </a:bodyPr>
          <a:lstStyle/>
          <a:p>
            <a:r>
              <a:rPr lang="en-US" sz="5000" dirty="0" smtClean="0">
                <a:latin typeface="Times" charset="0"/>
                <a:ea typeface="Times" charset="0"/>
                <a:cs typeface="Times" charset="0"/>
              </a:rPr>
              <a:t>Thank you</a:t>
            </a:r>
            <a:endParaRPr lang="en-US" sz="5000" dirty="0">
              <a:latin typeface="Times" charset="0"/>
              <a:ea typeface="Times" charset="0"/>
              <a:cs typeface="Times" charset="0"/>
            </a:endParaRPr>
          </a:p>
        </p:txBody>
      </p:sp>
    </p:spTree>
    <p:extLst>
      <p:ext uri="{BB962C8B-B14F-4D97-AF65-F5344CB8AC3E}">
        <p14:creationId xmlns:p14="http://schemas.microsoft.com/office/powerpoint/2010/main" val="871411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6771084"/>
          </a:xfrm>
          <a:prstGeom prst="rect">
            <a:avLst/>
          </a:prstGeom>
          <a:noFill/>
        </p:spPr>
        <p:txBody>
          <a:bodyPr wrap="square" rtlCol="0">
            <a:spAutoFit/>
          </a:bodyPr>
          <a:lstStyle/>
          <a:p>
            <a:r>
              <a:rPr lang="en-US" sz="3000" b="1" dirty="0" smtClean="0">
                <a:latin typeface="Times" charset="0"/>
                <a:ea typeface="Times" charset="0"/>
                <a:cs typeface="Times" charset="0"/>
              </a:rPr>
              <a:t>Background:</a:t>
            </a:r>
          </a:p>
          <a:p>
            <a:r>
              <a:rPr lang="en-US" sz="2200" dirty="0" smtClean="0">
                <a:latin typeface="Times" charset="0"/>
                <a:ea typeface="Times" charset="0"/>
                <a:cs typeface="Times" charset="0"/>
              </a:rPr>
              <a:t>Most </a:t>
            </a:r>
            <a:r>
              <a:rPr lang="en-US" sz="2200" dirty="0">
                <a:latin typeface="Times" charset="0"/>
                <a:ea typeface="Times" charset="0"/>
                <a:cs typeface="Times" charset="0"/>
              </a:rPr>
              <a:t>striking </a:t>
            </a:r>
            <a:r>
              <a:rPr lang="en-US" sz="2200" dirty="0" smtClean="0">
                <a:latin typeface="Times" charset="0"/>
                <a:ea typeface="Times" charset="0"/>
                <a:cs typeface="Times" charset="0"/>
              </a:rPr>
              <a:t>feature </a:t>
            </a:r>
            <a:r>
              <a:rPr lang="en-US" sz="2200" dirty="0">
                <a:latin typeface="Times" charset="0"/>
                <a:ea typeface="Times" charset="0"/>
                <a:cs typeface="Times" charset="0"/>
              </a:rPr>
              <a:t>of spike trains is their </a:t>
            </a:r>
            <a:r>
              <a:rPr lang="en-US" sz="2200" dirty="0" smtClean="0">
                <a:latin typeface="Times" charset="0"/>
                <a:ea typeface="Times" charset="0"/>
                <a:cs typeface="Times" charset="0"/>
              </a:rPr>
              <a:t>variability</a:t>
            </a:r>
          </a:p>
          <a:p>
            <a:pPr marL="342900" indent="-342900">
              <a:buFontTx/>
              <a:buChar char="-"/>
            </a:pPr>
            <a:r>
              <a:rPr lang="en-US" sz="2200" dirty="0" smtClean="0">
                <a:latin typeface="Times" charset="0"/>
                <a:ea typeface="Times" charset="0"/>
                <a:cs typeface="Times" charset="0"/>
              </a:rPr>
              <a:t>This variability is because of noise. This just means there are some factors which we are not considering. </a:t>
            </a:r>
          </a:p>
          <a:p>
            <a:pPr marL="342900" indent="-342900">
              <a:buFontTx/>
              <a:buChar char="-"/>
            </a:pPr>
            <a:r>
              <a:rPr lang="en-US" sz="2400" b="1" dirty="0" smtClean="0">
                <a:latin typeface="Times" charset="0"/>
                <a:ea typeface="Times" charset="0"/>
                <a:cs typeface="Times" charset="0"/>
              </a:rPr>
              <a:t>Some of the factors</a:t>
            </a:r>
          </a:p>
          <a:p>
            <a:pPr marL="342900" indent="-342900">
              <a:buFontTx/>
              <a:buChar char="-"/>
            </a:pPr>
            <a:r>
              <a:rPr lang="en-US" sz="2200" dirty="0" smtClean="0">
                <a:latin typeface="Times" charset="0"/>
                <a:ea typeface="Times" charset="0"/>
                <a:cs typeface="Times" charset="0"/>
              </a:rPr>
              <a:t>the firing of neurons has been strongly linked to </a:t>
            </a:r>
          </a:p>
          <a:p>
            <a:pPr marL="342900" indent="-342900">
              <a:buFontTx/>
              <a:buChar char="-"/>
            </a:pPr>
            <a:r>
              <a:rPr lang="en-US" sz="2200" b="1" dirty="0" smtClean="0">
                <a:latin typeface="Times" charset="0"/>
                <a:ea typeface="Times" charset="0"/>
                <a:cs typeface="Times" charset="0"/>
              </a:rPr>
              <a:t>ongoing population activity -- </a:t>
            </a:r>
            <a:r>
              <a:rPr lang="en-US" sz="2200" dirty="0" smtClean="0">
                <a:latin typeface="Times" charset="0"/>
                <a:ea typeface="Times" charset="0"/>
                <a:cs typeface="Times" charset="0"/>
              </a:rPr>
              <a:t>Neurons transition between “Up” (depolarized) and “Down” (hyperpolarized) states</a:t>
            </a:r>
            <a:endParaRPr lang="en-US" sz="2200" b="1" dirty="0" smtClean="0">
              <a:latin typeface="Times" charset="0"/>
              <a:ea typeface="Times" charset="0"/>
              <a:cs typeface="Times" charset="0"/>
            </a:endParaRPr>
          </a:p>
          <a:p>
            <a:pPr marL="342900" indent="-342900">
              <a:buFontTx/>
              <a:buChar char="-"/>
            </a:pPr>
            <a:r>
              <a:rPr lang="en-US" sz="2200" b="1" dirty="0" smtClean="0">
                <a:latin typeface="Times" charset="0"/>
                <a:ea typeface="Times" charset="0"/>
                <a:cs typeface="Times" charset="0"/>
              </a:rPr>
              <a:t>local field potential </a:t>
            </a:r>
            <a:r>
              <a:rPr lang="en-US" sz="2200" dirty="0" smtClean="0">
                <a:latin typeface="Times" charset="0"/>
                <a:ea typeface="Times" charset="0"/>
                <a:cs typeface="Times" charset="0"/>
              </a:rPr>
              <a:t>(LFP).</a:t>
            </a:r>
            <a:endParaRPr lang="en-US" sz="2200" dirty="0">
              <a:latin typeface="Times" charset="0"/>
              <a:ea typeface="Times" charset="0"/>
              <a:cs typeface="Times" charset="0"/>
            </a:endParaRPr>
          </a:p>
          <a:p>
            <a:pPr marL="342900" indent="-342900">
              <a:buFontTx/>
              <a:buChar char="-"/>
            </a:pPr>
            <a:r>
              <a:rPr lang="en-US" sz="2200" dirty="0" smtClean="0">
                <a:latin typeface="Times" charset="0"/>
                <a:ea typeface="Times" charset="0"/>
                <a:cs typeface="Times" charset="0"/>
              </a:rPr>
              <a:t>These factors could account for some variability</a:t>
            </a:r>
          </a:p>
          <a:p>
            <a:pPr marL="342900" indent="-342900">
              <a:buFontTx/>
              <a:buChar char="-"/>
            </a:pPr>
            <a:endParaRPr lang="en-US" sz="2400" dirty="0" smtClean="0">
              <a:latin typeface="Times" charset="0"/>
              <a:ea typeface="Times" charset="0"/>
              <a:cs typeface="Times" charset="0"/>
            </a:endParaRPr>
          </a:p>
          <a:p>
            <a:pPr marL="342900" indent="-342900">
              <a:buFontTx/>
              <a:buChar char="-"/>
            </a:pPr>
            <a:r>
              <a:rPr lang="en-US" sz="2400" dirty="0" smtClean="0">
                <a:latin typeface="Times" charset="0"/>
                <a:ea typeface="Times" charset="0"/>
                <a:cs typeface="Times" charset="0"/>
              </a:rPr>
              <a:t>LFP could be a candidate signal</a:t>
            </a:r>
          </a:p>
          <a:p>
            <a:pPr marL="342900" indent="-342900">
              <a:buFontTx/>
              <a:buChar char="-"/>
            </a:pPr>
            <a:r>
              <a:rPr lang="en-US" sz="2400" dirty="0" smtClean="0">
                <a:latin typeface="Times" charset="0"/>
                <a:ea typeface="Times" charset="0"/>
                <a:cs typeface="Times" charset="0"/>
              </a:rPr>
              <a:t>Reasons:</a:t>
            </a:r>
          </a:p>
          <a:p>
            <a:pPr marL="342900" indent="-342900">
              <a:buFontTx/>
              <a:buChar char="-"/>
            </a:pPr>
            <a:r>
              <a:rPr lang="en-US" sz="2200" dirty="0" smtClean="0">
                <a:latin typeface="Times" charset="0"/>
                <a:ea typeface="Times" charset="0"/>
                <a:cs typeface="Times" charset="0"/>
              </a:rPr>
              <a:t> </a:t>
            </a:r>
            <a:r>
              <a:rPr lang="en-US" sz="2200" dirty="0"/>
              <a:t>slow dynamics of spiking activity can be inferred from the LFP </a:t>
            </a:r>
            <a:endParaRPr lang="en-US" sz="2200" dirty="0" smtClean="0"/>
          </a:p>
          <a:p>
            <a:pPr marL="342900" indent="-342900">
              <a:buFontTx/>
              <a:buChar char="-"/>
            </a:pPr>
            <a:r>
              <a:rPr lang="en-US" sz="2200" dirty="0"/>
              <a:t>phase of the LFP is predictive of multi-unit activity </a:t>
            </a:r>
            <a:endParaRPr lang="en-US" sz="2200" dirty="0" smtClean="0"/>
          </a:p>
          <a:p>
            <a:pPr marL="342900" indent="-342900">
              <a:buFontTx/>
              <a:buChar char="-"/>
            </a:pPr>
            <a:r>
              <a:rPr lang="en-US" sz="2200" dirty="0" smtClean="0">
                <a:latin typeface="Times" charset="0"/>
                <a:ea typeface="Times" charset="0"/>
                <a:cs typeface="Times" charset="0"/>
              </a:rPr>
              <a:t>Why not :</a:t>
            </a:r>
          </a:p>
          <a:p>
            <a:pPr marL="342900" indent="-342900">
              <a:buFontTx/>
              <a:buChar char="-"/>
            </a:pPr>
            <a:r>
              <a:rPr lang="en-US" sz="2200" dirty="0"/>
              <a:t>spatial spread  </a:t>
            </a:r>
            <a:r>
              <a:rPr lang="en-US" sz="2200" dirty="0" smtClean="0"/>
              <a:t>- </a:t>
            </a:r>
            <a:r>
              <a:rPr lang="en-US" sz="2200" dirty="0"/>
              <a:t>few hundred microns to more than a few millimeters </a:t>
            </a:r>
            <a:endParaRPr lang="en-US" sz="2200" dirty="0" smtClean="0"/>
          </a:p>
          <a:p>
            <a:pPr marL="342900" indent="-342900">
              <a:buFontTx/>
              <a:buChar char="-"/>
            </a:pPr>
            <a:r>
              <a:rPr lang="en-US" sz="2200" dirty="0"/>
              <a:t>depend on </a:t>
            </a:r>
            <a:r>
              <a:rPr lang="en-US" sz="2200" dirty="0" smtClean="0"/>
              <a:t>laminae and frequency </a:t>
            </a:r>
          </a:p>
          <a:p>
            <a:pPr marL="342900" indent="-342900">
              <a:buFontTx/>
              <a:buChar char="-"/>
            </a:pPr>
            <a:r>
              <a:rPr lang="en-US" sz="2200" b="1" dirty="0"/>
              <a:t>LFP, neuronal states, and spiking activity </a:t>
            </a:r>
            <a:r>
              <a:rPr lang="en-US" sz="2200" b="1" dirty="0" smtClean="0"/>
              <a:t>are related but don</a:t>
            </a:r>
            <a:r>
              <a:rPr lang="mr-IN" sz="2200" b="1" dirty="0" smtClean="0"/>
              <a:t>’</a:t>
            </a:r>
            <a:r>
              <a:rPr lang="en-US" sz="2200" b="1" dirty="0" smtClean="0"/>
              <a:t>t know how to disentangle them  </a:t>
            </a:r>
            <a:endParaRPr lang="en-US" sz="2200" b="1" dirty="0" smtClean="0">
              <a:latin typeface="Times" charset="0"/>
              <a:ea typeface="Times" charset="0"/>
              <a:cs typeface="Times" charset="0"/>
            </a:endParaRPr>
          </a:p>
        </p:txBody>
      </p:sp>
    </p:spTree>
    <p:extLst>
      <p:ext uri="{BB962C8B-B14F-4D97-AF65-F5344CB8AC3E}">
        <p14:creationId xmlns:p14="http://schemas.microsoft.com/office/powerpoint/2010/main" val="10256565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882" y="926239"/>
            <a:ext cx="4072083" cy="1043047"/>
          </a:xfrm>
          <a:prstGeom prst="rect">
            <a:avLst/>
          </a:prstGeom>
        </p:spPr>
      </p:pic>
      <p:sp>
        <p:nvSpPr>
          <p:cNvPr id="3" name="TextBox 2"/>
          <p:cNvSpPr txBox="1"/>
          <p:nvPr/>
        </p:nvSpPr>
        <p:spPr>
          <a:xfrm>
            <a:off x="1094509" y="374073"/>
            <a:ext cx="3408218" cy="369332"/>
          </a:xfrm>
          <a:prstGeom prst="rect">
            <a:avLst/>
          </a:prstGeom>
          <a:noFill/>
        </p:spPr>
        <p:txBody>
          <a:bodyPr wrap="square" rtlCol="0">
            <a:spAutoFit/>
          </a:bodyPr>
          <a:lstStyle/>
          <a:p>
            <a:r>
              <a:rPr lang="en-US" smtClean="0"/>
              <a:t>Neural stochasticity </a:t>
            </a: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977532"/>
            <a:ext cx="12192000" cy="388046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3135" y="2166652"/>
            <a:ext cx="2705100" cy="6731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1323" y="2153952"/>
            <a:ext cx="2857500" cy="698500"/>
          </a:xfrm>
          <a:prstGeom prst="rect">
            <a:avLst/>
          </a:prstGeom>
        </p:spPr>
      </p:pic>
      <p:sp>
        <p:nvSpPr>
          <p:cNvPr id="8" name="Rectangle 7"/>
          <p:cNvSpPr/>
          <p:nvPr/>
        </p:nvSpPr>
        <p:spPr>
          <a:xfrm>
            <a:off x="0" y="1784620"/>
            <a:ext cx="5923416" cy="369332"/>
          </a:xfrm>
          <a:prstGeom prst="rect">
            <a:avLst/>
          </a:prstGeom>
        </p:spPr>
        <p:txBody>
          <a:bodyPr wrap="none">
            <a:spAutoFit/>
          </a:bodyPr>
          <a:lstStyle/>
          <a:p>
            <a:r>
              <a:rPr lang="en-US" dirty="0" smtClean="0">
                <a:effectLst/>
                <a:latin typeface="NimbusRomNo9L" charset="0"/>
              </a:rPr>
              <a:t>averaging can also be applied across a trial at fine timescales: </a:t>
            </a:r>
            <a:endParaRPr lang="en-US" dirty="0"/>
          </a:p>
        </p:txBody>
      </p:sp>
      <p:sp>
        <p:nvSpPr>
          <p:cNvPr id="9" name="Rectangle 8"/>
          <p:cNvSpPr/>
          <p:nvPr/>
        </p:nvSpPr>
        <p:spPr>
          <a:xfrm>
            <a:off x="8000731" y="1784620"/>
            <a:ext cx="3409908" cy="369332"/>
          </a:xfrm>
          <a:prstGeom prst="rect">
            <a:avLst/>
          </a:prstGeom>
        </p:spPr>
        <p:txBody>
          <a:bodyPr wrap="none">
            <a:spAutoFit/>
          </a:bodyPr>
          <a:lstStyle/>
          <a:p>
            <a:r>
              <a:rPr lang="en-US" dirty="0" smtClean="0">
                <a:effectLst/>
                <a:latin typeface="NimbusRomNo9L" charset="0"/>
              </a:rPr>
              <a:t>assuming stationarity of the noise: </a:t>
            </a:r>
            <a:endParaRPr lang="en-US" dirty="0"/>
          </a:p>
        </p:txBody>
      </p:sp>
    </p:spTree>
    <p:extLst>
      <p:ext uri="{BB962C8B-B14F-4D97-AF65-F5344CB8AC3E}">
        <p14:creationId xmlns:p14="http://schemas.microsoft.com/office/powerpoint/2010/main" val="283696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949" y="516510"/>
            <a:ext cx="10543309" cy="4878259"/>
          </a:xfrm>
          <a:prstGeom prst="rect">
            <a:avLst/>
          </a:prstGeom>
        </p:spPr>
        <p:txBody>
          <a:bodyPr wrap="square">
            <a:spAutoFit/>
          </a:bodyPr>
          <a:lstStyle/>
          <a:p>
            <a:r>
              <a:rPr lang="en-US" sz="2500" dirty="0" smtClean="0">
                <a:effectLst/>
                <a:latin typeface="Times" charset="0"/>
                <a:ea typeface="Times" charset="0"/>
                <a:cs typeface="Times" charset="0"/>
              </a:rPr>
              <a:t>The method of explicitly decomposing the different contributions on firing allows for an alternative and more targeted estimation of the functional connectivity among a group of cells </a:t>
            </a:r>
          </a:p>
          <a:p>
            <a:endParaRPr lang="en-US" sz="2500" b="1" dirty="0">
              <a:latin typeface="Times" charset="0"/>
              <a:ea typeface="Times" charset="0"/>
              <a:cs typeface="Times" charset="0"/>
            </a:endParaRPr>
          </a:p>
          <a:p>
            <a:r>
              <a:rPr lang="en-US" sz="2500" b="1" dirty="0">
                <a:latin typeface="Times" charset="0"/>
                <a:ea typeface="Times" charset="0"/>
                <a:cs typeface="Times" charset="0"/>
              </a:rPr>
              <a:t>Computational challenges </a:t>
            </a:r>
            <a:endParaRPr lang="en-US" sz="2500" b="1" dirty="0" smtClean="0">
              <a:latin typeface="Times" charset="0"/>
              <a:ea typeface="Times" charset="0"/>
              <a:cs typeface="Times" charset="0"/>
            </a:endParaRPr>
          </a:p>
          <a:p>
            <a:endParaRPr lang="en-US" sz="2500" dirty="0" smtClean="0">
              <a:latin typeface="Times" charset="0"/>
              <a:ea typeface="Times" charset="0"/>
              <a:cs typeface="Times" charset="0"/>
            </a:endParaRPr>
          </a:p>
          <a:p>
            <a:r>
              <a:rPr lang="en-US" sz="2500" dirty="0">
                <a:latin typeface="Times" charset="0"/>
                <a:ea typeface="Times" charset="0"/>
                <a:cs typeface="Times" charset="0"/>
              </a:rPr>
              <a:t>Dimensionality can be huge: for each time interval to be estimated, there are 10,000 or more parameters of the other cells and network that may be related to firing. </a:t>
            </a:r>
            <a:endParaRPr lang="en-US" sz="2500" dirty="0" smtClean="0">
              <a:latin typeface="Times" charset="0"/>
              <a:ea typeface="Times" charset="0"/>
              <a:cs typeface="Times" charset="0"/>
            </a:endParaRPr>
          </a:p>
          <a:p>
            <a:r>
              <a:rPr lang="en-US" sz="2500" dirty="0" smtClean="0">
                <a:latin typeface="Times" charset="0"/>
                <a:ea typeface="Times" charset="0"/>
                <a:cs typeface="Times" charset="0"/>
              </a:rPr>
              <a:t>To </a:t>
            </a:r>
            <a:r>
              <a:rPr lang="en-US" sz="2500" dirty="0">
                <a:latin typeface="Times" charset="0"/>
                <a:ea typeface="Times" charset="0"/>
                <a:cs typeface="Times" charset="0"/>
              </a:rPr>
              <a:t>model stimulus effects, a 320 × 320 pixel movie can have 108 or more relevant parameters. </a:t>
            </a:r>
            <a:endParaRPr lang="en-US" sz="2500" dirty="0" smtClean="0">
              <a:latin typeface="Times" charset="0"/>
              <a:ea typeface="Times" charset="0"/>
              <a:cs typeface="Times" charset="0"/>
            </a:endParaRPr>
          </a:p>
          <a:p>
            <a:endParaRPr lang="en-US" dirty="0" smtClean="0"/>
          </a:p>
          <a:p>
            <a:endParaRPr lang="en-US" dirty="0"/>
          </a:p>
        </p:txBody>
      </p:sp>
    </p:spTree>
    <p:extLst>
      <p:ext uri="{BB962C8B-B14F-4D97-AF65-F5344CB8AC3E}">
        <p14:creationId xmlns:p14="http://schemas.microsoft.com/office/powerpoint/2010/main" val="130902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0664" y="507423"/>
            <a:ext cx="11374581" cy="6201698"/>
          </a:xfrm>
          <a:prstGeom prst="rect">
            <a:avLst/>
          </a:prstGeom>
          <a:noFill/>
        </p:spPr>
        <p:txBody>
          <a:bodyPr wrap="square" rtlCol="0">
            <a:spAutoFit/>
          </a:bodyPr>
          <a:lstStyle/>
          <a:p>
            <a:r>
              <a:rPr lang="en-US" sz="2500" b="1" dirty="0" smtClean="0">
                <a:latin typeface="Times" charset="0"/>
                <a:ea typeface="Times" charset="0"/>
                <a:cs typeface="Times" charset="0"/>
              </a:rPr>
              <a:t>Data and methods:</a:t>
            </a:r>
          </a:p>
          <a:p>
            <a:r>
              <a:rPr lang="en-US" sz="2400" dirty="0" smtClean="0">
                <a:latin typeface="Times" charset="0"/>
                <a:ea typeface="Times" charset="0"/>
                <a:cs typeface="Times" charset="0"/>
              </a:rPr>
              <a:t>Microelectrode </a:t>
            </a:r>
            <a:r>
              <a:rPr lang="en-US" sz="2400" dirty="0">
                <a:latin typeface="Times" charset="0"/>
                <a:ea typeface="Times" charset="0"/>
                <a:cs typeface="Times" charset="0"/>
              </a:rPr>
              <a:t>array data collection </a:t>
            </a:r>
            <a:r>
              <a:rPr lang="en-US" sz="2400" dirty="0" smtClean="0">
                <a:latin typeface="Times" charset="0"/>
                <a:ea typeface="Times" charset="0"/>
                <a:cs typeface="Times" charset="0"/>
              </a:rPr>
              <a:t>(</a:t>
            </a:r>
            <a:r>
              <a:rPr lang="en-US" sz="2400" dirty="0" err="1" smtClean="0">
                <a:latin typeface="Times" charset="0"/>
                <a:ea typeface="Times" charset="0"/>
                <a:cs typeface="Times" charset="0"/>
              </a:rPr>
              <a:t>Cyberkinetics</a:t>
            </a:r>
            <a:r>
              <a:rPr lang="en-US" sz="2400" dirty="0" smtClean="0">
                <a:latin typeface="Times" charset="0"/>
                <a:ea typeface="Times" charset="0"/>
                <a:cs typeface="Times" charset="0"/>
              </a:rPr>
              <a:t> “Utah” Array)</a:t>
            </a:r>
          </a:p>
          <a:p>
            <a:r>
              <a:rPr lang="en-US" sz="2400" dirty="0">
                <a:latin typeface="Times" charset="0"/>
                <a:ea typeface="Times" charset="0"/>
                <a:cs typeface="Times" charset="0"/>
              </a:rPr>
              <a:t>quality and stability of neural spike train recordings </a:t>
            </a:r>
            <a:endParaRPr lang="en-US" sz="2400" dirty="0" smtClean="0">
              <a:latin typeface="Times" charset="0"/>
              <a:ea typeface="Times" charset="0"/>
              <a:cs typeface="Times" charset="0"/>
            </a:endParaRPr>
          </a:p>
          <a:p>
            <a:endParaRPr lang="en-US" sz="2400" dirty="0">
              <a:latin typeface="Times" charset="0"/>
              <a:ea typeface="Times" charset="0"/>
              <a:cs typeface="Times" charset="0"/>
            </a:endParaRPr>
          </a:p>
          <a:p>
            <a:r>
              <a:rPr lang="en-US" sz="2400" dirty="0" smtClean="0">
                <a:latin typeface="Times" charset="0"/>
                <a:ea typeface="Times" charset="0"/>
                <a:cs typeface="Times" charset="0"/>
              </a:rPr>
              <a:t>General </a:t>
            </a:r>
            <a:r>
              <a:rPr lang="en-US" sz="2400" dirty="0">
                <a:latin typeface="Times" charset="0"/>
                <a:ea typeface="Times" charset="0"/>
                <a:cs typeface="Times" charset="0"/>
              </a:rPr>
              <a:t>conclusion </a:t>
            </a:r>
            <a:endParaRPr lang="en-US" sz="2400" dirty="0" smtClean="0">
              <a:latin typeface="Times" charset="0"/>
              <a:ea typeface="Times" charset="0"/>
              <a:cs typeface="Times" charset="0"/>
            </a:endParaRPr>
          </a:p>
          <a:p>
            <a:pPr marL="457200" indent="-457200">
              <a:buAutoNum type="arabicParenBoth"/>
            </a:pPr>
            <a:r>
              <a:rPr lang="en-US" sz="2400" dirty="0" smtClean="0">
                <a:latin typeface="Times" charset="0"/>
                <a:ea typeface="Times" charset="0"/>
                <a:cs typeface="Times" charset="0"/>
              </a:rPr>
              <a:t>The </a:t>
            </a:r>
            <a:r>
              <a:rPr lang="en-US" sz="2400" dirty="0">
                <a:latin typeface="Times" charset="0"/>
                <a:ea typeface="Times" charset="0"/>
                <a:cs typeface="Times" charset="0"/>
              </a:rPr>
              <a:t>signal-to-noise quality of the array data is roughly comparable to single electrode data from published studies </a:t>
            </a:r>
            <a:endParaRPr lang="en-US" sz="2400" dirty="0" smtClean="0">
              <a:latin typeface="Times" charset="0"/>
              <a:ea typeface="Times" charset="0"/>
              <a:cs typeface="Times" charset="0"/>
            </a:endParaRPr>
          </a:p>
          <a:p>
            <a:pPr marL="457200" indent="-457200">
              <a:buAutoNum type="arabicParenBoth"/>
            </a:pPr>
            <a:r>
              <a:rPr lang="en-US" sz="2400" dirty="0" smtClean="0">
                <a:latin typeface="Times" charset="0"/>
                <a:ea typeface="Times" charset="0"/>
                <a:cs typeface="Times" charset="0"/>
              </a:rPr>
              <a:t> The </a:t>
            </a:r>
            <a:r>
              <a:rPr lang="en-US" sz="2400" dirty="0">
                <a:latin typeface="Times" charset="0"/>
                <a:ea typeface="Times" charset="0"/>
                <a:cs typeface="Times" charset="0"/>
              </a:rPr>
              <a:t>temporal stability of the recordings is on the order of hours</a:t>
            </a:r>
            <a:r>
              <a:rPr lang="en-US" sz="2400" dirty="0" smtClean="0">
                <a:latin typeface="Times" charset="0"/>
                <a:ea typeface="Times" charset="0"/>
                <a:cs typeface="Times" charset="0"/>
              </a:rPr>
              <a:t>. Thus the </a:t>
            </a:r>
            <a:r>
              <a:rPr lang="en-US" sz="2400" dirty="0">
                <a:latin typeface="Times" charset="0"/>
                <a:ea typeface="Times" charset="0"/>
                <a:cs typeface="Times" charset="0"/>
              </a:rPr>
              <a:t>quality of data is suitable for the application of the GLM techniques </a:t>
            </a:r>
            <a:endParaRPr lang="en-US" sz="2400" dirty="0" smtClean="0">
              <a:latin typeface="Times" charset="0"/>
              <a:ea typeface="Times" charset="0"/>
              <a:cs typeface="Times" charset="0"/>
            </a:endParaRPr>
          </a:p>
          <a:p>
            <a:endParaRPr lang="en-US" sz="2400" dirty="0" smtClean="0">
              <a:latin typeface="Times" charset="0"/>
              <a:ea typeface="Times" charset="0"/>
              <a:cs typeface="Times" charset="0"/>
            </a:endParaRPr>
          </a:p>
          <a:p>
            <a:r>
              <a:rPr lang="en-US" sz="2400" dirty="0" err="1" smtClean="0">
                <a:latin typeface="Times" charset="0"/>
                <a:ea typeface="Times" charset="0"/>
                <a:cs typeface="Times" charset="0"/>
              </a:rPr>
              <a:t>Cyberkinetics</a:t>
            </a:r>
            <a:r>
              <a:rPr lang="en-US" sz="2400" dirty="0" smtClean="0">
                <a:latin typeface="Times" charset="0"/>
                <a:ea typeface="Times" charset="0"/>
                <a:cs typeface="Times" charset="0"/>
              </a:rPr>
              <a:t> “Utah” Array -10 by 10 grid </a:t>
            </a:r>
            <a:r>
              <a:rPr lang="mr-IN" sz="2400" dirty="0" smtClean="0">
                <a:latin typeface="Times" charset="0"/>
                <a:ea typeface="Times" charset="0"/>
                <a:cs typeface="Times" charset="0"/>
              </a:rPr>
              <a:t>–</a:t>
            </a:r>
            <a:r>
              <a:rPr lang="en-US" sz="2400" dirty="0" smtClean="0">
                <a:latin typeface="Times" charset="0"/>
                <a:ea typeface="Times" charset="0"/>
                <a:cs typeface="Times" charset="0"/>
              </a:rPr>
              <a:t> 1mm deep </a:t>
            </a:r>
          </a:p>
          <a:p>
            <a:r>
              <a:rPr lang="en-US" sz="2400" dirty="0" smtClean="0">
                <a:latin typeface="Times" charset="0"/>
                <a:ea typeface="Times" charset="0"/>
                <a:cs typeface="Times" charset="0"/>
              </a:rPr>
              <a:t>recordings </a:t>
            </a:r>
            <a:r>
              <a:rPr lang="en-US" sz="2400" dirty="0">
                <a:latin typeface="Times" charset="0"/>
                <a:ea typeface="Times" charset="0"/>
                <a:cs typeface="Times" charset="0"/>
              </a:rPr>
              <a:t>confined mostly to layers 2–3 of </a:t>
            </a:r>
            <a:r>
              <a:rPr lang="en-US" sz="2400" dirty="0" err="1">
                <a:latin typeface="Times" charset="0"/>
                <a:ea typeface="Times" charset="0"/>
                <a:cs typeface="Times" charset="0"/>
              </a:rPr>
              <a:t>parafoveal</a:t>
            </a:r>
            <a:r>
              <a:rPr lang="en-US" sz="2400" dirty="0">
                <a:latin typeface="Times" charset="0"/>
                <a:ea typeface="Times" charset="0"/>
                <a:cs typeface="Times" charset="0"/>
              </a:rPr>
              <a:t> V1 (receptive fields within 5◦ of the fovea) </a:t>
            </a:r>
            <a:endParaRPr lang="en-US" sz="2400" dirty="0" smtClean="0">
              <a:latin typeface="Times" charset="0"/>
              <a:ea typeface="Times" charset="0"/>
              <a:cs typeface="Times" charset="0"/>
            </a:endParaRPr>
          </a:p>
          <a:p>
            <a:endParaRPr lang="en-US" sz="2400" dirty="0" smtClean="0">
              <a:latin typeface="Times" charset="0"/>
              <a:ea typeface="Times" charset="0"/>
              <a:cs typeface="Times" charset="0"/>
            </a:endParaRPr>
          </a:p>
          <a:p>
            <a:r>
              <a:rPr lang="en-US" sz="2400" dirty="0">
                <a:latin typeface="Times" charset="0"/>
                <a:ea typeface="Times" charset="0"/>
                <a:cs typeface="Times" charset="0"/>
              </a:rPr>
              <a:t>Signals from each microelectrode were amplified and bandpass filtered t</a:t>
            </a:r>
            <a:r>
              <a:rPr lang="en-US" sz="2400" dirty="0" smtClean="0">
                <a:latin typeface="Times" charset="0"/>
                <a:ea typeface="Times" charset="0"/>
                <a:cs typeface="Times" charset="0"/>
              </a:rPr>
              <a:t>o get spiking data</a:t>
            </a:r>
          </a:p>
          <a:p>
            <a:endParaRPr lang="en-US" dirty="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7750" y="202622"/>
            <a:ext cx="2922154" cy="1765877"/>
          </a:xfrm>
          <a:prstGeom prst="rect">
            <a:avLst/>
          </a:prstGeom>
        </p:spPr>
      </p:pic>
    </p:spTree>
    <p:extLst>
      <p:ext uri="{BB962C8B-B14F-4D97-AF65-F5344CB8AC3E}">
        <p14:creationId xmlns:p14="http://schemas.microsoft.com/office/powerpoint/2010/main" val="332457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6724918"/>
          </a:xfrm>
          <a:prstGeom prst="rect">
            <a:avLst/>
          </a:prstGeom>
          <a:noFill/>
        </p:spPr>
        <p:txBody>
          <a:bodyPr wrap="square" rtlCol="0">
            <a:spAutoFit/>
          </a:bodyPr>
          <a:lstStyle/>
          <a:p>
            <a:pPr marL="342900" indent="-342900">
              <a:buFont typeface="Arial" charset="0"/>
              <a:buChar char="•"/>
            </a:pPr>
            <a:r>
              <a:rPr lang="en-US" sz="2300" dirty="0" smtClean="0">
                <a:latin typeface="Times" charset="0"/>
                <a:ea typeface="Times" charset="0"/>
                <a:cs typeface="Times" charset="0"/>
              </a:rPr>
              <a:t>On </a:t>
            </a:r>
            <a:r>
              <a:rPr lang="en-US" sz="2300" dirty="0">
                <a:latin typeface="Times" charset="0"/>
                <a:ea typeface="Times" charset="0"/>
                <a:cs typeface="Times" charset="0"/>
              </a:rPr>
              <a:t>average, the recording quality is somewhat lower than that of single electrodes, but nonetheless the assessment of tuning properties such as the spatiotemporal receptive field and orientation tuning remains unchanged. </a:t>
            </a:r>
            <a:endParaRPr lang="en-US" sz="2300" dirty="0" smtClean="0">
              <a:latin typeface="Times" charset="0"/>
              <a:ea typeface="Times" charset="0"/>
              <a:cs typeface="Times" charset="0"/>
            </a:endParaRPr>
          </a:p>
          <a:p>
            <a:pPr marL="342900" indent="-342900">
              <a:buFont typeface="Arial" charset="0"/>
              <a:buChar char="•"/>
            </a:pPr>
            <a:endParaRPr lang="en-US" sz="2300" b="1" dirty="0" smtClean="0">
              <a:latin typeface="Times" charset="0"/>
              <a:ea typeface="Times" charset="0"/>
              <a:cs typeface="Times" charset="0"/>
            </a:endParaRPr>
          </a:p>
          <a:p>
            <a:pPr marL="342900" indent="-342900">
              <a:buFont typeface="Arial" charset="0"/>
              <a:buChar char="•"/>
            </a:pPr>
            <a:r>
              <a:rPr lang="en-US" sz="2300" dirty="0">
                <a:latin typeface="Times" charset="0"/>
                <a:ea typeface="Times" charset="0"/>
                <a:cs typeface="Times" charset="0"/>
              </a:rPr>
              <a:t>Overall, we found that tuning properties were similar to those previously reported for orientation tuning (Hubel and Wiesel, 1968; </a:t>
            </a:r>
            <a:r>
              <a:rPr lang="en-US" sz="2300" dirty="0" err="1">
                <a:latin typeface="Times" charset="0"/>
                <a:ea typeface="Times" charset="0"/>
                <a:cs typeface="Times" charset="0"/>
              </a:rPr>
              <a:t>Ringach</a:t>
            </a:r>
            <a:r>
              <a:rPr lang="en-US" sz="2300" dirty="0">
                <a:latin typeface="Times" charset="0"/>
                <a:ea typeface="Times" charset="0"/>
                <a:cs typeface="Times" charset="0"/>
              </a:rPr>
              <a:t> et al., 2002b) and STRFs </a:t>
            </a:r>
            <a:endParaRPr lang="en-US" sz="2300" dirty="0" smtClean="0">
              <a:latin typeface="Times" charset="0"/>
              <a:ea typeface="Times" charset="0"/>
              <a:cs typeface="Times" charset="0"/>
            </a:endParaRPr>
          </a:p>
          <a:p>
            <a:pPr marL="342900" indent="-342900">
              <a:buFont typeface="Arial" charset="0"/>
              <a:buChar char="•"/>
            </a:pPr>
            <a:endParaRPr lang="en-US" sz="2300" dirty="0" smtClean="0">
              <a:latin typeface="Times" charset="0"/>
              <a:ea typeface="Times" charset="0"/>
              <a:cs typeface="Times" charset="0"/>
            </a:endParaRPr>
          </a:p>
          <a:p>
            <a:pPr marL="342900" indent="-342900">
              <a:buFont typeface="Arial" charset="0"/>
              <a:buChar char="•"/>
            </a:pPr>
            <a:r>
              <a:rPr lang="en-US" sz="2300" dirty="0" smtClean="0">
                <a:latin typeface="Times" charset="0"/>
                <a:ea typeface="Times" charset="0"/>
                <a:cs typeface="Times" charset="0"/>
              </a:rPr>
              <a:t>On </a:t>
            </a:r>
            <a:r>
              <a:rPr lang="en-US" sz="2300" dirty="0">
                <a:latin typeface="Times" charset="0"/>
                <a:ea typeface="Times" charset="0"/>
                <a:cs typeface="Times" charset="0"/>
              </a:rPr>
              <a:t>a population level, SNR values for the arrays tended to be somewhat lower than those from single electrode recordings in both macaques and cats </a:t>
            </a:r>
            <a:endParaRPr lang="en-US" sz="2300" dirty="0" smtClean="0">
              <a:latin typeface="Times" charset="0"/>
              <a:ea typeface="Times" charset="0"/>
              <a:cs typeface="Times" charset="0"/>
            </a:endParaRPr>
          </a:p>
          <a:p>
            <a:pPr marL="342900" indent="-342900">
              <a:buFont typeface="Arial" charset="0"/>
              <a:buChar char="•"/>
            </a:pPr>
            <a:endParaRPr lang="en-US" sz="2300" dirty="0" smtClean="0">
              <a:latin typeface="Times" charset="0"/>
              <a:ea typeface="Times" charset="0"/>
              <a:cs typeface="Times" charset="0"/>
            </a:endParaRPr>
          </a:p>
          <a:p>
            <a:pPr marL="342900" indent="-342900">
              <a:buFont typeface="Arial" charset="0"/>
              <a:buChar char="•"/>
            </a:pPr>
            <a:r>
              <a:rPr lang="en-US" sz="2300" dirty="0" smtClean="0">
                <a:latin typeface="Times" charset="0"/>
                <a:ea typeface="Times" charset="0"/>
                <a:cs typeface="Times" charset="0"/>
              </a:rPr>
              <a:t>Studied </a:t>
            </a:r>
            <a:r>
              <a:rPr lang="en-US" sz="2300" dirty="0">
                <a:latin typeface="Times" charset="0"/>
                <a:ea typeface="Times" charset="0"/>
                <a:cs typeface="Times" charset="0"/>
              </a:rPr>
              <a:t>the responses of cells to visual stimuli, presented on a computer screen </a:t>
            </a:r>
            <a:endParaRPr lang="en-US" sz="2300" dirty="0" smtClean="0">
              <a:latin typeface="Times" charset="0"/>
              <a:ea typeface="Times" charset="0"/>
              <a:cs typeface="Times" charset="0"/>
            </a:endParaRPr>
          </a:p>
          <a:p>
            <a:pPr marL="342900" indent="-342900">
              <a:buFont typeface="Arial" charset="0"/>
              <a:buChar char="•"/>
            </a:pPr>
            <a:r>
              <a:rPr lang="en-US" sz="2300" dirty="0" smtClean="0">
                <a:latin typeface="Times" charset="0"/>
                <a:ea typeface="Times" charset="0"/>
                <a:cs typeface="Times" charset="0"/>
              </a:rPr>
              <a:t>Data </a:t>
            </a:r>
            <a:r>
              <a:rPr lang="en-US" sz="2300" dirty="0">
                <a:latin typeface="Times" charset="0"/>
                <a:ea typeface="Times" charset="0"/>
                <a:cs typeface="Times" charset="0"/>
              </a:rPr>
              <a:t>recorded from arrays implanted into V1 of anesthetized monkeys </a:t>
            </a:r>
            <a:endParaRPr lang="en-US" sz="2300" dirty="0" smtClean="0">
              <a:latin typeface="Times" charset="0"/>
              <a:ea typeface="Times" charset="0"/>
              <a:cs typeface="Times" charset="0"/>
            </a:endParaRPr>
          </a:p>
          <a:p>
            <a:pPr marL="342900" indent="-342900">
              <a:buFont typeface="Arial" charset="0"/>
              <a:buChar char="•"/>
            </a:pPr>
            <a:r>
              <a:rPr lang="en-US" sz="2300" dirty="0">
                <a:latin typeface="Times" charset="0"/>
                <a:ea typeface="Times" charset="0"/>
                <a:cs typeface="Times" charset="0"/>
              </a:rPr>
              <a:t>resolution of 1024 × 768 pixels and frame rate of 100 Hz </a:t>
            </a:r>
            <a:endParaRPr lang="en-US" sz="2300" dirty="0" smtClean="0">
              <a:latin typeface="Times" charset="0"/>
              <a:ea typeface="Times" charset="0"/>
              <a:cs typeface="Times" charset="0"/>
            </a:endParaRPr>
          </a:p>
          <a:p>
            <a:pPr marL="342900" indent="-342900">
              <a:buFont typeface="Arial" charset="0"/>
              <a:buChar char="•"/>
            </a:pPr>
            <a:r>
              <a:rPr lang="en-US" sz="2300" dirty="0">
                <a:latin typeface="Times" charset="0"/>
                <a:ea typeface="Times" charset="0"/>
                <a:cs typeface="Times" charset="0"/>
              </a:rPr>
              <a:t>Four kinds of stimuli were presented: gratings, natural movies, </a:t>
            </a:r>
            <a:r>
              <a:rPr lang="en-US" sz="2300" dirty="0" err="1">
                <a:latin typeface="Times" charset="0"/>
                <a:ea typeface="Times" charset="0"/>
                <a:cs typeface="Times" charset="0"/>
              </a:rPr>
              <a:t>gaussian</a:t>
            </a:r>
            <a:r>
              <a:rPr lang="en-US" sz="2300" dirty="0">
                <a:latin typeface="Times" charset="0"/>
                <a:ea typeface="Times" charset="0"/>
                <a:cs typeface="Times" charset="0"/>
              </a:rPr>
              <a:t> white noise movies, and a blank screen </a:t>
            </a:r>
            <a:endParaRPr lang="en-US" sz="2300" dirty="0" smtClean="0">
              <a:latin typeface="Times" charset="0"/>
              <a:ea typeface="Times" charset="0"/>
              <a:cs typeface="Times" charset="0"/>
            </a:endParaRPr>
          </a:p>
          <a:p>
            <a:pPr marL="342900" indent="-342900">
              <a:buFont typeface="Arial" charset="0"/>
              <a:buChar char="•"/>
            </a:pPr>
            <a:r>
              <a:rPr lang="en-US" sz="2300" dirty="0" smtClean="0">
                <a:latin typeface="Times" charset="0"/>
                <a:ea typeface="Times" charset="0"/>
                <a:cs typeface="Times" charset="0"/>
              </a:rPr>
              <a:t>Gaussian </a:t>
            </a:r>
            <a:r>
              <a:rPr lang="en-US" sz="2300" dirty="0">
                <a:latin typeface="Times" charset="0"/>
                <a:ea typeface="Times" charset="0"/>
                <a:cs typeface="Times" charset="0"/>
              </a:rPr>
              <a:t>white noise movies, with 8 pixel spatial blocks </a:t>
            </a:r>
            <a:r>
              <a:rPr lang="en-US" sz="2300" dirty="0" smtClean="0">
                <a:latin typeface="Times" charset="0"/>
                <a:ea typeface="Times" charset="0"/>
                <a:cs typeface="Times" charset="0"/>
              </a:rPr>
              <a:t>chosen </a:t>
            </a:r>
            <a:r>
              <a:rPr lang="en-US" sz="2300" dirty="0">
                <a:latin typeface="Times" charset="0"/>
                <a:ea typeface="Times" charset="0"/>
                <a:cs typeface="Times" charset="0"/>
              </a:rPr>
              <a:t>independently from a </a:t>
            </a:r>
            <a:r>
              <a:rPr lang="en-US" sz="2300" dirty="0" err="1">
                <a:latin typeface="Times" charset="0"/>
                <a:ea typeface="Times" charset="0"/>
                <a:cs typeface="Times" charset="0"/>
              </a:rPr>
              <a:t>gaussian</a:t>
            </a:r>
            <a:r>
              <a:rPr lang="en-US" sz="2300" dirty="0">
                <a:latin typeface="Times" charset="0"/>
                <a:ea typeface="Times" charset="0"/>
                <a:cs typeface="Times" charset="0"/>
              </a:rPr>
              <a:t> distribution. The movies were 5◦ in width and height, 320 by 320 pixels </a:t>
            </a:r>
            <a:endParaRPr lang="en-US" sz="2300" dirty="0" smtClean="0">
              <a:latin typeface="Times" charset="0"/>
              <a:ea typeface="Times" charset="0"/>
              <a:cs typeface="Times" charset="0"/>
            </a:endParaRPr>
          </a:p>
          <a:p>
            <a:endParaRPr lang="en-US" sz="2000" dirty="0" smtClean="0"/>
          </a:p>
          <a:p>
            <a:endParaRPr lang="en-US" sz="2000" b="1" dirty="0" smtClean="0">
              <a:latin typeface="Times" charset="0"/>
              <a:ea typeface="Times" charset="0"/>
              <a:cs typeface="Times" charset="0"/>
            </a:endParaRPr>
          </a:p>
        </p:txBody>
      </p:sp>
    </p:spTree>
    <p:extLst>
      <p:ext uri="{BB962C8B-B14F-4D97-AF65-F5344CB8AC3E}">
        <p14:creationId xmlns:p14="http://schemas.microsoft.com/office/powerpoint/2010/main" val="1585530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419" y="183105"/>
            <a:ext cx="11627709" cy="5893921"/>
          </a:xfrm>
          <a:prstGeom prst="rect">
            <a:avLst/>
          </a:prstGeom>
          <a:noFill/>
        </p:spPr>
        <p:txBody>
          <a:bodyPr wrap="square" rtlCol="0">
            <a:spAutoFit/>
          </a:bodyPr>
          <a:lstStyle/>
          <a:p>
            <a:endParaRPr lang="en-US" sz="2400" dirty="0" smtClean="0">
              <a:latin typeface="Times" charset="0"/>
              <a:ea typeface="Times" charset="0"/>
              <a:cs typeface="Times" charset="0"/>
            </a:endParaRPr>
          </a:p>
          <a:p>
            <a:r>
              <a:rPr lang="en-US" sz="2500" b="1" dirty="0" smtClean="0">
                <a:latin typeface="Times" charset="0"/>
                <a:ea typeface="Times" charset="0"/>
                <a:cs typeface="Times" charset="0"/>
              </a:rPr>
              <a:t>Shared </a:t>
            </a:r>
            <a:r>
              <a:rPr lang="en-US" sz="2500" b="1" dirty="0">
                <a:latin typeface="Times" charset="0"/>
                <a:ea typeface="Times" charset="0"/>
                <a:cs typeface="Times" charset="0"/>
              </a:rPr>
              <a:t>noise and neural stochasticity </a:t>
            </a:r>
            <a:endParaRPr lang="en-US" sz="2500" b="1" dirty="0" smtClean="0">
              <a:latin typeface="Times" charset="0"/>
              <a:ea typeface="Times" charset="0"/>
              <a:cs typeface="Times" charset="0"/>
            </a:endParaRPr>
          </a:p>
          <a:p>
            <a:pPr marL="342900" indent="-342900">
              <a:buFont typeface="Arial" charset="0"/>
              <a:buChar char="•"/>
            </a:pPr>
            <a:endParaRPr lang="en-US" sz="2400" dirty="0">
              <a:latin typeface="Times" charset="0"/>
              <a:ea typeface="Times" charset="0"/>
              <a:cs typeface="Times" charset="0"/>
            </a:endParaRPr>
          </a:p>
          <a:p>
            <a:pPr marL="342900" indent="-342900">
              <a:buFont typeface="Arial" charset="0"/>
              <a:buChar char="•"/>
            </a:pPr>
            <a:r>
              <a:rPr lang="en-US" sz="2400" dirty="0" smtClean="0">
                <a:latin typeface="Times" charset="0"/>
                <a:ea typeface="Times" charset="0"/>
                <a:cs typeface="Times" charset="0"/>
              </a:rPr>
              <a:t>In </a:t>
            </a:r>
            <a:r>
              <a:rPr lang="en-US" sz="2400" dirty="0">
                <a:latin typeface="Times" charset="0"/>
                <a:ea typeface="Times" charset="0"/>
                <a:cs typeface="Times" charset="0"/>
              </a:rPr>
              <a:t>many cases the state of the larger network can profoundly affect cell spiking, and can even rival stimulus driven behavior in magnitude. </a:t>
            </a:r>
            <a:r>
              <a:rPr lang="en-US" sz="2400" dirty="0" smtClean="0">
                <a:latin typeface="Times" charset="0"/>
                <a:ea typeface="Times" charset="0"/>
                <a:cs typeface="Times" charset="0"/>
              </a:rPr>
              <a:t>This </a:t>
            </a:r>
            <a:r>
              <a:rPr lang="en-US" sz="2400" dirty="0">
                <a:latin typeface="Times" charset="0"/>
                <a:ea typeface="Times" charset="0"/>
                <a:cs typeface="Times" charset="0"/>
              </a:rPr>
              <a:t>network state can be estimated with the band-passed electrode </a:t>
            </a:r>
            <a:r>
              <a:rPr lang="en-US" sz="2400" dirty="0" smtClean="0">
                <a:latin typeface="Times" charset="0"/>
                <a:ea typeface="Times" charset="0"/>
                <a:cs typeface="Times" charset="0"/>
              </a:rPr>
              <a:t>signal </a:t>
            </a:r>
            <a:r>
              <a:rPr lang="en-US" sz="2400" dirty="0">
                <a:latin typeface="Times" charset="0"/>
                <a:ea typeface="Times" charset="0"/>
                <a:cs typeface="Times" charset="0"/>
              </a:rPr>
              <a:t>(given here by the LFP) </a:t>
            </a:r>
            <a:endParaRPr lang="en-US" sz="2400" dirty="0" smtClean="0">
              <a:latin typeface="Times" charset="0"/>
              <a:ea typeface="Times" charset="0"/>
              <a:cs typeface="Times" charset="0"/>
            </a:endParaRPr>
          </a:p>
          <a:p>
            <a:pPr marL="342900" indent="-342900">
              <a:buFont typeface="Arial" charset="0"/>
              <a:buChar char="•"/>
            </a:pPr>
            <a:endParaRPr lang="en-US" sz="2400" dirty="0" smtClean="0">
              <a:latin typeface="Times" charset="0"/>
              <a:ea typeface="Times" charset="0"/>
              <a:cs typeface="Times" charset="0"/>
            </a:endParaRPr>
          </a:p>
          <a:p>
            <a:pPr marL="342900" indent="-342900">
              <a:buFont typeface="Arial" charset="0"/>
              <a:buChar char="•"/>
            </a:pPr>
            <a:r>
              <a:rPr lang="en-US" sz="2400" dirty="0" smtClean="0">
                <a:latin typeface="Times" charset="0"/>
                <a:ea typeface="Times" charset="0"/>
                <a:cs typeface="Times" charset="0"/>
              </a:rPr>
              <a:t>To </a:t>
            </a:r>
            <a:r>
              <a:rPr lang="en-US" sz="2400" dirty="0">
                <a:latin typeface="Times" charset="0"/>
                <a:ea typeface="Times" charset="0"/>
                <a:cs typeface="Times" charset="0"/>
              </a:rPr>
              <a:t>model cell firing, we used the generalized linear model (GLM) </a:t>
            </a:r>
            <a:endParaRPr lang="en-US" sz="2400" dirty="0" smtClean="0">
              <a:latin typeface="Times" charset="0"/>
              <a:ea typeface="Times" charset="0"/>
              <a:cs typeface="Times" charset="0"/>
            </a:endParaRPr>
          </a:p>
          <a:p>
            <a:pPr marL="342900" indent="-342900">
              <a:buFont typeface="Arial" charset="0"/>
              <a:buChar char="•"/>
            </a:pPr>
            <a:endParaRPr lang="en-US" sz="2400" dirty="0">
              <a:latin typeface="Times" charset="0"/>
              <a:ea typeface="Times" charset="0"/>
              <a:cs typeface="Times" charset="0"/>
            </a:endParaRPr>
          </a:p>
          <a:p>
            <a:pPr marL="342900" indent="-342900">
              <a:buFont typeface="Arial" charset="0"/>
              <a:buChar char="•"/>
            </a:pPr>
            <a:r>
              <a:rPr lang="en-US" sz="2400" dirty="0" smtClean="0">
                <a:latin typeface="Times" charset="0"/>
                <a:ea typeface="Times" charset="0"/>
                <a:cs typeface="Times" charset="0"/>
              </a:rPr>
              <a:t>Proposed </a:t>
            </a:r>
            <a:r>
              <a:rPr lang="en-US" sz="2400" dirty="0">
                <a:latin typeface="Times" charset="0"/>
                <a:ea typeface="Times" charset="0"/>
                <a:cs typeface="Times" charset="0"/>
              </a:rPr>
              <a:t>to use the LFPs as a proxy for a latent network state </a:t>
            </a:r>
            <a:r>
              <a:rPr lang="en-US" sz="2400" dirty="0" smtClean="0">
                <a:latin typeface="Times" charset="0"/>
                <a:ea typeface="Times" charset="0"/>
                <a:cs typeface="Times" charset="0"/>
              </a:rPr>
              <a:t>variable</a:t>
            </a:r>
          </a:p>
          <a:p>
            <a:endParaRPr lang="en-US" sz="2400" dirty="0" smtClean="0">
              <a:latin typeface="Times" charset="0"/>
              <a:ea typeface="Times" charset="0"/>
              <a:cs typeface="Times" charset="0"/>
            </a:endParaRPr>
          </a:p>
          <a:p>
            <a:pPr marL="342900" indent="-342900">
              <a:buFont typeface="Arial" charset="0"/>
              <a:buChar char="•"/>
            </a:pPr>
            <a:r>
              <a:rPr lang="en-US" sz="2400" dirty="0" smtClean="0">
                <a:latin typeface="Times" charset="0"/>
                <a:ea typeface="Times" charset="0"/>
                <a:cs typeface="Times" charset="0"/>
              </a:rPr>
              <a:t>Improvement </a:t>
            </a:r>
            <a:r>
              <a:rPr lang="en-US" sz="2400" dirty="0">
                <a:latin typeface="Times" charset="0"/>
                <a:ea typeface="Times" charset="0"/>
                <a:cs typeface="Times" charset="0"/>
              </a:rPr>
              <a:t>in the signal-to-noise ratio of orientation tuning curves of neurons with these models, which suggests that the LFPs can be used to estimate the network state which contributes to neural firing. </a:t>
            </a:r>
            <a:endParaRPr lang="en-US" sz="2400" dirty="0" smtClean="0">
              <a:latin typeface="Times" charset="0"/>
              <a:ea typeface="Times" charset="0"/>
              <a:cs typeface="Times" charset="0"/>
            </a:endParaRPr>
          </a:p>
          <a:p>
            <a:endParaRPr lang="en-US" sz="2000" dirty="0" smtClean="0"/>
          </a:p>
          <a:p>
            <a:endParaRPr lang="en-US" sz="2000" b="1" dirty="0" smtClean="0">
              <a:latin typeface="Times" charset="0"/>
              <a:ea typeface="Times" charset="0"/>
              <a:cs typeface="Times" charset="0"/>
            </a:endParaRPr>
          </a:p>
        </p:txBody>
      </p:sp>
    </p:spTree>
    <p:extLst>
      <p:ext uri="{BB962C8B-B14F-4D97-AF65-F5344CB8AC3E}">
        <p14:creationId xmlns:p14="http://schemas.microsoft.com/office/powerpoint/2010/main" val="1236882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91" y="0"/>
            <a:ext cx="12316691" cy="6858000"/>
          </a:xfrm>
          <a:prstGeom prst="rect">
            <a:avLst/>
          </a:prstGeom>
        </p:spPr>
      </p:pic>
    </p:spTree>
    <p:extLst>
      <p:ext uri="{BB962C8B-B14F-4D97-AF65-F5344CB8AC3E}">
        <p14:creationId xmlns:p14="http://schemas.microsoft.com/office/powerpoint/2010/main" val="1287561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2795</TotalTime>
  <Words>4075</Words>
  <Application>Microsoft Macintosh PowerPoint</Application>
  <PresentationFormat>Widescreen</PresentationFormat>
  <Paragraphs>252</Paragraphs>
  <Slides>28</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Calibri Light</vt:lpstr>
      <vt:lpstr>Mangal</vt:lpstr>
      <vt:lpstr>NimbusRomNo9L</vt:lpstr>
      <vt:lpstr>Times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sakhilrajkumar@gmail.com</dc:creator>
  <cp:lastModifiedBy>sakhilrajkumar@gmail.com</cp:lastModifiedBy>
  <cp:revision>57</cp:revision>
  <dcterms:created xsi:type="dcterms:W3CDTF">2017-07-04T21:43:07Z</dcterms:created>
  <dcterms:modified xsi:type="dcterms:W3CDTF">2017-07-10T18:30:26Z</dcterms:modified>
</cp:coreProperties>
</file>