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033458"/>
            <a:ext cx="6428422" cy="2054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479796"/>
            <a:ext cx="5293995" cy="2446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250630"/>
            <a:ext cx="3289839" cy="6458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250630"/>
            <a:ext cx="3289839" cy="6458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391414"/>
            <a:ext cx="6806565" cy="1565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250630"/>
            <a:ext cx="6806565" cy="6458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100376"/>
            <a:ext cx="2420112" cy="489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100376"/>
            <a:ext cx="1739455" cy="489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100376"/>
            <a:ext cx="1739455" cy="489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338" y="842928"/>
            <a:ext cx="5904865" cy="49104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12065" marR="5080">
              <a:lnSpc>
                <a:spcPct val="95500"/>
              </a:lnSpc>
              <a:spcBef>
                <a:spcPts val="204"/>
              </a:spcBef>
            </a:pPr>
            <a:r>
              <a:rPr dirty="0" sz="1950" spc="-10" b="1">
                <a:latin typeface="Times New Roman"/>
                <a:cs typeface="Times New Roman"/>
              </a:rPr>
              <a:t>IDENTIFICATION</a:t>
            </a:r>
            <a:r>
              <a:rPr dirty="0" sz="1950" spc="-20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/</a:t>
            </a:r>
            <a:r>
              <a:rPr dirty="0" sz="1950" spc="-35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DETECTION</a:t>
            </a:r>
            <a:r>
              <a:rPr dirty="0" sz="1950" spc="-15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OF</a:t>
            </a:r>
            <a:r>
              <a:rPr dirty="0" sz="1950" spc="-35" b="1">
                <a:latin typeface="Times New Roman"/>
                <a:cs typeface="Times New Roman"/>
              </a:rPr>
              <a:t> </a:t>
            </a:r>
            <a:r>
              <a:rPr dirty="0" sz="1950" spc="-20" b="1">
                <a:latin typeface="Times New Roman"/>
                <a:cs typeface="Times New Roman"/>
              </a:rPr>
              <a:t>NON-</a:t>
            </a:r>
            <a:r>
              <a:rPr dirty="0" sz="1950" spc="-10" b="1">
                <a:latin typeface="Times New Roman"/>
                <a:cs typeface="Times New Roman"/>
              </a:rPr>
              <a:t>OBJECT </a:t>
            </a:r>
            <a:r>
              <a:rPr dirty="0" sz="1950" b="1">
                <a:latin typeface="Times New Roman"/>
                <a:cs typeface="Times New Roman"/>
              </a:rPr>
              <a:t>AREAS</a:t>
            </a:r>
            <a:r>
              <a:rPr dirty="0" sz="1950" spc="-60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FOR</a:t>
            </a:r>
            <a:r>
              <a:rPr dirty="0" sz="1950" spc="-60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DATA</a:t>
            </a:r>
            <a:r>
              <a:rPr dirty="0" sz="1950" spc="-60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MIDING</a:t>
            </a:r>
            <a:r>
              <a:rPr dirty="0" sz="1950" spc="-55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IN</a:t>
            </a:r>
            <a:r>
              <a:rPr dirty="0" sz="1950" spc="-60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IMAGES</a:t>
            </a:r>
            <a:r>
              <a:rPr dirty="0" sz="1950" spc="-60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USING YOLOV8</a:t>
            </a:r>
            <a:endParaRPr sz="1950">
              <a:latin typeface="Times New Roman"/>
              <a:cs typeface="Times New Roman"/>
            </a:endParaRPr>
          </a:p>
          <a:p>
            <a:pPr algn="ctr" marL="572770" marR="793750">
              <a:lnSpc>
                <a:spcPts val="1470"/>
              </a:lnSpc>
              <a:spcBef>
                <a:spcPts val="45"/>
              </a:spcBef>
            </a:pPr>
            <a:r>
              <a:rPr dirty="0" sz="1250" i="1">
                <a:latin typeface="Times New Roman"/>
                <a:cs typeface="Times New Roman"/>
              </a:rPr>
              <a:t>A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Project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Based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Learning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Report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Submitted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in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partial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fulfilment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of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imes New Roman"/>
                <a:cs typeface="Times New Roman"/>
              </a:rPr>
              <a:t>the </a:t>
            </a:r>
            <a:r>
              <a:rPr dirty="0" sz="1250" i="1">
                <a:latin typeface="Times New Roman"/>
                <a:cs typeface="Times New Roman"/>
              </a:rPr>
              <a:t>requirements for the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award of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the </a:t>
            </a:r>
            <a:r>
              <a:rPr dirty="0" sz="1250" spc="-10" i="1">
                <a:latin typeface="Times New Roman"/>
                <a:cs typeface="Times New Roman"/>
              </a:rPr>
              <a:t>degree</a:t>
            </a:r>
            <a:endParaRPr sz="1250">
              <a:latin typeface="Times New Roman"/>
              <a:cs typeface="Times New Roman"/>
            </a:endParaRPr>
          </a:p>
          <a:p>
            <a:pPr algn="ctr" marR="219710">
              <a:lnSpc>
                <a:spcPct val="100000"/>
              </a:lnSpc>
              <a:spcBef>
                <a:spcPts val="1300"/>
              </a:spcBef>
            </a:pPr>
            <a:r>
              <a:rPr dirty="0" sz="1150" spc="-25" i="1">
                <a:latin typeface="Times New Roman"/>
                <a:cs typeface="Times New Roman"/>
              </a:rPr>
              <a:t>of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R="217804">
              <a:lnSpc>
                <a:spcPct val="100000"/>
              </a:lnSpc>
            </a:pPr>
            <a:r>
              <a:rPr dirty="0" sz="1250" b="1">
                <a:latin typeface="Times New Roman"/>
                <a:cs typeface="Times New Roman"/>
              </a:rPr>
              <a:t>Bachelor</a:t>
            </a:r>
            <a:r>
              <a:rPr dirty="0" sz="1250" spc="3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of</a:t>
            </a:r>
            <a:r>
              <a:rPr dirty="0" sz="1250" spc="30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Technology</a:t>
            </a:r>
            <a:endParaRPr sz="1250">
              <a:latin typeface="Times New Roman"/>
              <a:cs typeface="Times New Roman"/>
            </a:endParaRPr>
          </a:p>
          <a:p>
            <a:pPr algn="ctr" marL="1769110" marR="1986914">
              <a:lnSpc>
                <a:spcPct val="186800"/>
              </a:lnSpc>
              <a:spcBef>
                <a:spcPts val="315"/>
              </a:spcBef>
            </a:pPr>
            <a:r>
              <a:rPr dirty="0" sz="1250" b="1">
                <a:latin typeface="Times New Roman"/>
                <a:cs typeface="Times New Roman"/>
              </a:rPr>
              <a:t>In</a:t>
            </a:r>
            <a:r>
              <a:rPr dirty="0" sz="1250" spc="1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The</a:t>
            </a:r>
            <a:r>
              <a:rPr dirty="0" sz="1250" spc="1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Department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of</a:t>
            </a:r>
            <a:r>
              <a:rPr dirty="0" sz="1250" spc="2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AI</a:t>
            </a:r>
            <a:r>
              <a:rPr dirty="0" sz="1250" spc="1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&amp;</a:t>
            </a:r>
            <a:r>
              <a:rPr dirty="0" sz="1250" spc="15" b="1">
                <a:latin typeface="Times New Roman"/>
                <a:cs typeface="Times New Roman"/>
              </a:rPr>
              <a:t> </a:t>
            </a:r>
            <a:r>
              <a:rPr dirty="0" sz="1250" spc="-25" b="1">
                <a:latin typeface="Times New Roman"/>
                <a:cs typeface="Times New Roman"/>
              </a:rPr>
              <a:t>DS </a:t>
            </a:r>
            <a:r>
              <a:rPr dirty="0" sz="1250" b="1">
                <a:solidFill>
                  <a:srgbClr val="FF0000"/>
                </a:solidFill>
                <a:latin typeface="Times New Roman"/>
                <a:cs typeface="Times New Roman"/>
              </a:rPr>
              <a:t>Deep</a:t>
            </a:r>
            <a:r>
              <a:rPr dirty="0" sz="1250" spc="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50" b="1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r>
              <a:rPr dirty="0" sz="1250" spc="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50" spc="-10" b="1">
                <a:solidFill>
                  <a:srgbClr val="FF0000"/>
                </a:solidFill>
                <a:latin typeface="Times New Roman"/>
                <a:cs typeface="Times New Roman"/>
              </a:rPr>
              <a:t>23AD2205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R="214629">
              <a:lnSpc>
                <a:spcPct val="100000"/>
              </a:lnSpc>
              <a:spcBef>
                <a:spcPts val="5"/>
              </a:spcBef>
            </a:pPr>
            <a:r>
              <a:rPr dirty="0" sz="1250">
                <a:latin typeface="Times New Roman"/>
                <a:cs typeface="Times New Roman"/>
              </a:rPr>
              <a:t>Submitted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by</a:t>
            </a:r>
            <a:endParaRPr sz="1250">
              <a:latin typeface="Times New Roman"/>
              <a:cs typeface="Times New Roman"/>
            </a:endParaRPr>
          </a:p>
          <a:p>
            <a:pPr marL="1584325">
              <a:lnSpc>
                <a:spcPct val="100000"/>
              </a:lnSpc>
              <a:spcBef>
                <a:spcPts val="145"/>
              </a:spcBef>
            </a:pPr>
            <a:r>
              <a:rPr dirty="0" sz="1250" b="1">
                <a:latin typeface="Times New Roman"/>
                <a:cs typeface="Times New Roman"/>
              </a:rPr>
              <a:t>2310080022: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J.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AKHIL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SAI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REDDY</a:t>
            </a:r>
            <a:endParaRPr sz="1250">
              <a:latin typeface="Times New Roman"/>
              <a:cs typeface="Times New Roman"/>
            </a:endParaRPr>
          </a:p>
          <a:p>
            <a:pPr marL="1569085">
              <a:lnSpc>
                <a:spcPct val="100000"/>
              </a:lnSpc>
              <a:spcBef>
                <a:spcPts val="145"/>
              </a:spcBef>
            </a:pPr>
            <a:r>
              <a:rPr dirty="0" sz="1250" b="1">
                <a:latin typeface="Times New Roman"/>
                <a:cs typeface="Times New Roman"/>
              </a:rPr>
              <a:t>2310080025:</a:t>
            </a:r>
            <a:r>
              <a:rPr dirty="0" sz="1250" spc="3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M.</a:t>
            </a:r>
            <a:r>
              <a:rPr dirty="0" sz="1250" spc="3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NAVA</a:t>
            </a:r>
            <a:r>
              <a:rPr dirty="0" sz="1250" spc="4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NISHANTH</a:t>
            </a:r>
            <a:r>
              <a:rPr dirty="0" sz="1250" spc="25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REDDY</a:t>
            </a:r>
            <a:endParaRPr sz="1250">
              <a:latin typeface="Times New Roman"/>
              <a:cs typeface="Times New Roman"/>
            </a:endParaRPr>
          </a:p>
          <a:p>
            <a:pPr marL="1560195">
              <a:lnSpc>
                <a:spcPct val="100000"/>
              </a:lnSpc>
              <a:spcBef>
                <a:spcPts val="145"/>
              </a:spcBef>
            </a:pPr>
            <a:r>
              <a:rPr dirty="0" sz="1250" b="1">
                <a:latin typeface="Times New Roman"/>
                <a:cs typeface="Times New Roman"/>
              </a:rPr>
              <a:t>2310080024:</a:t>
            </a:r>
            <a:r>
              <a:rPr dirty="0" sz="1250" spc="2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K.</a:t>
            </a:r>
            <a:r>
              <a:rPr dirty="0" sz="1250" spc="3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RAM</a:t>
            </a:r>
            <a:r>
              <a:rPr dirty="0" sz="1250" spc="25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KARTHIKEYA</a:t>
            </a:r>
            <a:endParaRPr sz="1250">
              <a:latin typeface="Times New Roman"/>
              <a:cs typeface="Times New Roman"/>
            </a:endParaRPr>
          </a:p>
          <a:p>
            <a:pPr marL="1546860">
              <a:lnSpc>
                <a:spcPct val="100000"/>
              </a:lnSpc>
              <a:spcBef>
                <a:spcPts val="145"/>
              </a:spcBef>
            </a:pPr>
            <a:r>
              <a:rPr dirty="0" sz="1250" b="1">
                <a:latin typeface="Times New Roman"/>
                <a:cs typeface="Times New Roman"/>
              </a:rPr>
              <a:t>2310080030:</a:t>
            </a:r>
            <a:r>
              <a:rPr dirty="0" sz="1250" spc="2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U.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SHASI</a:t>
            </a:r>
            <a:r>
              <a:rPr dirty="0" sz="1250" spc="20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KUMAR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R="21717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Under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guidance</a:t>
            </a:r>
            <a:r>
              <a:rPr dirty="0" sz="1000" spc="8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R="224154">
              <a:lnSpc>
                <a:spcPct val="100000"/>
              </a:lnSpc>
            </a:pPr>
            <a:r>
              <a:rPr dirty="0" sz="1050" b="1">
                <a:latin typeface="Times New Roman"/>
                <a:cs typeface="Times New Roman"/>
              </a:rPr>
              <a:t>Dr.</a:t>
            </a:r>
            <a:r>
              <a:rPr dirty="0" sz="1050" spc="60" b="1">
                <a:latin typeface="Times New Roman"/>
                <a:cs typeface="Times New Roman"/>
              </a:rPr>
              <a:t> </a:t>
            </a:r>
            <a:r>
              <a:rPr dirty="0" sz="1050" spc="50" b="1">
                <a:latin typeface="Times New Roman"/>
                <a:cs typeface="Times New Roman"/>
              </a:rPr>
              <a:t>MADHU</a:t>
            </a:r>
            <a:r>
              <a:rPr dirty="0" sz="1050" spc="114" b="1">
                <a:latin typeface="Times New Roman"/>
                <a:cs typeface="Times New Roman"/>
              </a:rPr>
              <a:t> </a:t>
            </a:r>
            <a:r>
              <a:rPr dirty="0" sz="1050" spc="-25" b="1">
                <a:latin typeface="Times New Roman"/>
                <a:cs typeface="Times New Roman"/>
              </a:rPr>
              <a:t>SIR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16497" y="7679556"/>
            <a:ext cx="2922270" cy="12198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imes New Roman"/>
                <a:cs typeface="Times New Roman"/>
              </a:rPr>
              <a:t>Department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Artificial</a:t>
            </a:r>
            <a:r>
              <a:rPr dirty="0" sz="1000" spc="9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Intelligence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Data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Science</a:t>
            </a:r>
            <a:endParaRPr sz="1000">
              <a:latin typeface="Times New Roman"/>
              <a:cs typeface="Times New Roman"/>
            </a:endParaRPr>
          </a:p>
          <a:p>
            <a:pPr algn="ctr" marL="12065" marR="5080">
              <a:lnSpc>
                <a:spcPct val="226600"/>
              </a:lnSpc>
              <a:spcBef>
                <a:spcPts val="15"/>
              </a:spcBef>
            </a:pPr>
            <a:r>
              <a:rPr dirty="0" sz="1000">
                <a:latin typeface="Times New Roman"/>
                <a:cs typeface="Times New Roman"/>
              </a:rPr>
              <a:t>Koneru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Lakshmaiah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Education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Foundation,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Aziz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Nagar </a:t>
            </a:r>
            <a:r>
              <a:rPr dirty="0" sz="1000">
                <a:latin typeface="Times New Roman"/>
                <a:cs typeface="Times New Roman"/>
              </a:rPr>
              <a:t>Aziz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Nagar–500075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508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FEB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-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2025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898" y="6291204"/>
            <a:ext cx="2416415" cy="8894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3877310" cy="876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watermark_bits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np.random.randint(0,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size=max_bin_value)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10">
                <a:latin typeface="Calibri"/>
                <a:cs typeface="Calibri"/>
              </a:rPr>
              <a:t>print(f"Generated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Watermark</a:t>
            </a:r>
            <a:r>
              <a:rPr dirty="0" sz="1100">
                <a:latin typeface="Calibri"/>
                <a:cs typeface="Calibri"/>
              </a:rPr>
              <a:t> Bits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(first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50): </a:t>
            </a:r>
            <a:r>
              <a:rPr dirty="0" sz="1100" spc="-10">
                <a:latin typeface="Calibri"/>
                <a:cs typeface="Calibri"/>
              </a:rPr>
              <a:t>{watermark_bits[:50]}")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100">
              <a:latin typeface="Calibri"/>
              <a:cs typeface="Calibri"/>
            </a:endParaRPr>
          </a:p>
          <a:p>
            <a:pPr marL="12700" marR="2707005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</a:t>
            </a:r>
            <a:r>
              <a:rPr dirty="0" sz="1100" spc="-10">
                <a:latin typeface="Calibri"/>
                <a:cs typeface="Calibri"/>
              </a:rPr>
              <a:t> watermark </a:t>
            </a:r>
            <a:r>
              <a:rPr dirty="0" sz="1100">
                <a:latin typeface="Calibri"/>
                <a:cs typeface="Calibri"/>
              </a:rPr>
              <a:t>cnt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range(len(flat_pixels)):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flat_pixels[i]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max_bin_intensity:</a:t>
            </a:r>
            <a:endParaRPr sz="1100">
              <a:latin typeface="Calibri"/>
              <a:cs typeface="Calibri"/>
            </a:endParaRPr>
          </a:p>
          <a:p>
            <a:pPr marL="391795" marR="283845" indent="-125095">
              <a:lnSpc>
                <a:spcPts val="2250"/>
              </a:lnSpc>
              <a:spcBef>
                <a:spcPts val="22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&lt;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len(watermark_bits)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watermark_bits[cnt]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1: </a:t>
            </a:r>
            <a:r>
              <a:rPr dirty="0" sz="1100" spc="-10">
                <a:latin typeface="Calibri"/>
                <a:cs typeface="Calibri"/>
              </a:rPr>
              <a:t>flat_pixels[i]</a:t>
            </a:r>
            <a:r>
              <a:rPr dirty="0" sz="1100">
                <a:latin typeface="Calibri"/>
                <a:cs typeface="Calibri"/>
              </a:rPr>
              <a:t> +=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700"/>
              </a:spcBef>
            </a:pPr>
            <a:r>
              <a:rPr dirty="0" sz="1100">
                <a:latin typeface="Calibri"/>
                <a:cs typeface="Calibri"/>
              </a:rPr>
              <a:t>cnt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+=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Reshape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pixels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back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first_box_pixels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flat_pixels.reshape(first_box_pixels.shape)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100">
              <a:latin typeface="Calibri"/>
              <a:cs typeface="Calibri"/>
            </a:endParaRPr>
          </a:p>
          <a:p>
            <a:pPr marL="12700" marR="1032510">
              <a:lnSpc>
                <a:spcPct val="17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modified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bounding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box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pixels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image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bbox_coords: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x1,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y1,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x2,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y2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bbox_coords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embedded_image[y1:y2,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x1:x2]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first_box_pixels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embedded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marL="12700" marR="661670">
              <a:lnSpc>
                <a:spcPts val="2260"/>
              </a:lnSpc>
              <a:spcBef>
                <a:spcPts val="215"/>
              </a:spcBef>
            </a:pPr>
            <a:r>
              <a:rPr dirty="0" sz="1100" spc="-10">
                <a:latin typeface="Calibri"/>
                <a:cs typeface="Calibri"/>
              </a:rPr>
              <a:t>cv2.imwrite("embedded_image.jpg",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embedded_image) cv2_imshow(embedded_image)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Define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PSNR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function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compute_psnr(original,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modified):</a:t>
            </a:r>
            <a:endParaRPr sz="1100">
              <a:latin typeface="Calibri"/>
              <a:cs typeface="Calibri"/>
            </a:endParaRPr>
          </a:p>
          <a:p>
            <a:pPr marL="140335" marR="1376045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mse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np.mean((original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modified) ** </a:t>
            </a:r>
            <a:r>
              <a:rPr dirty="0" sz="1100" spc="-25">
                <a:latin typeface="Calibri"/>
                <a:cs typeface="Calibri"/>
              </a:rPr>
              <a:t>2)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0:</a:t>
            </a:r>
            <a:endParaRPr sz="1100">
              <a:latin typeface="Calibri"/>
              <a:cs typeface="Calibri"/>
            </a:endParaRPr>
          </a:p>
          <a:p>
            <a:pPr marL="140335" marR="2658745" indent="126364">
              <a:lnSpc>
                <a:spcPts val="2260"/>
              </a:lnSpc>
              <a:spcBef>
                <a:spcPts val="215"/>
              </a:spcBef>
            </a:pPr>
            <a:r>
              <a:rPr dirty="0" sz="1100" spc="-10">
                <a:latin typeface="Calibri"/>
                <a:cs typeface="Calibri"/>
              </a:rPr>
              <a:t>return float('inf') max_pixel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255.0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685"/>
              </a:spcBef>
            </a:pPr>
            <a:r>
              <a:rPr dirty="0" sz="1100">
                <a:latin typeface="Calibri"/>
                <a:cs typeface="Calibri"/>
              </a:rPr>
              <a:t>psnr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*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np.log10(max_pixel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np.sqrt(mse))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40"/>
              </a:spcBef>
            </a:pPr>
            <a:r>
              <a:rPr dirty="0" sz="1100" spc="-10">
                <a:latin typeface="Calibri"/>
                <a:cs typeface="Calibri"/>
              </a:rPr>
              <a:t>return </a:t>
            </a:r>
            <a:r>
              <a:rPr dirty="0" sz="1100" spc="-20">
                <a:latin typeface="Calibri"/>
                <a:cs typeface="Calibri"/>
              </a:rPr>
              <a:t>psnr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179321"/>
            <a:ext cx="5315585" cy="466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PSNR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10">
                <a:latin typeface="Calibri"/>
                <a:cs typeface="Calibri"/>
              </a:rPr>
              <a:t>psnr_value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compute_psnr(image,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embedded_image)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libri"/>
                <a:cs typeface="Calibri"/>
              </a:rPr>
              <a:t>print(f"PSNR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original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embedded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{psnr_value:.2f}</a:t>
            </a:r>
            <a:r>
              <a:rPr dirty="0" sz="1100" spc="-20">
                <a:latin typeface="Calibri"/>
                <a:cs typeface="Calibri"/>
              </a:rPr>
              <a:t> dB")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100">
              <a:latin typeface="Calibri"/>
              <a:cs typeface="Calibri"/>
            </a:endParaRPr>
          </a:p>
          <a:p>
            <a:pPr marL="12700" marR="3323590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histogram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modification plt.figure(figsize=(8,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5))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plt.hist(flat_pixels,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bins=256,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color='gray',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alpha=0.7)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plt.axvline(x=max_bin_intensity,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color='red',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linestyle='dashed',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linewidth=2,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label=f"Max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Bin: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10">
                <a:latin typeface="Calibri"/>
                <a:cs typeface="Calibri"/>
              </a:rPr>
              <a:t>{max_bin_intensity}")</a:t>
            </a:r>
            <a:endParaRPr sz="1100">
              <a:latin typeface="Calibri"/>
              <a:cs typeface="Calibri"/>
            </a:endParaRPr>
          </a:p>
          <a:p>
            <a:pPr marL="12700" marR="2372995">
              <a:lnSpc>
                <a:spcPct val="170000"/>
              </a:lnSpc>
              <a:spcBef>
                <a:spcPts val="15"/>
              </a:spcBef>
            </a:pPr>
            <a:r>
              <a:rPr dirty="0" sz="1100" spc="-10">
                <a:latin typeface="Calibri"/>
                <a:cs typeface="Calibri"/>
              </a:rPr>
              <a:t>plt.title("Histogram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Grayscale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(Modified)") plt.xlabel("Pixel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Intensity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(0-255)")</a:t>
            </a:r>
            <a:endParaRPr sz="1100">
              <a:latin typeface="Calibri"/>
              <a:cs typeface="Calibri"/>
            </a:endParaRPr>
          </a:p>
          <a:p>
            <a:pPr marL="12700" marR="3983990">
              <a:lnSpc>
                <a:spcPts val="2260"/>
              </a:lnSpc>
              <a:spcBef>
                <a:spcPts val="215"/>
              </a:spcBef>
            </a:pPr>
            <a:r>
              <a:rPr dirty="0" sz="1100" spc="-10">
                <a:latin typeface="Calibri"/>
                <a:cs typeface="Calibri"/>
              </a:rPr>
              <a:t>plt.ylabel("Frequency") plt.legend()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libri"/>
                <a:cs typeface="Calibri"/>
              </a:rPr>
              <a:t>plt.grid(axis='y',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linestyle='--</a:t>
            </a:r>
            <a:r>
              <a:rPr dirty="0" sz="1100">
                <a:latin typeface="Calibri"/>
                <a:cs typeface="Calibri"/>
              </a:rPr>
              <a:t>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alpha=0.7)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10">
                <a:latin typeface="Calibri"/>
                <a:cs typeface="Calibri"/>
              </a:rPr>
              <a:t>plt.show()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954267"/>
            <a:ext cx="5731509" cy="33431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15" y="914399"/>
            <a:ext cx="5729085" cy="294436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09644" y="3980687"/>
            <a:ext cx="0" cy="3919854"/>
          </a:xfrm>
          <a:custGeom>
            <a:avLst/>
            <a:gdLst/>
            <a:ahLst/>
            <a:cxnLst/>
            <a:rect l="l" t="t" r="r" b="b"/>
            <a:pathLst>
              <a:path w="0" h="3919854">
                <a:moveTo>
                  <a:pt x="0" y="3919728"/>
                </a:moveTo>
                <a:lnTo>
                  <a:pt x="0" y="0"/>
                </a:lnTo>
              </a:path>
            </a:pathLst>
          </a:custGeom>
          <a:ln w="15236">
            <a:solidFill>
              <a:srgbClr val="38383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902026" y="3980687"/>
            <a:ext cx="5747385" cy="3919854"/>
            <a:chOff x="902026" y="3980687"/>
            <a:chExt cx="5747385" cy="3919854"/>
          </a:xfrm>
        </p:grpSpPr>
        <p:sp>
          <p:nvSpPr>
            <p:cNvPr id="5" name="object 5" descr=""/>
            <p:cNvSpPr/>
            <p:nvPr/>
          </p:nvSpPr>
          <p:spPr>
            <a:xfrm>
              <a:off x="6638730" y="3980687"/>
              <a:ext cx="0" cy="3919854"/>
            </a:xfrm>
            <a:custGeom>
              <a:avLst/>
              <a:gdLst/>
              <a:ahLst/>
              <a:cxnLst/>
              <a:rect l="l" t="t" r="r" b="b"/>
              <a:pathLst>
                <a:path w="0" h="3919854">
                  <a:moveTo>
                    <a:pt x="0" y="3919728"/>
                  </a:moveTo>
                  <a:lnTo>
                    <a:pt x="0" y="0"/>
                  </a:lnTo>
                </a:path>
              </a:pathLst>
            </a:custGeom>
            <a:ln w="15236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73243" y="3988307"/>
              <a:ext cx="5473700" cy="0"/>
            </a:xfrm>
            <a:custGeom>
              <a:avLst/>
              <a:gdLst/>
              <a:ahLst/>
              <a:cxnLst/>
              <a:rect l="l" t="t" r="r" b="b"/>
              <a:pathLst>
                <a:path w="5473700" h="0">
                  <a:moveTo>
                    <a:pt x="0" y="0"/>
                  </a:moveTo>
                  <a:lnTo>
                    <a:pt x="5473102" y="0"/>
                  </a:lnTo>
                </a:path>
              </a:pathLst>
            </a:custGeom>
            <a:ln w="15240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02026" y="7892795"/>
              <a:ext cx="5744845" cy="0"/>
            </a:xfrm>
            <a:custGeom>
              <a:avLst/>
              <a:gdLst/>
              <a:ahLst/>
              <a:cxnLst/>
              <a:rect l="l" t="t" r="r" b="b"/>
              <a:pathLst>
                <a:path w="5744845" h="0">
                  <a:moveTo>
                    <a:pt x="0" y="0"/>
                  </a:moveTo>
                  <a:lnTo>
                    <a:pt x="5744319" y="0"/>
                  </a:lnTo>
                </a:path>
              </a:pathLst>
            </a:custGeom>
            <a:ln w="15240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02026" y="7810499"/>
              <a:ext cx="5744845" cy="0"/>
            </a:xfrm>
            <a:custGeom>
              <a:avLst/>
              <a:gdLst/>
              <a:ahLst/>
              <a:cxnLst/>
              <a:rect l="l" t="t" r="r" b="b"/>
              <a:pathLst>
                <a:path w="5744845" h="0">
                  <a:moveTo>
                    <a:pt x="0" y="0"/>
                  </a:moveTo>
                  <a:lnTo>
                    <a:pt x="5744319" y="0"/>
                  </a:lnTo>
                </a:path>
              </a:pathLst>
            </a:custGeom>
            <a:ln w="15240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2026" y="4091939"/>
              <a:ext cx="5744845" cy="0"/>
            </a:xfrm>
            <a:custGeom>
              <a:avLst/>
              <a:gdLst/>
              <a:ahLst/>
              <a:cxnLst/>
              <a:rect l="l" t="t" r="r" b="b"/>
              <a:pathLst>
                <a:path w="5744845" h="0">
                  <a:moveTo>
                    <a:pt x="0" y="0"/>
                  </a:moveTo>
                  <a:lnTo>
                    <a:pt x="5744319" y="0"/>
                  </a:lnTo>
                </a:path>
              </a:pathLst>
            </a:custGeom>
            <a:ln w="15240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23357" y="7842503"/>
              <a:ext cx="5714365" cy="0"/>
            </a:xfrm>
            <a:custGeom>
              <a:avLst/>
              <a:gdLst/>
              <a:ahLst/>
              <a:cxnLst/>
              <a:rect l="l" t="t" r="r" b="b"/>
              <a:pathLst>
                <a:path w="5714365" h="0">
                  <a:moveTo>
                    <a:pt x="0" y="0"/>
                  </a:moveTo>
                  <a:lnTo>
                    <a:pt x="5713845" y="0"/>
                  </a:lnTo>
                </a:path>
              </a:pathLst>
            </a:custGeom>
            <a:ln w="67056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13027" y="4343399"/>
              <a:ext cx="0" cy="3051175"/>
            </a:xfrm>
            <a:custGeom>
              <a:avLst/>
              <a:gdLst/>
              <a:ahLst/>
              <a:cxnLst/>
              <a:rect l="l" t="t" r="r" b="b"/>
              <a:pathLst>
                <a:path w="0" h="3051175">
                  <a:moveTo>
                    <a:pt x="0" y="3051048"/>
                  </a:moveTo>
                  <a:lnTo>
                    <a:pt x="0" y="0"/>
                  </a:lnTo>
                </a:path>
              </a:pathLst>
            </a:custGeom>
            <a:ln w="9142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34554" y="4343399"/>
              <a:ext cx="0" cy="3051175"/>
            </a:xfrm>
            <a:custGeom>
              <a:avLst/>
              <a:gdLst/>
              <a:ahLst/>
              <a:cxnLst/>
              <a:rect l="l" t="t" r="r" b="b"/>
              <a:pathLst>
                <a:path w="0" h="3051175">
                  <a:moveTo>
                    <a:pt x="0" y="3051048"/>
                  </a:moveTo>
                  <a:lnTo>
                    <a:pt x="0" y="0"/>
                  </a:lnTo>
                </a:path>
              </a:pathLst>
            </a:custGeom>
            <a:ln w="9142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08456" y="7389875"/>
              <a:ext cx="4930775" cy="0"/>
            </a:xfrm>
            <a:custGeom>
              <a:avLst/>
              <a:gdLst/>
              <a:ahLst/>
              <a:cxnLst/>
              <a:rect l="l" t="t" r="r" b="b"/>
              <a:pathLst>
                <a:path w="4930775" h="0">
                  <a:moveTo>
                    <a:pt x="0" y="0"/>
                  </a:moveTo>
                  <a:lnTo>
                    <a:pt x="4930667" y="0"/>
                  </a:lnTo>
                </a:path>
              </a:pathLst>
            </a:custGeom>
            <a:ln w="9144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64497" y="4090415"/>
              <a:ext cx="0" cy="3691254"/>
            </a:xfrm>
            <a:custGeom>
              <a:avLst/>
              <a:gdLst/>
              <a:ahLst/>
              <a:cxnLst/>
              <a:rect l="l" t="t" r="r" b="b"/>
              <a:pathLst>
                <a:path w="0" h="3691254">
                  <a:moveTo>
                    <a:pt x="0" y="36911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535118" y="4084319"/>
              <a:ext cx="0" cy="3697604"/>
            </a:xfrm>
            <a:custGeom>
              <a:avLst/>
              <a:gdLst/>
              <a:ahLst/>
              <a:cxnLst/>
              <a:rect l="l" t="t" r="r" b="b"/>
              <a:pathLst>
                <a:path w="0" h="3697604">
                  <a:moveTo>
                    <a:pt x="0" y="36972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574734" y="4084319"/>
              <a:ext cx="0" cy="3697604"/>
            </a:xfrm>
            <a:custGeom>
              <a:avLst/>
              <a:gdLst/>
              <a:ahLst/>
              <a:cxnLst/>
              <a:rect l="l" t="t" r="r" b="b"/>
              <a:pathLst>
                <a:path w="0" h="3697604">
                  <a:moveTo>
                    <a:pt x="0" y="36972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11303" y="4084319"/>
              <a:ext cx="0" cy="3697604"/>
            </a:xfrm>
            <a:custGeom>
              <a:avLst/>
              <a:gdLst/>
              <a:ahLst/>
              <a:cxnLst/>
              <a:rect l="l" t="t" r="r" b="b"/>
              <a:pathLst>
                <a:path w="0" h="3697604">
                  <a:moveTo>
                    <a:pt x="0" y="36972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5547" y="7795259"/>
              <a:ext cx="5714365" cy="0"/>
            </a:xfrm>
            <a:custGeom>
              <a:avLst/>
              <a:gdLst/>
              <a:ahLst/>
              <a:cxnLst/>
              <a:rect l="l" t="t" r="r" b="b"/>
              <a:pathLst>
                <a:path w="5714365" h="0">
                  <a:moveTo>
                    <a:pt x="0" y="0"/>
                  </a:moveTo>
                  <a:lnTo>
                    <a:pt x="5713845" y="0"/>
                  </a:lnTo>
                </a:path>
              </a:pathLst>
            </a:custGeom>
            <a:ln w="3175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4208" y="4398263"/>
            <a:ext cx="30473" cy="20726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4208" y="4739639"/>
            <a:ext cx="30473" cy="21640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4208" y="5090159"/>
            <a:ext cx="30473" cy="21031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64208" y="5900927"/>
            <a:ext cx="33521" cy="146608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4183" y="7461503"/>
            <a:ext cx="118848" cy="7924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1348" y="6010655"/>
            <a:ext cx="79232" cy="140208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389427" y="7275830"/>
            <a:ext cx="958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solidFill>
                  <a:srgbClr val="4F4F4F"/>
                </a:solidFill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731229" y="7398004"/>
            <a:ext cx="901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545454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38084" y="3943095"/>
            <a:ext cx="237998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700" spc="165">
                <a:solidFill>
                  <a:srgbClr val="383838"/>
                </a:solidFill>
                <a:uFill>
                  <a:solidFill>
                    <a:srgbClr val="383838"/>
                  </a:solidFill>
                </a:uFill>
                <a:latin typeface="Arial MT"/>
                <a:cs typeface="Arial MT"/>
              </a:rPr>
              <a:t>  </a:t>
            </a:r>
            <a:r>
              <a:rPr dirty="0" u="heavy" sz="700">
                <a:solidFill>
                  <a:srgbClr val="383838"/>
                </a:solidFill>
                <a:uFill>
                  <a:solidFill>
                    <a:srgbClr val="383838"/>
                  </a:solidFill>
                </a:uFill>
                <a:latin typeface="Arial MT"/>
                <a:cs typeface="Arial MT"/>
              </a:rPr>
              <a:t>tklr*I:-¥r=Ba°r.zua-•1mrsaaaf•a-iaT•-ui</a:t>
            </a:r>
            <a:r>
              <a:rPr dirty="0" u="heavy" sz="700" spc="340">
                <a:solidFill>
                  <a:srgbClr val="383838"/>
                </a:solidFill>
                <a:uFill>
                  <a:solidFill>
                    <a:srgbClr val="383838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700">
                <a:solidFill>
                  <a:srgbClr val="383838"/>
                </a:solidFill>
                <a:uFill>
                  <a:solidFill>
                    <a:srgbClr val="383838"/>
                  </a:solidFill>
                </a:uFill>
                <a:latin typeface="Arial MT"/>
                <a:cs typeface="Arial MT"/>
              </a:rPr>
              <a:t>isT•zsfir•zc-</a:t>
            </a:r>
            <a:r>
              <a:rPr dirty="0" u="heavy" sz="700" spc="-10">
                <a:solidFill>
                  <a:srgbClr val="383838"/>
                </a:solidFill>
                <a:uFill>
                  <a:solidFill>
                    <a:srgbClr val="383838"/>
                  </a:solidFill>
                </a:uFill>
                <a:latin typeface="Arial MT"/>
                <a:cs typeface="Arial MT"/>
              </a:rPr>
              <a:t>Iiir•i</a:t>
            </a:r>
            <a:r>
              <a:rPr dirty="0" sz="700" spc="-10">
                <a:solidFill>
                  <a:srgbClr val="383838"/>
                </a:solidFill>
                <a:latin typeface="Arial MT"/>
                <a:cs typeface="Arial MT"/>
              </a:rPr>
              <a:t>•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688190" y="3943095"/>
            <a:ext cx="3016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715" indent="-247015">
              <a:lnSpc>
                <a:spcPct val="100000"/>
              </a:lnSpc>
              <a:spcBef>
                <a:spcPts val="100"/>
              </a:spcBef>
              <a:buChar char="•"/>
              <a:tabLst>
                <a:tab pos="259715" algn="l"/>
              </a:tabLst>
            </a:pPr>
            <a:r>
              <a:rPr dirty="0" sz="700" spc="-50">
                <a:solidFill>
                  <a:srgbClr val="383838"/>
                </a:solidFill>
                <a:latin typeface="Arial MT"/>
                <a:cs typeface="Arial MT"/>
              </a:rPr>
              <a:t>"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379365" y="7389367"/>
            <a:ext cx="1216025" cy="3429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265"/>
              </a:spcBef>
              <a:tabLst>
                <a:tab pos="910590" algn="l"/>
              </a:tabLst>
            </a:pPr>
            <a:r>
              <a:rPr dirty="0" sz="900" spc="-25">
                <a:solidFill>
                  <a:srgbClr val="525252"/>
                </a:solidFill>
                <a:latin typeface="Consolas"/>
                <a:cs typeface="Consolas"/>
              </a:rPr>
              <a:t>lOO</a:t>
            </a:r>
            <a:r>
              <a:rPr dirty="0" sz="900">
                <a:solidFill>
                  <a:srgbClr val="525252"/>
                </a:solidFill>
                <a:latin typeface="Consolas"/>
                <a:cs typeface="Consolas"/>
              </a:rPr>
              <a:t>	</a:t>
            </a:r>
            <a:r>
              <a:rPr dirty="0" sz="900" spc="-25">
                <a:solidFill>
                  <a:srgbClr val="343434"/>
                </a:solidFill>
                <a:latin typeface="Consolas"/>
                <a:cs typeface="Consolas"/>
              </a:rPr>
              <a:t>l5O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900">
                <a:latin typeface="Arial MT"/>
                <a:cs typeface="Arial MT"/>
              </a:rPr>
              <a:t>Pixel</a:t>
            </a:r>
            <a:r>
              <a:rPr dirty="0" sz="900" spc="229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Intensity</a:t>
            </a:r>
            <a:r>
              <a:rPr dirty="0" sz="900" spc="315"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C0C0C"/>
                </a:solidFill>
                <a:latin typeface="Arial MT"/>
                <a:cs typeface="Arial MT"/>
              </a:rPr>
              <a:t>(0-</a:t>
            </a:r>
            <a:r>
              <a:rPr dirty="0" sz="900" spc="-20">
                <a:solidFill>
                  <a:srgbClr val="0C0C0C"/>
                </a:solidFill>
                <a:latin typeface="Arial MT"/>
                <a:cs typeface="Arial MT"/>
              </a:rPr>
              <a:t>255)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135391" y="7391654"/>
            <a:ext cx="23685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0">
                <a:solidFill>
                  <a:srgbClr val="161616"/>
                </a:solidFill>
                <a:latin typeface="Courier New"/>
                <a:cs typeface="Courier New"/>
              </a:rPr>
              <a:t>200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1165560" y="4091939"/>
          <a:ext cx="5501005" cy="300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/>
                <a:gridCol w="3990975"/>
                <a:gridCol w="930910"/>
                <a:gridCol w="155575"/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47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10">
                          <a:latin typeface="Arial MT"/>
                          <a:cs typeface="Arial MT"/>
                        </a:rPr>
                        <a:t>Histogram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Grayscale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2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(Modified)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34925"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1150"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50" spc="-20">
                          <a:latin typeface="Courier New"/>
                          <a:cs typeface="Courier New"/>
                        </a:rPr>
                        <a:t>1600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950">
                          <a:latin typeface="Arial MT"/>
                          <a:cs typeface="Arial MT"/>
                        </a:rPr>
                        <a:t>Max</a:t>
                      </a:r>
                      <a:r>
                        <a:rPr dirty="0" sz="95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50">
                          <a:latin typeface="Arial MT"/>
                          <a:cs typeface="Arial MT"/>
                        </a:rPr>
                        <a:t>Bin:</a:t>
                      </a:r>
                      <a:r>
                        <a:rPr dirty="0" sz="95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50" spc="-25">
                          <a:latin typeface="Arial MT"/>
                          <a:cs typeface="Arial MT"/>
                        </a:rPr>
                        <a:t>29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B="0" marT="63500">
                    <a:lnT w="9525">
                      <a:solidFill>
                        <a:srgbClr val="4B4B4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125"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35">
                          <a:solidFill>
                            <a:srgbClr val="151515"/>
                          </a:solidFill>
                          <a:latin typeface="Courier New"/>
                          <a:cs typeface="Courier New"/>
                        </a:rPr>
                        <a:t>1400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7470"/>
                </a:tc>
                <a:tc gridSpan="3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4490"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000" spc="-20">
                          <a:solidFill>
                            <a:srgbClr val="131313"/>
                          </a:solidFill>
                          <a:latin typeface="Courier New"/>
                          <a:cs typeface="Courier New"/>
                        </a:rPr>
                        <a:t>1200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84455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1155"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000" spc="-20">
                          <a:solidFill>
                            <a:srgbClr val="2F2F2F"/>
                          </a:solidFill>
                          <a:latin typeface="Consolas"/>
                          <a:cs typeface="Consolas"/>
                        </a:rPr>
                        <a:t>1000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B="0" marT="8255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3220"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050" spc="-25">
                          <a:solidFill>
                            <a:srgbClr val="3F3F3F"/>
                          </a:solidFill>
                          <a:latin typeface="Courier New"/>
                          <a:cs typeface="Courier New"/>
                        </a:rPr>
                        <a:t>800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86995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-25">
                          <a:latin typeface="Courier New"/>
                          <a:cs typeface="Courier New"/>
                        </a:rPr>
                        <a:t>600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algn="ctr" marL="508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050" spc="-25">
                          <a:solidFill>
                            <a:srgbClr val="151515"/>
                          </a:solidFill>
                          <a:latin typeface="Courier New"/>
                          <a:cs typeface="Courier New"/>
                        </a:rPr>
                        <a:t>400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8255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0985"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050" spc="-25">
                          <a:solidFill>
                            <a:srgbClr val="0C0C0C"/>
                          </a:solidFill>
                          <a:latin typeface="Courier New"/>
                          <a:cs typeface="Courier New"/>
                        </a:rPr>
                        <a:t>200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8763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2" name="object 32" descr=""/>
          <p:cNvSpPr txBox="1"/>
          <p:nvPr/>
        </p:nvSpPr>
        <p:spPr>
          <a:xfrm>
            <a:off x="6006369" y="7404354"/>
            <a:ext cx="230504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5">
                <a:solidFill>
                  <a:srgbClr val="0E0E0E"/>
                </a:solidFill>
                <a:latin typeface="Consolas"/>
                <a:cs typeface="Consolas"/>
              </a:rPr>
              <a:t>250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4041775" cy="847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Wingdings"/>
                <a:cs typeface="Wingdings"/>
              </a:rPr>
              <a:t>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cv2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numpy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np</a:t>
            </a:r>
            <a:endParaRPr sz="1100">
              <a:latin typeface="Calibri"/>
              <a:cs typeface="Calibri"/>
            </a:endParaRPr>
          </a:p>
          <a:p>
            <a:pPr marL="12700" marR="2280285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matplotlib.pyplot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plt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ultralytics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YOLO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google.colab.patches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cv2_imshow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PSNR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compute_psnr(original,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modified):</a:t>
            </a:r>
            <a:endParaRPr sz="1100">
              <a:latin typeface="Calibri"/>
              <a:cs typeface="Calibri"/>
            </a:endParaRPr>
          </a:p>
          <a:p>
            <a:pPr marL="140335" marR="1539875">
              <a:lnSpc>
                <a:spcPts val="2260"/>
              </a:lnSpc>
              <a:spcBef>
                <a:spcPts val="220"/>
              </a:spcBef>
            </a:pPr>
            <a:r>
              <a:rPr dirty="0" sz="1100">
                <a:latin typeface="Calibri"/>
                <a:cs typeface="Calibri"/>
              </a:rPr>
              <a:t>mse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np.mean((original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modified) ** </a:t>
            </a:r>
            <a:r>
              <a:rPr dirty="0" sz="1100" spc="-25">
                <a:latin typeface="Calibri"/>
                <a:cs typeface="Calibri"/>
              </a:rPr>
              <a:t>2)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0: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685"/>
              </a:spcBef>
            </a:pPr>
            <a:r>
              <a:rPr dirty="0" sz="1100" spc="-10">
                <a:latin typeface="Calibri"/>
                <a:cs typeface="Calibri"/>
              </a:rPr>
              <a:t>return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float('inf')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difference</a:t>
            </a:r>
            <a:endParaRPr sz="1100">
              <a:latin typeface="Calibri"/>
              <a:cs typeface="Calibri"/>
            </a:endParaRPr>
          </a:p>
          <a:p>
            <a:pPr marL="140335" marR="1733550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psnr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*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np.log10((255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**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2)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/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mse) </a:t>
            </a:r>
            <a:r>
              <a:rPr dirty="0" sz="1100" spc="-10">
                <a:latin typeface="Calibri"/>
                <a:cs typeface="Calibri"/>
              </a:rPr>
              <a:t>return </a:t>
            </a:r>
            <a:r>
              <a:rPr dirty="0" sz="1100" spc="-20">
                <a:latin typeface="Calibri"/>
                <a:cs typeface="Calibri"/>
              </a:rPr>
              <a:t>psnr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grayscale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libri"/>
                <a:cs typeface="Calibri"/>
              </a:rPr>
              <a:t>img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cv2.imread("persondog_gray.jpg",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cv2.IMREAD_GRAYSCALE)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100">
              <a:latin typeface="Calibri"/>
              <a:cs typeface="Calibri"/>
            </a:endParaRPr>
          </a:p>
          <a:p>
            <a:pPr marL="12700" marR="2472690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Load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 </a:t>
            </a:r>
            <a:r>
              <a:rPr dirty="0" sz="1100" spc="-20">
                <a:latin typeface="Calibri"/>
                <a:cs typeface="Calibri"/>
              </a:rPr>
              <a:t>model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YOLO('yolov8n.pt')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results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model("embedded_image.jpg")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original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grayscale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260"/>
              </a:lnSpc>
              <a:spcBef>
                <a:spcPts val="215"/>
              </a:spcBef>
            </a:pP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cv2.imread("embedded_image.jpg",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cv2.IMREAD_GRAYSCALE) print(image.shape)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100" spc="-10">
                <a:latin typeface="Calibri"/>
                <a:cs typeface="Calibri"/>
              </a:rPr>
              <a:t>extracted_image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img.copy()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10">
                <a:latin typeface="Calibri"/>
                <a:cs typeface="Calibri"/>
              </a:rPr>
              <a:t>masked_image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np.zeros_like(image)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100">
              <a:latin typeface="Calibri"/>
              <a:cs typeface="Calibri"/>
            </a:endParaRPr>
          </a:p>
          <a:p>
            <a:pPr marL="12700" marR="2706370">
              <a:lnSpc>
                <a:spcPct val="170500"/>
              </a:lnSpc>
            </a:pPr>
            <a:r>
              <a:rPr dirty="0" sz="1100" spc="-10">
                <a:latin typeface="Calibri"/>
                <a:cs typeface="Calibri"/>
              </a:rPr>
              <a:t>first_box_pixels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25">
                <a:latin typeface="Calibri"/>
                <a:cs typeface="Calibri"/>
              </a:rPr>
              <a:t>[] </a:t>
            </a:r>
            <a:r>
              <a:rPr dirty="0" sz="1100" spc="-10">
                <a:latin typeface="Calibri"/>
                <a:cs typeface="Calibri"/>
              </a:rPr>
              <a:t>first_box_found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False </a:t>
            </a:r>
            <a:r>
              <a:rPr dirty="0" sz="1100" spc="-10">
                <a:latin typeface="Calibri"/>
                <a:cs typeface="Calibri"/>
              </a:rPr>
              <a:t>bbox_coords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None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4728845" cy="876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5941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result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results:</a:t>
            </a:r>
            <a:endParaRPr sz="1100">
              <a:latin typeface="Calibri"/>
              <a:cs typeface="Calibri"/>
            </a:endParaRPr>
          </a:p>
          <a:p>
            <a:pPr algn="ctr" marR="315214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result.boxes:</a:t>
            </a:r>
            <a:endParaRPr sz="1100">
              <a:latin typeface="Calibri"/>
              <a:cs typeface="Calibri"/>
            </a:endParaRPr>
          </a:p>
          <a:p>
            <a:pPr algn="ctr" marR="314579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first_box_found:</a:t>
            </a:r>
            <a:endParaRPr sz="1100">
              <a:latin typeface="Calibri"/>
              <a:cs typeface="Calibri"/>
            </a:endParaRPr>
          </a:p>
          <a:p>
            <a:pPr algn="ctr" marR="3613785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break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100">
              <a:latin typeface="Calibri"/>
              <a:cs typeface="Calibri"/>
            </a:endParaRPr>
          </a:p>
          <a:p>
            <a:pPr marL="266700" marR="2393315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x1,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y1,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x2,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y2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map(int,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box.xyxy[0]) bbox_coords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(x1, y1,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x2,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y2)</a:t>
            </a:r>
            <a:endParaRPr sz="1100">
              <a:latin typeface="Calibri"/>
              <a:cs typeface="Calibri"/>
            </a:endParaRPr>
          </a:p>
          <a:p>
            <a:pPr marL="266700" marR="3397885">
              <a:lnSpc>
                <a:spcPts val="2250"/>
              </a:lnSpc>
              <a:spcBef>
                <a:spcPts val="225"/>
              </a:spcBef>
            </a:pPr>
            <a:r>
              <a:rPr dirty="0" sz="1100">
                <a:latin typeface="Calibri"/>
                <a:cs typeface="Calibri"/>
              </a:rPr>
              <a:t>conf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box.conf[0] </a:t>
            </a:r>
            <a:r>
              <a:rPr dirty="0" sz="1100">
                <a:latin typeface="Calibri"/>
                <a:cs typeface="Calibri"/>
              </a:rPr>
              <a:t>cls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int(box.cls[0])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print(f"Class: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{cls},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Confidence: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{conf:.2f},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BBox: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({x1},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{y1},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{x2},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{y2})")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100">
              <a:latin typeface="Calibri"/>
              <a:cs typeface="Calibri"/>
            </a:endParaRPr>
          </a:p>
          <a:p>
            <a:pPr marL="265430" marR="1947545" indent="1270">
              <a:lnSpc>
                <a:spcPct val="170500"/>
              </a:lnSpc>
            </a:pPr>
            <a:r>
              <a:rPr dirty="0" sz="1100" spc="-10">
                <a:latin typeface="Calibri"/>
                <a:cs typeface="Calibri"/>
              </a:rPr>
              <a:t>masked_image[y1:y2,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x1:x2]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255 </a:t>
            </a:r>
            <a:r>
              <a:rPr dirty="0" sz="1100" spc="-10">
                <a:latin typeface="Calibri"/>
                <a:cs typeface="Calibri"/>
              </a:rPr>
              <a:t>first_box_pixels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image[y1:y2,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x1:x2].copy() first_box_found</a:t>
            </a:r>
            <a:r>
              <a:rPr dirty="0" sz="1100">
                <a:latin typeface="Calibri"/>
                <a:cs typeface="Calibri"/>
              </a:rPr>
              <a:t> 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True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100">
              <a:latin typeface="Calibri"/>
              <a:cs typeface="Calibri"/>
            </a:endParaRPr>
          </a:p>
          <a:p>
            <a:pPr marL="12700" marR="2331720">
              <a:lnSpc>
                <a:spcPct val="170500"/>
              </a:lnSpc>
            </a:pPr>
            <a:r>
              <a:rPr dirty="0" sz="1100" spc="-10">
                <a:latin typeface="Calibri"/>
                <a:cs typeface="Calibri"/>
              </a:rPr>
              <a:t>cv2.imwrite("output.jpg",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masked_image) cv2_imshow(masked_image) print(first_box_pixels.shape)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histogram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hist_values,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bin_edges</a:t>
            </a:r>
            <a:r>
              <a:rPr dirty="0" sz="1100">
                <a:latin typeface="Calibri"/>
                <a:cs typeface="Calibri"/>
              </a:rPr>
              <a:t> = </a:t>
            </a:r>
            <a:r>
              <a:rPr dirty="0" sz="1100" spc="-10">
                <a:latin typeface="Calibri"/>
                <a:cs typeface="Calibri"/>
              </a:rPr>
              <a:t>np.histogram(first_box_pixels,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bins=256,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range=(0,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255))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max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intensity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max_bin_value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np.max(hist_values)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max_bin_index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np.argmax(hist_values)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max_bin_intensity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int(bin_edges[max_bin_index])</a:t>
            </a:r>
            <a:endParaRPr sz="1100">
              <a:latin typeface="Calibri"/>
              <a:cs typeface="Calibri"/>
            </a:endParaRPr>
          </a:p>
          <a:p>
            <a:pPr marL="12700" marR="149860">
              <a:lnSpc>
                <a:spcPct val="34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print(f"Maximum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value: </a:t>
            </a:r>
            <a:r>
              <a:rPr dirty="0" sz="1100" spc="-10">
                <a:latin typeface="Calibri"/>
                <a:cs typeface="Calibri"/>
              </a:rPr>
              <a:t>{max_bin_value}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(Intensity: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{max_bin_intensity})")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pixels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intensity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4260215" cy="876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flat_pixels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first_box_pixels.flatten()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Calibri"/>
                <a:cs typeface="Calibri"/>
              </a:rPr>
              <a:t>w = </a:t>
            </a:r>
            <a:r>
              <a:rPr dirty="0" sz="1100" spc="-25">
                <a:latin typeface="Calibri"/>
                <a:cs typeface="Calibri"/>
              </a:rPr>
              <a:t>[]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100">
              <a:latin typeface="Calibri"/>
              <a:cs typeface="Calibri"/>
            </a:endParaRPr>
          </a:p>
          <a:p>
            <a:pPr marL="140335" marR="2567305" indent="-128270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range(len(flat_pixels)): </a:t>
            </a: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10">
                <a:latin typeface="Calibri"/>
                <a:cs typeface="Calibri"/>
              </a:rPr>
              <a:t>flat_pixels[i]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 </a:t>
            </a:r>
            <a:r>
              <a:rPr dirty="0" sz="1100" spc="-25">
                <a:latin typeface="Calibri"/>
                <a:cs typeface="Calibri"/>
              </a:rPr>
              <a:t>30:</a:t>
            </a:r>
            <a:endParaRPr sz="1100">
              <a:latin typeface="Calibri"/>
              <a:cs typeface="Calibri"/>
            </a:endParaRPr>
          </a:p>
          <a:p>
            <a:pPr marL="265430" marR="3046730">
              <a:lnSpc>
                <a:spcPts val="2260"/>
              </a:lnSpc>
              <a:spcBef>
                <a:spcPts val="215"/>
              </a:spcBef>
            </a:pPr>
            <a:r>
              <a:rPr dirty="0" sz="1100" spc="-10">
                <a:latin typeface="Calibri"/>
                <a:cs typeface="Calibri"/>
              </a:rPr>
              <a:t>flat_pixels[i]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r>
              <a:rPr dirty="0" sz="1100" spc="-10">
                <a:latin typeface="Calibri"/>
                <a:cs typeface="Calibri"/>
              </a:rPr>
              <a:t> w.append(1)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libri"/>
                <a:cs typeface="Calibri"/>
              </a:rPr>
              <a:t>elif </a:t>
            </a:r>
            <a:r>
              <a:rPr dirty="0" sz="1100" spc="-10">
                <a:latin typeface="Calibri"/>
                <a:cs typeface="Calibri"/>
              </a:rPr>
              <a:t>flat_pixels[i]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&gt; </a:t>
            </a:r>
            <a:r>
              <a:rPr dirty="0" sz="1100" spc="-25">
                <a:latin typeface="Calibri"/>
                <a:cs typeface="Calibri"/>
              </a:rPr>
              <a:t>30:</a:t>
            </a:r>
            <a:endParaRPr sz="1100">
              <a:latin typeface="Calibri"/>
              <a:cs typeface="Calibri"/>
            </a:endParaRPr>
          </a:p>
          <a:p>
            <a:pPr marL="265430" marR="3046730">
              <a:lnSpc>
                <a:spcPts val="2260"/>
              </a:lnSpc>
              <a:spcBef>
                <a:spcPts val="219"/>
              </a:spcBef>
            </a:pPr>
            <a:r>
              <a:rPr dirty="0" sz="1100" spc="-10">
                <a:latin typeface="Calibri"/>
                <a:cs typeface="Calibri"/>
              </a:rPr>
              <a:t>flat_pixels[i]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r>
              <a:rPr dirty="0" sz="1100" spc="-10">
                <a:latin typeface="Calibri"/>
                <a:cs typeface="Calibri"/>
              </a:rPr>
              <a:t> #w.append(1)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685"/>
              </a:spcBef>
            </a:pPr>
            <a:r>
              <a:rPr dirty="0" sz="1100">
                <a:latin typeface="Calibri"/>
                <a:cs typeface="Calibri"/>
              </a:rPr>
              <a:t>elif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flat_pixels[i]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29:</a:t>
            </a:r>
            <a:endParaRPr sz="1100">
              <a:latin typeface="Calibri"/>
              <a:cs typeface="Calibri"/>
            </a:endParaRPr>
          </a:p>
          <a:p>
            <a:pPr marL="265430" marR="2950845">
              <a:lnSpc>
                <a:spcPct val="170000"/>
              </a:lnSpc>
              <a:spcBef>
                <a:spcPts val="15"/>
              </a:spcBef>
            </a:pPr>
            <a:r>
              <a:rPr dirty="0" sz="1100" spc="-10">
                <a:latin typeface="Calibri"/>
                <a:cs typeface="Calibri"/>
              </a:rPr>
              <a:t>#flat_pixels[i]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r>
              <a:rPr dirty="0" sz="1100" spc="-10">
                <a:latin typeface="Calibri"/>
                <a:cs typeface="Calibri"/>
              </a:rPr>
              <a:t> w.append(0)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print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('watermark_bits_length',len(w))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Reshape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pixels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original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shape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first_box_pixels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flat_pixels.reshape(first_box_pixels.shape)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100">
              <a:latin typeface="Calibri"/>
              <a:cs typeface="Calibri"/>
            </a:endParaRPr>
          </a:p>
          <a:p>
            <a:pPr marL="12700" marR="2045970">
              <a:lnSpc>
                <a:spcPct val="17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modified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bounding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pixels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bbox_coords: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x1,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y1,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x2,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y2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bbox_coords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extracted_image[y1:y2,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x1:x2]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first_box_pixels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embedded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marL="12700" marR="1202055">
              <a:lnSpc>
                <a:spcPct val="1700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cv2.imwrite("extracted_image.jpg",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extracted_image) cv2_imshow(extracted_image)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34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ex_image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cv2.imread("extracted_image.jpg",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cv2.IMREAD_GRAYSCALE)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PSNR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5315585" cy="3806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psnr_value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compute_psnr(img,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extracted_image)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Calibri"/>
                <a:cs typeface="Calibri"/>
              </a:rPr>
              <a:t>print(f"PSNR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original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embedded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{psnr_value:.2f}</a:t>
            </a:r>
            <a:r>
              <a:rPr dirty="0" sz="1100" spc="-20">
                <a:latin typeface="Calibri"/>
                <a:cs typeface="Calibri"/>
              </a:rPr>
              <a:t> dB")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100">
              <a:latin typeface="Calibri"/>
              <a:cs typeface="Calibri"/>
            </a:endParaRPr>
          </a:p>
          <a:p>
            <a:pPr marL="12700" marR="3323590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histogram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modification plt.figure(figsize=(8,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5))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plt.hist(first_box_pixels.flatten(),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bins=256,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color='black',</a:t>
            </a:r>
            <a:r>
              <a:rPr dirty="0" sz="1100" spc="-10">
                <a:latin typeface="Calibri"/>
                <a:cs typeface="Calibri"/>
              </a:rPr>
              <a:t> alpha=0.7)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spc="-10">
                <a:latin typeface="Calibri"/>
                <a:cs typeface="Calibri"/>
              </a:rPr>
              <a:t>plt.axvline(x=max_bin_intensity,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color='red',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linestyle='dashed',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linewidth=2,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label=f"Max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Bin: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10">
                <a:latin typeface="Calibri"/>
                <a:cs typeface="Calibri"/>
              </a:rPr>
              <a:t>{max_bin_intensity}")</a:t>
            </a:r>
            <a:endParaRPr sz="1100">
              <a:latin typeface="Calibri"/>
              <a:cs typeface="Calibri"/>
            </a:endParaRPr>
          </a:p>
          <a:p>
            <a:pPr marL="12700" marR="2372995">
              <a:lnSpc>
                <a:spcPct val="1702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plt.title("Histogram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Grayscale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(Modified)") plt.xlabel("Pixel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Intensity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(0-255)")</a:t>
            </a:r>
            <a:endParaRPr sz="1100">
              <a:latin typeface="Calibri"/>
              <a:cs typeface="Calibri"/>
            </a:endParaRPr>
          </a:p>
          <a:p>
            <a:pPr marL="12700" marR="3983990">
              <a:lnSpc>
                <a:spcPct val="1700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plt.ylabel("Frequency") plt.legend()</a:t>
            </a:r>
            <a:endParaRPr sz="1100">
              <a:latin typeface="Calibri"/>
              <a:cs typeface="Calibri"/>
            </a:endParaRPr>
          </a:p>
          <a:p>
            <a:pPr marL="12700" marR="3009900">
              <a:lnSpc>
                <a:spcPts val="2260"/>
              </a:lnSpc>
              <a:spcBef>
                <a:spcPts val="80"/>
              </a:spcBef>
            </a:pPr>
            <a:r>
              <a:rPr dirty="0" sz="1100">
                <a:latin typeface="Calibri"/>
                <a:cs typeface="Calibri"/>
              </a:rPr>
              <a:t>plt.grid(axis='y',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linestyle='--</a:t>
            </a:r>
            <a:r>
              <a:rPr dirty="0" sz="1100">
                <a:latin typeface="Calibri"/>
                <a:cs typeface="Calibri"/>
              </a:rPr>
              <a:t>',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alpha=0.7) plt.show()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363082"/>
            <a:ext cx="4699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69279"/>
            <a:ext cx="5731509" cy="3681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15" y="4459223"/>
            <a:ext cx="5732132" cy="39654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215" y="914399"/>
            <a:ext cx="5729085" cy="31394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67695" y="4974589"/>
            <a:ext cx="3136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5">
                <a:solidFill>
                  <a:srgbClr val="181818"/>
                </a:solidFill>
                <a:latin typeface="Courier New"/>
                <a:cs typeface="Courier New"/>
              </a:rPr>
              <a:t>2000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20196" y="5337301"/>
            <a:ext cx="456565" cy="1619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dirty="0" sz="1050" spc="-15">
                <a:latin typeface="Consolas"/>
                <a:cs typeface="Consolas"/>
              </a:rPr>
              <a:t>l75O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50">
              <a:latin typeface="Consolas"/>
              <a:cs typeface="Consolas"/>
            </a:endParaRPr>
          </a:p>
          <a:p>
            <a:pPr marL="166370">
              <a:lnSpc>
                <a:spcPct val="100000"/>
              </a:lnSpc>
            </a:pPr>
            <a:r>
              <a:rPr dirty="0" sz="950" spc="-20">
                <a:latin typeface="Cambria"/>
                <a:cs typeface="Cambria"/>
              </a:rPr>
              <a:t>1500</a:t>
            </a:r>
            <a:endParaRPr sz="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50">
              <a:latin typeface="Cambria"/>
              <a:cs typeface="Cambria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dirty="0" sz="1050" spc="-65">
                <a:latin typeface="Courier New"/>
                <a:cs typeface="Courier New"/>
              </a:rPr>
              <a:t>1250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spc="-60">
                <a:latin typeface="Courier New"/>
                <a:cs typeface="Courier New"/>
              </a:rPr>
              <a:t>TTl000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050">
              <a:latin typeface="Courier New"/>
              <a:cs typeface="Courier New"/>
            </a:endParaRPr>
          </a:p>
          <a:p>
            <a:pPr marL="234950">
              <a:lnSpc>
                <a:spcPct val="100000"/>
              </a:lnSpc>
            </a:pPr>
            <a:r>
              <a:rPr dirty="0" sz="1000" spc="-25">
                <a:solidFill>
                  <a:srgbClr val="181818"/>
                </a:solidFill>
                <a:latin typeface="Cambria"/>
                <a:cs typeface="Cambria"/>
              </a:rPr>
              <a:t>750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69495" y="4599177"/>
            <a:ext cx="278765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Histogram</a:t>
            </a:r>
            <a:r>
              <a:rPr dirty="0" sz="1150" spc="135"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1C1C1C"/>
                </a:solidFill>
                <a:latin typeface="Arial MT"/>
                <a:cs typeface="Arial MT"/>
              </a:rPr>
              <a:t>of</a:t>
            </a:r>
            <a:r>
              <a:rPr dirty="0" sz="1150" spc="13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Grayscale</a:t>
            </a:r>
            <a:r>
              <a:rPr dirty="0" sz="1150" spc="17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</a:t>
            </a:r>
            <a:r>
              <a:rPr dirty="0" sz="1150" spc="7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(Modified)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1737" y="7973567"/>
            <a:ext cx="1254125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">
              <a:lnSpc>
                <a:spcPts val="1295"/>
              </a:lnSpc>
              <a:spcBef>
                <a:spcPts val="100"/>
              </a:spcBef>
              <a:tabLst>
                <a:tab pos="946785" algn="l"/>
              </a:tabLst>
            </a:pPr>
            <a:r>
              <a:rPr dirty="0" sz="1100" spc="-25">
                <a:solidFill>
                  <a:srgbClr val="151515"/>
                </a:solidFill>
                <a:latin typeface="Courier New"/>
                <a:cs typeface="Courier New"/>
              </a:rPr>
              <a:t>100</a:t>
            </a:r>
            <a:r>
              <a:rPr dirty="0" sz="1100">
                <a:solidFill>
                  <a:srgbClr val="151515"/>
                </a:solidFill>
                <a:latin typeface="Courier New"/>
                <a:cs typeface="Courier New"/>
              </a:rPr>
              <a:t>	</a:t>
            </a:r>
            <a:r>
              <a:rPr dirty="0" sz="1100" spc="-25">
                <a:solidFill>
                  <a:srgbClr val="383838"/>
                </a:solidFill>
                <a:latin typeface="Courier New"/>
                <a:cs typeface="Courier New"/>
              </a:rPr>
              <a:t>150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dirty="0" sz="1100" spc="-50">
                <a:latin typeface="Cambria"/>
                <a:cs typeface="Cambria"/>
              </a:rPr>
              <a:t>Pixel</a:t>
            </a:r>
            <a:r>
              <a:rPr dirty="0" sz="1100" spc="65">
                <a:latin typeface="Cambria"/>
                <a:cs typeface="Cambria"/>
              </a:rPr>
              <a:t> </a:t>
            </a:r>
            <a:r>
              <a:rPr dirty="0" sz="1100" spc="-55">
                <a:solidFill>
                  <a:srgbClr val="0F0F0F"/>
                </a:solidFill>
                <a:latin typeface="Cambria"/>
                <a:cs typeface="Cambria"/>
              </a:rPr>
              <a:t>Intensity</a:t>
            </a:r>
            <a:r>
              <a:rPr dirty="0" sz="1100" spc="55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sz="1100" spc="-75">
                <a:solidFill>
                  <a:srgbClr val="1A1A1A"/>
                </a:solidFill>
                <a:latin typeface="Cambria"/>
                <a:cs typeface="Cambria"/>
              </a:rPr>
              <a:t>(0-</a:t>
            </a:r>
            <a:r>
              <a:rPr dirty="0" sz="1100" spc="-25">
                <a:solidFill>
                  <a:srgbClr val="1A1A1A"/>
                </a:solidFill>
                <a:latin typeface="Cambria"/>
                <a:cs typeface="Cambria"/>
              </a:rPr>
              <a:t>255)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57600" y="7979917"/>
            <a:ext cx="2343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70">
                <a:latin typeface="Courier New"/>
                <a:cs typeface="Courier New"/>
              </a:rPr>
              <a:t>ZOO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07053" y="4874005"/>
            <a:ext cx="6864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latin typeface="Arial MT"/>
                <a:cs typeface="Arial MT"/>
              </a:rPr>
              <a:t>Max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Bin: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2F2F2F"/>
                </a:solidFill>
                <a:latin typeface="Arial MT"/>
                <a:cs typeface="Arial MT"/>
              </a:rPr>
              <a:t>29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58782" y="7973567"/>
            <a:ext cx="2419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85">
                <a:solidFill>
                  <a:srgbClr val="0C0C0C"/>
                </a:solidFill>
                <a:latin typeface="Courier New"/>
                <a:cs typeface="Courier New"/>
              </a:rPr>
              <a:t>250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2312035" cy="333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Wingdings"/>
                <a:cs typeface="Wingdings"/>
              </a:rPr>
              <a:t></a:t>
            </a:r>
            <a:r>
              <a:rPr dirty="0" sz="1100" spc="-10">
                <a:latin typeface="Calibri"/>
                <a:cs typeface="Calibri"/>
              </a:rPr>
              <a:t>I=cv2.imread('persondog_gray.jpg',0)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2260"/>
              </a:lnSpc>
              <a:spcBef>
                <a:spcPts val="220"/>
              </a:spcBef>
            </a:pPr>
            <a:r>
              <a:rPr dirty="0" sz="1100" spc="-10">
                <a:latin typeface="Calibri"/>
                <a:cs typeface="Calibri"/>
              </a:rPr>
              <a:t>I11=cv2.imread('extracted_image.jpg',0) cnt=0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100" spc="-10">
                <a:latin typeface="Calibri"/>
                <a:cs typeface="Calibri"/>
              </a:rPr>
              <a:t>m,n=I.shape</a:t>
            </a:r>
            <a:endParaRPr sz="1100">
              <a:latin typeface="Calibri"/>
              <a:cs typeface="Calibri"/>
            </a:endParaRPr>
          </a:p>
          <a:p>
            <a:pPr algn="just" marL="76200" marR="1259840" indent="-64135">
              <a:lnSpc>
                <a:spcPct val="1705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range(m):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range(n):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I[i,j]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!=</a:t>
            </a:r>
            <a:r>
              <a:rPr dirty="0" sz="1100" spc="-10">
                <a:latin typeface="Calibri"/>
                <a:cs typeface="Calibri"/>
              </a:rPr>
              <a:t> I11[i,j]:</a:t>
            </a:r>
            <a:endParaRPr sz="11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cnt+=1</a:t>
            </a:r>
            <a:endParaRPr sz="1100">
              <a:latin typeface="Calibri"/>
              <a:cs typeface="Calibri"/>
            </a:endParaRPr>
          </a:p>
          <a:p>
            <a:pPr marL="12700" marR="1454150" indent="190500">
              <a:lnSpc>
                <a:spcPts val="2260"/>
              </a:lnSpc>
              <a:spcBef>
                <a:spcPts val="215"/>
              </a:spcBef>
            </a:pPr>
            <a:r>
              <a:rPr dirty="0" sz="1100">
                <a:latin typeface="Calibri"/>
                <a:cs typeface="Calibri"/>
              </a:rPr>
              <a:t>#print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([i,j]) print(cnt)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print(bbox_coords)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465444"/>
            <a:ext cx="4699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6727825"/>
            <a:ext cx="143256" cy="1706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7014336"/>
            <a:ext cx="143256" cy="17068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02004" y="6709029"/>
            <a:ext cx="5681980" cy="664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30543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→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30543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pixels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full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watermark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embedding.</a:t>
            </a:r>
            <a:endParaRPr sz="1100">
              <a:latin typeface="Calibri"/>
              <a:cs typeface="Calibri"/>
            </a:endParaRPr>
          </a:p>
          <a:p>
            <a:pPr marL="12700" marR="5080" indent="135255">
              <a:lnSpc>
                <a:spcPct val="110000"/>
              </a:lnSpc>
              <a:spcBef>
                <a:spcPts val="800"/>
              </a:spcBef>
            </a:pPr>
            <a:r>
              <a:rPr dirty="0" sz="1100">
                <a:latin typeface="Calibri"/>
                <a:cs typeface="Calibri"/>
              </a:rPr>
              <a:t>(595,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154,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798,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699)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→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bounding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box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coordinates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(x1,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y1,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x2,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y2)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watermark </a:t>
            </a:r>
            <a:r>
              <a:rPr dirty="0" sz="1100">
                <a:latin typeface="Calibri"/>
                <a:cs typeface="Calibri"/>
              </a:rPr>
              <a:t>embedding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happened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(i.e.,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inside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box).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2004" y="8020659"/>
            <a:ext cx="5747385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922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Wingdings"/>
                <a:cs typeface="Wingdings"/>
              </a:rPr>
              <a:t>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10">
                <a:latin typeface="Calibri"/>
                <a:cs typeface="Calibri"/>
              </a:rPr>
              <a:t> processing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grayscale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YOLOv8,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bounding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around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detected</a:t>
            </a:r>
            <a:r>
              <a:rPr dirty="0" sz="1100" spc="-10">
                <a:latin typeface="Calibri"/>
                <a:cs typeface="Calibri"/>
              </a:rPr>
              <a:t> object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extracted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coordinates </a:t>
            </a:r>
            <a:r>
              <a:rPr dirty="0" sz="1100">
                <a:latin typeface="Calibri"/>
                <a:cs typeface="Calibri"/>
              </a:rPr>
              <a:t>(595,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154,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798,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699).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region,</a:t>
            </a:r>
            <a:r>
              <a:rPr dirty="0" sz="1100" spc="-10">
                <a:latin typeface="Calibri"/>
                <a:cs typeface="Calibri"/>
              </a:rPr>
              <a:t> pixel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carefully </a:t>
            </a:r>
            <a:r>
              <a:rPr dirty="0" sz="1100">
                <a:latin typeface="Calibri"/>
                <a:cs typeface="Calibri"/>
              </a:rPr>
              <a:t>modified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 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simple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rule,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resulting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 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embedding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watermark.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total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 </a:t>
            </a:r>
            <a:r>
              <a:rPr dirty="0" sz="1100" spc="-2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altered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pixels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original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(persondog_gray.jpg)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embedded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(extracted_image.jpg)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found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30,543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pixels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highly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localized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controlled.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5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Despite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modifications,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Peak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Signal-to-</a:t>
            </a:r>
            <a:r>
              <a:rPr dirty="0" sz="1100">
                <a:latin typeface="Calibri"/>
                <a:cs typeface="Calibri"/>
              </a:rPr>
              <a:t>Noise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Ratio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(PSNR)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remained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high,</a:t>
            </a:r>
            <a:r>
              <a:rPr dirty="0" sz="1100" spc="-10">
                <a:latin typeface="Calibri"/>
                <a:cs typeface="Calibri"/>
              </a:rPr>
              <a:t> indicating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visual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quality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preserved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watermark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imperceptible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human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eye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70117"/>
            <a:ext cx="4042917" cy="8439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4508" y="892809"/>
            <a:ext cx="5494020" cy="6269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7432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References</a:t>
            </a:r>
            <a:endParaRPr sz="1400">
              <a:latin typeface="Calibri"/>
              <a:cs typeface="Calibri"/>
            </a:endParaRPr>
          </a:p>
          <a:p>
            <a:pPr marL="247015" marR="51435" indent="-228600">
              <a:lnSpc>
                <a:spcPct val="110000"/>
              </a:lnSpc>
              <a:spcBef>
                <a:spcPts val="845"/>
              </a:spcBef>
              <a:buAutoNum type="arabicPlain"/>
              <a:tabLst>
                <a:tab pos="247015" algn="l"/>
              </a:tabLst>
            </a:pPr>
            <a:r>
              <a:rPr dirty="0" sz="1100">
                <a:latin typeface="Calibri"/>
                <a:cs typeface="Calibri"/>
              </a:rPr>
              <a:t>Redmon,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Joseph,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Farhadi.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"YOLO9000: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better, </a:t>
            </a:r>
            <a:r>
              <a:rPr dirty="0" sz="1100" spc="-20">
                <a:latin typeface="Calibri"/>
                <a:cs typeface="Calibri"/>
              </a:rPr>
              <a:t>faster,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stronger."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Proceedings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IEEE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conference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vision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pattern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recognition,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pp.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7263-</a:t>
            </a:r>
            <a:r>
              <a:rPr dirty="0" sz="1100">
                <a:latin typeface="Calibri"/>
                <a:cs typeface="Calibri"/>
              </a:rPr>
              <a:t>7271.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2017.</a:t>
            </a:r>
            <a:endParaRPr sz="1100">
              <a:latin typeface="Calibri"/>
              <a:cs typeface="Calibri"/>
            </a:endParaRPr>
          </a:p>
          <a:p>
            <a:pPr marL="247015" marR="85725" indent="-228600">
              <a:lnSpc>
                <a:spcPct val="109100"/>
              </a:lnSpc>
              <a:spcBef>
                <a:spcPts val="815"/>
              </a:spcBef>
              <a:buAutoNum type="arabicPlain"/>
              <a:tabLst>
                <a:tab pos="247015" algn="l"/>
              </a:tabLst>
            </a:pPr>
            <a:r>
              <a:rPr dirty="0" sz="1100" spc="-10">
                <a:latin typeface="Calibri"/>
                <a:cs typeface="Calibri"/>
              </a:rPr>
              <a:t>Bochkovskiy,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A.;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Wang,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C.-</a:t>
            </a:r>
            <a:r>
              <a:rPr dirty="0" sz="1100" spc="-45">
                <a:latin typeface="Calibri"/>
                <a:cs typeface="Calibri"/>
              </a:rPr>
              <a:t>Y.;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Liao,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H.-</a:t>
            </a:r>
            <a:r>
              <a:rPr dirty="0" sz="1100" spc="-70">
                <a:latin typeface="Calibri"/>
                <a:cs typeface="Calibri"/>
              </a:rPr>
              <a:t>Y.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2020.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Yolov4: </a:t>
            </a:r>
            <a:r>
              <a:rPr dirty="0" sz="1100">
                <a:latin typeface="Calibri"/>
                <a:cs typeface="Calibri"/>
              </a:rPr>
              <a:t>Optimal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accuracy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of </a:t>
            </a:r>
            <a:r>
              <a:rPr dirty="0" sz="1100">
                <a:latin typeface="Calibri"/>
                <a:cs typeface="Calibri"/>
              </a:rPr>
              <a:t>object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detection.</a:t>
            </a:r>
            <a:r>
              <a:rPr dirty="0" sz="1100" spc="-10">
                <a:latin typeface="Calibri"/>
                <a:cs typeface="Calibri"/>
              </a:rPr>
              <a:t> arXiv:2004.10934.</a:t>
            </a:r>
            <a:endParaRPr sz="1100">
              <a:latin typeface="Calibri"/>
              <a:cs typeface="Calibri"/>
            </a:endParaRPr>
          </a:p>
          <a:p>
            <a:pPr marL="247015" marR="104775" indent="-228600">
              <a:lnSpc>
                <a:spcPct val="109500"/>
              </a:lnSpc>
              <a:spcBef>
                <a:spcPts val="810"/>
              </a:spcBef>
              <a:buAutoNum type="arabicPlain"/>
              <a:tabLst>
                <a:tab pos="247015" algn="l"/>
              </a:tabLst>
            </a:pPr>
            <a:r>
              <a:rPr dirty="0" sz="1100">
                <a:latin typeface="Calibri"/>
                <a:cs typeface="Calibri"/>
              </a:rPr>
              <a:t>Barry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(2019)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xYOLO: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real-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humanoid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soccer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on </a:t>
            </a:r>
            <a:r>
              <a:rPr dirty="0" sz="1100" spc="-10">
                <a:latin typeface="Calibri"/>
                <a:cs typeface="Calibri"/>
              </a:rPr>
              <a:t>low-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10">
                <a:latin typeface="Calibri"/>
                <a:cs typeface="Calibri"/>
              </a:rPr>
              <a:t> hardware.</a:t>
            </a:r>
            <a:r>
              <a:rPr dirty="0" sz="1100">
                <a:latin typeface="Calibri"/>
                <a:cs typeface="Calibri"/>
              </a:rPr>
              <a:t> In: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2019 </a:t>
            </a:r>
            <a:r>
              <a:rPr dirty="0" sz="1100" spc="-10">
                <a:latin typeface="Calibri"/>
                <a:cs typeface="Calibri"/>
              </a:rPr>
              <a:t>International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Conference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 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Vision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New </a:t>
            </a:r>
            <a:r>
              <a:rPr dirty="0" sz="1100">
                <a:latin typeface="Calibri"/>
                <a:cs typeface="Calibri"/>
              </a:rPr>
              <a:t>Zealand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(IVCNZ).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IEEE.</a:t>
            </a:r>
            <a:endParaRPr sz="1100">
              <a:latin typeface="Calibri"/>
              <a:cs typeface="Calibri"/>
            </a:endParaRPr>
          </a:p>
          <a:p>
            <a:pPr marL="247015" marR="82550" indent="-228600">
              <a:lnSpc>
                <a:spcPct val="109100"/>
              </a:lnSpc>
              <a:spcBef>
                <a:spcPts val="815"/>
              </a:spcBef>
              <a:buAutoNum type="arabicPlain"/>
              <a:tabLst>
                <a:tab pos="247015" algn="l"/>
              </a:tabLst>
            </a:pPr>
            <a:r>
              <a:rPr dirty="0" sz="1100" spc="-10">
                <a:latin typeface="Calibri"/>
                <a:cs typeface="Calibri"/>
              </a:rPr>
              <a:t>Alexey Bochkovskiy, </a:t>
            </a:r>
            <a:r>
              <a:rPr dirty="0" sz="1100" spc="-25">
                <a:latin typeface="Calibri"/>
                <a:cs typeface="Calibri"/>
              </a:rPr>
              <a:t>Chien-</a:t>
            </a:r>
            <a:r>
              <a:rPr dirty="0" sz="1100" spc="-10">
                <a:latin typeface="Calibri"/>
                <a:cs typeface="Calibri"/>
              </a:rPr>
              <a:t>Yao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Wang,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Hong</a:t>
            </a:r>
            <a:r>
              <a:rPr dirty="0" sz="1100" spc="-10">
                <a:latin typeface="Calibri"/>
                <a:cs typeface="Calibri"/>
              </a:rPr>
              <a:t> Yuan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Liao.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Yolov4: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Optimal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accuracy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detection,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2020.</a:t>
            </a:r>
            <a:endParaRPr sz="1100">
              <a:latin typeface="Calibri"/>
              <a:cs typeface="Calibri"/>
            </a:endParaRPr>
          </a:p>
          <a:p>
            <a:pPr marL="247015" marR="120014" indent="-228600">
              <a:lnSpc>
                <a:spcPct val="110000"/>
              </a:lnSpc>
              <a:spcBef>
                <a:spcPts val="805"/>
              </a:spcBef>
              <a:buAutoNum type="arabicPlain"/>
              <a:tabLst>
                <a:tab pos="247015" algn="l"/>
              </a:tabLst>
            </a:pPr>
            <a:r>
              <a:rPr dirty="0" sz="1100">
                <a:latin typeface="Calibri"/>
                <a:cs typeface="Calibri"/>
              </a:rPr>
              <a:t>A.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Bochkovskiy,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C.-</a:t>
            </a:r>
            <a:r>
              <a:rPr dirty="0" sz="1100" spc="-70">
                <a:latin typeface="Calibri"/>
                <a:cs typeface="Calibri"/>
              </a:rPr>
              <a:t>Y.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Wang,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H.-</a:t>
            </a:r>
            <a:r>
              <a:rPr dirty="0" sz="1100" spc="-70">
                <a:latin typeface="Calibri"/>
                <a:cs typeface="Calibri"/>
              </a:rPr>
              <a:t>Y.</a:t>
            </a:r>
            <a:r>
              <a:rPr dirty="0" sz="1100">
                <a:latin typeface="Calibri"/>
                <a:cs typeface="Calibri"/>
              </a:rPr>
              <a:t> M.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Liao.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Yolov4: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Optimal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accuracy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object </a:t>
            </a:r>
            <a:r>
              <a:rPr dirty="0" sz="1100">
                <a:latin typeface="Calibri"/>
                <a:cs typeface="Calibri"/>
              </a:rPr>
              <a:t>detec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tion.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arXiv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preprint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arXiv:2004.10934,</a:t>
            </a:r>
            <a:r>
              <a:rPr dirty="0" sz="1100" spc="-20">
                <a:latin typeface="Calibri"/>
                <a:cs typeface="Calibri"/>
              </a:rPr>
              <a:t> 2020.</a:t>
            </a:r>
            <a:endParaRPr sz="1100">
              <a:latin typeface="Calibri"/>
              <a:cs typeface="Calibri"/>
            </a:endParaRPr>
          </a:p>
          <a:p>
            <a:pPr marL="247015" marR="5080" indent="-228600">
              <a:lnSpc>
                <a:spcPct val="110000"/>
              </a:lnSpc>
              <a:spcBef>
                <a:spcPts val="795"/>
              </a:spcBef>
              <a:buAutoNum type="arabicPlain"/>
              <a:tabLst>
                <a:tab pos="247015" algn="l"/>
              </a:tabLst>
            </a:pPr>
            <a:r>
              <a:rPr dirty="0" sz="1100" spc="-10">
                <a:latin typeface="Calibri"/>
                <a:cs typeface="Calibri"/>
              </a:rPr>
              <a:t>Alexey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Bochkovskiy,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Chien-</a:t>
            </a:r>
            <a:r>
              <a:rPr dirty="0" sz="1100" spc="-10">
                <a:latin typeface="Calibri"/>
                <a:cs typeface="Calibri"/>
              </a:rPr>
              <a:t>Yao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Wang,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Yuan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Liao.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YOLOv4: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Optimal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Accuracy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Detection.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arXiv:2004.10934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[cs,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eess],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Apr.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2020.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arXiv: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2004.</a:t>
            </a:r>
            <a:endParaRPr sz="1100">
              <a:latin typeface="Calibri"/>
              <a:cs typeface="Calibri"/>
            </a:endParaRPr>
          </a:p>
          <a:p>
            <a:pPr marL="247015" marR="93345" indent="-228600">
              <a:lnSpc>
                <a:spcPct val="110000"/>
              </a:lnSpc>
              <a:spcBef>
                <a:spcPts val="790"/>
              </a:spcBef>
              <a:buAutoNum type="arabicPlain"/>
              <a:tabLst>
                <a:tab pos="247015" algn="l"/>
              </a:tabLst>
            </a:pPr>
            <a:r>
              <a:rPr dirty="0" sz="1100">
                <a:latin typeface="Calibri"/>
                <a:cs typeface="Calibri"/>
              </a:rPr>
              <a:t>Sultana,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F.,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Sufian,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A.,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Dutta, </a:t>
            </a:r>
            <a:r>
              <a:rPr dirty="0" sz="1100" spc="-75">
                <a:latin typeface="Calibri"/>
                <a:cs typeface="Calibri"/>
              </a:rPr>
              <a:t>P.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(2020).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review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convolutional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neural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network.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Intelligent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Computing: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Processing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Applications.</a:t>
            </a:r>
            <a:endParaRPr sz="1100">
              <a:latin typeface="Calibri"/>
              <a:cs typeface="Calibri"/>
            </a:endParaRPr>
          </a:p>
          <a:p>
            <a:pPr marL="247015" marR="429259" indent="-228600">
              <a:lnSpc>
                <a:spcPct val="110000"/>
              </a:lnSpc>
              <a:spcBef>
                <a:spcPts val="795"/>
              </a:spcBef>
              <a:buAutoNum type="arabicPlain"/>
              <a:tabLst>
                <a:tab pos="247015" algn="l"/>
              </a:tabLst>
            </a:pPr>
            <a:r>
              <a:rPr dirty="0" sz="1100" spc="-20">
                <a:latin typeface="Calibri"/>
                <a:cs typeface="Calibri"/>
              </a:rPr>
              <a:t>Krizhevsky,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A.,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Sutskever,</a:t>
            </a:r>
            <a:r>
              <a:rPr dirty="0" sz="1100">
                <a:latin typeface="Calibri"/>
                <a:cs typeface="Calibri"/>
              </a:rPr>
              <a:t> I.,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&amp; Hinton,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(2012).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Imagenet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classification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deep </a:t>
            </a:r>
            <a:r>
              <a:rPr dirty="0" sz="1100">
                <a:latin typeface="Calibri"/>
                <a:cs typeface="Calibri"/>
              </a:rPr>
              <a:t>convolutional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neural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networks.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Advances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neural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information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systems (pp.1097-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1105).</a:t>
            </a:r>
            <a:endParaRPr sz="1100">
              <a:latin typeface="Calibri"/>
              <a:cs typeface="Calibri"/>
            </a:endParaRPr>
          </a:p>
          <a:p>
            <a:pPr marL="247015" marR="559435" indent="-228600">
              <a:lnSpc>
                <a:spcPct val="110200"/>
              </a:lnSpc>
              <a:spcBef>
                <a:spcPts val="785"/>
              </a:spcBef>
              <a:buAutoNum type="arabicPlain"/>
              <a:tabLst>
                <a:tab pos="247015" algn="l"/>
              </a:tabLst>
            </a:pPr>
            <a:r>
              <a:rPr dirty="0" sz="1100">
                <a:latin typeface="Calibri"/>
                <a:cs typeface="Calibri"/>
              </a:rPr>
              <a:t>Albelwi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Mahmood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(2017)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framework</a:t>
            </a:r>
            <a:r>
              <a:rPr dirty="0" sz="1100">
                <a:latin typeface="Calibri"/>
                <a:cs typeface="Calibri"/>
              </a:rPr>
              <a:t> 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designing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architectures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deep </a:t>
            </a:r>
            <a:r>
              <a:rPr dirty="0" sz="1100">
                <a:latin typeface="Calibri"/>
                <a:cs typeface="Calibri"/>
              </a:rPr>
              <a:t>convolutional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neural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networks.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Entropy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19(6):242</a:t>
            </a:r>
            <a:endParaRPr sz="1100">
              <a:latin typeface="Calibri"/>
              <a:cs typeface="Calibri"/>
            </a:endParaRPr>
          </a:p>
          <a:p>
            <a:pPr marL="278130" indent="-259715">
              <a:lnSpc>
                <a:spcPct val="100000"/>
              </a:lnSpc>
              <a:spcBef>
                <a:spcPts val="925"/>
              </a:spcBef>
              <a:buAutoNum type="arabicPlain"/>
              <a:tabLst>
                <a:tab pos="278130" algn="l"/>
              </a:tabLst>
            </a:pPr>
            <a:r>
              <a:rPr dirty="0" sz="1100">
                <a:latin typeface="Calibri"/>
                <a:cs typeface="Calibri"/>
              </a:rPr>
              <a:t>Diwan,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T.;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Anirudh,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G.;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Tembhurne,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J.V.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Challenges,</a:t>
            </a:r>
            <a:endParaRPr sz="1100">
              <a:latin typeface="Calibri"/>
              <a:cs typeface="Calibri"/>
            </a:endParaRPr>
          </a:p>
          <a:p>
            <a:pPr marL="263525" marR="493395" indent="1270">
              <a:lnSpc>
                <a:spcPct val="170000"/>
              </a:lnSpc>
              <a:spcBef>
                <a:spcPts val="15"/>
              </a:spcBef>
              <a:tabLst>
                <a:tab pos="838200" algn="l"/>
              </a:tabLst>
            </a:pPr>
            <a:r>
              <a:rPr dirty="0" sz="1100" spc="-10">
                <a:latin typeface="Calibri"/>
                <a:cs typeface="Calibri"/>
              </a:rPr>
              <a:t>Architectural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successors,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datasets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Multimed.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Tools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2023,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82, </a:t>
            </a:r>
            <a:r>
              <a:rPr dirty="0" sz="1100" spc="-10">
                <a:latin typeface="Calibri"/>
                <a:cs typeface="Calibri"/>
              </a:rPr>
              <a:t>9243–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10">
                <a:latin typeface="Calibri"/>
                <a:cs typeface="Calibri"/>
              </a:rPr>
              <a:t>9275.</a:t>
            </a:r>
            <a:endParaRPr sz="1100">
              <a:latin typeface="Calibri"/>
              <a:cs typeface="Calibri"/>
            </a:endParaRPr>
          </a:p>
          <a:p>
            <a:pPr marL="278130" marR="56515" indent="-266065">
              <a:lnSpc>
                <a:spcPct val="170000"/>
              </a:lnSpc>
              <a:spcBef>
                <a:spcPts val="10"/>
              </a:spcBef>
              <a:buAutoNum type="arabicPlain" startAt="11"/>
              <a:tabLst>
                <a:tab pos="295910" algn="l"/>
              </a:tabLst>
            </a:pPr>
            <a:r>
              <a:rPr dirty="0" sz="1100">
                <a:latin typeface="Calibri"/>
                <a:cs typeface="Calibri"/>
              </a:rPr>
              <a:t>J.</a:t>
            </a:r>
            <a:r>
              <a:rPr dirty="0" sz="1100" spc="-10">
                <a:latin typeface="Calibri"/>
                <a:cs typeface="Calibri"/>
              </a:rPr>
              <a:t> Carreira, </a:t>
            </a:r>
            <a:r>
              <a:rPr dirty="0" sz="1100">
                <a:latin typeface="Calibri"/>
                <a:cs typeface="Calibri"/>
              </a:rPr>
              <a:t>R.</a:t>
            </a:r>
            <a:r>
              <a:rPr dirty="0" sz="1100" spc="-10">
                <a:latin typeface="Calibri"/>
                <a:cs typeface="Calibri"/>
              </a:rPr>
              <a:t> Caseiro,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Batista,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Sminchisescu.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mantic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segmentation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second- </a:t>
            </a:r>
            <a:r>
              <a:rPr dirty="0" sz="1100" spc="-1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pooling.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ECCV,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2012.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37068" y="9134099"/>
            <a:ext cx="88265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5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7074" y="414249"/>
            <a:ext cx="6031865" cy="7813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216535">
              <a:lnSpc>
                <a:spcPct val="100000"/>
              </a:lnSpc>
              <a:spcBef>
                <a:spcPts val="110"/>
              </a:spcBef>
            </a:pPr>
            <a:r>
              <a:rPr dirty="0" sz="1450" spc="105" b="1">
                <a:latin typeface="Times New Roman"/>
                <a:cs typeface="Times New Roman"/>
              </a:rPr>
              <a:t>Introduction</a:t>
            </a: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45900"/>
              </a:lnSpc>
              <a:spcBef>
                <a:spcPts val="1160"/>
              </a:spcBef>
            </a:pPr>
            <a:r>
              <a:rPr dirty="0" sz="1150">
                <a:latin typeface="Times New Roman"/>
                <a:cs typeface="Times New Roman"/>
              </a:rPr>
              <a:t>YOLOv8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advanced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algorithm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speed,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accuracy,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robustness, </a:t>
            </a:r>
            <a:r>
              <a:rPr dirty="0" sz="1150">
                <a:latin typeface="Times New Roman"/>
                <a:cs typeface="Times New Roman"/>
              </a:rPr>
              <a:t>building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previous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better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occluded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objects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[1].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IA-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an </a:t>
            </a:r>
            <a:r>
              <a:rPr dirty="0" sz="1150">
                <a:latin typeface="Times New Roman"/>
                <a:cs typeface="Times New Roman"/>
              </a:rPr>
              <a:t>image-adaptive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framework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designed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enhance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adverse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weather </a:t>
            </a:r>
            <a:r>
              <a:rPr dirty="0" sz="1150">
                <a:latin typeface="Times New Roman"/>
                <a:cs typeface="Times New Roman"/>
              </a:rPr>
              <a:t>conditions.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integrates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2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differentiable</a:t>
            </a:r>
            <a:r>
              <a:rPr dirty="0" sz="1150" spc="2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</a:t>
            </a:r>
            <a:r>
              <a:rPr dirty="0" sz="1150" spc="20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processing</a:t>
            </a:r>
            <a:r>
              <a:rPr dirty="0" sz="1150" spc="2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module</a:t>
            </a:r>
            <a:r>
              <a:rPr dirty="0" sz="1150" spc="2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CNN-based</a:t>
            </a:r>
            <a:r>
              <a:rPr dirty="0" sz="1150" spc="2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predictor</a:t>
            </a:r>
            <a:r>
              <a:rPr dirty="0" sz="1150" spc="21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to </a:t>
            </a:r>
            <a:r>
              <a:rPr dirty="0" sz="1150">
                <a:latin typeface="Times New Roman"/>
                <a:cs typeface="Times New Roman"/>
              </a:rPr>
              <a:t>improve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foggy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low-light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scenarios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[2].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Adaptive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Frame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Control </a:t>
            </a:r>
            <a:r>
              <a:rPr dirty="0" sz="1150">
                <a:latin typeface="Times New Roman"/>
                <a:cs typeface="Times New Roman"/>
              </a:rPr>
              <a:t>(AFC),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which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helps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work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better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real-time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low-power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systems.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AFC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manages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video </a:t>
            </a:r>
            <a:r>
              <a:rPr dirty="0" sz="1150">
                <a:latin typeface="Times New Roman"/>
                <a:cs typeface="Times New Roman"/>
              </a:rPr>
              <a:t>frames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efficiently,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reducing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delays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keeping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accurate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[3].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DAMO-YOLO,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an </a:t>
            </a:r>
            <a:r>
              <a:rPr dirty="0" sz="1150">
                <a:latin typeface="Times New Roman"/>
                <a:cs typeface="Times New Roman"/>
              </a:rPr>
              <a:t>advanced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over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previous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versions.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It </a:t>
            </a:r>
            <a:r>
              <a:rPr dirty="0" sz="1150">
                <a:latin typeface="Times New Roman"/>
                <a:cs typeface="Times New Roman"/>
              </a:rPr>
              <a:t>incorporates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new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techniques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Neural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Architecture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Search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(NAS),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RepGFPN,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 spc="-10">
                <a:latin typeface="Times New Roman"/>
                <a:cs typeface="Times New Roman"/>
              </a:rPr>
              <a:t>ZeroHead, </a:t>
            </a:r>
            <a:r>
              <a:rPr dirty="0" sz="1150">
                <a:latin typeface="Times New Roman"/>
                <a:cs typeface="Times New Roman"/>
              </a:rPr>
              <a:t>AlignedOTA,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distillation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enhancement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optimize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performance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both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general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lightweight </a:t>
            </a: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[4].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PP-YOLO,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improved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YOLOv3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enhances object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accuracy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maintaining</a:t>
            </a:r>
            <a:r>
              <a:rPr dirty="0" sz="1150" spc="1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speed.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By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integrating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various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optimization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techniques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without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significantly </a:t>
            </a:r>
            <a:r>
              <a:rPr dirty="0" sz="1150">
                <a:latin typeface="Times New Roman"/>
                <a:cs typeface="Times New Roman"/>
              </a:rPr>
              <a:t>increasing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computation,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PP-YOLO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outperforms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YOLOv4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EfficientDet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both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effectiveness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and </a:t>
            </a:r>
            <a:r>
              <a:rPr dirty="0" sz="1150">
                <a:latin typeface="Times New Roman"/>
                <a:cs typeface="Times New Roman"/>
              </a:rPr>
              <a:t>efficiency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[5].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ViT-YOLO,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transformer-based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designed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drone-</a:t>
            </a:r>
            <a:r>
              <a:rPr dirty="0" sz="1150" spc="-10">
                <a:latin typeface="Times New Roman"/>
                <a:cs typeface="Times New Roman"/>
              </a:rPr>
              <a:t>captured </a:t>
            </a:r>
            <a:r>
              <a:rPr dirty="0" sz="1150">
                <a:latin typeface="Times New Roman"/>
                <a:cs typeface="Times New Roman"/>
              </a:rPr>
              <a:t>images.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enhances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feature</a:t>
            </a:r>
            <a:r>
              <a:rPr dirty="0" sz="1150" spc="3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extraction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multi-head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self-</a:t>
            </a:r>
            <a:r>
              <a:rPr dirty="0" sz="1150">
                <a:latin typeface="Times New Roman"/>
                <a:cs typeface="Times New Roman"/>
              </a:rPr>
              <a:t>attention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multi-</a:t>
            </a:r>
            <a:r>
              <a:rPr dirty="0" sz="1150" spc="-10">
                <a:latin typeface="Times New Roman"/>
                <a:cs typeface="Times New Roman"/>
              </a:rPr>
              <a:t>scale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using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BiFPN,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achieving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better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robustness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than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traditional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[6].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algorithm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advancements,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comparing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different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(YOLOv1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YOLOv5).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It </a:t>
            </a:r>
            <a:r>
              <a:rPr dirty="0" sz="1150">
                <a:latin typeface="Times New Roman"/>
                <a:cs typeface="Times New Roman"/>
              </a:rPr>
              <a:t>highlights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improvements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accuracy,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speed,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feature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extraction,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showing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evolution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YOLO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research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[7].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evolution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detection,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focusing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CNN-based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methods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YOLO.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highlights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how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over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traditional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CNN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approaches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4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Faster</a:t>
            </a:r>
            <a:r>
              <a:rPr dirty="0" sz="1150" spc="43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R-CNN,</a:t>
            </a:r>
            <a:r>
              <a:rPr dirty="0" sz="1150" spc="4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4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4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4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4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more</a:t>
            </a:r>
            <a:r>
              <a:rPr dirty="0" sz="1150" spc="43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efficient</a:t>
            </a:r>
            <a:r>
              <a:rPr dirty="0" sz="1150" spc="45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[8,11].</a:t>
            </a:r>
            <a:r>
              <a:rPr dirty="0" sz="1150" spc="43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43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4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its </a:t>
            </a:r>
            <a:r>
              <a:rPr dirty="0" sz="1150">
                <a:latin typeface="Times New Roman"/>
                <a:cs typeface="Times New Roman"/>
              </a:rPr>
              <a:t>advancements,</a:t>
            </a:r>
            <a:r>
              <a:rPr dirty="0" sz="1150" spc="48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comparing</a:t>
            </a:r>
            <a:r>
              <a:rPr dirty="0" sz="1150" spc="4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single-stage</a:t>
            </a:r>
            <a:r>
              <a:rPr dirty="0" sz="1150" spc="4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two-stage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48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4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methods.</a:t>
            </a:r>
            <a:r>
              <a:rPr dirty="0" sz="1150" spc="48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49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highlights </a:t>
            </a:r>
            <a:r>
              <a:rPr dirty="0" sz="1150">
                <a:latin typeface="Times New Roman"/>
                <a:cs typeface="Times New Roman"/>
              </a:rPr>
              <a:t>improvements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speed,</a:t>
            </a:r>
            <a:r>
              <a:rPr dirty="0" sz="1150" spc="20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accuracy,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architecture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across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versions,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discussing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challenges, </a:t>
            </a:r>
            <a:r>
              <a:rPr dirty="0" sz="1150">
                <a:latin typeface="Times New Roman"/>
                <a:cs typeface="Times New Roman"/>
              </a:rPr>
              <a:t>datasets,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future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research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directions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[9].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framework,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covering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2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evolution</a:t>
            </a:r>
            <a:r>
              <a:rPr dirty="0" sz="1150" spc="2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up</a:t>
            </a:r>
            <a:r>
              <a:rPr dirty="0" sz="1150" spc="26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to </a:t>
            </a:r>
            <a:r>
              <a:rPr dirty="0" sz="1150">
                <a:latin typeface="Times New Roman"/>
                <a:cs typeface="Times New Roman"/>
              </a:rPr>
              <a:t>YOLOv11.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highlights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improvements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speed,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accuracy,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across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various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domains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healthcare,</a:t>
            </a:r>
            <a:r>
              <a:rPr dirty="0" sz="1150" spc="2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vehicles,</a:t>
            </a:r>
            <a:r>
              <a:rPr dirty="0" sz="1150" spc="2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robotics,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2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also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discussing</a:t>
            </a:r>
            <a:r>
              <a:rPr dirty="0" sz="1150" spc="2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challenges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future </a:t>
            </a:r>
            <a:r>
              <a:rPr dirty="0" sz="1150">
                <a:latin typeface="Times New Roman"/>
                <a:cs typeface="Times New Roman"/>
              </a:rPr>
              <a:t>research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directions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[10].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R-CNN,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improved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method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faster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more </a:t>
            </a:r>
            <a:r>
              <a:rPr dirty="0" sz="1150">
                <a:latin typeface="Times New Roman"/>
                <a:cs typeface="Times New Roman"/>
              </a:rPr>
              <a:t>accurate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than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R-CNN.</a:t>
            </a:r>
            <a:r>
              <a:rPr dirty="0" sz="1150" spc="2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streamlines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training,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reduces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time,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enhances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detection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using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single-stage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approach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[8,11].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074" y="394977"/>
            <a:ext cx="6031865" cy="8912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213995">
              <a:lnSpc>
                <a:spcPct val="100000"/>
              </a:lnSpc>
              <a:spcBef>
                <a:spcPts val="110"/>
              </a:spcBef>
            </a:pPr>
            <a:r>
              <a:rPr dirty="0" sz="1450" spc="125" b="1">
                <a:latin typeface="Times New Roman"/>
                <a:cs typeface="Times New Roman"/>
              </a:rPr>
              <a:t>Literature</a:t>
            </a:r>
            <a:r>
              <a:rPr dirty="0" sz="1450" spc="70" b="1">
                <a:latin typeface="Times New Roman"/>
                <a:cs typeface="Times New Roman"/>
              </a:rPr>
              <a:t>  </a:t>
            </a:r>
            <a:r>
              <a:rPr dirty="0" sz="1450" spc="130" b="1">
                <a:latin typeface="Times New Roman"/>
                <a:cs typeface="Times New Roman"/>
              </a:rPr>
              <a:t>Review</a:t>
            </a:r>
            <a:endParaRPr sz="1450">
              <a:latin typeface="Times New Roman"/>
              <a:cs typeface="Times New Roman"/>
            </a:endParaRPr>
          </a:p>
          <a:p>
            <a:pPr algn="just" marL="12700" marR="224154">
              <a:lnSpc>
                <a:spcPct val="145800"/>
              </a:lnSpc>
              <a:spcBef>
                <a:spcPts val="725"/>
              </a:spcBef>
            </a:pPr>
            <a:r>
              <a:rPr dirty="0" sz="1150" spc="140">
                <a:latin typeface="Times New Roman"/>
                <a:cs typeface="Times New Roman"/>
              </a:rPr>
              <a:t>YOLO,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105">
                <a:latin typeface="Times New Roman"/>
                <a:cs typeface="Times New Roman"/>
              </a:rPr>
              <a:t>a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105">
                <a:latin typeface="Times New Roman"/>
                <a:cs typeface="Times New Roman"/>
              </a:rPr>
              <a:t>deep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learning-</a:t>
            </a:r>
            <a:r>
              <a:rPr dirty="0" sz="1150" spc="100">
                <a:latin typeface="Times New Roman"/>
                <a:cs typeface="Times New Roman"/>
              </a:rPr>
              <a:t>based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object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detection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 spc="100">
                <a:latin typeface="Times New Roman"/>
                <a:cs typeface="Times New Roman"/>
              </a:rPr>
              <a:t>model,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 spc="75">
                <a:latin typeface="Times New Roman"/>
                <a:cs typeface="Times New Roman"/>
              </a:rPr>
              <a:t>is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 spc="100">
                <a:latin typeface="Times New Roman"/>
                <a:cs typeface="Times New Roman"/>
              </a:rPr>
              <a:t>widely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95">
                <a:latin typeface="Times New Roman"/>
                <a:cs typeface="Times New Roman"/>
              </a:rPr>
              <a:t>used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across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75">
                <a:latin typeface="Times New Roman"/>
                <a:cs typeface="Times New Roman"/>
              </a:rPr>
              <a:t>various </a:t>
            </a:r>
            <a:r>
              <a:rPr dirty="0" sz="1150" spc="105">
                <a:latin typeface="Times New Roman"/>
                <a:cs typeface="Times New Roman"/>
              </a:rPr>
              <a:t>domains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for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 spc="70">
                <a:latin typeface="Times New Roman"/>
                <a:cs typeface="Times New Roman"/>
              </a:rPr>
              <a:t>real-</a:t>
            </a:r>
            <a:r>
              <a:rPr dirty="0" sz="1150" spc="100">
                <a:latin typeface="Times New Roman"/>
                <a:cs typeface="Times New Roman"/>
              </a:rPr>
              <a:t>time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applications.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In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 spc="95">
                <a:latin typeface="Times New Roman"/>
                <a:cs typeface="Times New Roman"/>
              </a:rPr>
              <a:t>medical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 spc="95">
                <a:latin typeface="Times New Roman"/>
                <a:cs typeface="Times New Roman"/>
              </a:rPr>
              <a:t>imaging,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 spc="60">
                <a:latin typeface="Times New Roman"/>
                <a:cs typeface="Times New Roman"/>
              </a:rPr>
              <a:t>it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 spc="75">
                <a:latin typeface="Times New Roman"/>
                <a:cs typeface="Times New Roman"/>
              </a:rPr>
              <a:t>assists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in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70">
                <a:latin typeface="Times New Roman"/>
                <a:cs typeface="Times New Roman"/>
              </a:rPr>
              <a:t>detecting </a:t>
            </a:r>
            <a:r>
              <a:rPr dirty="0" sz="1150" spc="95">
                <a:latin typeface="Times New Roman"/>
                <a:cs typeface="Times New Roman"/>
              </a:rPr>
              <a:t>tumors,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 spc="110">
                <a:latin typeface="Times New Roman"/>
                <a:cs typeface="Times New Roman"/>
              </a:rPr>
              <a:t>lymph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nodes,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 spc="100">
                <a:latin typeface="Times New Roman"/>
                <a:cs typeface="Times New Roman"/>
              </a:rPr>
              <a:t>and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 spc="70">
                <a:latin typeface="Times New Roman"/>
                <a:cs typeface="Times New Roman"/>
              </a:rPr>
              <a:t>retinal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diseases. </a:t>
            </a:r>
            <a:r>
              <a:rPr dirty="0" sz="1150" spc="110">
                <a:latin typeface="Times New Roman"/>
                <a:cs typeface="Times New Roman"/>
              </a:rPr>
              <a:t>Autonomous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 spc="100">
                <a:latin typeface="Times New Roman"/>
                <a:cs typeface="Times New Roman"/>
              </a:rPr>
              <a:t>systems</a:t>
            </a:r>
            <a:r>
              <a:rPr dirty="0" sz="1150" spc="70">
                <a:latin typeface="Times New Roman"/>
                <a:cs typeface="Times New Roman"/>
              </a:rPr>
              <a:t> utilize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 spc="160">
                <a:latin typeface="Times New Roman"/>
                <a:cs typeface="Times New Roman"/>
              </a:rPr>
              <a:t>YOLO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 spc="55">
                <a:latin typeface="Times New Roman"/>
                <a:cs typeface="Times New Roman"/>
              </a:rPr>
              <a:t>for </a:t>
            </a:r>
            <a:r>
              <a:rPr dirty="0" sz="1150" spc="85">
                <a:latin typeface="Times New Roman"/>
                <a:cs typeface="Times New Roman"/>
              </a:rPr>
              <a:t>pedestrian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80">
                <a:latin typeface="Times New Roman"/>
                <a:cs typeface="Times New Roman"/>
              </a:rPr>
              <a:t>detection,</a:t>
            </a:r>
            <a:r>
              <a:rPr dirty="0" sz="1150" spc="235">
                <a:latin typeface="Times New Roman"/>
                <a:cs typeface="Times New Roman"/>
              </a:rPr>
              <a:t>  </a:t>
            </a:r>
            <a:r>
              <a:rPr dirty="0" sz="1150" spc="70">
                <a:latin typeface="Times New Roman"/>
                <a:cs typeface="Times New Roman"/>
              </a:rPr>
              <a:t>traffic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90">
                <a:latin typeface="Times New Roman"/>
                <a:cs typeface="Times New Roman"/>
              </a:rPr>
              <a:t>monitoring,</a:t>
            </a:r>
            <a:r>
              <a:rPr dirty="0" sz="1150" spc="235">
                <a:latin typeface="Times New Roman"/>
                <a:cs typeface="Times New Roman"/>
              </a:rPr>
              <a:t>  </a:t>
            </a:r>
            <a:r>
              <a:rPr dirty="0" sz="1150" spc="100">
                <a:latin typeface="Times New Roman"/>
                <a:cs typeface="Times New Roman"/>
              </a:rPr>
              <a:t>and</a:t>
            </a:r>
            <a:r>
              <a:rPr dirty="0" sz="1150" spc="235">
                <a:latin typeface="Times New Roman"/>
                <a:cs typeface="Times New Roman"/>
              </a:rPr>
              <a:t>  </a:t>
            </a:r>
            <a:r>
              <a:rPr dirty="0" sz="1150" spc="85">
                <a:latin typeface="Times New Roman"/>
                <a:cs typeface="Times New Roman"/>
              </a:rPr>
              <a:t>accident</a:t>
            </a:r>
            <a:r>
              <a:rPr dirty="0" sz="1150" spc="240">
                <a:latin typeface="Times New Roman"/>
                <a:cs typeface="Times New Roman"/>
              </a:rPr>
              <a:t>  </a:t>
            </a:r>
            <a:r>
              <a:rPr dirty="0" sz="1150" spc="85">
                <a:latin typeface="Times New Roman"/>
                <a:cs typeface="Times New Roman"/>
              </a:rPr>
              <a:t>prevention.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80">
                <a:latin typeface="Times New Roman"/>
                <a:cs typeface="Times New Roman"/>
              </a:rPr>
              <a:t>Security applications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80">
                <a:latin typeface="Times New Roman"/>
                <a:cs typeface="Times New Roman"/>
              </a:rPr>
              <a:t>rely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110">
                <a:latin typeface="Times New Roman"/>
                <a:cs typeface="Times New Roman"/>
              </a:rPr>
              <a:t>on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165">
                <a:latin typeface="Times New Roman"/>
                <a:cs typeface="Times New Roman"/>
              </a:rPr>
              <a:t>YOLO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80">
                <a:latin typeface="Times New Roman"/>
                <a:cs typeface="Times New Roman"/>
              </a:rPr>
              <a:t>for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95">
                <a:latin typeface="Times New Roman"/>
                <a:cs typeface="Times New Roman"/>
              </a:rPr>
              <a:t>face</a:t>
            </a:r>
            <a:r>
              <a:rPr dirty="0" sz="1150" spc="235">
                <a:latin typeface="Times New Roman"/>
                <a:cs typeface="Times New Roman"/>
              </a:rPr>
              <a:t>  </a:t>
            </a:r>
            <a:r>
              <a:rPr dirty="0" sz="1150" spc="80">
                <a:latin typeface="Times New Roman"/>
                <a:cs typeface="Times New Roman"/>
              </a:rPr>
              <a:t>recognition,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114">
                <a:latin typeface="Times New Roman"/>
                <a:cs typeface="Times New Roman"/>
              </a:rPr>
              <a:t>weapon</a:t>
            </a:r>
            <a:r>
              <a:rPr dirty="0" sz="1150" spc="235">
                <a:latin typeface="Times New Roman"/>
                <a:cs typeface="Times New Roman"/>
              </a:rPr>
              <a:t>  </a:t>
            </a:r>
            <a:r>
              <a:rPr dirty="0" sz="1150" spc="80">
                <a:latin typeface="Times New Roman"/>
                <a:cs typeface="Times New Roman"/>
              </a:rPr>
              <a:t>detection,</a:t>
            </a:r>
            <a:r>
              <a:rPr dirty="0" sz="1150" spc="229">
                <a:latin typeface="Times New Roman"/>
                <a:cs typeface="Times New Roman"/>
              </a:rPr>
              <a:t>  </a:t>
            </a:r>
            <a:r>
              <a:rPr dirty="0" sz="1150" spc="80">
                <a:latin typeface="Times New Roman"/>
                <a:cs typeface="Times New Roman"/>
              </a:rPr>
              <a:t>and surveillance.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Additionally,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industries,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75">
                <a:latin typeface="Times New Roman"/>
                <a:cs typeface="Times New Roman"/>
              </a:rPr>
              <a:t>agriculture,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75">
                <a:latin typeface="Times New Roman"/>
                <a:cs typeface="Times New Roman"/>
              </a:rPr>
              <a:t>sports,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100">
                <a:latin typeface="Times New Roman"/>
                <a:cs typeface="Times New Roman"/>
              </a:rPr>
              <a:t>and</a:t>
            </a:r>
            <a:r>
              <a:rPr dirty="0" sz="1150" spc="380">
                <a:latin typeface="Times New Roman"/>
                <a:cs typeface="Times New Roman"/>
              </a:rPr>
              <a:t> </a:t>
            </a:r>
            <a:r>
              <a:rPr dirty="0" sz="1150" spc="105">
                <a:latin typeface="Times New Roman"/>
                <a:cs typeface="Times New Roman"/>
              </a:rPr>
              <a:t>IoT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benefit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from </a:t>
            </a:r>
            <a:r>
              <a:rPr dirty="0" sz="1150" spc="130">
                <a:latin typeface="Times New Roman"/>
                <a:cs typeface="Times New Roman"/>
              </a:rPr>
              <a:t>YOLO’s</a:t>
            </a:r>
            <a:r>
              <a:rPr dirty="0" sz="1150" spc="125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efficiency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in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defect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detection,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livestock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monitoring,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player</a:t>
            </a:r>
            <a:r>
              <a:rPr dirty="0" sz="1150" spc="125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tracking,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 spc="75">
                <a:latin typeface="Times New Roman"/>
                <a:cs typeface="Times New Roman"/>
              </a:rPr>
              <a:t>and </a:t>
            </a:r>
            <a:r>
              <a:rPr dirty="0" sz="1150" spc="95">
                <a:latin typeface="Times New Roman"/>
                <a:cs typeface="Times New Roman"/>
              </a:rPr>
              <a:t>smart</a:t>
            </a:r>
            <a:r>
              <a:rPr dirty="0" sz="1150" spc="465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automation.</a:t>
            </a:r>
            <a:r>
              <a:rPr dirty="0" sz="1150" spc="465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Future</a:t>
            </a:r>
            <a:r>
              <a:rPr dirty="0" sz="1150" spc="459">
                <a:latin typeface="Times New Roman"/>
                <a:cs typeface="Times New Roman"/>
              </a:rPr>
              <a:t> </a:t>
            </a:r>
            <a:r>
              <a:rPr dirty="0" sz="1150" spc="100">
                <a:latin typeface="Times New Roman"/>
                <a:cs typeface="Times New Roman"/>
              </a:rPr>
              <a:t>advancements</a:t>
            </a:r>
            <a:r>
              <a:rPr dirty="0" sz="1150" spc="459">
                <a:latin typeface="Times New Roman"/>
                <a:cs typeface="Times New Roman"/>
              </a:rPr>
              <a:t> </a:t>
            </a:r>
            <a:r>
              <a:rPr dirty="0" sz="1150" spc="95">
                <a:latin typeface="Times New Roman"/>
                <a:cs typeface="Times New Roman"/>
              </a:rPr>
              <a:t>should</a:t>
            </a:r>
            <a:r>
              <a:rPr dirty="0" sz="1150" spc="459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focus</a:t>
            </a:r>
            <a:r>
              <a:rPr dirty="0" sz="1150" spc="459">
                <a:latin typeface="Times New Roman"/>
                <a:cs typeface="Times New Roman"/>
              </a:rPr>
              <a:t> </a:t>
            </a:r>
            <a:r>
              <a:rPr dirty="0" sz="1150" spc="110">
                <a:latin typeface="Times New Roman"/>
                <a:cs typeface="Times New Roman"/>
              </a:rPr>
              <a:t>on</a:t>
            </a:r>
            <a:r>
              <a:rPr dirty="0" sz="1150" spc="475">
                <a:latin typeface="Times New Roman"/>
                <a:cs typeface="Times New Roman"/>
              </a:rPr>
              <a:t> </a:t>
            </a:r>
            <a:r>
              <a:rPr dirty="0" sz="1150" spc="95">
                <a:latin typeface="Times New Roman"/>
                <a:cs typeface="Times New Roman"/>
              </a:rPr>
              <a:t>enhancing</a:t>
            </a:r>
            <a:r>
              <a:rPr dirty="0" sz="1150" spc="475">
                <a:latin typeface="Times New Roman"/>
                <a:cs typeface="Times New Roman"/>
              </a:rPr>
              <a:t> </a:t>
            </a:r>
            <a:r>
              <a:rPr dirty="0" sz="1150" spc="120">
                <a:latin typeface="Times New Roman"/>
                <a:cs typeface="Times New Roman"/>
              </a:rPr>
              <a:t>YOLO’s </a:t>
            </a:r>
            <a:r>
              <a:rPr dirty="0" sz="1150" spc="80">
                <a:latin typeface="Times New Roman"/>
                <a:cs typeface="Times New Roman"/>
              </a:rPr>
              <a:t>adaptability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100">
                <a:latin typeface="Times New Roman"/>
                <a:cs typeface="Times New Roman"/>
              </a:rPr>
              <a:t>and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 spc="85">
                <a:latin typeface="Times New Roman"/>
                <a:cs typeface="Times New Roman"/>
              </a:rPr>
              <a:t>precision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 spc="90">
                <a:latin typeface="Times New Roman"/>
                <a:cs typeface="Times New Roman"/>
              </a:rPr>
              <a:t>in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105">
                <a:latin typeface="Times New Roman"/>
                <a:cs typeface="Times New Roman"/>
              </a:rPr>
              <a:t>complex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 spc="80">
                <a:latin typeface="Times New Roman"/>
                <a:cs typeface="Times New Roman"/>
              </a:rPr>
              <a:t>environments.</a:t>
            </a:r>
            <a:endParaRPr sz="1150">
              <a:latin typeface="Times New Roman"/>
              <a:cs typeface="Times New Roman"/>
            </a:endParaRPr>
          </a:p>
          <a:p>
            <a:pPr algn="just" marL="12700" marR="5715" indent="347980">
              <a:lnSpc>
                <a:spcPct val="145900"/>
              </a:lnSpc>
              <a:spcBef>
                <a:spcPts val="480"/>
              </a:spcBef>
            </a:pPr>
            <a:r>
              <a:rPr dirty="0" sz="1150">
                <a:latin typeface="Times New Roman"/>
                <a:cs typeface="Times New Roman"/>
              </a:rPr>
              <a:t>Fast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R-CNN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 in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images and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videos,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 applications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autonomous </a:t>
            </a:r>
            <a:r>
              <a:rPr dirty="0" sz="1150">
                <a:latin typeface="Times New Roman"/>
                <a:cs typeface="Times New Roman"/>
              </a:rPr>
              <a:t>driving,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medical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imaging.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66.9%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mAP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VOC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2007,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66.1%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VOC </a:t>
            </a:r>
            <a:r>
              <a:rPr dirty="0" sz="1150">
                <a:latin typeface="Times New Roman"/>
                <a:cs typeface="Times New Roman"/>
              </a:rPr>
              <a:t>2010,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65.7%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VOC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2012,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improving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68.4%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extra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data.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faster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than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older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models,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not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due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slow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region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proposals.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expensive,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requiring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powerful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GPUs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and </a:t>
            </a:r>
            <a:r>
              <a:rPr dirty="0" sz="1150">
                <a:latin typeface="Times New Roman"/>
                <a:cs typeface="Times New Roman"/>
              </a:rPr>
              <a:t>long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hours.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RoI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pooling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layer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loses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details,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affecting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accuracy.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Too </a:t>
            </a:r>
            <a:r>
              <a:rPr dirty="0" sz="1150">
                <a:latin typeface="Times New Roman"/>
                <a:cs typeface="Times New Roman"/>
              </a:rPr>
              <a:t>many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proposals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can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confuse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instead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improving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detection.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Multi-scale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is </a:t>
            </a:r>
            <a:r>
              <a:rPr dirty="0" sz="1150">
                <a:latin typeface="Times New Roman"/>
                <a:cs typeface="Times New Roman"/>
              </a:rPr>
              <a:t>costly,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memory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processing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power.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[8,11].It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upon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YOLOv3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by</a:t>
            </a:r>
            <a:r>
              <a:rPr dirty="0" sz="1150" spc="-10">
                <a:latin typeface="Times New Roman"/>
                <a:cs typeface="Times New Roman"/>
              </a:rPr>
              <a:t> combining </a:t>
            </a:r>
            <a:r>
              <a:rPr dirty="0" sz="1150">
                <a:latin typeface="Times New Roman"/>
                <a:cs typeface="Times New Roman"/>
              </a:rPr>
              <a:t>various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tricks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enhance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maintaining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speed.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This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useful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autonomous </a:t>
            </a:r>
            <a:r>
              <a:rPr dirty="0" sz="1150">
                <a:latin typeface="Times New Roman"/>
                <a:cs typeface="Times New Roman"/>
              </a:rPr>
              <a:t>driving,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medical</a:t>
            </a:r>
            <a:r>
              <a:rPr dirty="0" sz="1150" spc="1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imaging,</a:t>
            </a:r>
            <a:r>
              <a:rPr dirty="0" sz="1150" spc="1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retail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automation.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PP-YOLO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mean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Average </a:t>
            </a:r>
            <a:r>
              <a:rPr dirty="0" sz="1150">
                <a:latin typeface="Times New Roman"/>
                <a:cs typeface="Times New Roman"/>
              </a:rPr>
              <a:t>Precision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(mAP)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45.2%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COCO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dataset,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which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higher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than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YOLOv4's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43.5%.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also </a:t>
            </a:r>
            <a:r>
              <a:rPr dirty="0" sz="1150">
                <a:latin typeface="Times New Roman"/>
                <a:cs typeface="Times New Roman"/>
              </a:rPr>
              <a:t>runs faster at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72.9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FPS,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efficient object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detector.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still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relies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anchor-based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detection, </a:t>
            </a:r>
            <a:r>
              <a:rPr dirty="0" sz="1150">
                <a:latin typeface="Times New Roman"/>
                <a:cs typeface="Times New Roman"/>
              </a:rPr>
              <a:t>which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can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inefficient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objects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varying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scales.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computationally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expensive,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requiring </a:t>
            </a:r>
            <a:r>
              <a:rPr dirty="0" sz="1150">
                <a:latin typeface="Times New Roman"/>
                <a:cs typeface="Times New Roman"/>
              </a:rPr>
              <a:t>high-end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GPUs.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Additionally,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hyperparameter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tuning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manual,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NAS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(Neural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Architecture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Search)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not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used,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limiting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adaptability.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Despite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these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challenges,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PP-YOLO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balances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accuracy </a:t>
            </a:r>
            <a:r>
              <a:rPr dirty="0" sz="1150">
                <a:latin typeface="Times New Roman"/>
                <a:cs typeface="Times New Roman"/>
              </a:rPr>
              <a:t>well,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strong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contender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real-world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[5].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 indent="320040">
              <a:lnSpc>
                <a:spcPct val="145800"/>
              </a:lnSpc>
              <a:spcBef>
                <a:spcPts val="464"/>
              </a:spcBef>
            </a:pP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framework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widely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fields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autonomous </a:t>
            </a:r>
            <a:r>
              <a:rPr dirty="0" sz="1150">
                <a:latin typeface="Times New Roman"/>
                <a:cs typeface="Times New Roman"/>
              </a:rPr>
              <a:t>vehicles,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healthcare,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agriculture,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industrial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automation.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1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latest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 spc="-10">
                <a:latin typeface="Times New Roman"/>
                <a:cs typeface="Times New Roman"/>
              </a:rPr>
              <a:t>version, </a:t>
            </a:r>
            <a:r>
              <a:rPr dirty="0" sz="1150">
                <a:latin typeface="Times New Roman"/>
                <a:cs typeface="Times New Roman"/>
              </a:rPr>
              <a:t>YOLOv11,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both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accuracy,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outperforming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previous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terms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mean </a:t>
            </a:r>
            <a:r>
              <a:rPr dirty="0" sz="1150">
                <a:latin typeface="Times New Roman"/>
                <a:cs typeface="Times New Roman"/>
              </a:rPr>
              <a:t>Average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Precision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(mAP)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maintaining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performance.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However,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still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struggles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4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detecting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objects,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handling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complex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environmental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variations,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requires</a:t>
            </a:r>
            <a:r>
              <a:rPr dirty="0" sz="1150" spc="480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high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resources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deployment.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Despite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these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challenges,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remains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the </a:t>
            </a:r>
            <a:r>
              <a:rPr dirty="0" sz="1150">
                <a:latin typeface="Times New Roman"/>
                <a:cs typeface="Times New Roman"/>
              </a:rPr>
              <a:t>best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choices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2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due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balance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between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[10].</a:t>
            </a:r>
            <a:r>
              <a:rPr dirty="0" sz="1150" spc="1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of </a:t>
            </a:r>
            <a:r>
              <a:rPr dirty="0" sz="1150">
                <a:latin typeface="Times New Roman"/>
                <a:cs typeface="Times New Roman"/>
              </a:rPr>
              <a:t>Convolutional</a:t>
            </a:r>
            <a:r>
              <a:rPr dirty="0" sz="1150" spc="2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Neural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Networks</a:t>
            </a:r>
            <a:r>
              <a:rPr dirty="0" sz="1150" spc="2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(CNNs)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2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2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2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images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7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videos.</a:t>
            </a:r>
            <a:endParaRPr sz="1150">
              <a:latin typeface="Times New Roman"/>
              <a:cs typeface="Times New Roman"/>
            </a:endParaRPr>
          </a:p>
          <a:p>
            <a:pPr algn="ctr" marR="215900">
              <a:lnSpc>
                <a:spcPct val="100000"/>
              </a:lnSpc>
              <a:spcBef>
                <a:spcPts val="1005"/>
              </a:spcBef>
            </a:pPr>
            <a:r>
              <a:rPr dirty="0" sz="950" spc="-5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074" y="317889"/>
            <a:ext cx="6031865" cy="8989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59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include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vehicles,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medical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imaging,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industrial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automation, </a:t>
            </a:r>
            <a:r>
              <a:rPr dirty="0" sz="1150">
                <a:latin typeface="Times New Roman"/>
                <a:cs typeface="Times New Roman"/>
              </a:rPr>
              <a:t>where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accurate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essential.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Faster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R-CNN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reaches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mean</a:t>
            </a:r>
            <a:r>
              <a:rPr dirty="0" sz="1150" spc="-10">
                <a:latin typeface="Times New Roman"/>
                <a:cs typeface="Times New Roman"/>
              </a:rPr>
              <a:t> Average </a:t>
            </a:r>
            <a:r>
              <a:rPr dirty="0" sz="1150">
                <a:latin typeface="Times New Roman"/>
                <a:cs typeface="Times New Roman"/>
              </a:rPr>
              <a:t>Precision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(mAP)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76.4,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but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slower,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mAP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78.6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155 </a:t>
            </a:r>
            <a:r>
              <a:rPr dirty="0" sz="1150">
                <a:latin typeface="Times New Roman"/>
                <a:cs typeface="Times New Roman"/>
              </a:rPr>
              <a:t>FPS,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much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faster.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However,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struggles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detecting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objects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unusual </a:t>
            </a:r>
            <a:r>
              <a:rPr dirty="0" sz="1150">
                <a:latin typeface="Times New Roman"/>
                <a:cs typeface="Times New Roman"/>
              </a:rPr>
              <a:t>aspect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ratios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requires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resources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[8,11].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YOLO-based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detection,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which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2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widely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2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2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2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driving,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2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medical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imaging,</a:t>
            </a:r>
            <a:r>
              <a:rPr dirty="0" sz="1150" spc="2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agriculture,</a:t>
            </a:r>
            <a:r>
              <a:rPr dirty="0" sz="1150" spc="2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industrial </a:t>
            </a:r>
            <a:r>
              <a:rPr dirty="0" sz="1150">
                <a:latin typeface="Times New Roman"/>
                <a:cs typeface="Times New Roman"/>
              </a:rPr>
              <a:t>automation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due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inference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speed.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mean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Average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Precision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(mAP)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of </a:t>
            </a:r>
            <a:r>
              <a:rPr dirty="0" sz="1150">
                <a:latin typeface="Times New Roman"/>
                <a:cs typeface="Times New Roman"/>
              </a:rPr>
              <a:t>63.4%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 70%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R-CNN, but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 about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300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times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faster,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preferable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4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4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applications.</a:t>
            </a:r>
            <a:r>
              <a:rPr dirty="0" sz="1150" spc="4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However,</a:t>
            </a:r>
            <a:r>
              <a:rPr dirty="0" sz="1150" spc="4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4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struggles</a:t>
            </a:r>
            <a:r>
              <a:rPr dirty="0" sz="1150" spc="43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4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detecting</a:t>
            </a:r>
            <a:r>
              <a:rPr dirty="0" sz="1150" spc="4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4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objects,</a:t>
            </a:r>
            <a:r>
              <a:rPr dirty="0" sz="1150" spc="44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handling </a:t>
            </a:r>
            <a:r>
              <a:rPr dirty="0" sz="1150">
                <a:latin typeface="Times New Roman"/>
                <a:cs typeface="Times New Roman"/>
              </a:rPr>
              <a:t>overlapping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objects,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sensitive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environmental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variations.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Additionally,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requires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high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power,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which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makes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deployment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low-power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devices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challenging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[9].</a:t>
            </a:r>
            <a:endParaRPr sz="1150">
              <a:latin typeface="Times New Roman"/>
              <a:cs typeface="Times New Roman"/>
            </a:endParaRPr>
          </a:p>
          <a:p>
            <a:pPr algn="just" marL="12700" marR="6350" indent="320040">
              <a:lnSpc>
                <a:spcPct val="145900"/>
              </a:lnSpc>
              <a:spcBef>
                <a:spcPts val="475"/>
              </a:spcBef>
            </a:pPr>
            <a:r>
              <a:rPr dirty="0" sz="1150">
                <a:latin typeface="Times New Roman"/>
                <a:cs typeface="Times New Roman"/>
              </a:rPr>
              <a:t>DAMO-YOLO,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real-time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driving,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healthcare,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industrial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automation.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mAP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scores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43.6%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51.9%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on </a:t>
            </a:r>
            <a:r>
              <a:rPr dirty="0" sz="1150">
                <a:latin typeface="Times New Roman"/>
                <a:cs typeface="Times New Roman"/>
              </a:rPr>
              <a:t>COCO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for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different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scales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maintaining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latency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T4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GPUs.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lightweight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versions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edge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devices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32.3%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40.5%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mAP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efficient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processing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x86-CPU.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However, </a:t>
            </a:r>
            <a:r>
              <a:rPr dirty="0" sz="1150">
                <a:latin typeface="Times New Roman"/>
                <a:cs typeface="Times New Roman"/>
              </a:rPr>
              <a:t>DAMO-YOLO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faces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challenges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such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cost,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difficulty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detecting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objects,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reliance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20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complex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neural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architecture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search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(NAS)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methods</a:t>
            </a:r>
            <a:r>
              <a:rPr dirty="0" sz="1150" spc="20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[4].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novel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detection </a:t>
            </a:r>
            <a:r>
              <a:rPr dirty="0" sz="1150">
                <a:latin typeface="Times New Roman"/>
                <a:cs typeface="Times New Roman"/>
              </a:rPr>
              <a:t>algorithm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driving,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medical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imaging,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robotics,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industrial </a:t>
            </a:r>
            <a:r>
              <a:rPr dirty="0" sz="1150">
                <a:latin typeface="Times New Roman"/>
                <a:cs typeface="Times New Roman"/>
              </a:rPr>
              <a:t>automation.</a:t>
            </a:r>
            <a:r>
              <a:rPr dirty="0" sz="1150" spc="3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upon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previous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3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by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incorporating</a:t>
            </a:r>
            <a:r>
              <a:rPr dirty="0" sz="1150" spc="3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EfficientNet-B4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a </a:t>
            </a:r>
            <a:r>
              <a:rPr dirty="0" sz="1150">
                <a:latin typeface="Times New Roman"/>
                <a:cs typeface="Times New Roman"/>
              </a:rPr>
              <a:t>backbone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NAS-FPN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better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feature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fusion.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APAS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(Average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Precision </a:t>
            </a:r>
            <a:r>
              <a:rPr dirty="0" sz="1150">
                <a:latin typeface="Times New Roman"/>
                <a:cs typeface="Times New Roman"/>
              </a:rPr>
              <a:t>Across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Scales)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score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52.7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COCO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dataset,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outperforming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YOLOv7’s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50.3,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while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running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at</a:t>
            </a: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150">
                <a:latin typeface="Times New Roman"/>
                <a:cs typeface="Times New Roman"/>
              </a:rPr>
              <a:t>150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FPS</a:t>
            </a:r>
            <a:r>
              <a:rPr dirty="0" sz="1150" spc="3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real-time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applications.</a:t>
            </a:r>
            <a:r>
              <a:rPr dirty="0" sz="1150" spc="3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However,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YOLOv8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struggles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3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detection,</a:t>
            </a:r>
            <a:endParaRPr sz="115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5900"/>
              </a:lnSpc>
              <a:spcBef>
                <a:spcPts val="10"/>
              </a:spcBef>
            </a:pPr>
            <a:r>
              <a:rPr dirty="0" sz="1150">
                <a:latin typeface="Times New Roman"/>
                <a:cs typeface="Times New Roman"/>
              </a:rPr>
              <a:t>occlusions,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demands,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less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suitable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low-power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devices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[1].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ViT-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designed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drone-captured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images,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useful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aerial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agriculture,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delivery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systems,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navigation.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improves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upon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previous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by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integrating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multi-</a:t>
            </a:r>
            <a:r>
              <a:rPr dirty="0" sz="1150">
                <a:latin typeface="Times New Roman"/>
                <a:cs typeface="Times New Roman"/>
              </a:rPr>
              <a:t>head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self-attention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(MHSA)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BiFPN,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allowing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better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small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feature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fusion.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mean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Average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Precision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(mAP)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39.41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on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VisDrone-DET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2021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challenge,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outperforming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traditional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CNN-based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models.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However,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requires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power,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real-time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deployment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120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low-power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 spc="-10">
                <a:latin typeface="Times New Roman"/>
                <a:cs typeface="Times New Roman"/>
              </a:rPr>
              <a:t>devices </a:t>
            </a:r>
            <a:r>
              <a:rPr dirty="0" sz="1150">
                <a:latin typeface="Times New Roman"/>
                <a:cs typeface="Times New Roman"/>
              </a:rPr>
              <a:t>challenging,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struggles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highly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occluded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complex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backgrounds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[6].</a:t>
            </a:r>
            <a:endParaRPr sz="1150">
              <a:latin typeface="Times New Roman"/>
              <a:cs typeface="Times New Roman"/>
            </a:endParaRPr>
          </a:p>
          <a:p>
            <a:pPr algn="just" marL="12700" marR="5715" indent="320040">
              <a:lnSpc>
                <a:spcPct val="146000"/>
              </a:lnSpc>
              <a:spcBef>
                <a:spcPts val="459"/>
              </a:spcBef>
            </a:pP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various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versions,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which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widely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real-time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 autonomous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driving,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medical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imaging,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agriculture,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industrial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automation.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has </a:t>
            </a:r>
            <a:r>
              <a:rPr dirty="0" sz="1150">
                <a:latin typeface="Times New Roman"/>
                <a:cs typeface="Times New Roman"/>
              </a:rPr>
              <a:t>improved</a:t>
            </a:r>
            <a:r>
              <a:rPr dirty="0" sz="1150" spc="2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across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versions,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2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YOLOv4</a:t>
            </a:r>
            <a:r>
              <a:rPr dirty="0" sz="1150" spc="2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achieving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mAP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2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43.5%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YOLOv5</a:t>
            </a:r>
            <a:r>
              <a:rPr dirty="0" sz="1150" spc="2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improving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</a:t>
            </a:r>
            <a:r>
              <a:rPr dirty="0" sz="1150" spc="2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efficiency.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However,</a:t>
            </a:r>
            <a:r>
              <a:rPr dirty="0" sz="1150" spc="2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struggles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detecting</a:t>
            </a:r>
            <a:r>
              <a:rPr dirty="0" sz="1150" spc="2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29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overlapping</a:t>
            </a:r>
            <a:endParaRPr sz="1150">
              <a:latin typeface="Times New Roman"/>
              <a:cs typeface="Times New Roman"/>
            </a:endParaRPr>
          </a:p>
          <a:p>
            <a:pPr algn="ctr" marR="215900">
              <a:lnSpc>
                <a:spcPct val="100000"/>
              </a:lnSpc>
              <a:spcBef>
                <a:spcPts val="35"/>
              </a:spcBef>
            </a:pPr>
            <a:r>
              <a:rPr dirty="0" sz="950" spc="-5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7074" y="4536115"/>
            <a:ext cx="6031865" cy="47713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450" spc="-10" b="1">
                <a:latin typeface="Times New Roman"/>
                <a:cs typeface="Times New Roman"/>
              </a:rPr>
              <a:t>Methodology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14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5900"/>
              </a:lnSpc>
            </a:pPr>
            <a:r>
              <a:rPr dirty="0" sz="1150">
                <a:latin typeface="Times New Roman"/>
                <a:cs typeface="Times New Roman"/>
              </a:rPr>
              <a:t>This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project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employs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YOLOv8,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state-of-the-art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algorithm,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identify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isolate </a:t>
            </a:r>
            <a:r>
              <a:rPr dirty="0" sz="1150">
                <a:latin typeface="Times New Roman"/>
                <a:cs typeface="Times New Roman"/>
              </a:rPr>
              <a:t>non-object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areas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within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digital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images</a:t>
            </a:r>
            <a:r>
              <a:rPr dirty="0" sz="1150" spc="1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purpose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effective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mining.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methodology </a:t>
            </a:r>
            <a:r>
              <a:rPr dirty="0" sz="1150">
                <a:latin typeface="Times New Roman"/>
                <a:cs typeface="Times New Roman"/>
              </a:rPr>
              <a:t>follows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structured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pipeline,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beginning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acquisition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diverse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dataset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comprising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images </a:t>
            </a:r>
            <a:r>
              <a:rPr dirty="0" sz="1150">
                <a:latin typeface="Times New Roman"/>
                <a:cs typeface="Times New Roman"/>
              </a:rPr>
              <a:t>captured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under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various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real-world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conditions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including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indoor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scenes,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outdoor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landscapes,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low-</a:t>
            </a:r>
            <a:r>
              <a:rPr dirty="0" sz="1150" spc="-10">
                <a:latin typeface="Times New Roman"/>
                <a:cs typeface="Times New Roman"/>
              </a:rPr>
              <a:t>light </a:t>
            </a:r>
            <a:r>
              <a:rPr dirty="0" sz="1150">
                <a:latin typeface="Times New Roman"/>
                <a:cs typeface="Times New Roman"/>
              </a:rPr>
              <a:t>environments,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 challenging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weather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conditions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such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fog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rain.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This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diversity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ensures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the </a:t>
            </a:r>
            <a:r>
              <a:rPr dirty="0" sz="1150">
                <a:latin typeface="Times New Roman"/>
                <a:cs typeface="Times New Roman"/>
              </a:rPr>
              <a:t>model is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exposed to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wide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spectrum of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visual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features and scenarios, which is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essential for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achieving </a:t>
            </a:r>
            <a:r>
              <a:rPr dirty="0" sz="1150">
                <a:latin typeface="Times New Roman"/>
                <a:cs typeface="Times New Roman"/>
              </a:rPr>
              <a:t>robust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generalizable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capabilities.</a:t>
            </a: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5800"/>
              </a:lnSpc>
              <a:spcBef>
                <a:spcPts val="465"/>
              </a:spcBef>
            </a:pPr>
            <a:r>
              <a:rPr dirty="0" sz="1150">
                <a:latin typeface="Times New Roman"/>
                <a:cs typeface="Times New Roman"/>
              </a:rPr>
              <a:t>Each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dataset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annotated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using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YOLO-compatible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formats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such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COCO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JSON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or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text</a:t>
            </a:r>
            <a:r>
              <a:rPr dirty="0" sz="1150" spc="3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format.</a:t>
            </a:r>
            <a:r>
              <a:rPr dirty="0" sz="1150" spc="3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non-object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regions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3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distinctly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labeled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30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to </a:t>
            </a:r>
            <a:r>
              <a:rPr dirty="0" sz="1150">
                <a:latin typeface="Times New Roman"/>
                <a:cs typeface="Times New Roman"/>
              </a:rPr>
              <a:t>differentiate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identify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them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accuracy.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Preprocessing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techniques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such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resizing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a </a:t>
            </a:r>
            <a:r>
              <a:rPr dirty="0" sz="1150">
                <a:latin typeface="Times New Roman"/>
                <a:cs typeface="Times New Roman"/>
              </a:rPr>
              <a:t>uniform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dimension,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pixel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value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normalization,</a:t>
            </a:r>
            <a:r>
              <a:rPr dirty="0" sz="1150" spc="3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extensive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augmentation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(e.g.,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random </a:t>
            </a:r>
            <a:r>
              <a:rPr dirty="0" sz="1150">
                <a:latin typeface="Times New Roman"/>
                <a:cs typeface="Times New Roman"/>
              </a:rPr>
              <a:t>horizontal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flips,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brightness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contrast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adjustments,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rotations,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Gaussian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noise)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applied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to </a:t>
            </a:r>
            <a:r>
              <a:rPr dirty="0" sz="1150">
                <a:latin typeface="Times New Roman"/>
                <a:cs typeface="Times New Roman"/>
              </a:rPr>
              <a:t>enhance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robustness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mitigate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overfitting.</a:t>
            </a:r>
            <a:endParaRPr sz="11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45500"/>
              </a:lnSpc>
              <a:spcBef>
                <a:spcPts val="480"/>
              </a:spcBef>
            </a:pP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YOLOv8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architecture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selected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due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significant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improvements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over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previous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versions, </a:t>
            </a:r>
            <a:r>
              <a:rPr dirty="0" sz="1150">
                <a:latin typeface="Times New Roman"/>
                <a:cs typeface="Times New Roman"/>
              </a:rPr>
              <a:t>incorporating</a:t>
            </a:r>
            <a:r>
              <a:rPr dirty="0" sz="1150" spc="3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advanced</a:t>
            </a:r>
            <a:r>
              <a:rPr dirty="0" sz="1150" spc="3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components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3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Bi-directional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Feature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Pyramid</a:t>
            </a:r>
            <a:r>
              <a:rPr dirty="0" sz="1150" spc="3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Networks</a:t>
            </a:r>
            <a:r>
              <a:rPr dirty="0" sz="1150" spc="3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(BiFPN)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for</a:t>
            </a:r>
            <a:endParaRPr sz="1150">
              <a:latin typeface="Times New Roman"/>
              <a:cs typeface="Times New Roman"/>
            </a:endParaRPr>
          </a:p>
          <a:p>
            <a:pPr algn="ctr" marR="215900">
              <a:lnSpc>
                <a:spcPct val="100000"/>
              </a:lnSpc>
              <a:spcBef>
                <a:spcPts val="245"/>
              </a:spcBef>
            </a:pPr>
            <a:r>
              <a:rPr dirty="0" sz="950" spc="-5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7074" y="317889"/>
            <a:ext cx="6031230" cy="360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60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objects,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sensitive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lighting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variations,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requires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power,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making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deployment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low-end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devices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challenging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[7].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Adaptive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Frame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Control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(AFC),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which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for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driving,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embedded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systems,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industrial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automation.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proposed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AFC-enhanced</a:t>
            </a:r>
            <a:r>
              <a:rPr dirty="0" sz="1150" spc="3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3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maintains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accuracy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while </a:t>
            </a:r>
            <a:r>
              <a:rPr dirty="0" sz="1150">
                <a:latin typeface="Times New Roman"/>
                <a:cs typeface="Times New Roman"/>
              </a:rPr>
              <a:t>optimizing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frame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control,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ensuring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processing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network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camera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inputs.</a:t>
            </a:r>
            <a:r>
              <a:rPr dirty="0" sz="1150" spc="3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model </a:t>
            </a:r>
            <a:r>
              <a:rPr dirty="0" sz="1150">
                <a:latin typeface="Times New Roman"/>
                <a:cs typeface="Times New Roman"/>
              </a:rPr>
              <a:t>achieves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consistent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without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frame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delays,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improving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performance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compared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standard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YOLO.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However,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still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faces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hardware dependency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issues,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demands,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struggles</a:t>
            </a:r>
            <a:r>
              <a:rPr dirty="0" sz="1150" spc="4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3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complex</a:t>
            </a:r>
            <a:r>
              <a:rPr dirty="0" sz="1150" spc="3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environments</a:t>
            </a:r>
            <a:r>
              <a:rPr dirty="0" sz="1150" spc="4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[3].</a:t>
            </a:r>
            <a:r>
              <a:rPr dirty="0" sz="1150" spc="4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Image-Adaptive</a:t>
            </a:r>
            <a:r>
              <a:rPr dirty="0" sz="1150" spc="3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</a:t>
            </a:r>
            <a:r>
              <a:rPr dirty="0" sz="1150" spc="3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(IA-YOLO)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object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adverse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weather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conditions,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autonomous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driving,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surveillance,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and </a:t>
            </a:r>
            <a:r>
              <a:rPr dirty="0" sz="1150">
                <a:latin typeface="Times New Roman"/>
                <a:cs typeface="Times New Roman"/>
              </a:rPr>
              <a:t>low-light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environments.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IA-YOLO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enhances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by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using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differentiable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image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processing </a:t>
            </a:r>
            <a:r>
              <a:rPr dirty="0" sz="1150">
                <a:latin typeface="Times New Roman"/>
                <a:cs typeface="Times New Roman"/>
              </a:rPr>
              <a:t>(DIP)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module,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improving accuracy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foggy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low-light conditions.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 achieves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 mAP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of </a:t>
            </a:r>
            <a:r>
              <a:rPr dirty="0" sz="1150">
                <a:latin typeface="Times New Roman"/>
                <a:cs typeface="Times New Roman"/>
              </a:rPr>
              <a:t>72.03%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VOC_Foggy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37.08%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RTTS,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outperforming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traditional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YOLOv3.It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requires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high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power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struggles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extreme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weather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variations.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IA-YOLO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significantly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enhances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challenging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environments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[2].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37068" y="9134099"/>
            <a:ext cx="88265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5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7074" y="317889"/>
            <a:ext cx="6031230" cy="7677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461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enhanced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multi-</a:t>
            </a:r>
            <a:r>
              <a:rPr dirty="0" sz="1150">
                <a:latin typeface="Times New Roman"/>
                <a:cs typeface="Times New Roman"/>
              </a:rPr>
              <a:t>scale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feature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fusion,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Cross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Stage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Partial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Networks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(CSP)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</a:t>
            </a:r>
            <a:r>
              <a:rPr dirty="0" sz="1150" spc="3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learning </a:t>
            </a:r>
            <a:r>
              <a:rPr dirty="0" sz="1150">
                <a:latin typeface="Times New Roman"/>
                <a:cs typeface="Times New Roman"/>
              </a:rPr>
              <a:t>efficiency</a:t>
            </a:r>
            <a:r>
              <a:rPr dirty="0" sz="1150" spc="1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reduce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redundancy,</a:t>
            </a:r>
            <a:r>
              <a:rPr dirty="0" sz="1150" spc="1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refined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loss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functions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1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handle</a:t>
            </a:r>
            <a:r>
              <a:rPr dirty="0" sz="1150" spc="1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objectness </a:t>
            </a:r>
            <a:r>
              <a:rPr dirty="0" sz="1150">
                <a:latin typeface="Times New Roman"/>
                <a:cs typeface="Times New Roman"/>
              </a:rPr>
              <a:t>confidence,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classification,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bounding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box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localization.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These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architectural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advancements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make </a:t>
            </a:r>
            <a:r>
              <a:rPr dirty="0" sz="1150">
                <a:latin typeface="Times New Roman"/>
                <a:cs typeface="Times New Roman"/>
              </a:rPr>
              <a:t>YOLOv8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particularly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suitable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detecting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small,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overlapping,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partially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occluded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objects.</a:t>
            </a: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5900"/>
              </a:lnSpc>
              <a:spcBef>
                <a:spcPts val="459"/>
              </a:spcBef>
            </a:pP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conducted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high-performance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GPU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environment,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optimized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hyperparameters </a:t>
            </a:r>
            <a:r>
              <a:rPr dirty="0" sz="1150">
                <a:latin typeface="Times New Roman"/>
                <a:cs typeface="Times New Roman"/>
              </a:rPr>
              <a:t>including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learning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rate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0.001,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batch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size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16,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duration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100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epochs.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During </a:t>
            </a:r>
            <a:r>
              <a:rPr dirty="0" sz="1150">
                <a:latin typeface="Times New Roman"/>
                <a:cs typeface="Times New Roman"/>
              </a:rPr>
              <a:t>training,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performance</a:t>
            </a:r>
            <a:r>
              <a:rPr dirty="0" sz="1150" spc="3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metrics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such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total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loss,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mean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Average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Precision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(mAP),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model </a:t>
            </a:r>
            <a:r>
              <a:rPr dirty="0" sz="1150">
                <a:latin typeface="Times New Roman"/>
                <a:cs typeface="Times New Roman"/>
              </a:rPr>
              <a:t>convergence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carefully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monitored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ensure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1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learns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effectively.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early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stopping </a:t>
            </a:r>
            <a:r>
              <a:rPr dirty="0" sz="1150">
                <a:latin typeface="Times New Roman"/>
                <a:cs typeface="Times New Roman"/>
              </a:rPr>
              <a:t>mechanism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prevent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overfitting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by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halting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once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validation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loss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plateaus.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5900"/>
              </a:lnSpc>
              <a:spcBef>
                <a:spcPts val="459"/>
              </a:spcBef>
            </a:pPr>
            <a:r>
              <a:rPr dirty="0" sz="1150">
                <a:latin typeface="Times New Roman"/>
                <a:cs typeface="Times New Roman"/>
              </a:rPr>
              <a:t>After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training,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undergoes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validation</a:t>
            </a:r>
            <a:r>
              <a:rPr dirty="0" sz="1150" spc="3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testing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using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3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separate</a:t>
            </a:r>
            <a:r>
              <a:rPr dirty="0" sz="1150" spc="3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dataset</a:t>
            </a:r>
            <a:r>
              <a:rPr dirty="0" sz="1150" spc="3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37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assess </a:t>
            </a:r>
            <a:r>
              <a:rPr dirty="0" sz="1150">
                <a:latin typeface="Times New Roman"/>
                <a:cs typeface="Times New Roman"/>
              </a:rPr>
              <a:t>generalization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performance.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Evaluation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metrics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include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mean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Average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Precision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(mAP),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Intersection </a:t>
            </a:r>
            <a:r>
              <a:rPr dirty="0" sz="1150">
                <a:latin typeface="Times New Roman"/>
                <a:cs typeface="Times New Roman"/>
              </a:rPr>
              <a:t>over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Union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(IoU),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F1-score,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precision,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recall,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focus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accurate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identification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non-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3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areas.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Post-processing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techniques</a:t>
            </a:r>
            <a:r>
              <a:rPr dirty="0" sz="1150" spc="3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confidence</a:t>
            </a:r>
            <a:r>
              <a:rPr dirty="0" sz="1150" spc="3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score</a:t>
            </a:r>
            <a:r>
              <a:rPr dirty="0" sz="1150" spc="3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thresholding</a:t>
            </a:r>
            <a:r>
              <a:rPr dirty="0" sz="1150" spc="3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Non-</a:t>
            </a:r>
            <a:r>
              <a:rPr dirty="0" sz="1150" spc="-10">
                <a:latin typeface="Times New Roman"/>
                <a:cs typeface="Times New Roman"/>
              </a:rPr>
              <a:t>Maximum </a:t>
            </a:r>
            <a:r>
              <a:rPr dirty="0" sz="1150">
                <a:latin typeface="Times New Roman"/>
                <a:cs typeface="Times New Roman"/>
              </a:rPr>
              <a:t>Suppression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(NMS)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applied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refine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predictions,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suppress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redundant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detections,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improve </a:t>
            </a:r>
            <a:r>
              <a:rPr dirty="0" sz="1150">
                <a:latin typeface="Times New Roman"/>
                <a:cs typeface="Times New Roman"/>
              </a:rPr>
              <a:t>overall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clarity.</a:t>
            </a: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5700"/>
              </a:lnSpc>
              <a:spcBef>
                <a:spcPts val="475"/>
              </a:spcBef>
            </a:pP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detected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non-object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regions—areas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not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enclosed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within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any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bounding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box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associated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4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very</a:t>
            </a:r>
            <a:r>
              <a:rPr dirty="0" sz="1150" spc="4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low</a:t>
            </a:r>
            <a:r>
              <a:rPr dirty="0" sz="1150" spc="4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confidence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scores—are</a:t>
            </a:r>
            <a:r>
              <a:rPr dirty="0" sz="1150" spc="4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then</a:t>
            </a:r>
            <a:r>
              <a:rPr dirty="0" sz="1150" spc="4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isolated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subjected</a:t>
            </a:r>
            <a:r>
              <a:rPr dirty="0" sz="1150" spc="4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4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mining</a:t>
            </a:r>
            <a:r>
              <a:rPr dirty="0" sz="1150" spc="40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processes. </a:t>
            </a:r>
            <a:r>
              <a:rPr dirty="0" sz="1150">
                <a:latin typeface="Times New Roman"/>
                <a:cs typeface="Times New Roman"/>
              </a:rPr>
              <a:t>Techniques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such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unsupervised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clustering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(e.g.,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K-Means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DBSCAN)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spatial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pattern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analysis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employed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extract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latent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information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from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these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regions,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which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may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hold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valuable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context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for </a:t>
            </a:r>
            <a:r>
              <a:rPr dirty="0" sz="1150">
                <a:latin typeface="Times New Roman"/>
                <a:cs typeface="Times New Roman"/>
              </a:rPr>
              <a:t>downstream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applications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like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anomaly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scene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understanding.</a:t>
            </a:r>
            <a:endParaRPr sz="11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5800"/>
              </a:lnSpc>
              <a:spcBef>
                <a:spcPts val="475"/>
              </a:spcBef>
            </a:pPr>
            <a:r>
              <a:rPr dirty="0" sz="1150">
                <a:latin typeface="Times New Roman"/>
                <a:cs typeface="Times New Roman"/>
              </a:rPr>
              <a:t>Finally,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results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visualized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through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bounding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box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overlays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heatmaps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distinguish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between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non-object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areas.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Comparative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analysis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conducted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between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YOLOv8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earlier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YOLO </a:t>
            </a:r>
            <a:r>
              <a:rPr dirty="0" sz="1150" spc="-10">
                <a:latin typeface="Times New Roman"/>
                <a:cs typeface="Times New Roman"/>
              </a:rPr>
              <a:t>versions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(YOLOv3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YOLOv7),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highlighting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YOLOv8’s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improvements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speed,</a:t>
            </a:r>
            <a:r>
              <a:rPr dirty="0" sz="1150" spc="-10">
                <a:latin typeface="Times New Roman"/>
                <a:cs typeface="Times New Roman"/>
              </a:rPr>
              <a:t> accuracy,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robustness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across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varying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environmental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conditions.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methodology</a:t>
            </a:r>
            <a:r>
              <a:rPr dirty="0" sz="1150" spc="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concludes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critical </a:t>
            </a:r>
            <a:r>
              <a:rPr dirty="0" sz="1150">
                <a:latin typeface="Times New Roman"/>
                <a:cs typeface="Times New Roman"/>
              </a:rPr>
              <a:t>discussion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limitations,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including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difficulty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detecting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extremely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small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heavily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occluded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objects, </a:t>
            </a:r>
            <a:r>
              <a:rPr dirty="0" sz="1150">
                <a:latin typeface="Times New Roman"/>
                <a:cs typeface="Times New Roman"/>
              </a:rPr>
              <a:t>high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computational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requirements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inference,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performance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degradation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highly </a:t>
            </a:r>
            <a:r>
              <a:rPr dirty="0" sz="1150">
                <a:latin typeface="Times New Roman"/>
                <a:cs typeface="Times New Roman"/>
              </a:rPr>
              <a:t>cluttered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dynamic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scenes.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Despite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these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challenges,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YOLOv8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affirmed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optimal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choice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for </a:t>
            </a:r>
            <a:r>
              <a:rPr dirty="0" sz="1150" spc="-10">
                <a:latin typeface="Times New Roman"/>
                <a:cs typeface="Times New Roman"/>
              </a:rPr>
              <a:t>real-</a:t>
            </a:r>
            <a:r>
              <a:rPr dirty="0" sz="1150">
                <a:latin typeface="Times New Roman"/>
                <a:cs typeface="Times New Roman"/>
              </a:rPr>
              <a:t>time</a:t>
            </a:r>
            <a:r>
              <a:rPr dirty="0" sz="1150" spc="3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object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non-object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detection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tasks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due</a:t>
            </a:r>
            <a:r>
              <a:rPr dirty="0" sz="1150" spc="3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superior</a:t>
            </a:r>
            <a:r>
              <a:rPr dirty="0" sz="1150" spc="3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architecture</a:t>
            </a:r>
            <a:r>
              <a:rPr dirty="0" sz="1150" spc="3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9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balanced </a:t>
            </a:r>
            <a:r>
              <a:rPr dirty="0" sz="1150">
                <a:latin typeface="Times New Roman"/>
                <a:cs typeface="Times New Roman"/>
              </a:rPr>
              <a:t>performance </a:t>
            </a:r>
            <a:r>
              <a:rPr dirty="0" sz="1150" spc="-10">
                <a:latin typeface="Times New Roman"/>
                <a:cs typeface="Times New Roman"/>
              </a:rPr>
              <a:t>metrics.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65830" y="1115314"/>
            <a:ext cx="762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Results: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028189"/>
            <a:ext cx="1763395" cy="105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Wingdings"/>
                <a:cs typeface="Wingdings"/>
              </a:rPr>
              <a:t></a:t>
            </a:r>
            <a:r>
              <a:rPr dirty="0" sz="1100">
                <a:latin typeface="Calibri"/>
                <a:cs typeface="Calibri"/>
              </a:rPr>
              <a:t>!pip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ultralytics</a:t>
            </a:r>
            <a:endParaRPr sz="11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#!pip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opencv-python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6029324"/>
            <a:ext cx="3858260" cy="3623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Wingdings"/>
                <a:cs typeface="Wingdings"/>
              </a:rPr>
              <a:t>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necessary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libraries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cv2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numpy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np</a:t>
            </a:r>
            <a:endParaRPr sz="1100">
              <a:latin typeface="Calibri"/>
              <a:cs typeface="Calibri"/>
            </a:endParaRPr>
          </a:p>
          <a:p>
            <a:pPr marL="12700" marR="2096770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matplotlib.pyplot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plt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ultralytics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YOLO</a:t>
            </a:r>
            <a:endParaRPr sz="1100">
              <a:latin typeface="Calibri"/>
              <a:cs typeface="Calibri"/>
            </a:endParaRPr>
          </a:p>
          <a:p>
            <a:pPr marL="12700" marR="1179830">
              <a:lnSpc>
                <a:spcPct val="1702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google.colab.patches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cv2_imshow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Upload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manually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google.colab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uploaded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files.upload()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Upload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'persondog.jpg'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'yolov8n.pt'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Check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exists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91255"/>
            <a:ext cx="5731509" cy="24561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3609975" cy="876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if not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os.path.exists("persondog.jpg"):</a:t>
            </a:r>
            <a:endParaRPr sz="1100">
              <a:latin typeface="Calibri"/>
              <a:cs typeface="Calibri"/>
            </a:endParaRPr>
          </a:p>
          <a:p>
            <a:pPr marL="12700" marR="549910" indent="127635">
              <a:lnSpc>
                <a:spcPts val="2260"/>
              </a:lnSpc>
              <a:spcBef>
                <a:spcPts val="220"/>
              </a:spcBef>
            </a:pPr>
            <a:r>
              <a:rPr dirty="0" sz="1100" spc="-10">
                <a:latin typeface="Calibri"/>
                <a:cs typeface="Calibri"/>
              </a:rPr>
              <a:t>print("Error: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'persondog.jpg'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0">
                <a:latin typeface="Calibri"/>
                <a:cs typeface="Calibri"/>
              </a:rPr>
              <a:t> found.") else: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690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Convert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grayscale</a:t>
            </a:r>
            <a:endParaRPr sz="1100">
              <a:latin typeface="Calibri"/>
              <a:cs typeface="Calibri"/>
            </a:endParaRPr>
          </a:p>
          <a:p>
            <a:pPr marL="140335" marR="1343660">
              <a:lnSpc>
                <a:spcPct val="17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img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cv2.imread("persondog.jpg",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0)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None:</a:t>
            </a:r>
            <a:endParaRPr sz="1100">
              <a:latin typeface="Calibri"/>
              <a:cs typeface="Calibri"/>
            </a:endParaRPr>
          </a:p>
          <a:p>
            <a:pPr marL="140335" marR="363855" indent="126364">
              <a:lnSpc>
                <a:spcPct val="1700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print("Error: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load image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'persondog.jpg'.") else: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30"/>
              </a:spcBef>
            </a:pPr>
            <a:r>
              <a:rPr dirty="0" sz="1100" spc="-10">
                <a:latin typeface="Calibri"/>
                <a:cs typeface="Calibri"/>
              </a:rPr>
              <a:t>cv2.imwrite('persondog_gray.jpg',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img)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100">
              <a:latin typeface="Calibri"/>
              <a:cs typeface="Calibri"/>
            </a:endParaRPr>
          </a:p>
          <a:p>
            <a:pPr marL="12700" marR="2040255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YOLOv8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model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YOLO('yolov8n.pt')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Perform prediction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original color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 (not</a:t>
            </a:r>
            <a:r>
              <a:rPr dirty="0" sz="1100" spc="-10">
                <a:latin typeface="Calibri"/>
                <a:cs typeface="Calibri"/>
              </a:rPr>
              <a:t> grayscale) </a:t>
            </a:r>
            <a:r>
              <a:rPr dirty="0" sz="1100">
                <a:latin typeface="Calibri"/>
                <a:cs typeface="Calibri"/>
              </a:rPr>
              <a:t>results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model.predict(source="persondog.jpg",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save=False)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grayscale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marL="12700" marR="1035685">
              <a:lnSpc>
                <a:spcPts val="2260"/>
              </a:lnSpc>
              <a:spcBef>
                <a:spcPts val="219"/>
              </a:spcBef>
            </a:pP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cv2.imread("persondog_gray.jpg",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0) </a:t>
            </a:r>
            <a:r>
              <a:rPr dirty="0" sz="1100">
                <a:latin typeface="Calibri"/>
                <a:cs typeface="Calibri"/>
              </a:rPr>
              <a:t>embedded_image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image.copy()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 spc="-10">
                <a:latin typeface="Calibri"/>
                <a:cs typeface="Calibri"/>
              </a:rPr>
              <a:t>masked_image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np.zeros_like(image)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100">
              <a:latin typeface="Calibri"/>
              <a:cs typeface="Calibri"/>
            </a:endParaRPr>
          </a:p>
          <a:p>
            <a:pPr marL="12700" marR="2273935">
              <a:lnSpc>
                <a:spcPct val="170500"/>
              </a:lnSpc>
            </a:pPr>
            <a:r>
              <a:rPr dirty="0" sz="1100" spc="-10">
                <a:latin typeface="Calibri"/>
                <a:cs typeface="Calibri"/>
              </a:rPr>
              <a:t>first_box_pixels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25">
                <a:latin typeface="Calibri"/>
                <a:cs typeface="Calibri"/>
              </a:rPr>
              <a:t>[] </a:t>
            </a:r>
            <a:r>
              <a:rPr dirty="0" sz="1100" spc="-10">
                <a:latin typeface="Calibri"/>
                <a:cs typeface="Calibri"/>
              </a:rPr>
              <a:t>first_box_found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False </a:t>
            </a:r>
            <a:r>
              <a:rPr dirty="0" sz="1100" spc="-10">
                <a:latin typeface="Calibri"/>
                <a:cs typeface="Calibri"/>
              </a:rPr>
              <a:t>bbox_coords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None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100">
              <a:latin typeface="Calibri"/>
              <a:cs typeface="Calibri"/>
            </a:endParaRPr>
          </a:p>
          <a:p>
            <a:pPr marL="12700" marR="2225675">
              <a:lnSpc>
                <a:spcPct val="17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bounding</a:t>
            </a:r>
            <a:r>
              <a:rPr dirty="0" sz="1100" spc="-25">
                <a:latin typeface="Calibri"/>
                <a:cs typeface="Calibri"/>
              </a:rPr>
              <a:t> box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result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results: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19"/>
              </a:spcBef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result.boxes: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first_box_found:</a:t>
            </a:r>
            <a:endParaRPr sz="11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  <a:spcBef>
                <a:spcPts val="919"/>
              </a:spcBef>
            </a:pPr>
            <a:r>
              <a:rPr dirty="0" sz="1100" spc="-10">
                <a:latin typeface="Calibri"/>
                <a:cs typeface="Calibri"/>
              </a:rPr>
              <a:t>break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x1,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y1,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x2,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y2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map(int,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box.xyxy[0])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4483735" cy="876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bbox_coords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(x1, y1,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x2,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y2)</a:t>
            </a:r>
            <a:endParaRPr sz="1100">
              <a:latin typeface="Calibri"/>
              <a:cs typeface="Calibri"/>
            </a:endParaRPr>
          </a:p>
          <a:p>
            <a:pPr marL="266700" marR="3152775">
              <a:lnSpc>
                <a:spcPts val="2260"/>
              </a:lnSpc>
              <a:spcBef>
                <a:spcPts val="220"/>
              </a:spcBef>
            </a:pPr>
            <a:r>
              <a:rPr dirty="0" sz="1100">
                <a:latin typeface="Calibri"/>
                <a:cs typeface="Calibri"/>
              </a:rPr>
              <a:t>conf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box.conf[0] </a:t>
            </a:r>
            <a:r>
              <a:rPr dirty="0" sz="1100">
                <a:latin typeface="Calibri"/>
                <a:cs typeface="Calibri"/>
              </a:rPr>
              <a:t>cls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int(box.cls[0])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print(f"Class: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{cls},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Confidence: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{conf:.2f},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BBox: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({x1},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{y1},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{x2},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{y2})")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100">
              <a:latin typeface="Calibri"/>
              <a:cs typeface="Calibri"/>
            </a:endParaRPr>
          </a:p>
          <a:p>
            <a:pPr marL="265430" marR="1702435" indent="1270">
              <a:lnSpc>
                <a:spcPct val="170100"/>
              </a:lnSpc>
            </a:pPr>
            <a:r>
              <a:rPr dirty="0" sz="1100" spc="-10">
                <a:latin typeface="Calibri"/>
                <a:cs typeface="Calibri"/>
              </a:rPr>
              <a:t>masked_image[y1:y2,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x1:x2]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255 </a:t>
            </a:r>
            <a:r>
              <a:rPr dirty="0" sz="1100" spc="-10">
                <a:latin typeface="Calibri"/>
                <a:cs typeface="Calibri"/>
              </a:rPr>
              <a:t>first_box_pixels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image[y1:y2,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x1:x2].copy() first_box_found</a:t>
            </a:r>
            <a:r>
              <a:rPr dirty="0" sz="1100">
                <a:latin typeface="Calibri"/>
                <a:cs typeface="Calibri"/>
              </a:rPr>
              <a:t> 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True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masked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marL="12700" marR="2086610">
              <a:lnSpc>
                <a:spcPct val="1700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cv2.imwrite("output.jpg",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masked_image) cv2_imshow(masked_image)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Flatten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pixels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0">
                <a:latin typeface="Calibri"/>
                <a:cs typeface="Calibri"/>
              </a:rPr>
              <a:t>flat_pixels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first_box_pixels.flatten()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histogram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10">
                <a:latin typeface="Calibri"/>
                <a:cs typeface="Calibri"/>
              </a:rPr>
              <a:t>hist_values,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bin_edges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np.histogram(flat_pixels,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bins=256,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range=(0,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255))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intensity</a:t>
            </a:r>
            <a:endParaRPr sz="1100">
              <a:latin typeface="Calibri"/>
              <a:cs typeface="Calibri"/>
            </a:endParaRPr>
          </a:p>
          <a:p>
            <a:pPr marL="12700" marR="1520190">
              <a:lnSpc>
                <a:spcPct val="1705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max_bin_value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np.max(hist_values) max_bin_index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np.argmax(hist_values) max_bin_intensity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int(bin_edges[max_bin_index])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print(f"Maximum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value: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{max_bin_value}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(Intensity: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{max_bin_intensity})")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100">
              <a:latin typeface="Calibri"/>
              <a:cs typeface="Calibri"/>
            </a:endParaRPr>
          </a:p>
          <a:p>
            <a:pPr marL="12700" marR="1776095">
              <a:lnSpc>
                <a:spcPct val="1709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pixel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modifications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flat_pixels[flat_pixels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&gt;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max_bin_intensity]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#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Generate </a:t>
            </a:r>
            <a:r>
              <a:rPr dirty="0" sz="1100">
                <a:latin typeface="Calibri"/>
                <a:cs typeface="Calibri"/>
              </a:rPr>
              <a:t>random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watermark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bits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2025-04-27T08:55:42Z</dcterms:created>
  <dcterms:modified xsi:type="dcterms:W3CDTF">2025-04-27T08:55:42Z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LastSaved">
    <vt:filetime>2025-04-27T00:00:00Z</vt:filetime>
  </property>
  <property fmtid="{D5CDD505-2E9C-101B-9397-08002B2CF9AE}" pid="4" name="Producer">
    <vt:lpwstr>iLovePDF</vt:lpwstr>
  </property>
</Properties>
</file>