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6"/>
  </p:notesMasterIdLst>
  <p:sldIdLst>
    <p:sldId id="257" r:id="rId2"/>
    <p:sldId id="258" r:id="rId3"/>
    <p:sldId id="259" r:id="rId4"/>
    <p:sldId id="270" r:id="rId5"/>
    <p:sldId id="261"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13E449-9610-4544-9202-4AA438A8C516}" type="datetimeFigureOut">
              <a:rPr lang="en-IN" smtClean="0"/>
              <a:t>26-02-2024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B414C-0508-4B7A-AFBB-5809704A52E7}" type="slidenum">
              <a:rPr lang="en-IN" smtClean="0"/>
              <a:t>‹#›</a:t>
            </a:fld>
            <a:endParaRPr lang="en-IN" dirty="0"/>
          </a:p>
        </p:txBody>
      </p:sp>
    </p:spTree>
    <p:extLst>
      <p:ext uri="{BB962C8B-B14F-4D97-AF65-F5344CB8AC3E}">
        <p14:creationId xmlns:p14="http://schemas.microsoft.com/office/powerpoint/2010/main" val="2669941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EDF8955-FBF4-4589-92FE-5322A111B539}" type="datetimeFigureOut">
              <a:rPr lang="en-IN" smtClean="0"/>
              <a:t>26-02-2024</a:t>
            </a:fld>
            <a:endParaRPr lang="en-IN" dirty="0"/>
          </a:p>
        </p:txBody>
      </p:sp>
      <p:sp>
        <p:nvSpPr>
          <p:cNvPr id="5" name="Footer Placeholder 4"/>
          <p:cNvSpPr>
            <a:spLocks noGrp="1"/>
          </p:cNvSpPr>
          <p:nvPr>
            <p:ph type="ftr" sz="quarter" idx="11"/>
          </p:nvPr>
        </p:nvSpPr>
        <p:spPr>
          <a:xfrm>
            <a:off x="3962399" y="5870575"/>
            <a:ext cx="4893958" cy="377825"/>
          </a:xfrm>
        </p:spPr>
        <p:txBody>
          <a:bodyPr/>
          <a:lstStyle/>
          <a:p>
            <a:endParaRPr lang="en-IN" dirty="0"/>
          </a:p>
        </p:txBody>
      </p:sp>
      <p:sp>
        <p:nvSpPr>
          <p:cNvPr id="6" name="Slide Number Placeholder 5"/>
          <p:cNvSpPr>
            <a:spLocks noGrp="1"/>
          </p:cNvSpPr>
          <p:nvPr>
            <p:ph type="sldNum" sz="quarter" idx="12"/>
          </p:nvPr>
        </p:nvSpPr>
        <p:spPr>
          <a:xfrm>
            <a:off x="10608958" y="5870575"/>
            <a:ext cx="551167" cy="377825"/>
          </a:xfrm>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28747815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DF8955-FBF4-4589-92FE-5322A111B539}" type="datetimeFigureOut">
              <a:rPr lang="en-IN" smtClean="0"/>
              <a:t>26-02-2024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3518229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F8955-FBF4-4589-92FE-5322A111B539}" type="datetimeFigureOut">
              <a:rPr lang="en-IN" smtClean="0"/>
              <a:t>26-02-2024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2721277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F8955-FBF4-4589-92FE-5322A111B539}" type="datetimeFigureOut">
              <a:rPr lang="en-IN" smtClean="0"/>
              <a:t>26-02-2024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4246051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F8955-FBF4-4589-92FE-5322A111B539}" type="datetimeFigureOut">
              <a:rPr lang="en-IN" smtClean="0"/>
              <a:t>26-02-2024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183377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F8955-FBF4-4589-92FE-5322A111B539}" type="datetimeFigureOut">
              <a:rPr lang="en-IN" smtClean="0"/>
              <a:t>26-02-2024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550544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F8955-FBF4-4589-92FE-5322A111B539}" type="datetimeFigureOut">
              <a:rPr lang="en-IN" smtClean="0"/>
              <a:t>26-02-2024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1661183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DF8955-FBF4-4589-92FE-5322A111B539}" type="datetimeFigureOut">
              <a:rPr lang="en-IN" smtClean="0"/>
              <a:t>26-02-2024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C16FD2-B8F4-4620-9AD7-D6755A009FCF}" type="slidenum">
              <a:rPr lang="en-IN" smtClean="0"/>
              <a:t>‹#›</a:t>
            </a:fld>
            <a:endParaRPr lang="en-IN"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553531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DF8955-FBF4-4589-92FE-5322A111B539}" type="datetimeFigureOut">
              <a:rPr lang="en-IN" smtClean="0"/>
              <a:t>26-02-2024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1355493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DF8955-FBF4-4589-92FE-5322A111B539}" type="datetimeFigureOut">
              <a:rPr lang="en-IN" smtClean="0"/>
              <a:t>26-02-2024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402772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F8955-FBF4-4589-92FE-5322A111B539}" type="datetimeFigureOut">
              <a:rPr lang="en-IN" smtClean="0"/>
              <a:t>26-02-2024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64959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DF8955-FBF4-4589-92FE-5322A111B539}" type="datetimeFigureOut">
              <a:rPr lang="en-IN" smtClean="0"/>
              <a:t>26-02-2024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3407325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DF8955-FBF4-4589-92FE-5322A111B539}" type="datetimeFigureOut">
              <a:rPr lang="en-IN" smtClean="0"/>
              <a:t>26-02-2024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4138268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DF8955-FBF4-4589-92FE-5322A111B539}" type="datetimeFigureOut">
              <a:rPr lang="en-IN" smtClean="0"/>
              <a:t>26-02-2024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97158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EDF8955-FBF4-4589-92FE-5322A111B539}" type="datetimeFigureOut">
              <a:rPr lang="en-IN" smtClean="0"/>
              <a:t>26-02-2024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1203701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DF8955-FBF4-4589-92FE-5322A111B539}" type="datetimeFigureOut">
              <a:rPr lang="en-IN" smtClean="0"/>
              <a:t>26-02-2024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3776366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DF8955-FBF4-4589-92FE-5322A111B539}" type="datetimeFigureOut">
              <a:rPr lang="en-IN" smtClean="0"/>
              <a:t>26-02-2024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FC16FD2-B8F4-4620-9AD7-D6755A009FCF}" type="slidenum">
              <a:rPr lang="en-IN" smtClean="0"/>
              <a:t>‹#›</a:t>
            </a:fld>
            <a:endParaRPr lang="en-IN" dirty="0"/>
          </a:p>
        </p:txBody>
      </p:sp>
    </p:spTree>
    <p:extLst>
      <p:ext uri="{BB962C8B-B14F-4D97-AF65-F5344CB8AC3E}">
        <p14:creationId xmlns:p14="http://schemas.microsoft.com/office/powerpoint/2010/main" val="2210471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DF8955-FBF4-4589-92FE-5322A111B539}" type="datetimeFigureOut">
              <a:rPr lang="en-IN" smtClean="0"/>
              <a:t>26-02-2024</a:t>
            </a:fld>
            <a:endParaRPr lang="en-IN"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C16FD2-B8F4-4620-9AD7-D6755A009FCF}" type="slidenum">
              <a:rPr lang="en-IN" smtClean="0"/>
              <a:t>‹#›</a:t>
            </a:fld>
            <a:endParaRPr lang="en-IN" dirty="0"/>
          </a:p>
        </p:txBody>
      </p:sp>
    </p:spTree>
    <p:extLst>
      <p:ext uri="{BB962C8B-B14F-4D97-AF65-F5344CB8AC3E}">
        <p14:creationId xmlns:p14="http://schemas.microsoft.com/office/powerpoint/2010/main" val="3634841354"/>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0" y="78746"/>
            <a:ext cx="12192000" cy="1374454"/>
          </a:xfrm>
          <a:prstGeom prst="rect">
            <a:avLst/>
          </a:prstGeom>
        </p:spPr>
        <p:txBody>
          <a:bodyPr spcFirstLastPara="1" vert="horz" wrap="square" lIns="121900" tIns="121900" rIns="121900" bIns="121900" rtlCol="0" anchor="b" anchorCtr="0">
            <a:noAutofit/>
          </a:bodyPr>
          <a:lstStyle/>
          <a:p>
            <a:pPr algn="ctr">
              <a:spcBef>
                <a:spcPts val="0"/>
              </a:spcBef>
              <a:buSzPts val="990"/>
            </a:pPr>
            <a:r>
              <a:rPr lang="en-US" sz="3440" b="1" dirty="0"/>
              <a:t>SAVEETHA SCHOOL OF ENGINEERING</a:t>
            </a:r>
            <a:endParaRPr sz="3440" b="1" dirty="0"/>
          </a:p>
          <a:p>
            <a:pPr algn="ctr">
              <a:spcBef>
                <a:spcPts val="0"/>
              </a:spcBef>
              <a:buSzPts val="990"/>
            </a:pPr>
            <a:r>
              <a:rPr lang="en" sz="3440" b="1" dirty="0"/>
              <a:t>SIMATS</a:t>
            </a:r>
            <a:endParaRPr sz="3440" b="1" dirty="0"/>
          </a:p>
        </p:txBody>
      </p:sp>
      <p:sp>
        <p:nvSpPr>
          <p:cNvPr id="55" name="Google Shape;55;p13"/>
          <p:cNvSpPr txBox="1">
            <a:spLocks noGrp="1"/>
          </p:cNvSpPr>
          <p:nvPr>
            <p:ph type="subTitle" idx="1"/>
          </p:nvPr>
        </p:nvSpPr>
        <p:spPr>
          <a:xfrm>
            <a:off x="0" y="2012354"/>
            <a:ext cx="12192000" cy="983600"/>
          </a:xfrm>
          <a:prstGeom prst="rect">
            <a:avLst/>
          </a:prstGeom>
        </p:spPr>
        <p:txBody>
          <a:bodyPr spcFirstLastPara="1" vert="horz" wrap="square" lIns="121900" tIns="121900" rIns="121900" bIns="121900" rtlCol="0" anchor="t" anchorCtr="0">
            <a:normAutofit/>
          </a:bodyPr>
          <a:lstStyle/>
          <a:p>
            <a:pPr algn="ctr">
              <a:lnSpc>
                <a:spcPct val="80000"/>
              </a:lnSpc>
              <a:spcBef>
                <a:spcPts val="0"/>
              </a:spcBef>
              <a:buSzPts val="935"/>
            </a:pPr>
            <a:r>
              <a:rPr lang="en-US" sz="2239" b="1" dirty="0"/>
              <a:t>CSA0488 OPERATING SYSTEM FOR MEMORY MANAGEMENT</a:t>
            </a:r>
            <a:r>
              <a:rPr lang="en" sz="2239" b="1" dirty="0"/>
              <a:t>- JAN 2024</a:t>
            </a:r>
            <a:endParaRPr sz="2239" b="1" dirty="0"/>
          </a:p>
        </p:txBody>
      </p:sp>
      <p:sp>
        <p:nvSpPr>
          <p:cNvPr id="56" name="Google Shape;56;p13"/>
          <p:cNvSpPr txBox="1"/>
          <p:nvPr/>
        </p:nvSpPr>
        <p:spPr>
          <a:xfrm>
            <a:off x="7624320" y="4193634"/>
            <a:ext cx="4567680" cy="1924631"/>
          </a:xfrm>
          <a:prstGeom prst="rect">
            <a:avLst/>
          </a:prstGeom>
          <a:noFill/>
          <a:ln>
            <a:noFill/>
          </a:ln>
        </p:spPr>
        <p:txBody>
          <a:bodyPr spcFirstLastPara="1" wrap="square" lIns="121900" tIns="121900" rIns="121900" bIns="121900" anchor="t" anchorCtr="0">
            <a:noAutofit/>
          </a:bodyPr>
          <a:lstStyle/>
          <a:p>
            <a:r>
              <a:rPr lang="en" sz="2400" dirty="0">
                <a:solidFill>
                  <a:schemeClr val="tx1">
                    <a:lumMod val="95000"/>
                  </a:schemeClr>
                </a:solidFill>
              </a:rPr>
              <a:t>Presented by:</a:t>
            </a:r>
            <a:endParaRPr sz="2400" dirty="0">
              <a:solidFill>
                <a:schemeClr val="tx1">
                  <a:lumMod val="95000"/>
                </a:schemeClr>
              </a:solidFill>
            </a:endParaRPr>
          </a:p>
          <a:p>
            <a:r>
              <a:rPr lang="en" sz="2400" dirty="0">
                <a:solidFill>
                  <a:schemeClr val="tx1">
                    <a:lumMod val="95000"/>
                  </a:schemeClr>
                </a:solidFill>
              </a:rPr>
              <a:t>192210521 – AKHILESH PK SHIVA</a:t>
            </a:r>
          </a:p>
          <a:p>
            <a:r>
              <a:rPr lang="en" sz="2400" dirty="0">
                <a:solidFill>
                  <a:schemeClr val="tx1">
                    <a:lumMod val="95000"/>
                  </a:schemeClr>
                </a:solidFill>
              </a:rPr>
              <a:t>192211127 – S Dorwin</a:t>
            </a:r>
          </a:p>
          <a:p>
            <a:r>
              <a:rPr lang="en" sz="2400" dirty="0">
                <a:solidFill>
                  <a:schemeClr val="tx1">
                    <a:lumMod val="95000"/>
                  </a:schemeClr>
                </a:solidFill>
              </a:rPr>
              <a:t>192211140 – S Barath</a:t>
            </a:r>
          </a:p>
        </p:txBody>
      </p:sp>
      <p:sp>
        <p:nvSpPr>
          <p:cNvPr id="57" name="Google Shape;57;p13"/>
          <p:cNvSpPr txBox="1"/>
          <p:nvPr/>
        </p:nvSpPr>
        <p:spPr>
          <a:xfrm>
            <a:off x="0" y="2878447"/>
            <a:ext cx="12192000" cy="983600"/>
          </a:xfrm>
          <a:prstGeom prst="rect">
            <a:avLst/>
          </a:prstGeom>
          <a:noFill/>
          <a:ln>
            <a:noFill/>
          </a:ln>
        </p:spPr>
        <p:txBody>
          <a:bodyPr spcFirstLastPara="1" wrap="square" lIns="121900" tIns="121900" rIns="121900" bIns="121900" anchor="t" anchorCtr="0">
            <a:noAutofit/>
          </a:bodyPr>
          <a:lstStyle/>
          <a:p>
            <a:pPr algn="ctr"/>
            <a:r>
              <a:rPr lang="en-US" sz="2400" b="1" i="0" dirty="0">
                <a:solidFill>
                  <a:schemeClr val="tx1">
                    <a:lumMod val="95000"/>
                  </a:schemeClr>
                </a:solidFill>
                <a:effectLst/>
                <a:latin typeface="-apple-system"/>
              </a:rPr>
              <a:t>Bank Management project in Python using Tkinter</a:t>
            </a:r>
            <a:endParaRPr sz="2400" b="1" dirty="0">
              <a:solidFill>
                <a:schemeClr val="tx1">
                  <a:lumMod val="95000"/>
                </a:schemeClr>
              </a:solidFill>
            </a:endParaRPr>
          </a:p>
        </p:txBody>
      </p:sp>
      <p:sp>
        <p:nvSpPr>
          <p:cNvPr id="58" name="Google Shape;58;p13"/>
          <p:cNvSpPr txBox="1"/>
          <p:nvPr/>
        </p:nvSpPr>
        <p:spPr>
          <a:xfrm>
            <a:off x="936932" y="4421200"/>
            <a:ext cx="3211555" cy="983600"/>
          </a:xfrm>
          <a:prstGeom prst="rect">
            <a:avLst/>
          </a:prstGeom>
          <a:noFill/>
          <a:ln>
            <a:noFill/>
          </a:ln>
        </p:spPr>
        <p:txBody>
          <a:bodyPr spcFirstLastPara="1" wrap="square" lIns="121900" tIns="121900" rIns="121900" bIns="121900" anchor="t" anchorCtr="0">
            <a:noAutofit/>
          </a:bodyPr>
          <a:lstStyle/>
          <a:p>
            <a:r>
              <a:rPr lang="en" sz="2400" dirty="0">
                <a:solidFill>
                  <a:schemeClr val="tx1">
                    <a:lumMod val="95000"/>
                  </a:schemeClr>
                </a:solidFill>
              </a:rPr>
              <a:t>Guided by:</a:t>
            </a:r>
          </a:p>
          <a:p>
            <a:r>
              <a:rPr lang="en" sz="2400" dirty="0">
                <a:solidFill>
                  <a:schemeClr val="tx1">
                    <a:lumMod val="95000"/>
                  </a:schemeClr>
                </a:solidFill>
              </a:rPr>
              <a:t>Dr. Hemavathi R</a:t>
            </a:r>
            <a:endParaRPr sz="2400" dirty="0">
              <a:solidFill>
                <a:schemeClr val="tx1">
                  <a:lumMod val="9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6EEAC3C-1A06-4041-3376-95344A47F4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5803833" cy="4126938"/>
          </a:xfrm>
        </p:spPr>
      </p:pic>
      <p:pic>
        <p:nvPicPr>
          <p:cNvPr id="7" name="Picture 6">
            <a:extLst>
              <a:ext uri="{FF2B5EF4-FFF2-40B4-BE49-F238E27FC236}">
                <a16:creationId xmlns:a16="http://schemas.microsoft.com/office/drawing/2014/main" id="{2E16291B-426A-1D22-B786-91BE14234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5142" y="2702666"/>
            <a:ext cx="5936857" cy="4189465"/>
          </a:xfrm>
          <a:prstGeom prst="rect">
            <a:avLst/>
          </a:prstGeom>
        </p:spPr>
      </p:pic>
    </p:spTree>
    <p:extLst>
      <p:ext uri="{BB962C8B-B14F-4D97-AF65-F5344CB8AC3E}">
        <p14:creationId xmlns:p14="http://schemas.microsoft.com/office/powerpoint/2010/main" val="4047600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7ECBAA-6BDE-143C-C342-472026846072}"/>
              </a:ext>
            </a:extLst>
          </p:cNvPr>
          <p:cNvPicPr>
            <a:picLocks noGrp="1" noChangeAspect="1"/>
          </p:cNvPicPr>
          <p:nvPr>
            <p:ph idx="1"/>
          </p:nvPr>
        </p:nvPicPr>
        <p:blipFill>
          <a:blip r:embed="rId2"/>
          <a:stretch>
            <a:fillRect/>
          </a:stretch>
        </p:blipFill>
        <p:spPr>
          <a:xfrm>
            <a:off x="6735168" y="2933073"/>
            <a:ext cx="5213136" cy="3649662"/>
          </a:xfrm>
        </p:spPr>
      </p:pic>
      <p:pic>
        <p:nvPicPr>
          <p:cNvPr id="7" name="Picture 6">
            <a:extLst>
              <a:ext uri="{FF2B5EF4-FFF2-40B4-BE49-F238E27FC236}">
                <a16:creationId xmlns:a16="http://schemas.microsoft.com/office/drawing/2014/main" id="{FD6E1B37-D2D5-A682-AF8B-2CCE6AADF5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884" y="324366"/>
            <a:ext cx="5879329" cy="4152901"/>
          </a:xfrm>
          <a:prstGeom prst="rect">
            <a:avLst/>
          </a:prstGeom>
        </p:spPr>
      </p:pic>
      <p:sp>
        <p:nvSpPr>
          <p:cNvPr id="8" name="TextBox 7">
            <a:extLst>
              <a:ext uri="{FF2B5EF4-FFF2-40B4-BE49-F238E27FC236}">
                <a16:creationId xmlns:a16="http://schemas.microsoft.com/office/drawing/2014/main" id="{15C195EF-7C59-D4C2-A90E-EB62C5D7FD2C}"/>
              </a:ext>
            </a:extLst>
          </p:cNvPr>
          <p:cNvSpPr txBox="1"/>
          <p:nvPr/>
        </p:nvSpPr>
        <p:spPr>
          <a:xfrm>
            <a:off x="558265" y="4732052"/>
            <a:ext cx="2182008" cy="369332"/>
          </a:xfrm>
          <a:prstGeom prst="rect">
            <a:avLst/>
          </a:prstGeom>
          <a:noFill/>
        </p:spPr>
        <p:txBody>
          <a:bodyPr wrap="none" rtlCol="0">
            <a:spAutoFit/>
          </a:bodyPr>
          <a:lstStyle/>
          <a:p>
            <a:r>
              <a:rPr lang="en-US" dirty="0"/>
              <a:t>Customer dashboard</a:t>
            </a:r>
            <a:endParaRPr lang="en-IN" dirty="0"/>
          </a:p>
        </p:txBody>
      </p:sp>
      <p:sp>
        <p:nvSpPr>
          <p:cNvPr id="9" name="TextBox 8">
            <a:extLst>
              <a:ext uri="{FF2B5EF4-FFF2-40B4-BE49-F238E27FC236}">
                <a16:creationId xmlns:a16="http://schemas.microsoft.com/office/drawing/2014/main" id="{79F65926-54B6-838E-6676-FF6559FAB424}"/>
              </a:ext>
            </a:extLst>
          </p:cNvPr>
          <p:cNvSpPr txBox="1"/>
          <p:nvPr/>
        </p:nvSpPr>
        <p:spPr>
          <a:xfrm>
            <a:off x="9974473" y="2216150"/>
            <a:ext cx="1880643" cy="369332"/>
          </a:xfrm>
          <a:prstGeom prst="rect">
            <a:avLst/>
          </a:prstGeom>
          <a:noFill/>
        </p:spPr>
        <p:txBody>
          <a:bodyPr wrap="none" rtlCol="0">
            <a:spAutoFit/>
          </a:bodyPr>
          <a:lstStyle/>
          <a:p>
            <a:r>
              <a:rPr lang="en-US" dirty="0"/>
              <a:t>Admin dashboard</a:t>
            </a:r>
            <a:endParaRPr lang="en-IN" dirty="0"/>
          </a:p>
        </p:txBody>
      </p:sp>
    </p:spTree>
    <p:extLst>
      <p:ext uri="{BB962C8B-B14F-4D97-AF65-F5344CB8AC3E}">
        <p14:creationId xmlns:p14="http://schemas.microsoft.com/office/powerpoint/2010/main" val="1161633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415BE0-9748-FD61-886C-5D8A57223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419" y="1107946"/>
            <a:ext cx="7074264" cy="4997707"/>
          </a:xfrm>
          <a:prstGeom prst="rect">
            <a:avLst/>
          </a:prstGeom>
        </p:spPr>
      </p:pic>
      <p:pic>
        <p:nvPicPr>
          <p:cNvPr id="7" name="Picture 6">
            <a:extLst>
              <a:ext uri="{FF2B5EF4-FFF2-40B4-BE49-F238E27FC236}">
                <a16:creationId xmlns:a16="http://schemas.microsoft.com/office/drawing/2014/main" id="{420A5D15-1B44-C980-92A7-6712B4E96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368" y="4810209"/>
            <a:ext cx="3886400" cy="1701887"/>
          </a:xfrm>
          <a:prstGeom prst="rect">
            <a:avLst/>
          </a:prstGeom>
        </p:spPr>
      </p:pic>
      <p:pic>
        <p:nvPicPr>
          <p:cNvPr id="9" name="Picture 8">
            <a:extLst>
              <a:ext uri="{FF2B5EF4-FFF2-40B4-BE49-F238E27FC236}">
                <a16:creationId xmlns:a16="http://schemas.microsoft.com/office/drawing/2014/main" id="{12252C90-96BF-AB2D-EBAA-39E30E28B6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317" y="161238"/>
            <a:ext cx="3905451" cy="4115011"/>
          </a:xfrm>
          <a:prstGeom prst="rect">
            <a:avLst/>
          </a:prstGeom>
        </p:spPr>
      </p:pic>
      <p:sp>
        <p:nvSpPr>
          <p:cNvPr id="10" name="TextBox 9">
            <a:extLst>
              <a:ext uri="{FF2B5EF4-FFF2-40B4-BE49-F238E27FC236}">
                <a16:creationId xmlns:a16="http://schemas.microsoft.com/office/drawing/2014/main" id="{9FCBD7DF-E75E-DD40-CD25-E93A4571CB91}"/>
              </a:ext>
            </a:extLst>
          </p:cNvPr>
          <p:cNvSpPr txBox="1"/>
          <p:nvPr/>
        </p:nvSpPr>
        <p:spPr>
          <a:xfrm>
            <a:off x="4213946" y="-23428"/>
            <a:ext cx="1882054" cy="369332"/>
          </a:xfrm>
          <a:prstGeom prst="rect">
            <a:avLst/>
          </a:prstGeom>
          <a:noFill/>
        </p:spPr>
        <p:txBody>
          <a:bodyPr wrap="none" rtlCol="0">
            <a:spAutoFit/>
          </a:bodyPr>
          <a:lstStyle/>
          <a:p>
            <a:r>
              <a:rPr lang="en-US" dirty="0"/>
              <a:t>New user account</a:t>
            </a:r>
          </a:p>
        </p:txBody>
      </p:sp>
      <p:sp>
        <p:nvSpPr>
          <p:cNvPr id="11" name="TextBox 10">
            <a:extLst>
              <a:ext uri="{FF2B5EF4-FFF2-40B4-BE49-F238E27FC236}">
                <a16:creationId xmlns:a16="http://schemas.microsoft.com/office/drawing/2014/main" id="{BBB9115A-5A68-30A9-5A3B-EA5EE8B3CB32}"/>
              </a:ext>
            </a:extLst>
          </p:cNvPr>
          <p:cNvSpPr txBox="1"/>
          <p:nvPr/>
        </p:nvSpPr>
        <p:spPr>
          <a:xfrm>
            <a:off x="448514" y="6512096"/>
            <a:ext cx="2079224" cy="369332"/>
          </a:xfrm>
          <a:prstGeom prst="rect">
            <a:avLst/>
          </a:prstGeom>
          <a:noFill/>
        </p:spPr>
        <p:txBody>
          <a:bodyPr wrap="none" rtlCol="0">
            <a:spAutoFit/>
          </a:bodyPr>
          <a:lstStyle/>
          <a:p>
            <a:r>
              <a:rPr lang="en-US" dirty="0"/>
              <a:t>New admin account</a:t>
            </a:r>
          </a:p>
        </p:txBody>
      </p:sp>
      <p:sp>
        <p:nvSpPr>
          <p:cNvPr id="12" name="TextBox 11">
            <a:extLst>
              <a:ext uri="{FF2B5EF4-FFF2-40B4-BE49-F238E27FC236}">
                <a16:creationId xmlns:a16="http://schemas.microsoft.com/office/drawing/2014/main" id="{6A5145CF-74CF-D418-66F9-E64C9263C5DC}"/>
              </a:ext>
            </a:extLst>
          </p:cNvPr>
          <p:cNvSpPr txBox="1"/>
          <p:nvPr/>
        </p:nvSpPr>
        <p:spPr>
          <a:xfrm>
            <a:off x="5154973" y="6132085"/>
            <a:ext cx="3462615" cy="369332"/>
          </a:xfrm>
          <a:prstGeom prst="rect">
            <a:avLst/>
          </a:prstGeom>
          <a:noFill/>
        </p:spPr>
        <p:txBody>
          <a:bodyPr wrap="none" rtlCol="0">
            <a:spAutoFit/>
          </a:bodyPr>
          <a:lstStyle/>
          <a:p>
            <a:r>
              <a:rPr lang="en-US" dirty="0"/>
              <a:t>Admin checking account summary</a:t>
            </a:r>
          </a:p>
        </p:txBody>
      </p:sp>
    </p:spTree>
    <p:extLst>
      <p:ext uri="{BB962C8B-B14F-4D97-AF65-F5344CB8AC3E}">
        <p14:creationId xmlns:p14="http://schemas.microsoft.com/office/powerpoint/2010/main" val="3483697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3DC9F-C89D-5F3B-FE55-8502D2E3B5A5}"/>
              </a:ext>
            </a:extLst>
          </p:cNvPr>
          <p:cNvSpPr>
            <a:spLocks noGrp="1"/>
          </p:cNvSpPr>
          <p:nvPr>
            <p:ph type="title"/>
          </p:nvPr>
        </p:nvSpPr>
        <p:spPr>
          <a:xfrm>
            <a:off x="770021" y="507206"/>
            <a:ext cx="10515600" cy="1325563"/>
          </a:xfrm>
        </p:spPr>
        <p:txBody>
          <a:bodyPr>
            <a:normAutofit/>
          </a:bodyPr>
          <a:lstStyle/>
          <a:p>
            <a:r>
              <a:rPr lang="en-US" sz="4400" dirty="0"/>
              <a:t>Result</a:t>
            </a:r>
            <a:endParaRPr lang="en-IN" sz="4400" dirty="0"/>
          </a:p>
        </p:txBody>
      </p:sp>
      <p:sp>
        <p:nvSpPr>
          <p:cNvPr id="3" name="Content Placeholder 2">
            <a:extLst>
              <a:ext uri="{FF2B5EF4-FFF2-40B4-BE49-F238E27FC236}">
                <a16:creationId xmlns:a16="http://schemas.microsoft.com/office/drawing/2014/main" id="{C83E03D4-26FC-6BFB-A4A4-5D0C0D0DF4A4}"/>
              </a:ext>
            </a:extLst>
          </p:cNvPr>
          <p:cNvSpPr>
            <a:spLocks noGrp="1"/>
          </p:cNvSpPr>
          <p:nvPr>
            <p:ph idx="1"/>
          </p:nvPr>
        </p:nvSpPr>
        <p:spPr>
          <a:xfrm>
            <a:off x="340092" y="1044860"/>
            <a:ext cx="11511815" cy="5083175"/>
          </a:xfrm>
        </p:spPr>
        <p:txBody>
          <a:bodyPr>
            <a:normAutofit/>
          </a:bodyPr>
          <a:lstStyle/>
          <a:p>
            <a:pPr algn="just">
              <a:lnSpc>
                <a:spcPct val="150000"/>
              </a:lnSpc>
            </a:pPr>
            <a:r>
              <a:rPr lang="en-US" sz="2400" b="0" i="0" dirty="0">
                <a:solidFill>
                  <a:srgbClr val="D1D5DB"/>
                </a:solidFill>
                <a:effectLst/>
                <a:latin typeface="Söhne"/>
              </a:rPr>
              <a:t>The Bank Management System in Python using Tkinter is a software application designed to streamline and manage banking operations through a user-friendly graphical interface. Developed using the Python programming language and Tkinter library for the GUI, this system offers a range of features for efficient bank management. Users can perform essential banking operations such as creating, reading, updating, and deleting records, along with robust user authentication and authorization mechanisms.</a:t>
            </a:r>
            <a:endParaRPr lang="en-IN" sz="2400" dirty="0"/>
          </a:p>
        </p:txBody>
      </p:sp>
    </p:spTree>
    <p:extLst>
      <p:ext uri="{BB962C8B-B14F-4D97-AF65-F5344CB8AC3E}">
        <p14:creationId xmlns:p14="http://schemas.microsoft.com/office/powerpoint/2010/main" val="3350333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4ED9-ECE6-CD09-1A52-CFC01D4791DF}"/>
              </a:ext>
            </a:extLst>
          </p:cNvPr>
          <p:cNvSpPr>
            <a:spLocks noGrp="1"/>
          </p:cNvSpPr>
          <p:nvPr>
            <p:ph type="title"/>
          </p:nvPr>
        </p:nvSpPr>
        <p:spPr>
          <a:xfrm>
            <a:off x="1120000" y="2766218"/>
            <a:ext cx="10515600" cy="1325563"/>
          </a:xfrm>
        </p:spPr>
        <p:txBody>
          <a:bodyPr>
            <a:normAutofit/>
          </a:bodyPr>
          <a:lstStyle/>
          <a:p>
            <a:r>
              <a:rPr lang="en-US" sz="4400" dirty="0"/>
              <a:t>Thank you </a:t>
            </a:r>
            <a:r>
              <a:rPr lang="en-US" sz="4400" dirty="0">
                <a:sym typeface="Wingdings" panose="05000000000000000000" pitchFamily="2" charset="2"/>
              </a:rPr>
              <a:t></a:t>
            </a:r>
            <a:endParaRPr lang="en-IN" sz="4400" dirty="0"/>
          </a:p>
        </p:txBody>
      </p:sp>
    </p:spTree>
    <p:extLst>
      <p:ext uri="{BB962C8B-B14F-4D97-AF65-F5344CB8AC3E}">
        <p14:creationId xmlns:p14="http://schemas.microsoft.com/office/powerpoint/2010/main" val="2318641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346E2-EF71-FFA1-C005-71B90B12DC85}"/>
              </a:ext>
            </a:extLst>
          </p:cNvPr>
          <p:cNvSpPr>
            <a:spLocks noGrp="1"/>
          </p:cNvSpPr>
          <p:nvPr>
            <p:ph type="title"/>
          </p:nvPr>
        </p:nvSpPr>
        <p:spPr/>
        <p:txBody>
          <a:bodyPr>
            <a:normAutofit/>
          </a:bodyPr>
          <a:lstStyle/>
          <a:p>
            <a:r>
              <a:rPr lang="en-US" sz="4400" dirty="0"/>
              <a:t>Abstract</a:t>
            </a:r>
            <a:endParaRPr lang="en-IN" sz="4400" dirty="0"/>
          </a:p>
        </p:txBody>
      </p:sp>
      <p:sp>
        <p:nvSpPr>
          <p:cNvPr id="3" name="Content Placeholder 2">
            <a:extLst>
              <a:ext uri="{FF2B5EF4-FFF2-40B4-BE49-F238E27FC236}">
                <a16:creationId xmlns:a16="http://schemas.microsoft.com/office/drawing/2014/main" id="{BB57D873-8427-A010-1ADC-BF64E1D2E603}"/>
              </a:ext>
            </a:extLst>
          </p:cNvPr>
          <p:cNvSpPr>
            <a:spLocks noGrp="1"/>
          </p:cNvSpPr>
          <p:nvPr>
            <p:ph idx="1"/>
          </p:nvPr>
        </p:nvSpPr>
        <p:spPr/>
        <p:txBody>
          <a:bodyPr>
            <a:normAutofit/>
          </a:bodyPr>
          <a:lstStyle/>
          <a:p>
            <a:pPr marL="0" indent="0" algn="just">
              <a:lnSpc>
                <a:spcPct val="200000"/>
              </a:lnSpc>
              <a:buNone/>
            </a:pPr>
            <a:r>
              <a:rPr lang="en-US" sz="2400" dirty="0"/>
              <a:t>Bank management system is a straightforward GUI based program that is simple to grasp and utilize. The GUI is created with Tkinter package. When it comes to the application, users may register an account and login to manage their bank accounts</a:t>
            </a:r>
            <a:endParaRPr lang="en-IN" sz="2400" dirty="0"/>
          </a:p>
        </p:txBody>
      </p:sp>
    </p:spTree>
    <p:extLst>
      <p:ext uri="{BB962C8B-B14F-4D97-AF65-F5344CB8AC3E}">
        <p14:creationId xmlns:p14="http://schemas.microsoft.com/office/powerpoint/2010/main" val="2920539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C170E-2CD1-8198-F301-13012500AD4A}"/>
              </a:ext>
            </a:extLst>
          </p:cNvPr>
          <p:cNvSpPr>
            <a:spLocks noGrp="1"/>
          </p:cNvSpPr>
          <p:nvPr>
            <p:ph type="title"/>
          </p:nvPr>
        </p:nvSpPr>
        <p:spPr>
          <a:xfrm>
            <a:off x="558265" y="125540"/>
            <a:ext cx="10515600" cy="1325563"/>
          </a:xfrm>
        </p:spPr>
        <p:txBody>
          <a:bodyPr>
            <a:normAutofit/>
          </a:bodyPr>
          <a:lstStyle/>
          <a:p>
            <a:r>
              <a:rPr lang="en-US" sz="4400" dirty="0"/>
              <a:t>Introduction</a:t>
            </a:r>
            <a:endParaRPr lang="en-IN" sz="4400" dirty="0"/>
          </a:p>
        </p:txBody>
      </p:sp>
      <p:sp>
        <p:nvSpPr>
          <p:cNvPr id="3" name="Content Placeholder 2">
            <a:extLst>
              <a:ext uri="{FF2B5EF4-FFF2-40B4-BE49-F238E27FC236}">
                <a16:creationId xmlns:a16="http://schemas.microsoft.com/office/drawing/2014/main" id="{138432CA-3206-BC7D-D5BA-F67E026EEFFC}"/>
              </a:ext>
            </a:extLst>
          </p:cNvPr>
          <p:cNvSpPr>
            <a:spLocks noGrp="1"/>
          </p:cNvSpPr>
          <p:nvPr>
            <p:ph idx="1"/>
          </p:nvPr>
        </p:nvSpPr>
        <p:spPr>
          <a:xfrm>
            <a:off x="558266" y="788321"/>
            <a:ext cx="11075470" cy="6244949"/>
          </a:xfrm>
        </p:spPr>
        <p:txBody>
          <a:bodyPr>
            <a:normAutofit/>
          </a:bodyPr>
          <a:lstStyle/>
          <a:p>
            <a:pPr marL="0" indent="0" algn="just">
              <a:lnSpc>
                <a:spcPct val="150000"/>
              </a:lnSpc>
              <a:buNone/>
            </a:pPr>
            <a:r>
              <a:rPr lang="en-US" sz="2700" dirty="0"/>
              <a:t>In this project, the </a:t>
            </a:r>
            <a:r>
              <a:rPr lang="en-US" sz="2700" b="1" dirty="0"/>
              <a:t>Bank management system using Tkinter</a:t>
            </a:r>
            <a:r>
              <a:rPr lang="en-US" sz="2700" dirty="0"/>
              <a:t>, The admin can create, update or delete records from the database by logging in using admin login credentials. The user can create an account by entering information such as his / her username, opening balance and pin number, etc. The user must then submit those data in order to gain access to their account. The admin can see transaction information, create new user accounts, create new admin accounts, check information about customers. The user can credit or debit sums by merely specifying a specific amount</a:t>
            </a:r>
            <a:endParaRPr lang="en-IN" sz="2700" dirty="0"/>
          </a:p>
        </p:txBody>
      </p:sp>
    </p:spTree>
    <p:extLst>
      <p:ext uri="{BB962C8B-B14F-4D97-AF65-F5344CB8AC3E}">
        <p14:creationId xmlns:p14="http://schemas.microsoft.com/office/powerpoint/2010/main" val="3031594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C3BAD-0A2F-2955-CE0F-206EA60B02FE}"/>
              </a:ext>
            </a:extLst>
          </p:cNvPr>
          <p:cNvSpPr>
            <a:spLocks noGrp="1"/>
          </p:cNvSpPr>
          <p:nvPr>
            <p:ph type="title"/>
          </p:nvPr>
        </p:nvSpPr>
        <p:spPr>
          <a:xfrm>
            <a:off x="493713" y="605927"/>
            <a:ext cx="10515600" cy="1325563"/>
          </a:xfrm>
        </p:spPr>
        <p:txBody>
          <a:bodyPr>
            <a:normAutofit/>
          </a:bodyPr>
          <a:lstStyle/>
          <a:p>
            <a:r>
              <a:rPr lang="en-US" sz="4400" dirty="0"/>
              <a:t>Software Requirements</a:t>
            </a:r>
            <a:endParaRPr lang="en-IN" sz="4400" dirty="0"/>
          </a:p>
        </p:txBody>
      </p:sp>
      <p:sp>
        <p:nvSpPr>
          <p:cNvPr id="3" name="Content Placeholder 2">
            <a:extLst>
              <a:ext uri="{FF2B5EF4-FFF2-40B4-BE49-F238E27FC236}">
                <a16:creationId xmlns:a16="http://schemas.microsoft.com/office/drawing/2014/main" id="{2CE41874-B1A1-8959-6E4D-1E6561609560}"/>
              </a:ext>
            </a:extLst>
          </p:cNvPr>
          <p:cNvSpPr>
            <a:spLocks noGrp="1"/>
          </p:cNvSpPr>
          <p:nvPr>
            <p:ph idx="1"/>
          </p:nvPr>
        </p:nvSpPr>
        <p:spPr/>
        <p:txBody>
          <a:bodyPr/>
          <a:lstStyle/>
          <a:p>
            <a:r>
              <a:rPr lang="en-US" sz="2400" dirty="0"/>
              <a:t>Python IDLE – 3.5 or higher</a:t>
            </a:r>
          </a:p>
          <a:p>
            <a:r>
              <a:rPr lang="en-US" sz="2400" dirty="0"/>
              <a:t>Tkinter module</a:t>
            </a:r>
          </a:p>
          <a:p>
            <a:r>
              <a:rPr lang="en-US" sz="2400" dirty="0"/>
              <a:t>Windows 10 or higher</a:t>
            </a:r>
            <a:endParaRPr lang="en-IN" sz="2400" dirty="0"/>
          </a:p>
          <a:p>
            <a:endParaRPr lang="en-US" dirty="0"/>
          </a:p>
        </p:txBody>
      </p:sp>
    </p:spTree>
    <p:extLst>
      <p:ext uri="{BB962C8B-B14F-4D97-AF65-F5344CB8AC3E}">
        <p14:creationId xmlns:p14="http://schemas.microsoft.com/office/powerpoint/2010/main" val="1590160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3C9591-A788-A498-AB51-0B62152A722A}"/>
              </a:ext>
            </a:extLst>
          </p:cNvPr>
          <p:cNvSpPr>
            <a:spLocks noGrp="1"/>
          </p:cNvSpPr>
          <p:nvPr>
            <p:ph sz="half" idx="1"/>
          </p:nvPr>
        </p:nvSpPr>
        <p:spPr>
          <a:xfrm>
            <a:off x="463302" y="3218717"/>
            <a:ext cx="4645533" cy="3578142"/>
          </a:xfrm>
        </p:spPr>
        <p:txBody>
          <a:bodyPr>
            <a:normAutofit/>
          </a:bodyPr>
          <a:lstStyle/>
          <a:p>
            <a:pPr marL="0" indent="0">
              <a:buNone/>
            </a:pPr>
            <a:r>
              <a:rPr lang="en-US" b="1" dirty="0">
                <a:effectLst/>
              </a:rPr>
              <a:t>Login Screen</a:t>
            </a:r>
            <a:endParaRPr lang="en-US" b="1" dirty="0"/>
          </a:p>
          <a:p>
            <a:pPr marL="0" indent="0">
              <a:lnSpc>
                <a:spcPct val="110000"/>
              </a:lnSpc>
              <a:buNone/>
            </a:pPr>
            <a:r>
              <a:rPr lang="en-US" dirty="0">
                <a:effectLst/>
              </a:rPr>
              <a:t>The login screen is the entry point for users to access the bank management system. It provides a secure and user-friendly interface for users to enter their login credentials and authenticate their identity</a:t>
            </a:r>
            <a:endParaRPr lang="en-US" dirty="0"/>
          </a:p>
          <a:p>
            <a:pPr marL="0" indent="0">
              <a:buNone/>
            </a:pPr>
            <a:endParaRPr lang="en-IN" dirty="0"/>
          </a:p>
        </p:txBody>
      </p:sp>
      <p:sp>
        <p:nvSpPr>
          <p:cNvPr id="4" name="Content Placeholder 3">
            <a:extLst>
              <a:ext uri="{FF2B5EF4-FFF2-40B4-BE49-F238E27FC236}">
                <a16:creationId xmlns:a16="http://schemas.microsoft.com/office/drawing/2014/main" id="{F6AB287A-134A-76AD-7A72-6DFFC7859AAA}"/>
              </a:ext>
            </a:extLst>
          </p:cNvPr>
          <p:cNvSpPr>
            <a:spLocks noGrp="1"/>
          </p:cNvSpPr>
          <p:nvPr>
            <p:ph sz="half" idx="2"/>
          </p:nvPr>
        </p:nvSpPr>
        <p:spPr>
          <a:xfrm>
            <a:off x="6388245" y="3429000"/>
            <a:ext cx="4731619" cy="3578142"/>
          </a:xfrm>
        </p:spPr>
        <p:txBody>
          <a:bodyPr>
            <a:normAutofit/>
          </a:bodyPr>
          <a:lstStyle/>
          <a:p>
            <a:pPr marL="0" indent="0">
              <a:buNone/>
            </a:pPr>
            <a:r>
              <a:rPr lang="en-US" b="1" dirty="0">
                <a:effectLst/>
              </a:rPr>
              <a:t>Dashboard Screen</a:t>
            </a:r>
            <a:endParaRPr lang="en-US" b="1" dirty="0"/>
          </a:p>
          <a:p>
            <a:pPr marL="0" indent="0">
              <a:buNone/>
            </a:pPr>
            <a:r>
              <a:rPr lang="en-US" dirty="0">
                <a:effectLst/>
              </a:rPr>
              <a:t>The dashboard screen is the main interface for users after logging in. It displays relevant information and provides access to various functionalities of the bank management system, such as account management, transaction history, and customer support.</a:t>
            </a:r>
            <a:endParaRPr lang="en-US" dirty="0"/>
          </a:p>
          <a:p>
            <a:endParaRPr lang="en-IN" dirty="0"/>
          </a:p>
        </p:txBody>
      </p:sp>
      <p:pic>
        <p:nvPicPr>
          <p:cNvPr id="8" name="Picture 7">
            <a:extLst>
              <a:ext uri="{FF2B5EF4-FFF2-40B4-BE49-F238E27FC236}">
                <a16:creationId xmlns:a16="http://schemas.microsoft.com/office/drawing/2014/main" id="{3ED604E0-20CF-49F4-BB05-29EB8F9716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93" y="312701"/>
            <a:ext cx="4150949" cy="3281401"/>
          </a:xfrm>
          <a:prstGeom prst="rect">
            <a:avLst/>
          </a:prstGeom>
        </p:spPr>
      </p:pic>
      <p:pic>
        <p:nvPicPr>
          <p:cNvPr id="10" name="Picture 9">
            <a:extLst>
              <a:ext uri="{FF2B5EF4-FFF2-40B4-BE49-F238E27FC236}">
                <a16:creationId xmlns:a16="http://schemas.microsoft.com/office/drawing/2014/main" id="{8222D0B5-5E76-9FBF-DA5F-881DDF9412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543" y="312700"/>
            <a:ext cx="4645533" cy="3281401"/>
          </a:xfrm>
          <a:prstGeom prst="rect">
            <a:avLst/>
          </a:prstGeom>
        </p:spPr>
      </p:pic>
    </p:spTree>
    <p:extLst>
      <p:ext uri="{BB962C8B-B14F-4D97-AF65-F5344CB8AC3E}">
        <p14:creationId xmlns:p14="http://schemas.microsoft.com/office/powerpoint/2010/main" val="339842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8D6D-12C6-3381-865B-D2B102E42E86}"/>
              </a:ext>
            </a:extLst>
          </p:cNvPr>
          <p:cNvSpPr>
            <a:spLocks noGrp="1"/>
          </p:cNvSpPr>
          <p:nvPr>
            <p:ph type="title"/>
          </p:nvPr>
        </p:nvSpPr>
        <p:spPr/>
        <p:txBody>
          <a:bodyPr>
            <a:normAutofit/>
          </a:bodyPr>
          <a:lstStyle/>
          <a:p>
            <a:r>
              <a:rPr lang="en-US" sz="4000" dirty="0"/>
              <a:t>Bank management system files</a:t>
            </a:r>
            <a:endParaRPr lang="en-IN" sz="4400" dirty="0"/>
          </a:p>
        </p:txBody>
      </p:sp>
      <p:graphicFrame>
        <p:nvGraphicFramePr>
          <p:cNvPr id="7" name="Content Placeholder 6">
            <a:extLst>
              <a:ext uri="{FF2B5EF4-FFF2-40B4-BE49-F238E27FC236}">
                <a16:creationId xmlns:a16="http://schemas.microsoft.com/office/drawing/2014/main" id="{19035417-EFB9-4F84-CD62-5AAB2B719558}"/>
              </a:ext>
            </a:extLst>
          </p:cNvPr>
          <p:cNvGraphicFramePr>
            <a:graphicFrameLocks noGrp="1"/>
          </p:cNvGraphicFramePr>
          <p:nvPr>
            <p:ph idx="1"/>
            <p:extLst>
              <p:ext uri="{D42A27DB-BD31-4B8C-83A1-F6EECF244321}">
                <p14:modId xmlns:p14="http://schemas.microsoft.com/office/powerpoint/2010/main" val="662025636"/>
              </p:ext>
            </p:extLst>
          </p:nvPr>
        </p:nvGraphicFramePr>
        <p:xfrm>
          <a:off x="685800" y="2141538"/>
          <a:ext cx="10131424" cy="3754120"/>
        </p:xfrm>
        <a:graphic>
          <a:graphicData uri="http://schemas.openxmlformats.org/drawingml/2006/table">
            <a:tbl>
              <a:tblPr firstRow="1" bandRow="1">
                <a:tableStyleId>{5C22544A-7EE6-4342-B048-85BDC9FD1C3A}</a:tableStyleId>
              </a:tblPr>
              <a:tblGrid>
                <a:gridCol w="5065712">
                  <a:extLst>
                    <a:ext uri="{9D8B030D-6E8A-4147-A177-3AD203B41FA5}">
                      <a16:colId xmlns:a16="http://schemas.microsoft.com/office/drawing/2014/main" val="1244100410"/>
                    </a:ext>
                  </a:extLst>
                </a:gridCol>
                <a:gridCol w="5065712">
                  <a:extLst>
                    <a:ext uri="{9D8B030D-6E8A-4147-A177-3AD203B41FA5}">
                      <a16:colId xmlns:a16="http://schemas.microsoft.com/office/drawing/2014/main" val="2648965900"/>
                    </a:ext>
                  </a:extLst>
                </a:gridCol>
              </a:tblGrid>
              <a:tr h="370840">
                <a:tc>
                  <a:txBody>
                    <a:bodyPr/>
                    <a:lstStyle/>
                    <a:p>
                      <a:r>
                        <a:rPr lang="en-US" dirty="0"/>
                        <a:t>File</a:t>
                      </a:r>
                      <a:endParaRPr lang="en-IN" dirty="0"/>
                    </a:p>
                  </a:txBody>
                  <a:tcPr marL="90532" marR="90532"/>
                </a:tc>
                <a:tc>
                  <a:txBody>
                    <a:bodyPr/>
                    <a:lstStyle/>
                    <a:p>
                      <a:r>
                        <a:rPr lang="en-US" dirty="0"/>
                        <a:t>Description</a:t>
                      </a:r>
                      <a:endParaRPr lang="en-IN" dirty="0"/>
                    </a:p>
                  </a:txBody>
                  <a:tcPr marL="90532" marR="90532"/>
                </a:tc>
                <a:extLst>
                  <a:ext uri="{0D108BD9-81ED-4DB2-BD59-A6C34878D82A}">
                    <a16:rowId xmlns:a16="http://schemas.microsoft.com/office/drawing/2014/main" val="1015393646"/>
                  </a:ext>
                </a:extLst>
              </a:tr>
              <a:tr h="370840">
                <a:tc>
                  <a:txBody>
                    <a:bodyPr/>
                    <a:lstStyle/>
                    <a:p>
                      <a:r>
                        <a:rPr lang="en-US" dirty="0"/>
                        <a:t>Customers</a:t>
                      </a:r>
                    </a:p>
                  </a:txBody>
                  <a:tcPr marL="90532" marR="90532"/>
                </a:tc>
                <a:tc>
                  <a:txBody>
                    <a:bodyPr/>
                    <a:lstStyle/>
                    <a:p>
                      <a:r>
                        <a:rPr lang="en-US" dirty="0"/>
                        <a:t>Stores customer information like Name, DOB, Account number, Account type, Balance, Nationality etc.</a:t>
                      </a:r>
                      <a:endParaRPr lang="en-IN" dirty="0"/>
                    </a:p>
                  </a:txBody>
                  <a:tcPr marL="90532" marR="90532"/>
                </a:tc>
                <a:extLst>
                  <a:ext uri="{0D108BD9-81ED-4DB2-BD59-A6C34878D82A}">
                    <a16:rowId xmlns:a16="http://schemas.microsoft.com/office/drawing/2014/main" val="3249764014"/>
                  </a:ext>
                </a:extLst>
              </a:tr>
              <a:tr h="370840">
                <a:tc>
                  <a:txBody>
                    <a:bodyPr/>
                    <a:lstStyle/>
                    <a:p>
                      <a:r>
                        <a:rPr lang="en-US" dirty="0"/>
                        <a:t>Accounts</a:t>
                      </a:r>
                      <a:endParaRPr lang="en-IN" dirty="0"/>
                    </a:p>
                  </a:txBody>
                  <a:tcPr marL="90532" marR="90532"/>
                </a:tc>
                <a:tc>
                  <a:txBody>
                    <a:bodyPr/>
                    <a:lstStyle/>
                    <a:p>
                      <a:r>
                        <a:rPr lang="en-US" dirty="0"/>
                        <a:t>Tracks account details like account number, Balance, Minimum balance, Customer name and mobile number</a:t>
                      </a:r>
                      <a:endParaRPr lang="en-IN" dirty="0"/>
                    </a:p>
                  </a:txBody>
                  <a:tcPr marL="90532" marR="90532"/>
                </a:tc>
                <a:extLst>
                  <a:ext uri="{0D108BD9-81ED-4DB2-BD59-A6C34878D82A}">
                    <a16:rowId xmlns:a16="http://schemas.microsoft.com/office/drawing/2014/main" val="2495761897"/>
                  </a:ext>
                </a:extLst>
              </a:tr>
              <a:tr h="370840">
                <a:tc>
                  <a:txBody>
                    <a:bodyPr/>
                    <a:lstStyle/>
                    <a:p>
                      <a:r>
                        <a:rPr lang="en-US" dirty="0"/>
                        <a:t>Transactions</a:t>
                      </a:r>
                      <a:endParaRPr lang="en-IN" dirty="0"/>
                    </a:p>
                  </a:txBody>
                  <a:tcPr marL="90532" marR="90532"/>
                </a:tc>
                <a:tc>
                  <a:txBody>
                    <a:bodyPr/>
                    <a:lstStyle/>
                    <a:p>
                      <a:r>
                        <a:rPr lang="en-US" dirty="0"/>
                        <a:t>Records all financial transactions, including deposits, withdrawals, transfers, and payments</a:t>
                      </a:r>
                    </a:p>
                    <a:p>
                      <a:endParaRPr lang="en-IN" dirty="0"/>
                    </a:p>
                  </a:txBody>
                  <a:tcPr marL="90532" marR="90532"/>
                </a:tc>
                <a:extLst>
                  <a:ext uri="{0D108BD9-81ED-4DB2-BD59-A6C34878D82A}">
                    <a16:rowId xmlns:a16="http://schemas.microsoft.com/office/drawing/2014/main" val="2879019149"/>
                  </a:ext>
                </a:extLst>
              </a:tr>
              <a:tr h="370840">
                <a:tc>
                  <a:txBody>
                    <a:bodyPr/>
                    <a:lstStyle/>
                    <a:p>
                      <a:r>
                        <a:rPr lang="en-US" dirty="0"/>
                        <a:t>Employees</a:t>
                      </a:r>
                      <a:endParaRPr lang="en-IN" dirty="0"/>
                    </a:p>
                  </a:txBody>
                  <a:tcPr marL="90532" marR="90532"/>
                </a:tc>
                <a:tc>
                  <a:txBody>
                    <a:bodyPr/>
                    <a:lstStyle/>
                    <a:p>
                      <a:r>
                        <a:rPr lang="en-US" dirty="0"/>
                        <a:t>Manages employee data like employee id, name and passwords, access privileges etc.</a:t>
                      </a:r>
                      <a:endParaRPr lang="en-IN" dirty="0"/>
                    </a:p>
                  </a:txBody>
                  <a:tcPr marL="90532" marR="90532"/>
                </a:tc>
                <a:extLst>
                  <a:ext uri="{0D108BD9-81ED-4DB2-BD59-A6C34878D82A}">
                    <a16:rowId xmlns:a16="http://schemas.microsoft.com/office/drawing/2014/main" val="4169856802"/>
                  </a:ext>
                </a:extLst>
              </a:tr>
            </a:tbl>
          </a:graphicData>
        </a:graphic>
      </p:graphicFrame>
    </p:spTree>
    <p:extLst>
      <p:ext uri="{BB962C8B-B14F-4D97-AF65-F5344CB8AC3E}">
        <p14:creationId xmlns:p14="http://schemas.microsoft.com/office/powerpoint/2010/main" val="3315966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0DC1E-8F5B-B334-709E-9A20BE8F49FD}"/>
              </a:ext>
            </a:extLst>
          </p:cNvPr>
          <p:cNvSpPr>
            <a:spLocks noGrp="1"/>
          </p:cNvSpPr>
          <p:nvPr>
            <p:ph type="title"/>
          </p:nvPr>
        </p:nvSpPr>
        <p:spPr>
          <a:xfrm>
            <a:off x="269508" y="0"/>
            <a:ext cx="10515600" cy="1325563"/>
          </a:xfrm>
        </p:spPr>
        <p:txBody>
          <a:bodyPr/>
          <a:lstStyle/>
          <a:p>
            <a:r>
              <a:rPr lang="en-IN" sz="4800" dirty="0"/>
              <a:t>Account Management</a:t>
            </a:r>
            <a:endParaRPr lang="en-IN" dirty="0"/>
          </a:p>
        </p:txBody>
      </p:sp>
      <p:pic>
        <p:nvPicPr>
          <p:cNvPr id="5" name="Content Placeholder 4">
            <a:extLst>
              <a:ext uri="{FF2B5EF4-FFF2-40B4-BE49-F238E27FC236}">
                <a16:creationId xmlns:a16="http://schemas.microsoft.com/office/drawing/2014/main" id="{C05C9924-FFAE-BCA9-3F56-6B93032FFB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831" y="3529466"/>
            <a:ext cx="4465209" cy="3154506"/>
          </a:xfrm>
        </p:spPr>
      </p:pic>
      <p:pic>
        <p:nvPicPr>
          <p:cNvPr id="7" name="Picture 6">
            <a:extLst>
              <a:ext uri="{FF2B5EF4-FFF2-40B4-BE49-F238E27FC236}">
                <a16:creationId xmlns:a16="http://schemas.microsoft.com/office/drawing/2014/main" id="{5C1A48C4-3388-D9B0-5525-E84AC8C8F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6480" y="174028"/>
            <a:ext cx="3184560" cy="3355438"/>
          </a:xfrm>
          <a:prstGeom prst="rect">
            <a:avLst/>
          </a:prstGeom>
        </p:spPr>
      </p:pic>
      <p:sp>
        <p:nvSpPr>
          <p:cNvPr id="8" name="TextBox 7">
            <a:extLst>
              <a:ext uri="{FF2B5EF4-FFF2-40B4-BE49-F238E27FC236}">
                <a16:creationId xmlns:a16="http://schemas.microsoft.com/office/drawing/2014/main" id="{1FCFFD8F-3744-F497-483E-E612FFC2044E}"/>
              </a:ext>
            </a:extLst>
          </p:cNvPr>
          <p:cNvSpPr txBox="1"/>
          <p:nvPr/>
        </p:nvSpPr>
        <p:spPr>
          <a:xfrm>
            <a:off x="583532" y="1563091"/>
            <a:ext cx="5994400" cy="4924425"/>
          </a:xfrm>
          <a:prstGeom prst="rect">
            <a:avLst/>
          </a:prstGeom>
          <a:noFill/>
        </p:spPr>
        <p:txBody>
          <a:bodyPr wrap="square" rtlCol="0">
            <a:spAutoFit/>
          </a:bodyPr>
          <a:lstStyle/>
          <a:p>
            <a:pPr algn="just"/>
            <a:r>
              <a:rPr lang="en-US" sz="2600" b="1" dirty="0">
                <a:effectLst/>
              </a:rPr>
              <a:t>Creating Customer Accounts</a:t>
            </a:r>
            <a:endParaRPr lang="en-US" sz="2600" b="1" dirty="0"/>
          </a:p>
          <a:p>
            <a:pPr algn="just"/>
            <a:r>
              <a:rPr lang="en-US" sz="2600" dirty="0">
                <a:effectLst/>
              </a:rPr>
              <a:t>Our bank management system allows bank employees to easily create customer accounts.</a:t>
            </a:r>
          </a:p>
          <a:p>
            <a:pPr algn="just"/>
            <a:endParaRPr lang="en-US" sz="2600" dirty="0"/>
          </a:p>
          <a:p>
            <a:pPr algn="just"/>
            <a:r>
              <a:rPr lang="en-US" sz="2600" b="1" dirty="0">
                <a:effectLst/>
              </a:rPr>
              <a:t>Managing Customer Accounts</a:t>
            </a:r>
            <a:endParaRPr lang="en-US" sz="2600" b="1" dirty="0"/>
          </a:p>
          <a:p>
            <a:pPr algn="just"/>
            <a:r>
              <a:rPr lang="en-US" sz="2600" dirty="0">
                <a:effectLst/>
              </a:rPr>
              <a:t>With our system, bank employees can efficiently manage customer accounts, including updating customer information, depositing and withdrawing funds, and transferring funds between accounts.</a:t>
            </a:r>
            <a:endParaRPr lang="en-US" sz="2600" dirty="0"/>
          </a:p>
          <a:p>
            <a:pPr algn="just"/>
            <a:endParaRPr lang="en-IN" sz="2800" dirty="0"/>
          </a:p>
        </p:txBody>
      </p:sp>
    </p:spTree>
    <p:extLst>
      <p:ext uri="{BB962C8B-B14F-4D97-AF65-F5344CB8AC3E}">
        <p14:creationId xmlns:p14="http://schemas.microsoft.com/office/powerpoint/2010/main" val="3086771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F164-12A8-7A7F-A7A6-15C3CE5A480E}"/>
              </a:ext>
            </a:extLst>
          </p:cNvPr>
          <p:cNvSpPr>
            <a:spLocks noGrp="1"/>
          </p:cNvSpPr>
          <p:nvPr>
            <p:ph type="title"/>
          </p:nvPr>
        </p:nvSpPr>
        <p:spPr>
          <a:xfrm>
            <a:off x="0" y="-337520"/>
            <a:ext cx="10515600" cy="1325563"/>
          </a:xfrm>
        </p:spPr>
        <p:txBody>
          <a:bodyPr/>
          <a:lstStyle/>
          <a:p>
            <a:r>
              <a:rPr lang="en-US" sz="4400" dirty="0"/>
              <a:t>Transactions</a:t>
            </a:r>
            <a:endParaRPr lang="en-IN" dirty="0"/>
          </a:p>
        </p:txBody>
      </p:sp>
      <p:sp>
        <p:nvSpPr>
          <p:cNvPr id="3" name="Content Placeholder 2">
            <a:extLst>
              <a:ext uri="{FF2B5EF4-FFF2-40B4-BE49-F238E27FC236}">
                <a16:creationId xmlns:a16="http://schemas.microsoft.com/office/drawing/2014/main" id="{7C8A8EE0-E300-2FFD-193E-6427D65DD107}"/>
              </a:ext>
            </a:extLst>
          </p:cNvPr>
          <p:cNvSpPr>
            <a:spLocks noGrp="1"/>
          </p:cNvSpPr>
          <p:nvPr>
            <p:ph idx="1"/>
          </p:nvPr>
        </p:nvSpPr>
        <p:spPr>
          <a:xfrm>
            <a:off x="0" y="1411383"/>
            <a:ext cx="12121154" cy="6293284"/>
          </a:xfrm>
        </p:spPr>
        <p:txBody>
          <a:bodyPr>
            <a:normAutofit/>
          </a:bodyPr>
          <a:lstStyle/>
          <a:p>
            <a:endParaRPr lang="en-US" sz="2400" dirty="0"/>
          </a:p>
          <a:p>
            <a:endParaRPr lang="en-US" sz="2400" dirty="0"/>
          </a:p>
          <a:p>
            <a:endParaRPr lang="en-US" sz="2400" dirty="0"/>
          </a:p>
          <a:p>
            <a:r>
              <a:rPr lang="en-US" sz="2400" dirty="0"/>
              <a:t>The bank management system provides robust transaction management capabilities, allowing users to perform various financial operations conveniently and securely.</a:t>
            </a:r>
            <a:endParaRPr lang="en-IN" sz="2400" dirty="0"/>
          </a:p>
        </p:txBody>
      </p:sp>
      <p:graphicFrame>
        <p:nvGraphicFramePr>
          <p:cNvPr id="5" name="Table 4">
            <a:extLst>
              <a:ext uri="{FF2B5EF4-FFF2-40B4-BE49-F238E27FC236}">
                <a16:creationId xmlns:a16="http://schemas.microsoft.com/office/drawing/2014/main" id="{B45F889A-2FE2-E79D-695B-5850FA79599B}"/>
              </a:ext>
            </a:extLst>
          </p:cNvPr>
          <p:cNvGraphicFramePr>
            <a:graphicFrameLocks noGrp="1"/>
          </p:cNvGraphicFramePr>
          <p:nvPr>
            <p:extLst>
              <p:ext uri="{D42A27DB-BD31-4B8C-83A1-F6EECF244321}">
                <p14:modId xmlns:p14="http://schemas.microsoft.com/office/powerpoint/2010/main" val="1060050008"/>
              </p:ext>
            </p:extLst>
          </p:nvPr>
        </p:nvGraphicFramePr>
        <p:xfrm>
          <a:off x="1472933" y="1328286"/>
          <a:ext cx="8128000" cy="2408455"/>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80868105"/>
                    </a:ext>
                  </a:extLst>
                </a:gridCol>
                <a:gridCol w="4064000">
                  <a:extLst>
                    <a:ext uri="{9D8B030D-6E8A-4147-A177-3AD203B41FA5}">
                      <a16:colId xmlns:a16="http://schemas.microsoft.com/office/drawing/2014/main" val="3166227933"/>
                    </a:ext>
                  </a:extLst>
                </a:gridCol>
              </a:tblGrid>
              <a:tr h="488215">
                <a:tc>
                  <a:txBody>
                    <a:bodyPr/>
                    <a:lstStyle/>
                    <a:p>
                      <a:r>
                        <a:rPr lang="en-US" dirty="0"/>
                        <a:t>Functions</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2821511156"/>
                  </a:ext>
                </a:extLst>
              </a:tr>
              <a:tr h="370840">
                <a:tc>
                  <a:txBody>
                    <a:bodyPr/>
                    <a:lstStyle/>
                    <a:p>
                      <a:r>
                        <a:rPr lang="en-US" dirty="0"/>
                        <a:t>Deposit</a:t>
                      </a:r>
                      <a:endParaRPr lang="en-IN" dirty="0"/>
                    </a:p>
                  </a:txBody>
                  <a:tcPr/>
                </a:tc>
                <a:tc>
                  <a:txBody>
                    <a:bodyPr/>
                    <a:lstStyle/>
                    <a:p>
                      <a:r>
                        <a:rPr lang="en-US" dirty="0"/>
                        <a:t>Allows users to add funds in their accounts by depositing cash </a:t>
                      </a:r>
                      <a:endParaRPr lang="en-IN" dirty="0"/>
                    </a:p>
                  </a:txBody>
                  <a:tcPr/>
                </a:tc>
                <a:extLst>
                  <a:ext uri="{0D108BD9-81ED-4DB2-BD59-A6C34878D82A}">
                    <a16:rowId xmlns:a16="http://schemas.microsoft.com/office/drawing/2014/main" val="330540217"/>
                  </a:ext>
                </a:extLst>
              </a:tr>
              <a:tr h="370840">
                <a:tc>
                  <a:txBody>
                    <a:bodyPr/>
                    <a:lstStyle/>
                    <a:p>
                      <a:r>
                        <a:rPr lang="en-US" dirty="0"/>
                        <a:t>Withdrawal</a:t>
                      </a:r>
                      <a:endParaRPr lang="en-IN" dirty="0"/>
                    </a:p>
                  </a:txBody>
                  <a:tcPr/>
                </a:tc>
                <a:tc>
                  <a:txBody>
                    <a:bodyPr/>
                    <a:lstStyle/>
                    <a:p>
                      <a:r>
                        <a:rPr lang="en-US" dirty="0"/>
                        <a:t>Enables users to withdraw cash from their accounts</a:t>
                      </a:r>
                      <a:endParaRPr lang="en-IN" dirty="0"/>
                    </a:p>
                  </a:txBody>
                  <a:tcPr/>
                </a:tc>
                <a:extLst>
                  <a:ext uri="{0D108BD9-81ED-4DB2-BD59-A6C34878D82A}">
                    <a16:rowId xmlns:a16="http://schemas.microsoft.com/office/drawing/2014/main" val="1755122704"/>
                  </a:ext>
                </a:extLst>
              </a:tr>
              <a:tr h="370840">
                <a:tc>
                  <a:txBody>
                    <a:bodyPr/>
                    <a:lstStyle/>
                    <a:p>
                      <a:r>
                        <a:rPr lang="en-US" dirty="0"/>
                        <a:t>Checking</a:t>
                      </a:r>
                      <a:endParaRPr lang="en-IN" dirty="0"/>
                    </a:p>
                  </a:txBody>
                  <a:tcPr/>
                </a:tc>
                <a:tc>
                  <a:txBody>
                    <a:bodyPr/>
                    <a:lstStyle/>
                    <a:p>
                      <a:r>
                        <a:rPr lang="en-US" dirty="0"/>
                        <a:t>Allows users to check their transaction details, balance easily</a:t>
                      </a:r>
                      <a:endParaRPr lang="en-IN" dirty="0"/>
                    </a:p>
                  </a:txBody>
                  <a:tcPr/>
                </a:tc>
                <a:extLst>
                  <a:ext uri="{0D108BD9-81ED-4DB2-BD59-A6C34878D82A}">
                    <a16:rowId xmlns:a16="http://schemas.microsoft.com/office/drawing/2014/main" val="865379581"/>
                  </a:ext>
                </a:extLst>
              </a:tr>
            </a:tbl>
          </a:graphicData>
        </a:graphic>
      </p:graphicFrame>
    </p:spTree>
    <p:extLst>
      <p:ext uri="{BB962C8B-B14F-4D97-AF65-F5344CB8AC3E}">
        <p14:creationId xmlns:p14="http://schemas.microsoft.com/office/powerpoint/2010/main" val="290390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B34AD-F5A2-3A6D-188B-948DAD629F8A}"/>
              </a:ext>
            </a:extLst>
          </p:cNvPr>
          <p:cNvSpPr>
            <a:spLocks noGrp="1"/>
          </p:cNvSpPr>
          <p:nvPr>
            <p:ph type="title"/>
          </p:nvPr>
        </p:nvSpPr>
        <p:spPr>
          <a:xfrm>
            <a:off x="782054" y="326495"/>
            <a:ext cx="10131425" cy="1456267"/>
          </a:xfrm>
        </p:spPr>
        <p:txBody>
          <a:bodyPr/>
          <a:lstStyle/>
          <a:p>
            <a:r>
              <a:rPr lang="en-US" sz="4400" dirty="0"/>
              <a:t>Screenshots</a:t>
            </a:r>
            <a:endParaRPr lang="en-IN" dirty="0"/>
          </a:p>
        </p:txBody>
      </p:sp>
      <p:pic>
        <p:nvPicPr>
          <p:cNvPr id="5" name="Content Placeholder 4">
            <a:extLst>
              <a:ext uri="{FF2B5EF4-FFF2-40B4-BE49-F238E27FC236}">
                <a16:creationId xmlns:a16="http://schemas.microsoft.com/office/drawing/2014/main" id="{67BBC58F-B645-659F-7472-113C8268DB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9584" y="1897062"/>
            <a:ext cx="5504412" cy="4351338"/>
          </a:xfrm>
        </p:spPr>
      </p:pic>
      <p:sp>
        <p:nvSpPr>
          <p:cNvPr id="6" name="TextBox 5">
            <a:extLst>
              <a:ext uri="{FF2B5EF4-FFF2-40B4-BE49-F238E27FC236}">
                <a16:creationId xmlns:a16="http://schemas.microsoft.com/office/drawing/2014/main" id="{387A497F-D2D6-B1CA-C619-EF2326F316B1}"/>
              </a:ext>
            </a:extLst>
          </p:cNvPr>
          <p:cNvSpPr txBox="1"/>
          <p:nvPr/>
        </p:nvSpPr>
        <p:spPr>
          <a:xfrm>
            <a:off x="5448300" y="6362700"/>
            <a:ext cx="1244251" cy="369332"/>
          </a:xfrm>
          <a:prstGeom prst="rect">
            <a:avLst/>
          </a:prstGeom>
          <a:noFill/>
        </p:spPr>
        <p:txBody>
          <a:bodyPr wrap="none" rtlCol="0">
            <a:spAutoFit/>
          </a:bodyPr>
          <a:lstStyle/>
          <a:p>
            <a:r>
              <a:rPr lang="en-US" dirty="0"/>
              <a:t>Login page</a:t>
            </a:r>
            <a:endParaRPr lang="en-IN" dirty="0"/>
          </a:p>
        </p:txBody>
      </p:sp>
    </p:spTree>
    <p:extLst>
      <p:ext uri="{BB962C8B-B14F-4D97-AF65-F5344CB8AC3E}">
        <p14:creationId xmlns:p14="http://schemas.microsoft.com/office/powerpoint/2010/main" val="5687316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430</TotalTime>
  <Words>567</Words>
  <Application>Microsoft Office PowerPoint</Application>
  <PresentationFormat>Widescreen</PresentationFormat>
  <Paragraphs>62</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Calibri Light</vt:lpstr>
      <vt:lpstr>Söhne</vt:lpstr>
      <vt:lpstr>Wingdings</vt:lpstr>
      <vt:lpstr>Celestial</vt:lpstr>
      <vt:lpstr>SAVEETHA SCHOOL OF ENGINEERING SIMATS</vt:lpstr>
      <vt:lpstr>Abstract</vt:lpstr>
      <vt:lpstr>Introduction</vt:lpstr>
      <vt:lpstr>Software Requirements</vt:lpstr>
      <vt:lpstr>PowerPoint Presentation</vt:lpstr>
      <vt:lpstr>Bank management system files</vt:lpstr>
      <vt:lpstr>Account Management</vt:lpstr>
      <vt:lpstr>Transactions</vt:lpstr>
      <vt:lpstr>Screenshots</vt:lpstr>
      <vt:lpstr>PowerPoint Presentation</vt:lpstr>
      <vt:lpstr>PowerPoint Presentation</vt:lpstr>
      <vt:lpstr>PowerPoint Presentation</vt:lpstr>
      <vt:lpstr>Result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SIMATS ENGINEERING SIMATS</dc:title>
  <dc:creator>Akhilesh Shiva</dc:creator>
  <cp:lastModifiedBy>Akhilesh Shiva</cp:lastModifiedBy>
  <cp:revision>10</cp:revision>
  <dcterms:created xsi:type="dcterms:W3CDTF">2024-01-10T07:16:34Z</dcterms:created>
  <dcterms:modified xsi:type="dcterms:W3CDTF">2024-02-26T02:51:14Z</dcterms:modified>
</cp:coreProperties>
</file>