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42" r:id="rId2"/>
    <p:sldId id="375" r:id="rId3"/>
    <p:sldId id="359" r:id="rId4"/>
    <p:sldId id="376" r:id="rId5"/>
    <p:sldId id="391" r:id="rId6"/>
    <p:sldId id="377" r:id="rId7"/>
    <p:sldId id="392" r:id="rId8"/>
    <p:sldId id="389" r:id="rId9"/>
    <p:sldId id="390" r:id="rId10"/>
    <p:sldId id="393" r:id="rId11"/>
    <p:sldId id="378" r:id="rId12"/>
    <p:sldId id="380" r:id="rId13"/>
    <p:sldId id="381" r:id="rId14"/>
    <p:sldId id="394" r:id="rId15"/>
    <p:sldId id="382" r:id="rId16"/>
    <p:sldId id="395" r:id="rId17"/>
    <p:sldId id="384" r:id="rId18"/>
    <p:sldId id="385" r:id="rId19"/>
    <p:sldId id="386" r:id="rId20"/>
    <p:sldId id="387" r:id="rId21"/>
    <p:sldId id="388" r:id="rId22"/>
    <p:sldId id="396" r:id="rId23"/>
    <p:sldId id="383" r:id="rId24"/>
    <p:sldId id="35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0E04"/>
    <a:srgbClr val="4E342E"/>
    <a:srgbClr val="660033"/>
    <a:srgbClr val="1F4E79"/>
    <a:srgbClr val="000A12"/>
    <a:srgbClr val="263238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6A8E3-AF15-4CC0-A4CC-A9F48878720C}" type="datetimeFigureOut">
              <a:rPr lang="en-IN" smtClean="0"/>
              <a:pPr/>
              <a:t>21-05-2018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9B73-026E-493E-B63B-6FDD8AE671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5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260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74510" y="6654800"/>
            <a:ext cx="173316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                                </a:t>
            </a:r>
            <a:r>
              <a:rPr lang="en-US" sz="1050" dirty="0" smtClean="0">
                <a:solidFill>
                  <a:schemeClr val="bg1"/>
                </a:solidFill>
                <a:latin typeface="+mn-lt"/>
              </a:rPr>
              <a:t>©Sir MVIT</a:t>
            </a:r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260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699631" y="6324601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D5E37D0-07AE-45B6-9D26-FE472F0D32AB}" type="slidenum">
              <a:rPr lang="en-US" sz="1800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1258" y="6654800"/>
            <a:ext cx="256512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schemeClr val="bg1"/>
                </a:solidFill>
                <a:latin typeface="+mn-lt"/>
              </a:rPr>
              <a:t>Dept.</a:t>
            </a:r>
            <a:r>
              <a:rPr lang="en-US" sz="1050" baseline="0" dirty="0" smtClean="0">
                <a:solidFill>
                  <a:schemeClr val="bg1"/>
                </a:solidFill>
                <a:latin typeface="+mn-lt"/>
              </a:rPr>
              <a:t> of Computer Science and Engineering</a:t>
            </a:r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1D63B2C-1FD0-4D49-840B-98EB73A8C300}" type="datetimeFigureOut">
              <a:rPr lang="en-US"/>
              <a:pPr>
                <a:defRPr/>
              </a:pPr>
              <a:t>5/21/2018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84F23F3-22AA-460E-8611-EE8D85C3D4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676657" y="6654800"/>
            <a:ext cx="83869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schemeClr val="bg1"/>
                </a:solidFill>
                <a:latin typeface="+mn-lt"/>
              </a:rPr>
              <a:t>2017 - 2018</a:t>
            </a:r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260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699631" y="6324601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3BEDC22-EF8F-4408-B801-19A94F761D8C}" type="slidenum">
              <a:rPr lang="en-US" sz="1800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96214"/>
            <a:ext cx="12192001" cy="7212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56A4B80-5F01-4576-8B50-BF7BBE2AACE2}" type="datetimeFigureOut">
              <a:rPr lang="en-US"/>
              <a:pPr>
                <a:defRPr/>
              </a:pPr>
              <a:t>5/21/2018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11846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2070B11-67AE-4123-8107-1B85892978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1442434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8434754" y="6654800"/>
            <a:ext cx="341632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                                ©Ramaiah University of Applied Sciences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1699631" y="6324600"/>
            <a:ext cx="457176" cy="369332"/>
          </a:xfrm>
          <a:prstGeom prst="rect">
            <a:avLst/>
          </a:prstGeom>
          <a:solidFill>
            <a:srgbClr val="260E04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4031B4A-1BF0-432B-9871-7643CAEAF44D}" type="slidenum">
              <a:rPr lang="en-US" sz="1800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1262" y="6654800"/>
            <a:ext cx="237757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Faculty of Management  and Commerce</a:t>
            </a:r>
          </a:p>
        </p:txBody>
      </p:sp>
      <p:sp>
        <p:nvSpPr>
          <p:cNvPr id="2" name="AutoShape 2" descr="Image result for Sir mvit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31262" y="6654800"/>
            <a:ext cx="256512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schemeClr val="bg1"/>
                </a:solidFill>
                <a:latin typeface="+mn-lt"/>
              </a:rPr>
              <a:t>Dept.</a:t>
            </a:r>
            <a:r>
              <a:rPr lang="en-US" sz="1050" baseline="0" dirty="0" smtClean="0">
                <a:solidFill>
                  <a:schemeClr val="bg1"/>
                </a:solidFill>
                <a:latin typeface="+mn-lt"/>
              </a:rPr>
              <a:t> of Computer Science and Engineering</a:t>
            </a:r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4634" y="6661428"/>
            <a:ext cx="256512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schemeClr val="bg1"/>
                </a:solidFill>
                <a:latin typeface="+mn-lt"/>
              </a:rPr>
              <a:t>Dept.</a:t>
            </a:r>
            <a:r>
              <a:rPr lang="en-US" sz="1050" baseline="0" dirty="0" smtClean="0">
                <a:solidFill>
                  <a:schemeClr val="bg1"/>
                </a:solidFill>
                <a:latin typeface="+mn-lt"/>
              </a:rPr>
              <a:t> of Computer Science and Engineering</a:t>
            </a:r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34754" y="6654800"/>
            <a:ext cx="173316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                                </a:t>
            </a:r>
            <a:r>
              <a:rPr lang="en-US" sz="1050" dirty="0" smtClean="0">
                <a:solidFill>
                  <a:schemeClr val="bg1"/>
                </a:solidFill>
                <a:latin typeface="+mn-lt"/>
              </a:rPr>
              <a:t>©Sir MVIT</a:t>
            </a:r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9878" y="6712222"/>
            <a:ext cx="12192000" cy="152400"/>
          </a:xfrm>
          <a:prstGeom prst="rect">
            <a:avLst/>
          </a:prstGeom>
          <a:solidFill>
            <a:srgbClr val="260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8587154" y="6661422"/>
            <a:ext cx="173316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                                </a:t>
            </a:r>
            <a:r>
              <a:rPr lang="en-US" sz="1050" dirty="0" smtClean="0">
                <a:solidFill>
                  <a:schemeClr val="bg1"/>
                </a:solidFill>
                <a:latin typeface="+mn-lt"/>
              </a:rPr>
              <a:t>©Sir MVIT</a:t>
            </a:r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21138" y="6661422"/>
            <a:ext cx="256512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schemeClr val="bg1"/>
                </a:solidFill>
                <a:latin typeface="+mn-lt"/>
              </a:rPr>
              <a:t>Dept.</a:t>
            </a:r>
            <a:r>
              <a:rPr lang="en-US" sz="1050" baseline="0" dirty="0" smtClean="0">
                <a:solidFill>
                  <a:schemeClr val="bg1"/>
                </a:solidFill>
                <a:latin typeface="+mn-lt"/>
              </a:rPr>
              <a:t> of Computer Science and Engineering</a:t>
            </a:r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75378"/>
            <a:ext cx="1462963" cy="129167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5676657" y="6654800"/>
            <a:ext cx="83869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schemeClr val="bg1"/>
                </a:solidFill>
                <a:latin typeface="+mn-lt"/>
              </a:rPr>
              <a:t>2017 - 2018</a:t>
            </a:r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highscalability.com/blog/2013/10/28/design-decisions-for-scaling-your-high-traffic-feeds.html" TargetMode="External"/><Relationship Id="rId13" Type="http://schemas.openxmlformats.org/officeDocument/2006/relationships/hyperlink" Target="https://stream-framework.readthedocs.io/en/latest/" TargetMode="External"/><Relationship Id="rId3" Type="http://schemas.openxmlformats.org/officeDocument/2006/relationships/hyperlink" Target="https://aws.amazon.com/message-queue/" TargetMode="External"/><Relationship Id="rId7" Type="http://schemas.openxmlformats.org/officeDocument/2006/relationships/hyperlink" Target="https://blog.twitter.com/engineering/en_us/topics/infrastructure/2017/the-infrastructure-behind-twitter-scale.html" TargetMode="External"/><Relationship Id="rId12" Type="http://schemas.openxmlformats.org/officeDocument/2006/relationships/hyperlink" Target="https://www.slideshare.net/danmckinley/etsy-activity-feeds-architecture" TargetMode="External"/><Relationship Id="rId2" Type="http://schemas.openxmlformats.org/officeDocument/2006/relationships/hyperlink" Target="https://en.wikipedia.org/wiki/Activity_stre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ineering.instagram.com/what-powers-instagram-hundreds-of-instances-dozens-of-technologies-adf2e22da2ad" TargetMode="External"/><Relationship Id="rId11" Type="http://schemas.openxmlformats.org/officeDocument/2006/relationships/hyperlink" Target="https://fanout.io/docs/smartfeeds.html" TargetMode="External"/><Relationship Id="rId5" Type="http://schemas.openxmlformats.org/officeDocument/2006/relationships/hyperlink" Target="https://blogs.vmware.com/vfabric/2013/04/how-instagram-feeds-work-celery-and-rabbitmq.html" TargetMode="External"/><Relationship Id="rId10" Type="http://schemas.openxmlformats.org/officeDocument/2006/relationships/hyperlink" Target="https://www.quora.com/What-are-the-best-practices-for-building-something-like-a-news-feed" TargetMode="External"/><Relationship Id="rId4" Type="http://schemas.openxmlformats.org/officeDocument/2006/relationships/hyperlink" Target="https://code.facebook.com/posts/781984911887151/serving-facebook-multifeed-efficiency-performance-gains-through-redesign/" TargetMode="External"/><Relationship Id="rId9" Type="http://schemas.openxmlformats.org/officeDocument/2006/relationships/hyperlink" Target="http://highscalability.com/blog/2013/7/8/the-architecture-twitter-uses-to-deal-with-150m-active-user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12192000" cy="1489166"/>
          </a:xfrm>
        </p:spPr>
        <p:txBody>
          <a:bodyPr anchor="ctr">
            <a:normAutofit/>
          </a:bodyPr>
          <a:lstStyle/>
          <a:p>
            <a:r>
              <a:rPr lang="en-US" altLang="en-US" sz="3200" b="1" dirty="0" smtClean="0">
                <a:solidFill>
                  <a:schemeClr val="bg1"/>
                </a:solidFill>
                <a:latin typeface="Indiana" panose="02000500000000000000" pitchFamily="2" charset="0"/>
              </a:rPr>
              <a:t>Final Year Project Presentation</a:t>
            </a:r>
            <a:endParaRPr lang="en-US" altLang="en-US" sz="2400" b="1" dirty="0">
              <a:solidFill>
                <a:schemeClr val="bg1"/>
              </a:solidFill>
              <a:latin typeface="Indiana" panose="02000500000000000000" pitchFamily="2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219200" y="4419601"/>
            <a:ext cx="965981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endParaRPr lang="en-US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012" y="1489165"/>
            <a:ext cx="11260182" cy="5055325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i="1" dirty="0" smtClean="0">
                <a:solidFill>
                  <a:srgbClr val="260E04"/>
                </a:solidFill>
                <a:latin typeface="Arial Black" panose="020B0A04020102020204" pitchFamily="34" charset="0"/>
              </a:rPr>
              <a:t>“ HYBRID SOCIAL NETWORK FEED GENERATION ALGORITHM ”</a:t>
            </a: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Carried out by:</a:t>
            </a: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of: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Mrs. </a:t>
            </a:r>
            <a:r>
              <a:rPr lang="en-US" sz="2400" dirty="0" err="1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Sushila</a:t>
            </a:r>
            <a:r>
              <a:rPr lang="en-US" sz="24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Shidnal</a:t>
            </a:r>
            <a:endParaRPr lang="en-US" sz="2400" dirty="0" smtClean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  <a:endParaRPr lang="en-US" sz="2400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  <a:endParaRPr lang="en-US" sz="2400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		</a:t>
            </a: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85035"/>
              </p:ext>
            </p:extLst>
          </p:nvPr>
        </p:nvGraphicFramePr>
        <p:xfrm>
          <a:off x="3103600" y="2590800"/>
          <a:ext cx="5982789" cy="18288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694428">
                  <a:extLst>
                    <a:ext uri="{9D8B030D-6E8A-4147-A177-3AD203B41FA5}">
                      <a16:colId xmlns:a16="http://schemas.microsoft.com/office/drawing/2014/main" val="630814054"/>
                    </a:ext>
                  </a:extLst>
                </a:gridCol>
                <a:gridCol w="435035">
                  <a:extLst>
                    <a:ext uri="{9D8B030D-6E8A-4147-A177-3AD203B41FA5}">
                      <a16:colId xmlns:a16="http://schemas.microsoft.com/office/drawing/2014/main" val="1091339428"/>
                    </a:ext>
                  </a:extLst>
                </a:gridCol>
                <a:gridCol w="2853326">
                  <a:extLst>
                    <a:ext uri="{9D8B030D-6E8A-4147-A177-3AD203B41FA5}">
                      <a16:colId xmlns:a16="http://schemas.microsoft.com/office/drawing/2014/main" val="203960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1MV14CS009 </a:t>
                      </a:r>
                      <a:endParaRPr lang="en-IN" sz="2400" b="0" dirty="0">
                        <a:solidFill>
                          <a:srgbClr val="6600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N" sz="2400" b="0" dirty="0">
                        <a:solidFill>
                          <a:srgbClr val="6600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b="0" dirty="0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Akhil S</a:t>
                      </a:r>
                      <a:endParaRPr lang="en-IN" sz="2400" b="0" dirty="0">
                        <a:solidFill>
                          <a:srgbClr val="6600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3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1MV14CS033</a:t>
                      </a:r>
                      <a:endParaRPr lang="en-IN" sz="2400" b="0" dirty="0">
                        <a:solidFill>
                          <a:srgbClr val="6600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N" sz="2400" b="0" dirty="0">
                        <a:solidFill>
                          <a:srgbClr val="6600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b="0" dirty="0" err="1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Devipriya</a:t>
                      </a:r>
                      <a:r>
                        <a:rPr lang="en-IN" sz="2400" b="0" baseline="0" dirty="0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Sarkar</a:t>
                      </a:r>
                      <a:endParaRPr lang="en-IN" sz="2400" b="0" dirty="0">
                        <a:solidFill>
                          <a:srgbClr val="6600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2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1MV14CS074</a:t>
                      </a:r>
                      <a:endParaRPr lang="en-IN" sz="2400" b="0" dirty="0">
                        <a:solidFill>
                          <a:srgbClr val="6600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N" sz="2400" b="0" dirty="0">
                        <a:solidFill>
                          <a:srgbClr val="6600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b="0" dirty="0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Praveen Kumar G</a:t>
                      </a:r>
                      <a:endParaRPr lang="en-IN" sz="2400" b="0" dirty="0">
                        <a:solidFill>
                          <a:srgbClr val="6600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58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1MV14CS085</a:t>
                      </a:r>
                      <a:endParaRPr lang="en-IN" sz="2400" b="0" dirty="0">
                        <a:solidFill>
                          <a:srgbClr val="6600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N" sz="2400" b="0" dirty="0">
                        <a:solidFill>
                          <a:srgbClr val="6600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b="0" dirty="0" err="1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Ravikiran</a:t>
                      </a:r>
                      <a:r>
                        <a:rPr lang="en-IN" sz="2400" b="0" baseline="0" dirty="0" smtClean="0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</a:t>
                      </a:r>
                      <a:endParaRPr lang="en-IN" sz="2400" b="0" dirty="0">
                        <a:solidFill>
                          <a:srgbClr val="6600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1271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Scope ( Cont. )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5868" y="2337098"/>
            <a:ext cx="11900264" cy="4168204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IN" sz="2000" b="1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are </a:t>
            </a: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IN" sz="2000" b="1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scope of this project :</a:t>
            </a:r>
            <a:endParaRPr lang="en-IN" sz="2000" b="1" dirty="0" smtClean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 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events in the consumer feed.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Revoking of events later from the feed.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position of the events in the consumer feed to avoid duplication (in case where multiple producers produce the same event).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of the events in the feed.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System Design &amp; Analysis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9857" y="1550252"/>
            <a:ext cx="5476286" cy="44413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The Platform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7" y="2024744"/>
            <a:ext cx="5476286" cy="45596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759866" y="1537190"/>
            <a:ext cx="3348446" cy="44413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 of </a:t>
            </a:r>
            <a:r>
              <a:rPr lang="en-IN" sz="2000" b="1" dirty="0" err="1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Quicknotes</a:t>
            </a:r>
            <a:endParaRPr lang="en-US" sz="2000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66" y="1994390"/>
            <a:ext cx="4644008" cy="4589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6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System Design &amp; Analysis ( Cont. )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9857" y="1550252"/>
            <a:ext cx="5476286" cy="44413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37760" y="1550252"/>
            <a:ext cx="6936377" cy="44413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Schema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7" y="2055477"/>
            <a:ext cx="4458086" cy="4536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04" y="1489165"/>
            <a:ext cx="3849076" cy="51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Implementation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653389"/>
            <a:ext cx="5786143" cy="44413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Model Algorithm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96613"/>
              </p:ext>
            </p:extLst>
          </p:nvPr>
        </p:nvGraphicFramePr>
        <p:xfrm>
          <a:off x="327094" y="2261751"/>
          <a:ext cx="11433309" cy="378561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83249">
                  <a:extLst>
                    <a:ext uri="{9D8B030D-6E8A-4147-A177-3AD203B41FA5}">
                      <a16:colId xmlns:a16="http://schemas.microsoft.com/office/drawing/2014/main" val="2896567577"/>
                    </a:ext>
                  </a:extLst>
                </a:gridCol>
                <a:gridCol w="10650060">
                  <a:extLst>
                    <a:ext uri="{9D8B030D-6E8A-4147-A177-3AD203B41FA5}">
                      <a16:colId xmlns:a16="http://schemas.microsoft.com/office/drawing/2014/main" val="1069919252"/>
                    </a:ext>
                  </a:extLst>
                </a:gridCol>
              </a:tblGrid>
              <a:tr h="22102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Push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>
                    <a:solidFill>
                      <a:srgbClr val="4E34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3200" dirty="0"/>
                    </a:p>
                  </a:txBody>
                  <a:tcPr marL="161260" marR="161260" marT="80630" marB="80630"/>
                </a:tc>
                <a:extLst>
                  <a:ext uri="{0D108BD9-81ED-4DB2-BD59-A6C34878D82A}">
                    <a16:rowId xmlns:a16="http://schemas.microsoft.com/office/drawing/2014/main" val="2210022270"/>
                  </a:ext>
                </a:extLst>
              </a:tr>
              <a:tr h="462622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Input: e (Event), User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 User Feed</a:t>
                      </a:r>
                      <a:endParaRPr lang="en-IN" sz="24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>
                    <a:solidFill>
                      <a:srgbClr val="4E34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3200" dirty="0"/>
                    </a:p>
                  </a:txBody>
                  <a:tcPr marL="161260" marR="161260" marT="80630" marB="80630"/>
                </a:tc>
                <a:extLst>
                  <a:ext uri="{0D108BD9-81ED-4DB2-BD59-A6C34878D82A}">
                    <a16:rowId xmlns:a16="http://schemas.microsoft.com/office/drawing/2014/main" val="1229665097"/>
                  </a:ext>
                </a:extLst>
              </a:tr>
              <a:tr h="2210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onEvent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(e, User):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/>
                </a:tc>
                <a:extLst>
                  <a:ext uri="{0D108BD9-81ED-4DB2-BD59-A6C34878D82A}">
                    <a16:rowId xmlns:a16="http://schemas.microsoft.com/office/drawing/2014/main" val="3903389508"/>
                  </a:ext>
                </a:extLst>
              </a:tr>
              <a:tr h="2210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for each follower of User: 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/>
                </a:tc>
                <a:extLst>
                  <a:ext uri="{0D108BD9-81ED-4DB2-BD59-A6C34878D82A}">
                    <a16:rowId xmlns:a16="http://schemas.microsoft.com/office/drawing/2014/main" val="1774948694"/>
                  </a:ext>
                </a:extLst>
              </a:tr>
              <a:tr h="2210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follower.Feed.push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(e)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/>
                </a:tc>
                <a:extLst>
                  <a:ext uri="{0D108BD9-81ED-4DB2-BD59-A6C34878D82A}">
                    <a16:rowId xmlns:a16="http://schemas.microsoft.com/office/drawing/2014/main" val="2524038628"/>
                  </a:ext>
                </a:extLst>
              </a:tr>
              <a:tr h="2210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/>
                </a:tc>
                <a:extLst>
                  <a:ext uri="{0D108BD9-81ED-4DB2-BD59-A6C34878D82A}">
                    <a16:rowId xmlns:a16="http://schemas.microsoft.com/office/drawing/2014/main" val="40761731"/>
                  </a:ext>
                </a:extLst>
              </a:tr>
              <a:tr h="2210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fetchFeed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(User):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/>
                </a:tc>
                <a:extLst>
                  <a:ext uri="{0D108BD9-81ED-4DB2-BD59-A6C34878D82A}">
                    <a16:rowId xmlns:a16="http://schemas.microsoft.com/office/drawing/2014/main" val="2424373843"/>
                  </a:ext>
                </a:extLst>
              </a:tr>
              <a:tr h="2210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return </a:t>
                      </a:r>
                      <a:r>
                        <a:rPr lang="en-US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User.Feed</a:t>
                      </a:r>
                      <a:endParaRPr lang="en-IN" sz="24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0945" marR="120945" marT="0" marB="0"/>
                </a:tc>
                <a:extLst>
                  <a:ext uri="{0D108BD9-81ED-4DB2-BD59-A6C34878D82A}">
                    <a16:rowId xmlns:a16="http://schemas.microsoft.com/office/drawing/2014/main" val="283718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2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Implementation ( Cont. )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568481"/>
            <a:ext cx="6405857" cy="44413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Model Algorithm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75100"/>
              </p:ext>
            </p:extLst>
          </p:nvPr>
        </p:nvGraphicFramePr>
        <p:xfrm>
          <a:off x="587828" y="2012619"/>
          <a:ext cx="10465349" cy="46268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18458">
                  <a:extLst>
                    <a:ext uri="{9D8B030D-6E8A-4147-A177-3AD203B41FA5}">
                      <a16:colId xmlns:a16="http://schemas.microsoft.com/office/drawing/2014/main" val="4130334698"/>
                    </a:ext>
                  </a:extLst>
                </a:gridCol>
                <a:gridCol w="9746891">
                  <a:extLst>
                    <a:ext uri="{9D8B030D-6E8A-4147-A177-3AD203B41FA5}">
                      <a16:colId xmlns:a16="http://schemas.microsoft.com/office/drawing/2014/main" val="813350895"/>
                    </a:ext>
                  </a:extLst>
                </a:gridCol>
              </a:tblGrid>
              <a:tr h="9168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Pull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4826"/>
                  </a:ext>
                </a:extLst>
              </a:tr>
              <a:tr h="191895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Input: e (Event), User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 Feed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58319"/>
                  </a:ext>
                </a:extLst>
              </a:tr>
              <a:tr h="9168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onEvent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(e, User):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685840"/>
                  </a:ext>
                </a:extLst>
              </a:tr>
              <a:tr h="9168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User.activity.push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(e)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066506"/>
                  </a:ext>
                </a:extLst>
              </a:tr>
              <a:tr h="9168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9778844"/>
                  </a:ext>
                </a:extLst>
              </a:tr>
              <a:tr h="9168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fetchFeed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(User):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751203"/>
                  </a:ext>
                </a:extLst>
              </a:tr>
              <a:tr h="9168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Feed = []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7568315"/>
                  </a:ext>
                </a:extLst>
              </a:tr>
              <a:tr h="9168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for each following of User: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140526"/>
                  </a:ext>
                </a:extLst>
              </a:tr>
              <a:tr h="9168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en-US" sz="2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Feed.append</a:t>
                      </a: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following.activity.top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449814"/>
                  </a:ext>
                </a:extLst>
              </a:tr>
              <a:tr h="9168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return Feed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78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57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Implementation ( Cont. )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3508" y="1889885"/>
            <a:ext cx="4689566" cy="44413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Hybrid Model Implementation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82" y="1498000"/>
            <a:ext cx="6440624" cy="5216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09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Implementation ( Cont. )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498000"/>
            <a:ext cx="12192000" cy="44413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Hybrid Model Algorithm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08836"/>
              </p:ext>
            </p:extLst>
          </p:nvPr>
        </p:nvGraphicFramePr>
        <p:xfrm>
          <a:off x="587829" y="1937910"/>
          <a:ext cx="11011988" cy="47320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92331">
                  <a:extLst>
                    <a:ext uri="{9D8B030D-6E8A-4147-A177-3AD203B41FA5}">
                      <a16:colId xmlns:a16="http://schemas.microsoft.com/office/drawing/2014/main" val="2898905947"/>
                    </a:ext>
                  </a:extLst>
                </a:gridCol>
                <a:gridCol w="10319657">
                  <a:extLst>
                    <a:ext uri="{9D8B030D-6E8A-4147-A177-3AD203B41FA5}">
                      <a16:colId xmlns:a16="http://schemas.microsoft.com/office/drawing/2014/main" val="286989066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Hybrid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 for feed generation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2567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Input: e (Event), User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 User Feed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902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Event(e, User):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451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for each PUSH follower of User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870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follower.feed.push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(e)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119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429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fetchFeed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(User):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287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if User is PUSH: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596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return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User.Feed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489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else if User is PULL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25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User.Feed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[]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112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for each following of User: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67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User.Feed.append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following.activity.top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514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34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return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User.Feed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21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85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err="1" smtClean="0">
                <a:latin typeface="Indiana" panose="02000500000000000000" pitchFamily="2" charset="0"/>
              </a:rPr>
              <a:t>QuickNotes</a:t>
            </a:r>
            <a:r>
              <a:rPr lang="en-US" altLang="en-US" sz="3200" b="1" dirty="0" smtClean="0">
                <a:latin typeface="Indiana" panose="02000500000000000000" pitchFamily="2" charset="0"/>
              </a:rPr>
              <a:t> Platform in Action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6" y="1489165"/>
            <a:ext cx="9209315" cy="518024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485811" y="1759256"/>
            <a:ext cx="2706189" cy="513681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Landing Page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321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2800" b="1" dirty="0" err="1" smtClean="0">
                <a:latin typeface="Indiana" panose="02000500000000000000" pitchFamily="2" charset="0"/>
              </a:rPr>
              <a:t>QuickNotes</a:t>
            </a:r>
            <a:r>
              <a:rPr lang="en-US" altLang="en-US" sz="2800" b="1" dirty="0" smtClean="0">
                <a:latin typeface="Indiana" panose="02000500000000000000" pitchFamily="2" charset="0"/>
              </a:rPr>
              <a:t> Platform in Action ( Cont. )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90" y="1489165"/>
            <a:ext cx="9213669" cy="5182689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3617" y="1876822"/>
            <a:ext cx="2706189" cy="82718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Authentication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042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2800" b="1" dirty="0" err="1" smtClean="0">
                <a:latin typeface="Indiana" panose="02000500000000000000" pitchFamily="2" charset="0"/>
              </a:rPr>
              <a:t>QuickNotes</a:t>
            </a:r>
            <a:r>
              <a:rPr lang="en-US" altLang="en-US" sz="2800" b="1" dirty="0" smtClean="0">
                <a:latin typeface="Indiana" panose="02000500000000000000" pitchFamily="2" charset="0"/>
              </a:rPr>
              <a:t> Platform in Action ( Cont. )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489165"/>
            <a:ext cx="9196252" cy="5172892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485811" y="1615565"/>
            <a:ext cx="2706189" cy="82718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 Feed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7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029789" y="1045027"/>
            <a:ext cx="10437222" cy="5486401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b="1" dirty="0" smtClean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</a:t>
            </a:r>
            <a:r>
              <a:rPr lang="en-US" sz="18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8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8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“Feed” (or news-feed in case of social networks like Facebook) is a data representation format used for providing users or subscribers with frequently updated </a:t>
            </a:r>
            <a:r>
              <a:rPr lang="en-IN" sz="18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CHOOSE A FEED GENERATION ALGORITHM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8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</a:t>
            </a:r>
            <a:r>
              <a:rPr lang="en-IN" sz="18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need to be answered to decide the </a:t>
            </a:r>
            <a:r>
              <a:rPr lang="en-IN" sz="18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generation technique </a:t>
            </a:r>
            <a:r>
              <a:rPr lang="en-IN" sz="18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such as: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there more producers than consumers?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maximum acceptable latency?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the feed items be sorted in the chronological order or ranked selectively?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the feed be infinitely long or of fixed length</a:t>
            </a:r>
            <a:r>
              <a:rPr lang="en-IN" sz="18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12192000" cy="148916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Introduction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2800" b="1" dirty="0" err="1" smtClean="0">
                <a:latin typeface="Indiana" panose="02000500000000000000" pitchFamily="2" charset="0"/>
              </a:rPr>
              <a:t>QuickNotes</a:t>
            </a:r>
            <a:r>
              <a:rPr lang="en-US" altLang="en-US" sz="2800" b="1" dirty="0" smtClean="0">
                <a:latin typeface="Indiana" panose="02000500000000000000" pitchFamily="2" charset="0"/>
              </a:rPr>
              <a:t> Platform in Action ( Cont. )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3" y="1489165"/>
            <a:ext cx="9222378" cy="518758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3617" y="1876822"/>
            <a:ext cx="2706189" cy="82718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 Page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226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2800" b="1" dirty="0" err="1" smtClean="0">
                <a:latin typeface="Indiana" panose="02000500000000000000" pitchFamily="2" charset="0"/>
              </a:rPr>
              <a:t>QuickNotes</a:t>
            </a:r>
            <a:r>
              <a:rPr lang="en-US" altLang="en-US" sz="2800" b="1" dirty="0" smtClean="0">
                <a:latin typeface="Indiana" panose="02000500000000000000" pitchFamily="2" charset="0"/>
              </a:rPr>
              <a:t> Platform in Action ( Cont. )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9" y="1489165"/>
            <a:ext cx="9222378" cy="518758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485811" y="1772319"/>
            <a:ext cx="2706189" cy="82718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Bar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63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2800" b="1" dirty="0" err="1" smtClean="0">
                <a:latin typeface="Indiana" panose="02000500000000000000" pitchFamily="2" charset="0"/>
              </a:rPr>
              <a:t>QuickNotes</a:t>
            </a:r>
            <a:r>
              <a:rPr lang="en-US" altLang="en-US" sz="2800" b="1" dirty="0" smtClean="0">
                <a:latin typeface="Indiana" panose="02000500000000000000" pitchFamily="2" charset="0"/>
              </a:rPr>
              <a:t> Platform in Action ( Cont. )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65" y="1489165"/>
            <a:ext cx="9239795" cy="5197385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3617" y="1876822"/>
            <a:ext cx="2706189" cy="82718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Form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29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References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4137" y="1489165"/>
            <a:ext cx="11247120" cy="5172892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Silberstein et al. “Feeding Frenzy: Selectively Materializing Users’ Event Feeds” </a:t>
            </a:r>
            <a:r>
              <a:rPr lang="en-IN" sz="1600" i="1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SIGMOD,</a:t>
            </a: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June 6–11, 2010.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Sharma et al. “Scaling Deep Social Feeds at Pinterest” </a:t>
            </a:r>
            <a:r>
              <a:rPr lang="en-IN" sz="1600" i="1" dirty="0" err="1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SocialCom</a:t>
            </a:r>
            <a:r>
              <a:rPr lang="en-IN" sz="1600" i="1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Dean. “Designs, lessons and advice from building large distributed systems” </a:t>
            </a:r>
            <a:r>
              <a:rPr lang="en-IN" sz="1600" i="1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600" i="1" baseline="30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IN" sz="1600" i="1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ACM SIGOPS International Workshop on Large Scale Distributed Systems and Middleware</a:t>
            </a: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2009.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https://en.wikipedia.org/wiki/Activity_stream</a:t>
            </a:r>
            <a:endParaRPr lang="en-IN" sz="1600" dirty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https://aws.amazon.com/message-queue/</a:t>
            </a: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https://code.facebook.com/posts/781984911887151/serving-facebook-multifeed-efficiency-performance-gains-through-redesign/</a:t>
            </a: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https://blogs.vmware.com/vfabric/2013/04/how-instagram-feeds-work-celery-and-rabbitmq.html</a:t>
            </a: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https://engineering.instagram.com/what-powers-instagram-hundreds-of-instances-dozens-of-technologies-adf2e22da2ad</a:t>
            </a: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https://blog.twitter.com/engineering/en_us/topics/infrastructure/2017/the-infrastructure-behind-twitter-scale.html</a:t>
            </a: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http://highscalability.com/blog/2013/10/28/design-decisions-for-scaling-your-high-traffic-feeds.html</a:t>
            </a: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http://highscalability.com/blog/2013/7/8/the-architecture-twitter-uses-to-deal-with-150m-active-users.html</a:t>
            </a:r>
            <a:endParaRPr lang="en-IN" sz="1600" dirty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https://www.quora.com/What-are-the-best-practices-for-building-something-like-a-news-feed</a:t>
            </a:r>
            <a:endParaRPr lang="en-IN" sz="1600" dirty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https://fanout.io/docs/smartfeeds.html</a:t>
            </a: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https://www.slideshare.net/danmckinley/etsy-activity-feeds-architecture</a:t>
            </a: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https://stream-framework.readthedocs.io/en/latest/</a:t>
            </a:r>
            <a:r>
              <a:rPr lang="en-IN" sz="16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49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23852"/>
            <a:ext cx="12192000" cy="5303520"/>
          </a:xfrm>
          <a:prstGeom prst="rect">
            <a:avLst/>
          </a:prstGeom>
          <a:solidFill>
            <a:srgbClr val="4E342E"/>
          </a:solidFill>
          <a:ln>
            <a:solidFill>
              <a:srgbClr val="4E342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605587"/>
            <a:ext cx="10363200" cy="1470025"/>
          </a:xfrm>
        </p:spPr>
        <p:txBody>
          <a:bodyPr anchor="ctr"/>
          <a:lstStyle/>
          <a:p>
            <a:r>
              <a:rPr lang="en-IN" sz="6600" dirty="0" smtClean="0">
                <a:solidFill>
                  <a:schemeClr val="bg1"/>
                </a:solidFill>
                <a:latin typeface="Indiana" panose="02000500000000000000" pitchFamily="2" charset="0"/>
              </a:rPr>
              <a:t>THE END</a:t>
            </a:r>
            <a:endParaRPr lang="en-IN" sz="6600" dirty="0">
              <a:solidFill>
                <a:schemeClr val="bg1"/>
              </a:solidFill>
              <a:latin typeface="Indiana" panose="02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Abstract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7389" y="1933304"/>
            <a:ext cx="10437222" cy="401029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60E04"/>
                </a:solidFill>
              </a:rPr>
              <a:t>	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user feed fetching and feed maintenance processes have been utilising Hybrid Push-Pull Data Distribution Models to handle user events. These distribution models have been characterised to have significantly high </a:t>
            </a:r>
            <a:r>
              <a:rPr lang="en-IN" sz="200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 </a:t>
            </a:r>
            <a:r>
              <a:rPr lang="en-IN" sz="200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complexity.</a:t>
            </a:r>
            <a:endParaRPr lang="en-IN" sz="2000" dirty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 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we propose a Hybrid Feed Distribution Schema to handle this problem </a:t>
            </a: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elegantly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our model into a social network platform which we would deploy ourselves and demonstrate the proposed enhancement in feed data distribution between its users.</a:t>
            </a:r>
            <a:endParaRPr lang="en-US" sz="2000" dirty="0" smtClean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/>
              <a:t>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37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Literature Review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0445" y="2064489"/>
            <a:ext cx="3618412" cy="386660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stream is a list of recent activities performed by an individual, typically on a single </a:t>
            </a: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website. 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in a stream include publishing a post, commenting on a post and ‘liking’.</a:t>
            </a:r>
            <a:endParaRPr lang="en-US" sz="2000" dirty="0" smtClean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/>
              <a:t>		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71" y="1727295"/>
            <a:ext cx="7305072" cy="4540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781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Literature Review ( Cont. )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0227" y="5045735"/>
            <a:ext cx="10711543" cy="1447007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requiring a feed, each item in the activity streams generated by users need to be processed. This can be done by pushing items to a message queue while another component performs actions on these such as ranking and pushing them to other users.</a:t>
            </a:r>
            <a:r>
              <a:rPr lang="en-US" sz="2000" dirty="0" smtClean="0"/>
              <a:t>		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11" y="1489165"/>
            <a:ext cx="7393576" cy="3556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99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Literature Review ( Cont. )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2067" y="1606732"/>
            <a:ext cx="4258493" cy="1985554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Model / </a:t>
            </a: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Fan-out-on-write</a:t>
            </a: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Each 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is pushed to a generated feed maintained for every consumer.</a:t>
            </a:r>
            <a:r>
              <a:rPr lang="en-US" sz="2000" dirty="0" smtClean="0"/>
              <a:t>		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595" y="1606732"/>
            <a:ext cx="6601034" cy="4958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801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Literature Review ( Cont. )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9" y="1606730"/>
            <a:ext cx="5818524" cy="4976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096000" y="1606730"/>
            <a:ext cx="5952310" cy="12540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Model / Fan-out-on-load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Activities 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retrieved from producers when user logs in or refreshes the feed</a:t>
            </a: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11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Objective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868" y="1815737"/>
            <a:ext cx="11900264" cy="404948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develop a hybrid user specific feed fetch model to improve the performance and scalability in social applications</a:t>
            </a:r>
            <a:r>
              <a:rPr lang="en-IN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l"/>
            <a:endParaRPr lang="en-IN" sz="2000" dirty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 social networking platform application to share academic resources among students and teachers (Called as </a:t>
            </a:r>
            <a:r>
              <a:rPr lang="en-IN" dirty="0" err="1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QuickNotes</a:t>
            </a:r>
            <a:r>
              <a:rPr lang="en-IN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0" algn="l"/>
            <a:endParaRPr lang="en-IN" sz="2000" dirty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 hybrid feed fetch model into this social platform to demonstrate performance enhancement.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1440"/>
            <a:ext cx="12192000" cy="1580605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latin typeface="Indiana" panose="02000500000000000000" pitchFamily="2" charset="0"/>
              </a:rPr>
              <a:t>Scope</a:t>
            </a:r>
            <a:endParaRPr lang="en-US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868" y="2063932"/>
            <a:ext cx="11900264" cy="2886892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IN" sz="2000" b="1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are the scope of this project :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feed generation problem formally as a partial view materialization problem.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analysis of the optimization problem that determines the events that needs to be pushed and the events that needs to be pulled</a:t>
            </a: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solidFill>
                <a:srgbClr val="260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for selectively pushing/pulling events to a consumer feed through decisions made locally </a:t>
            </a: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the global performance benefit that it provides.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implement our 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 in </a:t>
            </a:r>
            <a:r>
              <a:rPr lang="en-IN" sz="2000" dirty="0" smtClean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social </a:t>
            </a:r>
            <a:r>
              <a:rPr lang="en-IN" sz="2000" dirty="0">
                <a:solidFill>
                  <a:srgbClr val="260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platform to show that it performs well in practice.</a:t>
            </a:r>
          </a:p>
          <a:p>
            <a:pPr algn="just"/>
            <a:r>
              <a:rPr lang="en-US" sz="2000" dirty="0" smtClean="0"/>
              <a:t>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528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780</Words>
  <Application>Microsoft Office PowerPoint</Application>
  <PresentationFormat>Widescreen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Indiana</vt:lpstr>
      <vt:lpstr>Times New Roman</vt:lpstr>
      <vt:lpstr>Wingdings</vt:lpstr>
      <vt:lpstr>1_Office Theme</vt:lpstr>
      <vt:lpstr>Final Year Project Presentation</vt:lpstr>
      <vt:lpstr>Introduction</vt:lpstr>
      <vt:lpstr>Abstract</vt:lpstr>
      <vt:lpstr>Literature Review</vt:lpstr>
      <vt:lpstr>Literature Review ( Cont. )</vt:lpstr>
      <vt:lpstr>Literature Review ( Cont. )</vt:lpstr>
      <vt:lpstr>Literature Review ( Cont. )</vt:lpstr>
      <vt:lpstr>Objective</vt:lpstr>
      <vt:lpstr>Scope</vt:lpstr>
      <vt:lpstr>Scope ( Cont. )</vt:lpstr>
      <vt:lpstr>System Design &amp; Analysis</vt:lpstr>
      <vt:lpstr>System Design &amp; Analysis ( Cont. )</vt:lpstr>
      <vt:lpstr>Implementation</vt:lpstr>
      <vt:lpstr>Implementation ( Cont. )</vt:lpstr>
      <vt:lpstr>Implementation ( Cont. )</vt:lpstr>
      <vt:lpstr>Implementation ( Cont. )</vt:lpstr>
      <vt:lpstr>QuickNotes Platform in Action</vt:lpstr>
      <vt:lpstr>QuickNotes Platform in Action ( Cont. )</vt:lpstr>
      <vt:lpstr>QuickNotes Platform in Action ( Cont. )</vt:lpstr>
      <vt:lpstr>QuickNotes Platform in Action ( Cont. )</vt:lpstr>
      <vt:lpstr>QuickNotes Platform in Action ( Cont. )</vt:lpstr>
      <vt:lpstr>QuickNotes Platform in Action ( Cont. )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Bhargavi</dc:creator>
  <cp:lastModifiedBy>Akhil Sudhakaran</cp:lastModifiedBy>
  <cp:revision>228</cp:revision>
  <dcterms:created xsi:type="dcterms:W3CDTF">2016-09-26T11:24:00Z</dcterms:created>
  <dcterms:modified xsi:type="dcterms:W3CDTF">2018-05-21T12:43:01Z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