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7" r:id="rId6"/>
    <p:sldId id="262" r:id="rId7"/>
    <p:sldId id="278" r:id="rId8"/>
    <p:sldId id="272" r:id="rId9"/>
    <p:sldId id="263" r:id="rId10"/>
    <p:sldId id="266" r:id="rId11"/>
    <p:sldId id="276" r:id="rId12"/>
    <p:sldId id="271"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0" autoAdjust="0"/>
    <p:restoredTop sz="94619" autoAdjust="0"/>
  </p:normalViewPr>
  <p:slideViewPr>
    <p:cSldViewPr snapToGrid="0">
      <p:cViewPr varScale="1">
        <p:scale>
          <a:sx n="115" d="100"/>
          <a:sy n="115" d="100"/>
        </p:scale>
        <p:origin x="21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9" y="3085771"/>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3" y="1020434"/>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6" y="2495451"/>
            <a:ext cx="10993547"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4" indent="0" algn="ctr">
              <a:buNone/>
              <a:defRPr>
                <a:solidFill>
                  <a:schemeClr val="tx1">
                    <a:tint val="75000"/>
                  </a:schemeClr>
                </a:solidFill>
              </a:defRPr>
            </a:lvl3pPr>
            <a:lvl4pPr marL="1371635"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70" indent="0" algn="ctr">
              <a:buNone/>
              <a:defRPr>
                <a:solidFill>
                  <a:schemeClr val="tx1">
                    <a:tint val="75000"/>
                  </a:schemeClr>
                </a:solidFill>
              </a:defRPr>
            </a:lvl7pPr>
            <a:lvl8pPr marL="3200481" indent="0" algn="ctr">
              <a:buNone/>
              <a:defRPr>
                <a:solidFill>
                  <a:schemeClr val="tx1">
                    <a:tint val="75000"/>
                  </a:schemeClr>
                </a:solidFill>
              </a:defRPr>
            </a:lvl8pPr>
            <a:lvl9pPr marL="365769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7"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5" y="599726"/>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5" y="863600"/>
            <a:ext cx="3124201"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6"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3"/>
            <a:ext cx="3703321"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6" y="453645"/>
            <a:ext cx="3703321"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7" y="2340864"/>
            <a:ext cx="11029614"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23" y="5141981"/>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393957"/>
            <a:ext cx="11029614"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7" y="4541418"/>
            <a:ext cx="11029614" cy="600556"/>
          </a:xfrm>
        </p:spPr>
        <p:txBody>
          <a:bodyPr anchor="t">
            <a:normAutofit/>
          </a:bodyPr>
          <a:lstStyle>
            <a:lvl1pPr marL="0" indent="0" algn="l">
              <a:buNone/>
              <a:defRPr sz="1801" cap="all">
                <a:solidFill>
                  <a:schemeClr val="accent1"/>
                </a:solidFill>
              </a:defRPr>
            </a:lvl1pPr>
            <a:lvl2pPr marL="457211" indent="0">
              <a:buNone/>
              <a:defRPr sz="1801">
                <a:solidFill>
                  <a:schemeClr val="tx1">
                    <a:tint val="75000"/>
                  </a:schemeClr>
                </a:solidFill>
              </a:defRPr>
            </a:lvl2pPr>
            <a:lvl3pPr marL="914424" indent="0">
              <a:buNone/>
              <a:defRPr sz="1600">
                <a:solidFill>
                  <a:schemeClr val="tx1">
                    <a:tint val="75000"/>
                  </a:schemeClr>
                </a:solidFill>
              </a:defRPr>
            </a:lvl3pPr>
            <a:lvl4pPr marL="1371635"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70" indent="0">
              <a:buNone/>
              <a:defRPr sz="1401">
                <a:solidFill>
                  <a:schemeClr val="tx1">
                    <a:tint val="75000"/>
                  </a:schemeClr>
                </a:solidFill>
              </a:defRPr>
            </a:lvl7pPr>
            <a:lvl8pPr marL="3200481" indent="0">
              <a:buNone/>
              <a:defRPr sz="1401">
                <a:solidFill>
                  <a:schemeClr val="tx1">
                    <a:tint val="75000"/>
                  </a:schemeClr>
                </a:solidFill>
              </a:defRPr>
            </a:lvl8pPr>
            <a:lvl9pPr marL="3657690" indent="0">
              <a:buNone/>
              <a:defRPr sz="1401">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7" y="2228006"/>
            <a:ext cx="5194766"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3" y="2228006"/>
            <a:ext cx="519477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5" y="2250891"/>
            <a:ext cx="5194770" cy="557784"/>
          </a:xfrm>
        </p:spPr>
        <p:txBody>
          <a:bodyPr anchor="ctr">
            <a:noAutofit/>
          </a:bodyPr>
          <a:lstStyle>
            <a:lvl1pPr marL="0" indent="0">
              <a:buNone/>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7" y="2926058"/>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41" y="2250899"/>
            <a:ext cx="5194770" cy="553373"/>
          </a:xfrm>
        </p:spPr>
        <p:txBody>
          <a:bodyPr anchor="ctr">
            <a:noAutofit/>
          </a:bodyPr>
          <a:lstStyle>
            <a:lvl1pPr marL="0" marR="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marL="0" marR="0" lvl="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9" y="2926058"/>
            <a:ext cx="519477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901"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9" y="601204"/>
            <a:ext cx="368272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62" y="933457"/>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2" y="1179829"/>
            <a:ext cx="6650990" cy="4658216"/>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62" y="2836654"/>
            <a:ext cx="3031852" cy="3001392"/>
          </a:xfrm>
        </p:spPr>
        <p:txBody>
          <a:bodyPr anchor="t">
            <a:normAutofit/>
          </a:bodyPr>
          <a:lstStyle>
            <a:lvl1pPr marL="0" indent="0" algn="l">
              <a:buNone/>
              <a:defRPr sz="1600">
                <a:solidFill>
                  <a:srgbClr val="FFFFFF"/>
                </a:solidFill>
              </a:defRPr>
            </a:lvl1pPr>
            <a:lvl2pPr marL="457211" indent="0">
              <a:buNone/>
              <a:defRPr sz="11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8" y="6456923"/>
            <a:ext cx="2844798" cy="365125"/>
          </a:xfrm>
        </p:spPr>
        <p:txBody>
          <a:bodyPr/>
          <a:lstStyle/>
          <a:p>
            <a:fld id="{D82884F1-FFEA-405F-9602-3DCA865EDA4E}" type="datetime1">
              <a:rPr lang="en-US" smtClean="0"/>
              <a:t>5/1/2022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7" y="6452597"/>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3" y="6456923"/>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7" y="4693390"/>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20" y="641357"/>
            <a:ext cx="11290859" cy="3651249"/>
          </a:xfrm>
        </p:spPr>
        <p:txBody>
          <a:bodyPr anchor="t">
            <a:normAutofit/>
          </a:bodyPr>
          <a:lstStyle>
            <a:lvl1pPr marL="0" indent="0" algn="ctr">
              <a:buNone/>
              <a:defRPr sz="1600"/>
            </a:lvl1pPr>
            <a:lvl2pPr marL="457211" indent="0">
              <a:buNone/>
              <a:defRPr sz="1600"/>
            </a:lvl2pPr>
            <a:lvl3pPr marL="914424" indent="0">
              <a:buNone/>
              <a:defRPr sz="1600"/>
            </a:lvl3pPr>
            <a:lvl4pPr marL="1371635" indent="0">
              <a:buNone/>
              <a:defRPr sz="1600"/>
            </a:lvl4pPr>
            <a:lvl5pPr marL="1828846" indent="0">
              <a:buNone/>
              <a:defRPr sz="1600"/>
            </a:lvl5pPr>
            <a:lvl6pPr marL="2286057" indent="0">
              <a:buNone/>
              <a:defRPr sz="1600"/>
            </a:lvl6pPr>
            <a:lvl7pPr marL="2743270" indent="0">
              <a:buNone/>
              <a:defRPr sz="1600"/>
            </a:lvl7pPr>
            <a:lvl8pPr marL="3200481" indent="0">
              <a:buNone/>
              <a:defRPr sz="1600"/>
            </a:lvl8pPr>
            <a:lvl9pPr marL="365769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5" y="5260127"/>
            <a:ext cx="11029618" cy="998148"/>
          </a:xfrm>
        </p:spPr>
        <p:txBody>
          <a:bodyPr anchor="t">
            <a:normAutofit/>
          </a:bodyPr>
          <a:lstStyle>
            <a:lvl1pPr marL="0" indent="0">
              <a:buNone/>
              <a:defRPr sz="1600"/>
            </a:lvl1pPr>
            <a:lvl2pPr marL="457211" indent="0">
              <a:buNone/>
              <a:defRPr sz="12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7" y="705125"/>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7"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8" y="6423921"/>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5/1/2022</a:t>
            </a:fld>
            <a:endParaRPr lang="en-US" dirty="0"/>
          </a:p>
        </p:txBody>
      </p:sp>
      <p:sp>
        <p:nvSpPr>
          <p:cNvPr id="5" name="Footer Placeholder 4"/>
          <p:cNvSpPr>
            <a:spLocks noGrp="1"/>
          </p:cNvSpPr>
          <p:nvPr>
            <p:ph type="ftr" sz="quarter" idx="3"/>
          </p:nvPr>
        </p:nvSpPr>
        <p:spPr>
          <a:xfrm>
            <a:off x="581197" y="6423921"/>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3" y="6423921"/>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3"/>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6" y="453645"/>
            <a:ext cx="3703321"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11"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9" indent="-306009" algn="l" defTabSz="457211" rtl="0" eaLnBrk="1" latinLnBrk="0" hangingPunct="1">
        <a:lnSpc>
          <a:spcPct val="110000"/>
        </a:lnSpc>
        <a:spcBef>
          <a:spcPct val="20000"/>
        </a:spcBef>
        <a:spcAft>
          <a:spcPts val="601"/>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17" indent="-306009"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2pPr>
      <a:lvl3pPr marL="900022"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30"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41"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4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6"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1"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6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4" algn="l" defTabSz="457211" rtl="0" eaLnBrk="1" latinLnBrk="0" hangingPunct="1">
        <a:defRPr sz="1801" kern="1200">
          <a:solidFill>
            <a:schemeClr val="tx1"/>
          </a:solidFill>
          <a:latin typeface="+mn-lt"/>
          <a:ea typeface="+mn-ea"/>
          <a:cs typeface="+mn-cs"/>
        </a:defRPr>
      </a:lvl3pPr>
      <a:lvl4pPr marL="1371635"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70" algn="l" defTabSz="457211" rtl="0" eaLnBrk="1" latinLnBrk="0" hangingPunct="1">
        <a:defRPr sz="1801" kern="1200">
          <a:solidFill>
            <a:schemeClr val="tx1"/>
          </a:solidFill>
          <a:latin typeface="+mn-lt"/>
          <a:ea typeface="+mn-ea"/>
          <a:cs typeface="+mn-cs"/>
        </a:defRPr>
      </a:lvl7pPr>
      <a:lvl8pPr marL="3200481" algn="l" defTabSz="457211" rtl="0" eaLnBrk="1" latinLnBrk="0" hangingPunct="1">
        <a:defRPr sz="1801" kern="1200">
          <a:solidFill>
            <a:schemeClr val="tx1"/>
          </a:solidFill>
          <a:latin typeface="+mn-lt"/>
          <a:ea typeface="+mn-ea"/>
          <a:cs typeface="+mn-cs"/>
        </a:defRPr>
      </a:lvl8pPr>
      <a:lvl9pPr marL="3657690"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79247" y="1419228"/>
            <a:ext cx="6798608" cy="2346137"/>
          </a:xfrm>
        </p:spPr>
        <p:txBody>
          <a:bodyPr>
            <a:normAutofit fontScale="90000"/>
          </a:bodyPr>
          <a:lstStyle/>
          <a:p>
            <a:r>
              <a:rPr lang="en-US" sz="4400" dirty="0"/>
              <a:t>Software architecture Assignment 2</a:t>
            </a:r>
            <a:br>
              <a:rPr lang="en-US" sz="4400" dirty="0"/>
            </a:br>
            <a:br>
              <a:rPr lang="en-US" sz="4400" dirty="0"/>
            </a:br>
            <a:r>
              <a:rPr lang="en-US" sz="2700" dirty="0"/>
              <a:t>Smart home system architecture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79247" y="3829884"/>
            <a:ext cx="6798608" cy="802510"/>
          </a:xfrm>
        </p:spPr>
        <p:txBody>
          <a:bodyPr>
            <a:normAutofit fontScale="92500" lnSpcReduction="20000"/>
          </a:bodyPr>
          <a:lstStyle/>
          <a:p>
            <a:r>
              <a:rPr lang="en-US" sz="1801" b="1" dirty="0"/>
              <a:t>A system that handles IOT sensor events and execute routines for Lighting, whether control, Gate/Door Control and Security Systems for a home</a:t>
            </a:r>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1"/>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3" y="457204"/>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8" y="453646"/>
            <a:ext cx="3703321"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Subtitle 2">
            <a:extLst>
              <a:ext uri="{FF2B5EF4-FFF2-40B4-BE49-F238E27FC236}">
                <a16:creationId xmlns:a16="http://schemas.microsoft.com/office/drawing/2014/main" id="{698CC052-F225-4E9C-BA68-4A1EF231C440}"/>
              </a:ext>
            </a:extLst>
          </p:cNvPr>
          <p:cNvSpPr txBox="1">
            <a:spLocks/>
          </p:cNvSpPr>
          <p:nvPr/>
        </p:nvSpPr>
        <p:spPr>
          <a:xfrm>
            <a:off x="4579247" y="5537328"/>
            <a:ext cx="3703321" cy="663968"/>
          </a:xfrm>
          <a:prstGeom prst="rect">
            <a:avLst/>
          </a:prstGeom>
        </p:spPr>
        <p:txBody>
          <a:bodyPr vert="horz" lIns="91440" tIns="45721" rIns="91440" bIns="45721" rtlCol="0" anchor="t">
            <a:normAutofit fontScale="550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spcAft>
                <a:spcPts val="0"/>
              </a:spcAft>
            </a:pPr>
            <a:r>
              <a:rPr lang="en-US" sz="2900" b="1" dirty="0">
                <a:solidFill>
                  <a:schemeClr val="tx1"/>
                </a:solidFill>
              </a:rPr>
              <a:t>Akhil Sudhakaran - 2021MT12054 </a:t>
            </a:r>
          </a:p>
          <a:p>
            <a:pPr>
              <a:spcAft>
                <a:spcPts val="0"/>
              </a:spcAft>
            </a:pPr>
            <a:r>
              <a:rPr lang="en-US" sz="2900" b="1" dirty="0">
                <a:solidFill>
                  <a:schemeClr val="tx1"/>
                </a:solidFill>
              </a:rPr>
              <a:t>2021mt12054@wilp.bits-pilani.ac.in</a:t>
            </a:r>
          </a:p>
          <a:p>
            <a:pPr>
              <a:spcAft>
                <a:spcPts val="0"/>
              </a:spcAft>
            </a:pPr>
            <a:endParaRPr lang="en-US" sz="2000" b="1" dirty="0"/>
          </a:p>
        </p:txBody>
      </p:sp>
      <p:pic>
        <p:nvPicPr>
          <p:cNvPr id="10" name="Picture 9" descr="Logo&#10;&#10;Description automatically generated">
            <a:extLst>
              <a:ext uri="{FF2B5EF4-FFF2-40B4-BE49-F238E27FC236}">
                <a16:creationId xmlns:a16="http://schemas.microsoft.com/office/drawing/2014/main" id="{F9A22C55-1678-4CFD-BF39-5943D1775B86}"/>
              </a:ext>
            </a:extLst>
          </p:cNvPr>
          <p:cNvPicPr>
            <a:picLocks noChangeAspect="1"/>
          </p:cNvPicPr>
          <p:nvPr/>
        </p:nvPicPr>
        <p:blipFill>
          <a:blip r:embed="rId2">
            <a:grayscl/>
          </a:blip>
          <a:stretch>
            <a:fillRect/>
          </a:stretch>
        </p:blipFill>
        <p:spPr>
          <a:xfrm>
            <a:off x="651149" y="1419228"/>
            <a:ext cx="3294091" cy="329409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84900"/>
            <a:ext cx="11029614" cy="5007588"/>
          </a:xfrm>
        </p:spPr>
        <p:txBody>
          <a:bodyPr>
            <a:normAutofit fontScale="92500" lnSpcReduction="20000"/>
          </a:bodyPr>
          <a:lstStyle/>
          <a:p>
            <a:pPr algn="just"/>
            <a:endParaRPr lang="en-US" sz="1801" dirty="0"/>
          </a:p>
          <a:p>
            <a:pPr algn="just"/>
            <a:r>
              <a:rPr lang="en-US" sz="1801" dirty="0"/>
              <a:t>Highly available systems are necessary for smart homes. Smart systems can save a home from a disaster (Like in the case of gas management system), and if a failed system does not default to a mode of operation or have means to come back up fast then the results could be catastrophic.</a:t>
            </a:r>
          </a:p>
          <a:p>
            <a:pPr algn="just"/>
            <a:r>
              <a:rPr lang="en-US" sz="1801" dirty="0"/>
              <a:t>When it comes to designing smart homes, we need to make sure that the standards and the communication mode used are future proofed. Smart home technology evolves very fast, and systems must have the capability of interfacing with new devices without any hassle.</a:t>
            </a:r>
          </a:p>
          <a:p>
            <a:pPr algn="just"/>
            <a:r>
              <a:rPr lang="en-US" sz="1801" dirty="0"/>
              <a:t>Apart from designing highly available smart hubs we also need to make sure that the cloud services that will be used by the mobile app also is HA. One would need to scale up the services when the number of active users increase. Since adoption rates of smart home technology is accelerating, we need to make sure that these rapidly increasing customers base could be served with little downtime.</a:t>
            </a:r>
          </a:p>
          <a:p>
            <a:pPr algn="just"/>
            <a:r>
              <a:rPr lang="en-US" sz="1801" dirty="0"/>
              <a:t>The component connection diagrams help developers visualize implementation strategies much earlier in system designing and makes planning (especially in AGILE) much easier.</a:t>
            </a:r>
          </a:p>
          <a:p>
            <a:pPr algn="just"/>
            <a:r>
              <a:rPr lang="en-US" sz="1801" dirty="0"/>
              <a:t>The deployment view gives a clear image to operation teams on how the application modules are deployed and helps in rough estimation of cost early on and eases planning.</a:t>
            </a:r>
          </a:p>
          <a:p>
            <a:pPr algn="just"/>
            <a:r>
              <a:rPr lang="en-US" sz="1801" dirty="0"/>
              <a:t>Sequence diagrams for different use cases give developers a clear idea on what is expected from the system and all the players involved in that use case. This will also ease development planning.</a:t>
            </a:r>
          </a:p>
          <a:p>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Key Learnings</a:t>
            </a:r>
          </a:p>
        </p:txBody>
      </p:sp>
    </p:spTree>
    <p:extLst>
      <p:ext uri="{BB962C8B-B14F-4D97-AF65-F5344CB8AC3E}">
        <p14:creationId xmlns:p14="http://schemas.microsoft.com/office/powerpoint/2010/main" val="59206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90719"/>
            <a:ext cx="11029614" cy="4076562"/>
          </a:xfrm>
        </p:spPr>
        <p:txBody>
          <a:bodyPr>
            <a:normAutofit/>
          </a:bodyPr>
          <a:lstStyle/>
          <a:p>
            <a:pPr algn="just"/>
            <a:r>
              <a:rPr lang="en-US" sz="1801" dirty="0"/>
              <a:t>A smart home system manages day to day tasks such as lighting, whether control, gas supply control and gate/door management in a home.</a:t>
            </a:r>
          </a:p>
          <a:p>
            <a:pPr algn="just"/>
            <a:r>
              <a:rPr lang="en-US" sz="1801" dirty="0"/>
              <a:t>A user can set instructions for smart systems (in response to events recorded by sensors) via a mobile application by connecting through a cloud hosted application or directly to a hub in the local home network.</a:t>
            </a:r>
          </a:p>
          <a:p>
            <a:pPr algn="just"/>
            <a:r>
              <a:rPr lang="en-US" sz="1801" dirty="0"/>
              <a:t>The hub makes sure that the systems that it interacts with trigger actions based on the Sensor events it receives. The hub and the systems also make sure that the default behavior is followed when no events are recorded.</a:t>
            </a:r>
          </a:p>
          <a:p>
            <a:pPr algn="just"/>
            <a:r>
              <a:rPr lang="en-US" sz="1801" dirty="0"/>
              <a:t>In case of drastic events such as gas leakage or gate stuck in the middle of closure, the hub notifies the user through the cloud service (or via the local network if the phone is in the local network) of such an event so that action can be taken</a:t>
            </a:r>
          </a:p>
          <a:p>
            <a:pPr algn="just"/>
            <a:r>
              <a:rPr lang="en-IN" sz="1801" dirty="0"/>
              <a:t>The hub also can listen to instructions given by smart speaker devices such as Alexa and Google home.</a:t>
            </a:r>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Goals of the smart home system</a:t>
            </a:r>
          </a:p>
        </p:txBody>
      </p:sp>
    </p:spTree>
    <p:extLst>
      <p:ext uri="{BB962C8B-B14F-4D97-AF65-F5344CB8AC3E}">
        <p14:creationId xmlns:p14="http://schemas.microsoft.com/office/powerpoint/2010/main" val="158833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581179"/>
            <a:ext cx="11029616" cy="469938"/>
          </a:xfrm>
        </p:spPr>
        <p:txBody>
          <a:bodyPr>
            <a:noAutofit/>
          </a:bodyPr>
          <a:lstStyle/>
          <a:p>
            <a:r>
              <a:rPr lang="en-US" dirty="0"/>
              <a:t>Utility tree of the top 3 ASRs for smart home systems</a:t>
            </a:r>
          </a:p>
        </p:txBody>
      </p:sp>
      <p:pic>
        <p:nvPicPr>
          <p:cNvPr id="5" name="Picture 4" descr="Diagram&#10;&#10;Description automatically generated">
            <a:extLst>
              <a:ext uri="{FF2B5EF4-FFF2-40B4-BE49-F238E27FC236}">
                <a16:creationId xmlns:a16="http://schemas.microsoft.com/office/drawing/2014/main" id="{B723C867-8E3F-4FBE-9ECA-5ECEBF65337B}"/>
              </a:ext>
            </a:extLst>
          </p:cNvPr>
          <p:cNvPicPr>
            <a:picLocks noChangeAspect="1"/>
          </p:cNvPicPr>
          <p:nvPr/>
        </p:nvPicPr>
        <p:blipFill>
          <a:blip r:embed="rId2"/>
          <a:stretch>
            <a:fillRect/>
          </a:stretch>
        </p:blipFill>
        <p:spPr>
          <a:xfrm>
            <a:off x="2344882" y="1117619"/>
            <a:ext cx="7502236" cy="5686535"/>
          </a:xfrm>
          <a:prstGeom prst="rect">
            <a:avLst/>
          </a:prstGeom>
        </p:spPr>
      </p:pic>
    </p:spTree>
    <p:extLst>
      <p:ext uri="{BB962C8B-B14F-4D97-AF65-F5344CB8AC3E}">
        <p14:creationId xmlns:p14="http://schemas.microsoft.com/office/powerpoint/2010/main" val="19429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2342889638"/>
              </p:ext>
            </p:extLst>
          </p:nvPr>
        </p:nvGraphicFramePr>
        <p:xfrm>
          <a:off x="813262" y="1117619"/>
          <a:ext cx="10565476" cy="5568892"/>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53334">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3020001">
                <a:tc rowSpan="2">
                  <a:txBody>
                    <a:bodyPr/>
                    <a:lstStyle/>
                    <a:p>
                      <a:pPr algn="ctr"/>
                      <a:r>
                        <a:rPr lang="en-US" sz="1800" b="1" dirty="0"/>
                        <a:t>Security</a:t>
                      </a:r>
                      <a:endParaRPr lang="en-IN" sz="1800" b="1" dirty="0"/>
                    </a:p>
                  </a:txBody>
                  <a:tcPr marT="45721" marB="45721" anchor="ctr"/>
                </a:tc>
                <a:tc>
                  <a:txBody>
                    <a:bodyPr/>
                    <a:lstStyle/>
                    <a:p>
                      <a:pPr algn="just"/>
                      <a:r>
                        <a:rPr lang="en-US" sz="1600" dirty="0"/>
                        <a:t>Only authorized users can interact with the smart home system. Role based permissions need to be supported as well.</a:t>
                      </a:r>
                      <a:endParaRPr lang="en-IN" sz="1600" dirty="0"/>
                    </a:p>
                  </a:txBody>
                  <a:tcPr marT="45721" marB="45721" anchor="ctr"/>
                </a:tc>
                <a:tc>
                  <a:txBody>
                    <a:bodyPr/>
                    <a:lstStyle/>
                    <a:p>
                      <a:pPr marL="285750" lvl="0" indent="-285750" algn="just">
                        <a:spcAft>
                          <a:spcPts val="0"/>
                        </a:spcAft>
                        <a:buFont typeface="Arial" panose="020B0604020202020204" pitchFamily="34" charset="0"/>
                        <a:buChar char="•"/>
                      </a:pPr>
                      <a:r>
                        <a:rPr lang="en-US" sz="1600" dirty="0"/>
                        <a:t>The hosted cloud application and the hub (for direct local access) will handle requests to the smart home environment after </a:t>
                      </a:r>
                      <a:r>
                        <a:rPr lang="en-US" sz="1600" b="1" dirty="0"/>
                        <a:t>authenticating with SSO</a:t>
                      </a:r>
                      <a:r>
                        <a:rPr lang="en-US" sz="1600" dirty="0"/>
                        <a:t> (Single Sign On). Other measures such as </a:t>
                      </a:r>
                      <a:r>
                        <a:rPr lang="en-US" sz="1600" b="1" dirty="0"/>
                        <a:t>two factor authentication</a:t>
                      </a:r>
                      <a:r>
                        <a:rPr lang="en-US" sz="1600" dirty="0"/>
                        <a:t> can also be used</a:t>
                      </a:r>
                      <a:r>
                        <a:rPr lang="en-IN" sz="1600" dirty="0"/>
                        <a:t>. This can be done by integrating to OAuth providers such as google.</a:t>
                      </a:r>
                    </a:p>
                    <a:p>
                      <a:pPr marL="285750" lvl="0" indent="-285750" algn="just">
                        <a:spcAft>
                          <a:spcPts val="0"/>
                        </a:spcAft>
                        <a:buFont typeface="Arial" panose="020B0604020202020204" pitchFamily="34" charset="0"/>
                        <a:buChar char="•"/>
                      </a:pPr>
                      <a:r>
                        <a:rPr lang="en-US" sz="1600" dirty="0"/>
                        <a:t>The application can have Users be put into guest roles and other groups which further helps in segregating the kind of interactions that can be executed in the smart home.</a:t>
                      </a:r>
                    </a:p>
                  </a:txBody>
                  <a:tcPr marT="45721" marB="45721"/>
                </a:tc>
                <a:extLst>
                  <a:ext uri="{0D108BD9-81ED-4DB2-BD59-A6C34878D82A}">
                    <a16:rowId xmlns:a16="http://schemas.microsoft.com/office/drawing/2014/main" val="1711652498"/>
                  </a:ext>
                </a:extLst>
              </a:tr>
              <a:tr h="2195557">
                <a:tc vMerge="1">
                  <a:txBody>
                    <a:bodyPr/>
                    <a:lstStyle/>
                    <a:p>
                      <a:endParaRPr lang="en-IN" dirty="0"/>
                    </a:p>
                  </a:txBody>
                  <a:tcPr/>
                </a:tc>
                <a:tc>
                  <a:txBody>
                    <a:bodyPr/>
                    <a:lstStyle/>
                    <a:p>
                      <a:pPr algn="just"/>
                      <a:r>
                        <a:rPr lang="en-US" sz="1600" dirty="0"/>
                        <a:t>The systems within the smart home network should use encryption supported low energy based wireless protocols to make sure the communication channels are secure</a:t>
                      </a:r>
                      <a:endParaRPr lang="en-IN" sz="16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Any communication between smart systems must be </a:t>
                      </a:r>
                      <a:r>
                        <a:rPr lang="en-US" sz="1600" b="1" dirty="0"/>
                        <a:t>encrypted with the network key or other tokens created while authenticating the user</a:t>
                      </a:r>
                      <a:r>
                        <a:rPr lang="en-US" sz="1600" dirty="0"/>
                        <a: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We can add new devices to the smart home environment by securely </a:t>
                      </a:r>
                      <a:r>
                        <a:rPr lang="en-US" sz="1600" b="1" dirty="0"/>
                        <a:t>pairing these devices based on device identifier during setup</a:t>
                      </a:r>
                      <a:r>
                        <a:rPr lang="en-US" sz="1600" dirty="0"/>
                        <a:t> to avoid a malicious device to interact with the environment</a:t>
                      </a:r>
                    </a:p>
                    <a:p>
                      <a:endParaRPr lang="en-IN" sz="1800" dirty="0"/>
                    </a:p>
                  </a:txBody>
                  <a:tcPr marT="45721" marB="45721"/>
                </a:tc>
                <a:extLst>
                  <a:ext uri="{0D108BD9-81ED-4DB2-BD59-A6C34878D82A}">
                    <a16:rowId xmlns:a16="http://schemas.microsoft.com/office/drawing/2014/main" val="2769835456"/>
                  </a:ext>
                </a:extLst>
              </a:tr>
            </a:tbl>
          </a:graphicData>
        </a:graphic>
      </p:graphicFrame>
    </p:spTree>
    <p:extLst>
      <p:ext uri="{BB962C8B-B14F-4D97-AF65-F5344CB8AC3E}">
        <p14:creationId xmlns:p14="http://schemas.microsoft.com/office/powerpoint/2010/main" val="278378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 (Cont.)</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1359800814"/>
              </p:ext>
            </p:extLst>
          </p:nvPr>
        </p:nvGraphicFramePr>
        <p:xfrm>
          <a:off x="813262" y="1117619"/>
          <a:ext cx="10565476" cy="5527071"/>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31258">
                <a:tc>
                  <a:txBody>
                    <a:bodyPr/>
                    <a:lstStyle/>
                    <a:p>
                      <a:pPr algn="ctr"/>
                      <a:r>
                        <a:rPr lang="en-US" sz="1400" dirty="0"/>
                        <a:t>Quality Attribute</a:t>
                      </a:r>
                      <a:endParaRPr lang="en-IN" sz="1400" dirty="0"/>
                    </a:p>
                  </a:txBody>
                  <a:tcPr marT="45721" marB="45721"/>
                </a:tc>
                <a:tc>
                  <a:txBody>
                    <a:bodyPr/>
                    <a:lstStyle/>
                    <a:p>
                      <a:pPr algn="ctr"/>
                      <a:r>
                        <a:rPr lang="en-US" sz="1400" dirty="0"/>
                        <a:t>Scenario (Attribute Refinement)</a:t>
                      </a:r>
                      <a:endParaRPr lang="en-IN" sz="1600" dirty="0"/>
                    </a:p>
                  </a:txBody>
                  <a:tcPr marT="45721" marB="45721"/>
                </a:tc>
                <a:tc>
                  <a:txBody>
                    <a:bodyPr/>
                    <a:lstStyle/>
                    <a:p>
                      <a:pPr algn="ctr"/>
                      <a:r>
                        <a:rPr lang="en-US" sz="1400" dirty="0"/>
                        <a:t>Tactics</a:t>
                      </a:r>
                      <a:endParaRPr lang="en-IN" sz="1600" dirty="0"/>
                    </a:p>
                  </a:txBody>
                  <a:tcPr marT="45721" marB="45721"/>
                </a:tc>
                <a:extLst>
                  <a:ext uri="{0D108BD9-81ED-4DB2-BD59-A6C34878D82A}">
                    <a16:rowId xmlns:a16="http://schemas.microsoft.com/office/drawing/2014/main" val="1783710936"/>
                  </a:ext>
                </a:extLst>
              </a:tr>
              <a:tr h="2017650">
                <a:tc rowSpan="2">
                  <a:txBody>
                    <a:bodyPr/>
                    <a:lstStyle/>
                    <a:p>
                      <a:pPr algn="ctr"/>
                      <a:r>
                        <a:rPr lang="en-US" sz="1600" b="1" dirty="0"/>
                        <a:t>Availability</a:t>
                      </a:r>
                      <a:endParaRPr lang="en-IN" sz="1400" b="1" dirty="0"/>
                    </a:p>
                  </a:txBody>
                  <a:tcPr marT="45721" marB="45721" anchor="ctr"/>
                </a:tc>
                <a:tc>
                  <a:txBody>
                    <a:bodyPr/>
                    <a:lstStyle/>
                    <a:p>
                      <a:pPr algn="just"/>
                      <a:r>
                        <a:rPr lang="en-US" sz="1400" dirty="0"/>
                        <a:t>Detect faults with any systems in the smart home environment. </a:t>
                      </a:r>
                      <a:endParaRPr lang="en-IN" sz="1400" dirty="0"/>
                    </a:p>
                  </a:txBody>
                  <a:tcPr marT="45721" marB="45721" anchor="ctr"/>
                </a:tc>
                <a:tc>
                  <a:txBody>
                    <a:bodyPr/>
                    <a:lstStyle/>
                    <a:p>
                      <a:pPr marL="285750" lvl="0" indent="-285750" algn="just">
                        <a:spcAft>
                          <a:spcPts val="0"/>
                        </a:spcAft>
                        <a:buFont typeface="Arial" panose="020B0604020202020204" pitchFamily="34" charset="0"/>
                        <a:buChar char="•"/>
                      </a:pPr>
                      <a:r>
                        <a:rPr lang="en-US" sz="1400" dirty="0"/>
                        <a:t>The smart hub checks for the availability of the systems by employing </a:t>
                      </a:r>
                      <a:r>
                        <a:rPr lang="en-US" sz="1400" b="1" dirty="0"/>
                        <a:t>ping/echo messages</a:t>
                      </a:r>
                      <a:r>
                        <a:rPr lang="en-IN" sz="1400" dirty="0"/>
                        <a:t>. When there is a failure in response after a fixed number of retries then fault recovery can be triggered (This can be done activating the backup redundant system). The hub can also </a:t>
                      </a:r>
                      <a:r>
                        <a:rPr lang="en-IN" sz="1400" b="1" dirty="0"/>
                        <a:t>notify the user of failures</a:t>
                      </a:r>
                      <a:r>
                        <a:rPr lang="en-IN" sz="1400" dirty="0"/>
                        <a:t> in the system.</a:t>
                      </a:r>
                    </a:p>
                    <a:p>
                      <a:pPr marL="285750" lvl="0" indent="-285750" algn="just">
                        <a:spcAft>
                          <a:spcPts val="0"/>
                        </a:spcAft>
                        <a:buFont typeface="Arial" panose="020B0604020202020204" pitchFamily="34" charset="0"/>
                        <a:buChar char="•"/>
                      </a:pPr>
                      <a:r>
                        <a:rPr lang="en-IN" sz="1400" dirty="0"/>
                        <a:t>The hosted application should </a:t>
                      </a:r>
                      <a:r>
                        <a:rPr lang="en-IN" sz="1400" b="1" dirty="0"/>
                        <a:t>scale up on demand</a:t>
                      </a:r>
                      <a:r>
                        <a:rPr lang="en-IN" sz="1400" dirty="0"/>
                        <a:t> and </a:t>
                      </a:r>
                      <a:r>
                        <a:rPr lang="en-IN" sz="1400" b="1" dirty="0"/>
                        <a:t>not fail due to faults related to high traffic</a:t>
                      </a:r>
                      <a:r>
                        <a:rPr lang="en-IN" sz="1400" dirty="0"/>
                        <a:t>.</a:t>
                      </a:r>
                      <a:endParaRPr lang="en-US" sz="1400" dirty="0"/>
                    </a:p>
                  </a:txBody>
                  <a:tcPr marT="45721" marB="45721"/>
                </a:tc>
                <a:extLst>
                  <a:ext uri="{0D108BD9-81ED-4DB2-BD59-A6C34878D82A}">
                    <a16:rowId xmlns:a16="http://schemas.microsoft.com/office/drawing/2014/main" val="1711652498"/>
                  </a:ext>
                </a:extLst>
              </a:tr>
              <a:tr h="1535824">
                <a:tc vMerge="1">
                  <a:txBody>
                    <a:bodyPr/>
                    <a:lstStyle/>
                    <a:p>
                      <a:endParaRPr lang="en-IN" dirty="0"/>
                    </a:p>
                  </a:txBody>
                  <a:tcPr/>
                </a:tc>
                <a:tc>
                  <a:txBody>
                    <a:bodyPr/>
                    <a:lstStyle/>
                    <a:p>
                      <a:pPr algn="just"/>
                      <a:r>
                        <a:rPr lang="en-US" sz="1400" dirty="0"/>
                        <a:t>Recover faults when it is detected in any system or hub within the smart home system</a:t>
                      </a:r>
                      <a:endParaRPr lang="en-IN" sz="14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When the master hub fails, then we can employ </a:t>
                      </a:r>
                      <a:r>
                        <a:rPr lang="en-US" sz="1400" b="1" dirty="0"/>
                        <a:t>active redundancy</a:t>
                      </a:r>
                      <a:r>
                        <a:rPr lang="en-US" sz="1400" dirty="0"/>
                        <a:t>, where a new hub can come up soon and resume operations and </a:t>
                      </a:r>
                      <a:r>
                        <a:rPr lang="en-US" sz="1400" b="1" dirty="0"/>
                        <a:t>notify the user of the failure</a:t>
                      </a:r>
                      <a:r>
                        <a:rPr lang="en-US" sz="1400" dirty="0"/>
                        <a:t>.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broker used for communication should also be replicated, so that on a failure scenario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application hosted would also need to employ redundancy to make sure </a:t>
                      </a:r>
                      <a:r>
                        <a:rPr lang="en-US" sz="1400" b="1" dirty="0"/>
                        <a:t>cloud services are highly available and use deployment strategies which aid in scaling up on demand</a:t>
                      </a:r>
                    </a:p>
                  </a:txBody>
                  <a:tcPr marT="45721" marB="45721"/>
                </a:tc>
                <a:extLst>
                  <a:ext uri="{0D108BD9-81ED-4DB2-BD59-A6C34878D82A}">
                    <a16:rowId xmlns:a16="http://schemas.microsoft.com/office/drawing/2014/main" val="2769835456"/>
                  </a:ext>
                </a:extLst>
              </a:tr>
              <a:tr h="1379841">
                <a:tc>
                  <a:txBody>
                    <a:bodyPr/>
                    <a:lstStyle/>
                    <a:p>
                      <a:pPr algn="ctr"/>
                      <a:r>
                        <a:rPr lang="en-US" sz="1600" b="1" dirty="0"/>
                        <a:t>Interoperability</a:t>
                      </a:r>
                      <a:endParaRPr lang="en-IN" sz="1400" b="1" dirty="0"/>
                    </a:p>
                  </a:txBody>
                  <a:tcPr marT="45721" marB="45721" anchor="ctr"/>
                </a:tc>
                <a:tc>
                  <a:txBody>
                    <a:bodyPr/>
                    <a:lstStyle/>
                    <a:p>
                      <a:pPr algn="just"/>
                      <a:r>
                        <a:rPr lang="en-US" sz="1400" dirty="0"/>
                        <a:t>The system interfaces and works with existing popular smart home systems that use standard protocols for communication.</a:t>
                      </a:r>
                      <a:endParaRPr lang="en-IN" sz="1400" dirty="0"/>
                    </a:p>
                  </a:txBody>
                  <a:tcPr marT="45721" marB="45721" anchor="ctr"/>
                </a:tc>
                <a:tc>
                  <a:txBody>
                    <a:bodyPr/>
                    <a:lstStyle/>
                    <a:p>
                      <a:pPr marL="0" indent="0" algn="just">
                        <a:buFont typeface="Arial" panose="020B0604020202020204" pitchFamily="34" charset="0"/>
                        <a:buNone/>
                      </a:pPr>
                      <a:r>
                        <a:rPr lang="en-US" sz="1400" dirty="0"/>
                        <a:t>The hub that maintains the smart home network must support popular smart home communication protocols such as </a:t>
                      </a:r>
                      <a:r>
                        <a:rPr lang="en-US" sz="1400" b="1" dirty="0"/>
                        <a:t>ZigBee, Bluetooth LE or Z wave</a:t>
                      </a:r>
                      <a:r>
                        <a:rPr lang="en-US" sz="1400" dirty="0"/>
                        <a:t>.</a:t>
                      </a:r>
                      <a:endParaRPr lang="en-IN" sz="1400" dirty="0"/>
                    </a:p>
                  </a:txBody>
                  <a:tcPr marT="45721" marB="45721"/>
                </a:tc>
                <a:extLst>
                  <a:ext uri="{0D108BD9-81ED-4DB2-BD59-A6C34878D82A}">
                    <a16:rowId xmlns:a16="http://schemas.microsoft.com/office/drawing/2014/main" val="3119534151"/>
                  </a:ext>
                </a:extLst>
              </a:tr>
            </a:tbl>
          </a:graphicData>
        </a:graphic>
      </p:graphicFrame>
    </p:spTree>
    <p:extLst>
      <p:ext uri="{BB962C8B-B14F-4D97-AF65-F5344CB8AC3E}">
        <p14:creationId xmlns:p14="http://schemas.microsoft.com/office/powerpoint/2010/main" val="188905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80050" y="556913"/>
            <a:ext cx="11029616" cy="469938"/>
          </a:xfrm>
        </p:spPr>
        <p:txBody>
          <a:bodyPr>
            <a:noAutofit/>
          </a:bodyPr>
          <a:lstStyle/>
          <a:p>
            <a:r>
              <a:rPr lang="en-US" sz="2400"/>
              <a:t>Component Connector Diagram</a:t>
            </a:r>
            <a:endParaRPr lang="en-US" sz="2400" dirty="0"/>
          </a:p>
        </p:txBody>
      </p:sp>
      <p:sp>
        <p:nvSpPr>
          <p:cNvPr id="8" name="Content Placeholder 2">
            <a:extLst>
              <a:ext uri="{FF2B5EF4-FFF2-40B4-BE49-F238E27FC236}">
                <a16:creationId xmlns:a16="http://schemas.microsoft.com/office/drawing/2014/main" id="{601E0D89-CF0D-410C-B6FF-09858188B4E2}"/>
              </a:ext>
            </a:extLst>
          </p:cNvPr>
          <p:cNvSpPr>
            <a:spLocks noGrp="1"/>
          </p:cNvSpPr>
          <p:nvPr>
            <p:ph idx="1"/>
          </p:nvPr>
        </p:nvSpPr>
        <p:spPr>
          <a:xfrm>
            <a:off x="367685" y="5180311"/>
            <a:ext cx="11456629" cy="1516379"/>
          </a:xfrm>
        </p:spPr>
        <p:txBody>
          <a:bodyPr>
            <a:normAutofit fontScale="70000" lnSpcReduction="20000"/>
          </a:bodyPr>
          <a:lstStyle/>
          <a:p>
            <a:pPr marL="0" indent="0" algn="just">
              <a:buNone/>
            </a:pPr>
            <a:r>
              <a:rPr lang="en-US" sz="1801" dirty="0"/>
              <a:t>The following are the interactions that are seen between the major components in the system:</a:t>
            </a:r>
          </a:p>
          <a:p>
            <a:pPr algn="just"/>
            <a:r>
              <a:rPr lang="en-US" sz="1801" dirty="0"/>
              <a:t>The smart phone application can either send instructions via the cloud hosted services from a remote network or even send them in the local network through Wi-Fi.</a:t>
            </a:r>
          </a:p>
          <a:p>
            <a:pPr algn="just"/>
            <a:r>
              <a:rPr lang="en-US" sz="1801" dirty="0"/>
              <a:t>The user can also use smart speakers such as Alexa or Google home to give instructions to the hub via </a:t>
            </a:r>
            <a:r>
              <a:rPr lang="en-US" sz="1801" dirty="0" err="1"/>
              <a:t>wifi</a:t>
            </a:r>
            <a:r>
              <a:rPr lang="en-US" sz="1801" dirty="0"/>
              <a:t> network.</a:t>
            </a:r>
          </a:p>
          <a:p>
            <a:pPr algn="just"/>
            <a:r>
              <a:rPr lang="en-US" sz="1801" dirty="0"/>
              <a:t>The IOT sensors, and other smart systems use standard low energy communication protocols such as ZigBee or Bluetooth LE. The Gate system, whether control and other systems communicate with the smart home hub through messages sent via a broker.</a:t>
            </a:r>
          </a:p>
        </p:txBody>
      </p:sp>
      <p:pic>
        <p:nvPicPr>
          <p:cNvPr id="6" name="Picture 5" descr="Diagram&#10;&#10;Description automatically generated">
            <a:extLst>
              <a:ext uri="{FF2B5EF4-FFF2-40B4-BE49-F238E27FC236}">
                <a16:creationId xmlns:a16="http://schemas.microsoft.com/office/drawing/2014/main" id="{6E50C0B4-C823-4CD5-BEB1-B0782BB75658}"/>
              </a:ext>
            </a:extLst>
          </p:cNvPr>
          <p:cNvPicPr>
            <a:picLocks noChangeAspect="1"/>
          </p:cNvPicPr>
          <p:nvPr/>
        </p:nvPicPr>
        <p:blipFill>
          <a:blip r:embed="rId2"/>
          <a:stretch>
            <a:fillRect/>
          </a:stretch>
        </p:blipFill>
        <p:spPr>
          <a:xfrm>
            <a:off x="334430" y="935411"/>
            <a:ext cx="11523138" cy="4153460"/>
          </a:xfrm>
          <a:prstGeom prst="rect">
            <a:avLst/>
          </a:prstGeom>
        </p:spPr>
      </p:pic>
    </p:spTree>
    <p:extLst>
      <p:ext uri="{BB962C8B-B14F-4D97-AF65-F5344CB8AC3E}">
        <p14:creationId xmlns:p14="http://schemas.microsoft.com/office/powerpoint/2010/main" val="194507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Deployment Diagram</a:t>
            </a:r>
          </a:p>
        </p:txBody>
      </p:sp>
      <p:pic>
        <p:nvPicPr>
          <p:cNvPr id="5" name="Picture 4" descr="Diagram&#10;&#10;Description automatically generated">
            <a:extLst>
              <a:ext uri="{FF2B5EF4-FFF2-40B4-BE49-F238E27FC236}">
                <a16:creationId xmlns:a16="http://schemas.microsoft.com/office/drawing/2014/main" id="{B08AA7CA-55A2-4FFF-80E7-8D43FFDE09BB}"/>
              </a:ext>
            </a:extLst>
          </p:cNvPr>
          <p:cNvPicPr>
            <a:picLocks noChangeAspect="1"/>
          </p:cNvPicPr>
          <p:nvPr/>
        </p:nvPicPr>
        <p:blipFill>
          <a:blip r:embed="rId2"/>
          <a:stretch>
            <a:fillRect/>
          </a:stretch>
        </p:blipFill>
        <p:spPr>
          <a:xfrm>
            <a:off x="1909956" y="1192433"/>
            <a:ext cx="8372088" cy="5249930"/>
          </a:xfrm>
          <a:prstGeom prst="rect">
            <a:avLst/>
          </a:prstGeom>
        </p:spPr>
      </p:pic>
    </p:spTree>
    <p:extLst>
      <p:ext uri="{BB962C8B-B14F-4D97-AF65-F5344CB8AC3E}">
        <p14:creationId xmlns:p14="http://schemas.microsoft.com/office/powerpoint/2010/main" val="52376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38620" y="719434"/>
            <a:ext cx="10188327" cy="328450"/>
          </a:xfrm>
        </p:spPr>
        <p:txBody>
          <a:bodyPr>
            <a:noAutofit/>
          </a:bodyPr>
          <a:lstStyle/>
          <a:p>
            <a:pPr>
              <a:lnSpc>
                <a:spcPct val="90000"/>
              </a:lnSpc>
            </a:pPr>
            <a:r>
              <a:rPr lang="en-US" sz="2000" dirty="0"/>
              <a:t>Sequence Diagram For Lighting System Management By a smart home System</a:t>
            </a:r>
          </a:p>
        </p:txBody>
      </p:sp>
      <p:sp>
        <p:nvSpPr>
          <p:cNvPr id="15" name="Rectangle 1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2">
            <a:extLst>
              <a:ext uri="{FF2B5EF4-FFF2-40B4-BE49-F238E27FC236}">
                <a16:creationId xmlns:a16="http://schemas.microsoft.com/office/drawing/2014/main" id="{18B57EA3-6263-450C-8DC5-44E184117B4D}"/>
              </a:ext>
            </a:extLst>
          </p:cNvPr>
          <p:cNvSpPr>
            <a:spLocks noGrp="1"/>
          </p:cNvSpPr>
          <p:nvPr>
            <p:ph idx="1"/>
          </p:nvPr>
        </p:nvSpPr>
        <p:spPr>
          <a:xfrm>
            <a:off x="609906" y="976819"/>
            <a:ext cx="3568661" cy="5423981"/>
          </a:xfrm>
        </p:spPr>
        <p:txBody>
          <a:bodyPr>
            <a:normAutofit/>
          </a:bodyPr>
          <a:lstStyle/>
          <a:p>
            <a:pPr marL="0" indent="0">
              <a:lnSpc>
                <a:spcPct val="100000"/>
              </a:lnSpc>
              <a:buNone/>
            </a:pPr>
            <a:r>
              <a:rPr lang="en-US" sz="1400" dirty="0"/>
              <a:t>The sequence diagram to the right shows the use case of how rules are set for the lighting system’s behavior and how these rules are enforced by the smart hub based on events recorded by the IOT Sensor.</a:t>
            </a:r>
          </a:p>
          <a:p>
            <a:pPr>
              <a:lnSpc>
                <a:spcPct val="100000"/>
              </a:lnSpc>
            </a:pPr>
            <a:r>
              <a:rPr lang="en-US" sz="1400" dirty="0"/>
              <a:t>The authenticated user uses the app to set how the lighting should behave based on the signals given by the IOT sensor events (such as darkness level, or presence of a person etc.)</a:t>
            </a:r>
          </a:p>
          <a:p>
            <a:pPr>
              <a:lnSpc>
                <a:spcPct val="100000"/>
              </a:lnSpc>
            </a:pPr>
            <a:r>
              <a:rPr lang="en-US" sz="1400" dirty="0"/>
              <a:t>The app sends these rules to the smart hub via the hosted application. The Hub lets the lighting system know about the change in it’s expected behavior.</a:t>
            </a:r>
          </a:p>
          <a:p>
            <a:pPr>
              <a:lnSpc>
                <a:spcPct val="100000"/>
              </a:lnSpc>
            </a:pPr>
            <a:r>
              <a:rPr lang="en-US" sz="1400" dirty="0"/>
              <a:t>When the optical IOT sensor sees an event, it notifies it to the smart hub. The hub then notifies the system to take the action based on this event.</a:t>
            </a:r>
            <a:endParaRPr lang="en-IN" sz="1400" dirty="0"/>
          </a:p>
          <a:p>
            <a:pPr>
              <a:lnSpc>
                <a:spcPct val="100000"/>
              </a:lnSpc>
            </a:pPr>
            <a:r>
              <a:rPr lang="en-US" sz="1400" dirty="0"/>
              <a:t>The system does the necessary job and notifies the hub which in turn logs the event in the hosted application</a:t>
            </a:r>
          </a:p>
        </p:txBody>
      </p:sp>
      <p:pic>
        <p:nvPicPr>
          <p:cNvPr id="5" name="Picture 4" descr="Diagram&#10;&#10;Description automatically generated">
            <a:extLst>
              <a:ext uri="{FF2B5EF4-FFF2-40B4-BE49-F238E27FC236}">
                <a16:creationId xmlns:a16="http://schemas.microsoft.com/office/drawing/2014/main" id="{18AF71C9-1D39-462A-8177-C2C2B76BACD3}"/>
              </a:ext>
            </a:extLst>
          </p:cNvPr>
          <p:cNvPicPr>
            <a:picLocks noChangeAspect="1"/>
          </p:cNvPicPr>
          <p:nvPr/>
        </p:nvPicPr>
        <p:blipFill>
          <a:blip r:embed="rId2"/>
          <a:stretch>
            <a:fillRect/>
          </a:stretch>
        </p:blipFill>
        <p:spPr>
          <a:xfrm>
            <a:off x="4149853" y="1646859"/>
            <a:ext cx="7562780" cy="4083900"/>
          </a:xfrm>
          <a:prstGeom prst="rect">
            <a:avLst/>
          </a:prstGeom>
        </p:spPr>
      </p:pic>
    </p:spTree>
    <p:extLst>
      <p:ext uri="{BB962C8B-B14F-4D97-AF65-F5344CB8AC3E}">
        <p14:creationId xmlns:p14="http://schemas.microsoft.com/office/powerpoint/2010/main" val="290449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35023"/>
            <a:ext cx="11029614" cy="5007588"/>
          </a:xfrm>
        </p:spPr>
        <p:txBody>
          <a:bodyPr>
            <a:normAutofit/>
          </a:bodyPr>
          <a:lstStyle/>
          <a:p>
            <a:pPr marL="0" indent="0" algn="just">
              <a:buNone/>
            </a:pPr>
            <a:r>
              <a:rPr lang="en-US" sz="2000" dirty="0"/>
              <a:t>The following are the architectural patterns used in designing the Smart Home system:</a:t>
            </a:r>
          </a:p>
          <a:p>
            <a:pPr algn="just"/>
            <a:r>
              <a:rPr lang="en-US" sz="2000" b="1" u="sng" dirty="0"/>
              <a:t>Broker Pattern:</a:t>
            </a:r>
            <a:r>
              <a:rPr lang="en-US" sz="2000" dirty="0"/>
              <a:t> This pattern is used in the smart home environment where a broker (highly available and replicating) handles the message delivery between the hubs and other smart systems (This is seen in the Component and Connector diagram shown earlier </a:t>
            </a:r>
            <a:r>
              <a:rPr lang="en-US" sz="2000" dirty="0">
                <a:solidFill>
                  <a:schemeClr val="accent2"/>
                </a:solidFill>
                <a:hlinkClick r:id="rId2" action="ppaction://hlinksldjump">
                  <a:extLst>
                    <a:ext uri="{A12FA001-AC4F-418D-AE19-62706E023703}">
                      <ahyp:hlinkClr xmlns:ahyp="http://schemas.microsoft.com/office/drawing/2018/hyperlinkcolor" val="tx"/>
                    </a:ext>
                  </a:extLst>
                </a:hlinkClick>
              </a:rPr>
              <a:t>here</a:t>
            </a:r>
            <a:r>
              <a:rPr lang="en-US" sz="2000" dirty="0"/>
              <a:t>). The broker helps in getting decoupled components within a smart home to work together cohesively. This further helps in easing the interfacing of a new device later on.</a:t>
            </a:r>
          </a:p>
          <a:p>
            <a:pPr algn="just"/>
            <a:r>
              <a:rPr lang="en-US" sz="2000" b="1" u="sng" dirty="0"/>
              <a:t>Client Server:</a:t>
            </a:r>
            <a:r>
              <a:rPr lang="en-US" sz="2000" dirty="0"/>
              <a:t> This pattern is used in the cloud hosted application which handles the requests by many smart home users. The Server would act as a bridge between the mobile app and the respective home’s smart hub. The application should be capable of scaling up when the requests it receives increases.</a:t>
            </a:r>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Architectural Patterns used</a:t>
            </a:r>
          </a:p>
        </p:txBody>
      </p:sp>
    </p:spTree>
    <p:extLst>
      <p:ext uri="{BB962C8B-B14F-4D97-AF65-F5344CB8AC3E}">
        <p14:creationId xmlns:p14="http://schemas.microsoft.com/office/powerpoint/2010/main" val="7081549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{5FEE0694-F57E-4253-B29D-76E2583A5FE2}tf33552983_win32</Template>
  <TotalTime>2459</TotalTime>
  <Words>1385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Software architecture Assignment 2  Smart home system architecture</vt:lpstr>
      <vt:lpstr>Goals of the smart home system</vt:lpstr>
      <vt:lpstr>Utility tree of the top 3 ASRs for smart home systems</vt:lpstr>
      <vt:lpstr>Tactics to achieve Top 3 ASRs</vt:lpstr>
      <vt:lpstr>Tactics to achieve Top 3 ASRs (Cont.)</vt:lpstr>
      <vt:lpstr>Component Connector Diagram</vt:lpstr>
      <vt:lpstr>Deployment Diagram</vt:lpstr>
      <vt:lpstr>Sequence Diagram For Lighting System Management By a smart home System</vt:lpstr>
      <vt:lpstr>Architectural Patterns used</vt:lpstr>
      <vt:lpstr>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FLOW execution (AFE) system</dc:title>
  <dc:creator>AKHIL SUDHAKARAN</dc:creator>
  <cp:lastModifiedBy>AKHIL SUDHAKARAN</cp:lastModifiedBy>
  <cp:revision>42</cp:revision>
  <dcterms:created xsi:type="dcterms:W3CDTF">2022-02-21T18:04:11Z</dcterms:created>
  <dcterms:modified xsi:type="dcterms:W3CDTF">2022-05-01T21:14:26Z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