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62" r:id="rId6"/>
    <p:sldId id="278" r:id="rId7"/>
    <p:sldId id="272" r:id="rId8"/>
    <p:sldId id="263" r:id="rId9"/>
    <p:sldId id="266" r:id="rId10"/>
    <p:sldId id="276" r:id="rId11"/>
    <p:sldId id="271" r:id="rId12"/>
    <p:sldId id="27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AD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30" autoAdjust="0"/>
    <p:restoredTop sz="94619" autoAdjust="0"/>
  </p:normalViewPr>
  <p:slideViewPr>
    <p:cSldViewPr snapToGrid="0">
      <p:cViewPr varScale="1">
        <p:scale>
          <a:sx n="115" d="100"/>
          <a:sy n="115" d="100"/>
        </p:scale>
        <p:origin x="218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9" y="3085771"/>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3" y="1020434"/>
            <a:ext cx="10993550"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6" y="2495451"/>
            <a:ext cx="10993547" cy="590321"/>
          </a:xfrm>
        </p:spPr>
        <p:txBody>
          <a:bodyPr anchor="t">
            <a:normAutofit/>
          </a:bodyPr>
          <a:lstStyle>
            <a:lvl1pPr marL="0" indent="0" algn="l">
              <a:buNone/>
              <a:defRPr sz="1600" cap="all">
                <a:solidFill>
                  <a:schemeClr val="accent1"/>
                </a:solidFill>
              </a:defRPr>
            </a:lvl1pPr>
            <a:lvl2pPr marL="457211" indent="0" algn="ctr">
              <a:buNone/>
              <a:defRPr>
                <a:solidFill>
                  <a:schemeClr val="tx1">
                    <a:tint val="75000"/>
                  </a:schemeClr>
                </a:solidFill>
              </a:defRPr>
            </a:lvl2pPr>
            <a:lvl3pPr marL="914424" indent="0" algn="ctr">
              <a:buNone/>
              <a:defRPr>
                <a:solidFill>
                  <a:schemeClr val="tx1">
                    <a:tint val="75000"/>
                  </a:schemeClr>
                </a:solidFill>
              </a:defRPr>
            </a:lvl3pPr>
            <a:lvl4pPr marL="1371635" indent="0" algn="ctr">
              <a:buNone/>
              <a:defRPr>
                <a:solidFill>
                  <a:schemeClr val="tx1">
                    <a:tint val="75000"/>
                  </a:schemeClr>
                </a:solidFill>
              </a:defRPr>
            </a:lvl4pPr>
            <a:lvl5pPr marL="1828846" indent="0" algn="ctr">
              <a:buNone/>
              <a:defRPr>
                <a:solidFill>
                  <a:schemeClr val="tx1">
                    <a:tint val="75000"/>
                  </a:schemeClr>
                </a:solidFill>
              </a:defRPr>
            </a:lvl5pPr>
            <a:lvl6pPr marL="2286057" indent="0" algn="ctr">
              <a:buNone/>
              <a:defRPr>
                <a:solidFill>
                  <a:schemeClr val="tx1">
                    <a:tint val="75000"/>
                  </a:schemeClr>
                </a:solidFill>
              </a:defRPr>
            </a:lvl6pPr>
            <a:lvl7pPr marL="2743270" indent="0" algn="ctr">
              <a:buNone/>
              <a:defRPr>
                <a:solidFill>
                  <a:schemeClr val="tx1">
                    <a:tint val="75000"/>
                  </a:schemeClr>
                </a:solidFill>
              </a:defRPr>
            </a:lvl7pPr>
            <a:lvl8pPr marL="3200481" indent="0" algn="ctr">
              <a:buNone/>
              <a:defRPr>
                <a:solidFill>
                  <a:schemeClr val="tx1">
                    <a:tint val="75000"/>
                  </a:schemeClr>
                </a:solidFill>
              </a:defRPr>
            </a:lvl8pPr>
            <a:lvl9pPr marL="365769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4/29/2022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7"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5" y="599726"/>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5" y="863600"/>
            <a:ext cx="3124201"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6"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5" y="457203"/>
            <a:ext cx="3703321"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6" y="453645"/>
            <a:ext cx="3703321"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1" y="457200"/>
            <a:ext cx="3703321"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4/29/2022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7"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7" y="2340864"/>
            <a:ext cx="11029614"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4/29/2022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23" y="5141981"/>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7" y="2393957"/>
            <a:ext cx="11029614"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7" y="4541418"/>
            <a:ext cx="11029614" cy="600556"/>
          </a:xfrm>
        </p:spPr>
        <p:txBody>
          <a:bodyPr anchor="t">
            <a:normAutofit/>
          </a:bodyPr>
          <a:lstStyle>
            <a:lvl1pPr marL="0" indent="0" algn="l">
              <a:buNone/>
              <a:defRPr sz="1801" cap="all">
                <a:solidFill>
                  <a:schemeClr val="accent1"/>
                </a:solidFill>
              </a:defRPr>
            </a:lvl1pPr>
            <a:lvl2pPr marL="457211" indent="0">
              <a:buNone/>
              <a:defRPr sz="1801">
                <a:solidFill>
                  <a:schemeClr val="tx1">
                    <a:tint val="75000"/>
                  </a:schemeClr>
                </a:solidFill>
              </a:defRPr>
            </a:lvl2pPr>
            <a:lvl3pPr marL="914424" indent="0">
              <a:buNone/>
              <a:defRPr sz="1600">
                <a:solidFill>
                  <a:schemeClr val="tx1">
                    <a:tint val="75000"/>
                  </a:schemeClr>
                </a:solidFill>
              </a:defRPr>
            </a:lvl3pPr>
            <a:lvl4pPr marL="1371635" indent="0">
              <a:buNone/>
              <a:defRPr sz="1401">
                <a:solidFill>
                  <a:schemeClr val="tx1">
                    <a:tint val="75000"/>
                  </a:schemeClr>
                </a:solidFill>
              </a:defRPr>
            </a:lvl4pPr>
            <a:lvl5pPr marL="1828846" indent="0">
              <a:buNone/>
              <a:defRPr sz="1401">
                <a:solidFill>
                  <a:schemeClr val="tx1">
                    <a:tint val="75000"/>
                  </a:schemeClr>
                </a:solidFill>
              </a:defRPr>
            </a:lvl5pPr>
            <a:lvl6pPr marL="2286057" indent="0">
              <a:buNone/>
              <a:defRPr sz="1401">
                <a:solidFill>
                  <a:schemeClr val="tx1">
                    <a:tint val="75000"/>
                  </a:schemeClr>
                </a:solidFill>
              </a:defRPr>
            </a:lvl6pPr>
            <a:lvl7pPr marL="2743270" indent="0">
              <a:buNone/>
              <a:defRPr sz="1401">
                <a:solidFill>
                  <a:schemeClr val="tx1">
                    <a:tint val="75000"/>
                  </a:schemeClr>
                </a:solidFill>
              </a:defRPr>
            </a:lvl7pPr>
            <a:lvl8pPr marL="3200481" indent="0">
              <a:buNone/>
              <a:defRPr sz="1401">
                <a:solidFill>
                  <a:schemeClr val="tx1">
                    <a:tint val="75000"/>
                  </a:schemeClr>
                </a:solidFill>
              </a:defRPr>
            </a:lvl8pPr>
            <a:lvl9pPr marL="3657690" indent="0">
              <a:buNone/>
              <a:defRPr sz="1401">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4/29/2022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7" y="729659"/>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7" y="2228006"/>
            <a:ext cx="5194766"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43" y="2228006"/>
            <a:ext cx="519477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7" y="729659"/>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5" y="2250891"/>
            <a:ext cx="5194770" cy="557784"/>
          </a:xfrm>
        </p:spPr>
        <p:txBody>
          <a:bodyPr anchor="ctr">
            <a:noAutofit/>
          </a:bodyPr>
          <a:lstStyle>
            <a:lvl1pPr marL="0" indent="0">
              <a:buNone/>
              <a:defRPr sz="2000" b="0">
                <a:solidFill>
                  <a:schemeClr val="tx1">
                    <a:lumMod val="75000"/>
                    <a:lumOff val="25000"/>
                  </a:schemeClr>
                </a:solidFill>
              </a:defRPr>
            </a:lvl1pPr>
            <a:lvl2pPr marL="457211" indent="0">
              <a:buNone/>
              <a:defRPr sz="2000" b="1"/>
            </a:lvl2pPr>
            <a:lvl3pPr marL="914424" indent="0">
              <a:buNone/>
              <a:defRPr sz="1801" b="1"/>
            </a:lvl3pPr>
            <a:lvl4pPr marL="1371635" indent="0">
              <a:buNone/>
              <a:defRPr sz="1600" b="1"/>
            </a:lvl4pPr>
            <a:lvl5pPr marL="1828846" indent="0">
              <a:buNone/>
              <a:defRPr sz="1600" b="1"/>
            </a:lvl5pPr>
            <a:lvl6pPr marL="2286057" indent="0">
              <a:buNone/>
              <a:defRPr sz="1600" b="1"/>
            </a:lvl6pPr>
            <a:lvl7pPr marL="2743270" indent="0">
              <a:buNone/>
              <a:defRPr sz="1600" b="1"/>
            </a:lvl7pPr>
            <a:lvl8pPr marL="3200481" indent="0">
              <a:buNone/>
              <a:defRPr sz="1600" b="1"/>
            </a:lvl8pPr>
            <a:lvl9pPr marL="365769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7" y="2926058"/>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41" y="2250899"/>
            <a:ext cx="5194770" cy="553373"/>
          </a:xfrm>
        </p:spPr>
        <p:txBody>
          <a:bodyPr anchor="ctr">
            <a:noAutofit/>
          </a:bodyPr>
          <a:lstStyle>
            <a:lvl1pPr marL="0" marR="0" indent="0" algn="l" defTabSz="457211" rtl="0" eaLnBrk="1" fontAlgn="auto" latinLnBrk="0" hangingPunct="1">
              <a:lnSpc>
                <a:spcPct val="100000"/>
              </a:lnSpc>
              <a:spcBef>
                <a:spcPct val="20000"/>
              </a:spcBef>
              <a:spcAft>
                <a:spcPts val="601"/>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11" indent="0">
              <a:buNone/>
              <a:defRPr sz="2000" b="1"/>
            </a:lvl2pPr>
            <a:lvl3pPr marL="914424" indent="0">
              <a:buNone/>
              <a:defRPr sz="1801" b="1"/>
            </a:lvl3pPr>
            <a:lvl4pPr marL="1371635" indent="0">
              <a:buNone/>
              <a:defRPr sz="1600" b="1"/>
            </a:lvl4pPr>
            <a:lvl5pPr marL="1828846" indent="0">
              <a:buNone/>
              <a:defRPr sz="1600" b="1"/>
            </a:lvl5pPr>
            <a:lvl6pPr marL="2286057" indent="0">
              <a:buNone/>
              <a:defRPr sz="1600" b="1"/>
            </a:lvl6pPr>
            <a:lvl7pPr marL="2743270" indent="0">
              <a:buNone/>
              <a:defRPr sz="1600" b="1"/>
            </a:lvl7pPr>
            <a:lvl8pPr marL="3200481" indent="0">
              <a:buNone/>
              <a:defRPr sz="1600" b="1"/>
            </a:lvl8pPr>
            <a:lvl9pPr marL="3657690" indent="0">
              <a:buNone/>
              <a:defRPr sz="1600" b="1"/>
            </a:lvl9pPr>
          </a:lstStyle>
          <a:p>
            <a:pPr marL="0" marR="0" lvl="0" indent="0" algn="l" defTabSz="457211" rtl="0" eaLnBrk="1" fontAlgn="auto" latinLnBrk="0" hangingPunct="1">
              <a:lnSpc>
                <a:spcPct val="100000"/>
              </a:lnSpc>
              <a:spcBef>
                <a:spcPct val="20000"/>
              </a:spcBef>
              <a:spcAft>
                <a:spcPts val="601"/>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9" y="2926058"/>
            <a:ext cx="519477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901" y="729659"/>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9" y="601204"/>
            <a:ext cx="3682722"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62" y="933457"/>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32" y="1179829"/>
            <a:ext cx="6650990" cy="4658216"/>
          </a:xfrm>
        </p:spPr>
        <p:txBody>
          <a:bodyPr anchor="ctr">
            <a:normAutofit/>
          </a:bodyPr>
          <a:lstStyle>
            <a:lvl1pPr>
              <a:defRPr sz="2000">
                <a:solidFill>
                  <a:schemeClr val="tx2"/>
                </a:solidFill>
              </a:defRPr>
            </a:lvl1pPr>
            <a:lvl2pPr>
              <a:defRPr sz="1801">
                <a:solidFill>
                  <a:schemeClr val="tx2"/>
                </a:solidFill>
              </a:defRPr>
            </a:lvl2pPr>
            <a:lvl3pPr>
              <a:defRPr sz="1600">
                <a:solidFill>
                  <a:schemeClr val="tx2"/>
                </a:solidFill>
              </a:defRPr>
            </a:lvl3pPr>
            <a:lvl4pPr>
              <a:defRPr sz="1401">
                <a:solidFill>
                  <a:schemeClr val="tx2"/>
                </a:solidFill>
              </a:defRPr>
            </a:lvl4pPr>
            <a:lvl5pPr>
              <a:defRPr sz="1401">
                <a:solidFill>
                  <a:schemeClr val="tx2"/>
                </a:solidFill>
              </a:defRPr>
            </a:lvl5pPr>
            <a:lvl6pPr>
              <a:defRPr sz="1401">
                <a:solidFill>
                  <a:schemeClr val="tx2"/>
                </a:solidFill>
              </a:defRPr>
            </a:lvl6pPr>
            <a:lvl7pPr>
              <a:defRPr sz="1401">
                <a:solidFill>
                  <a:schemeClr val="tx2"/>
                </a:solidFill>
              </a:defRPr>
            </a:lvl7pPr>
            <a:lvl8pPr>
              <a:defRPr sz="1401">
                <a:solidFill>
                  <a:schemeClr val="tx2"/>
                </a:solidFill>
              </a:defRPr>
            </a:lvl8pPr>
            <a:lvl9pPr>
              <a:defRPr sz="140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62" y="2836654"/>
            <a:ext cx="3031852" cy="3001392"/>
          </a:xfrm>
        </p:spPr>
        <p:txBody>
          <a:bodyPr anchor="t">
            <a:normAutofit/>
          </a:bodyPr>
          <a:lstStyle>
            <a:lvl1pPr marL="0" indent="0" algn="l">
              <a:buNone/>
              <a:defRPr sz="1600">
                <a:solidFill>
                  <a:srgbClr val="FFFFFF"/>
                </a:solidFill>
              </a:defRPr>
            </a:lvl1pPr>
            <a:lvl2pPr marL="457211" indent="0">
              <a:buNone/>
              <a:defRPr sz="1100"/>
            </a:lvl2pPr>
            <a:lvl3pPr marL="914424" indent="0">
              <a:buNone/>
              <a:defRPr sz="1001"/>
            </a:lvl3pPr>
            <a:lvl4pPr marL="1371635" indent="0">
              <a:buNone/>
              <a:defRPr sz="900"/>
            </a:lvl4pPr>
            <a:lvl5pPr marL="1828846" indent="0">
              <a:buNone/>
              <a:defRPr sz="900"/>
            </a:lvl5pPr>
            <a:lvl6pPr marL="2286057" indent="0">
              <a:buNone/>
              <a:defRPr sz="900"/>
            </a:lvl6pPr>
            <a:lvl7pPr marL="2743270" indent="0">
              <a:buNone/>
              <a:defRPr sz="900"/>
            </a:lvl7pPr>
            <a:lvl8pPr marL="3200481" indent="0">
              <a:buNone/>
              <a:defRPr sz="900"/>
            </a:lvl8pPr>
            <a:lvl9pPr marL="365769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8" y="6456923"/>
            <a:ext cx="2844798" cy="365125"/>
          </a:xfrm>
        </p:spPr>
        <p:txBody>
          <a:bodyPr/>
          <a:lstStyle/>
          <a:p>
            <a:fld id="{D82884F1-FFEA-405F-9602-3DCA865EDA4E}" type="datetime1">
              <a:rPr lang="en-US" smtClean="0"/>
              <a:t>4/29/2022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7" y="6452597"/>
            <a:ext cx="6917211"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3" y="6456923"/>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7" y="4693390"/>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20" y="641357"/>
            <a:ext cx="11290859" cy="3651249"/>
          </a:xfrm>
        </p:spPr>
        <p:txBody>
          <a:bodyPr anchor="t">
            <a:normAutofit/>
          </a:bodyPr>
          <a:lstStyle>
            <a:lvl1pPr marL="0" indent="0" algn="ctr">
              <a:buNone/>
              <a:defRPr sz="1600"/>
            </a:lvl1pPr>
            <a:lvl2pPr marL="457211" indent="0">
              <a:buNone/>
              <a:defRPr sz="1600"/>
            </a:lvl2pPr>
            <a:lvl3pPr marL="914424" indent="0">
              <a:buNone/>
              <a:defRPr sz="1600"/>
            </a:lvl3pPr>
            <a:lvl4pPr marL="1371635" indent="0">
              <a:buNone/>
              <a:defRPr sz="1600"/>
            </a:lvl4pPr>
            <a:lvl5pPr marL="1828846" indent="0">
              <a:buNone/>
              <a:defRPr sz="1600"/>
            </a:lvl5pPr>
            <a:lvl6pPr marL="2286057" indent="0">
              <a:buNone/>
              <a:defRPr sz="1600"/>
            </a:lvl6pPr>
            <a:lvl7pPr marL="2743270" indent="0">
              <a:buNone/>
              <a:defRPr sz="1600"/>
            </a:lvl7pPr>
            <a:lvl8pPr marL="3200481" indent="0">
              <a:buNone/>
              <a:defRPr sz="1600"/>
            </a:lvl8pPr>
            <a:lvl9pPr marL="365769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5" y="5260127"/>
            <a:ext cx="11029618" cy="998148"/>
          </a:xfrm>
        </p:spPr>
        <p:txBody>
          <a:bodyPr anchor="t">
            <a:normAutofit/>
          </a:bodyPr>
          <a:lstStyle>
            <a:lvl1pPr marL="0" indent="0">
              <a:buNone/>
              <a:defRPr sz="1600"/>
            </a:lvl1pPr>
            <a:lvl2pPr marL="457211" indent="0">
              <a:buNone/>
              <a:defRPr sz="1200"/>
            </a:lvl2pPr>
            <a:lvl3pPr marL="914424" indent="0">
              <a:buNone/>
              <a:defRPr sz="1001"/>
            </a:lvl3pPr>
            <a:lvl4pPr marL="1371635" indent="0">
              <a:buNone/>
              <a:defRPr sz="900"/>
            </a:lvl4pPr>
            <a:lvl5pPr marL="1828846" indent="0">
              <a:buNone/>
              <a:defRPr sz="900"/>
            </a:lvl5pPr>
            <a:lvl6pPr marL="2286057" indent="0">
              <a:buNone/>
              <a:defRPr sz="900"/>
            </a:lvl6pPr>
            <a:lvl7pPr marL="2743270" indent="0">
              <a:buNone/>
              <a:defRPr sz="900"/>
            </a:lvl7pPr>
            <a:lvl8pPr marL="3200481" indent="0">
              <a:buNone/>
              <a:defRPr sz="900"/>
            </a:lvl8pPr>
            <a:lvl9pPr marL="365769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4/29/2022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7" y="705125"/>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7" y="2336006"/>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8" y="6423921"/>
            <a:ext cx="2844798"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4/29/2022</a:t>
            </a:fld>
            <a:endParaRPr lang="en-US" dirty="0"/>
          </a:p>
        </p:txBody>
      </p:sp>
      <p:sp>
        <p:nvSpPr>
          <p:cNvPr id="5" name="Footer Placeholder 4"/>
          <p:cNvSpPr>
            <a:spLocks noGrp="1"/>
          </p:cNvSpPr>
          <p:nvPr>
            <p:ph type="ftr" sz="quarter" idx="3"/>
          </p:nvPr>
        </p:nvSpPr>
        <p:spPr>
          <a:xfrm>
            <a:off x="581197" y="6423921"/>
            <a:ext cx="6917211"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3" y="6423921"/>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5" y="457203"/>
            <a:ext cx="3703321"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6" y="453645"/>
            <a:ext cx="3703321"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1" y="457200"/>
            <a:ext cx="3703321"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11"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9" indent="-306009" algn="l" defTabSz="457211" rtl="0" eaLnBrk="1" latinLnBrk="0" hangingPunct="1">
        <a:lnSpc>
          <a:spcPct val="110000"/>
        </a:lnSpc>
        <a:spcBef>
          <a:spcPct val="20000"/>
        </a:spcBef>
        <a:spcAft>
          <a:spcPts val="601"/>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17" indent="-306009" algn="l" defTabSz="457211" rtl="0" eaLnBrk="1" latinLnBrk="0" hangingPunct="1">
        <a:spcBef>
          <a:spcPct val="20000"/>
        </a:spcBef>
        <a:spcAft>
          <a:spcPts val="601"/>
        </a:spcAft>
        <a:buClr>
          <a:schemeClr val="accent1"/>
        </a:buClr>
        <a:buSzPct val="92000"/>
        <a:buFont typeface="Wingdings 2" panose="05020102010507070707" pitchFamily="18" charset="2"/>
        <a:buChar char=""/>
        <a:defRPr sz="1401" kern="1200">
          <a:solidFill>
            <a:schemeClr val="tx1">
              <a:lumMod val="75000"/>
              <a:lumOff val="25000"/>
            </a:schemeClr>
          </a:solidFill>
          <a:latin typeface="+mn-lt"/>
          <a:ea typeface="+mn-ea"/>
          <a:cs typeface="+mn-cs"/>
        </a:defRPr>
      </a:lvl2pPr>
      <a:lvl3pPr marL="900022" indent="-270007" algn="l" defTabSz="457211" rtl="0" eaLnBrk="1" latinLnBrk="0" hangingPunct="1">
        <a:spcBef>
          <a:spcPct val="20000"/>
        </a:spcBef>
        <a:spcAft>
          <a:spcPts val="601"/>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30" indent="-234005" algn="l" defTabSz="457211" rtl="0" eaLnBrk="1" latinLnBrk="0" hangingPunct="1">
        <a:spcBef>
          <a:spcPct val="20000"/>
        </a:spcBef>
        <a:spcAft>
          <a:spcPts val="601"/>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41" indent="-234005" algn="l" defTabSz="457211" rtl="0" eaLnBrk="1" latinLnBrk="0" hangingPunct="1">
        <a:spcBef>
          <a:spcPct val="20000"/>
        </a:spcBef>
        <a:spcAft>
          <a:spcPts val="601"/>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49" indent="-228606" algn="l" defTabSz="457211" rtl="0" eaLnBrk="1" latinLnBrk="0" hangingPunct="1">
        <a:spcBef>
          <a:spcPct val="20000"/>
        </a:spcBef>
        <a:spcAft>
          <a:spcPts val="601"/>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56" indent="-228606" algn="l" defTabSz="457211" rtl="0" eaLnBrk="1" latinLnBrk="0" hangingPunct="1">
        <a:spcBef>
          <a:spcPct val="20000"/>
        </a:spcBef>
        <a:spcAft>
          <a:spcPts val="601"/>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61" indent="-228606" algn="l" defTabSz="457211" rtl="0" eaLnBrk="1" latinLnBrk="0" hangingPunct="1">
        <a:spcBef>
          <a:spcPct val="20000"/>
        </a:spcBef>
        <a:spcAft>
          <a:spcPts val="601"/>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69" indent="-228606" algn="l" defTabSz="457211" rtl="0" eaLnBrk="1" latinLnBrk="0" hangingPunct="1">
        <a:spcBef>
          <a:spcPct val="20000"/>
        </a:spcBef>
        <a:spcAft>
          <a:spcPts val="601"/>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11" rtl="0" eaLnBrk="1" latinLnBrk="0" hangingPunct="1">
        <a:defRPr sz="1801" kern="1200">
          <a:solidFill>
            <a:schemeClr val="tx1"/>
          </a:solidFill>
          <a:latin typeface="+mn-lt"/>
          <a:ea typeface="+mn-ea"/>
          <a:cs typeface="+mn-cs"/>
        </a:defRPr>
      </a:lvl1pPr>
      <a:lvl2pPr marL="457211" algn="l" defTabSz="457211" rtl="0" eaLnBrk="1" latinLnBrk="0" hangingPunct="1">
        <a:defRPr sz="1801" kern="1200">
          <a:solidFill>
            <a:schemeClr val="tx1"/>
          </a:solidFill>
          <a:latin typeface="+mn-lt"/>
          <a:ea typeface="+mn-ea"/>
          <a:cs typeface="+mn-cs"/>
        </a:defRPr>
      </a:lvl2pPr>
      <a:lvl3pPr marL="914424" algn="l" defTabSz="457211" rtl="0" eaLnBrk="1" latinLnBrk="0" hangingPunct="1">
        <a:defRPr sz="1801" kern="1200">
          <a:solidFill>
            <a:schemeClr val="tx1"/>
          </a:solidFill>
          <a:latin typeface="+mn-lt"/>
          <a:ea typeface="+mn-ea"/>
          <a:cs typeface="+mn-cs"/>
        </a:defRPr>
      </a:lvl3pPr>
      <a:lvl4pPr marL="1371635" algn="l" defTabSz="457211" rtl="0" eaLnBrk="1" latinLnBrk="0" hangingPunct="1">
        <a:defRPr sz="1801" kern="1200">
          <a:solidFill>
            <a:schemeClr val="tx1"/>
          </a:solidFill>
          <a:latin typeface="+mn-lt"/>
          <a:ea typeface="+mn-ea"/>
          <a:cs typeface="+mn-cs"/>
        </a:defRPr>
      </a:lvl4pPr>
      <a:lvl5pPr marL="1828846" algn="l" defTabSz="457211" rtl="0" eaLnBrk="1" latinLnBrk="0" hangingPunct="1">
        <a:defRPr sz="1801" kern="1200">
          <a:solidFill>
            <a:schemeClr val="tx1"/>
          </a:solidFill>
          <a:latin typeface="+mn-lt"/>
          <a:ea typeface="+mn-ea"/>
          <a:cs typeface="+mn-cs"/>
        </a:defRPr>
      </a:lvl5pPr>
      <a:lvl6pPr marL="2286057" algn="l" defTabSz="457211" rtl="0" eaLnBrk="1" latinLnBrk="0" hangingPunct="1">
        <a:defRPr sz="1801" kern="1200">
          <a:solidFill>
            <a:schemeClr val="tx1"/>
          </a:solidFill>
          <a:latin typeface="+mn-lt"/>
          <a:ea typeface="+mn-ea"/>
          <a:cs typeface="+mn-cs"/>
        </a:defRPr>
      </a:lvl6pPr>
      <a:lvl7pPr marL="2743270" algn="l" defTabSz="457211" rtl="0" eaLnBrk="1" latinLnBrk="0" hangingPunct="1">
        <a:defRPr sz="1801" kern="1200">
          <a:solidFill>
            <a:schemeClr val="tx1"/>
          </a:solidFill>
          <a:latin typeface="+mn-lt"/>
          <a:ea typeface="+mn-ea"/>
          <a:cs typeface="+mn-cs"/>
        </a:defRPr>
      </a:lvl7pPr>
      <a:lvl8pPr marL="3200481" algn="l" defTabSz="457211" rtl="0" eaLnBrk="1" latinLnBrk="0" hangingPunct="1">
        <a:defRPr sz="1801" kern="1200">
          <a:solidFill>
            <a:schemeClr val="tx1"/>
          </a:solidFill>
          <a:latin typeface="+mn-lt"/>
          <a:ea typeface="+mn-ea"/>
          <a:cs typeface="+mn-cs"/>
        </a:defRPr>
      </a:lvl8pPr>
      <a:lvl9pPr marL="3657690" algn="l" defTabSz="457211"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A52FF1B8-145F-47AA-9F6F-7DA3201AA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4579247" y="1419228"/>
            <a:ext cx="6798608" cy="2346137"/>
          </a:xfrm>
        </p:spPr>
        <p:txBody>
          <a:bodyPr>
            <a:normAutofit fontScale="90000"/>
          </a:bodyPr>
          <a:lstStyle/>
          <a:p>
            <a:r>
              <a:rPr lang="en-US" sz="4400" dirty="0"/>
              <a:t>Software architecture Assignment 2</a:t>
            </a:r>
            <a:br>
              <a:rPr lang="en-US" sz="4400" dirty="0"/>
            </a:br>
            <a:br>
              <a:rPr lang="en-US" sz="4400" dirty="0"/>
            </a:br>
            <a:r>
              <a:rPr lang="en-US" sz="2700" dirty="0"/>
              <a:t>Smart home system architecture</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4579247" y="3829884"/>
            <a:ext cx="6798608" cy="802510"/>
          </a:xfrm>
        </p:spPr>
        <p:txBody>
          <a:bodyPr>
            <a:normAutofit fontScale="92500" lnSpcReduction="20000"/>
          </a:bodyPr>
          <a:lstStyle/>
          <a:p>
            <a:r>
              <a:rPr lang="en-US" sz="1801" b="1" dirty="0"/>
              <a:t>A system that handles IOT sensor events and execute routines for Lighting, whether control, Gate/Door Control and Security Systems</a:t>
            </a:r>
          </a:p>
        </p:txBody>
      </p:sp>
      <p:sp>
        <p:nvSpPr>
          <p:cNvPr id="31" name="Rectangle 30">
            <a:extLst>
              <a:ext uri="{FF2B5EF4-FFF2-40B4-BE49-F238E27FC236}">
                <a16:creationId xmlns:a16="http://schemas.microsoft.com/office/drawing/2014/main" id="{6DFE8A8C-8C1F-40A1-8A45-9D05B0DD8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5" y="457201"/>
            <a:ext cx="3703321"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EE1EF8C3-8F8A-447D-A5FF-C12426825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3" y="457204"/>
            <a:ext cx="3703321"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34">
            <a:extLst>
              <a:ext uri="{FF2B5EF4-FFF2-40B4-BE49-F238E27FC236}">
                <a16:creationId xmlns:a16="http://schemas.microsoft.com/office/drawing/2014/main" id="{1B511BAF-6DC3-420A-8603-96945C66A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8" y="453646"/>
            <a:ext cx="3703321" cy="98555"/>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5" name="Subtitle 2">
            <a:extLst>
              <a:ext uri="{FF2B5EF4-FFF2-40B4-BE49-F238E27FC236}">
                <a16:creationId xmlns:a16="http://schemas.microsoft.com/office/drawing/2014/main" id="{698CC052-F225-4E9C-BA68-4A1EF231C440}"/>
              </a:ext>
            </a:extLst>
          </p:cNvPr>
          <p:cNvSpPr txBox="1">
            <a:spLocks/>
          </p:cNvSpPr>
          <p:nvPr/>
        </p:nvSpPr>
        <p:spPr>
          <a:xfrm>
            <a:off x="4253326" y="5945674"/>
            <a:ext cx="7383655" cy="455122"/>
          </a:xfrm>
          <a:prstGeom prst="rect">
            <a:avLst/>
          </a:prstGeom>
        </p:spPr>
        <p:txBody>
          <a:bodyPr vert="horz" lIns="91440" tIns="45721" rIns="91440" bIns="45721" rtlCol="0" anchor="t">
            <a:normAutofit fontScale="47500" lnSpcReduction="20000"/>
          </a:bodyPr>
          <a:lstStyle>
            <a:lvl1pPr marL="0" indent="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None/>
              <a:defRPr sz="1600" kern="1200" cap="all">
                <a:solidFill>
                  <a:schemeClr val="accent1"/>
                </a:solidFill>
                <a:latin typeface="+mn-lt"/>
                <a:ea typeface="+mn-ea"/>
                <a:cs typeface="+mn-cs"/>
              </a:defRPr>
            </a:lvl1pPr>
            <a:lvl2pPr marL="4572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4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3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1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1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r">
              <a:spcAft>
                <a:spcPts val="0"/>
              </a:spcAft>
            </a:pPr>
            <a:r>
              <a:rPr lang="en-US" sz="3300" b="1" dirty="0">
                <a:solidFill>
                  <a:schemeClr val="tx1"/>
                </a:solidFill>
              </a:rPr>
              <a:t>Akhil Sudhakaran  -  2021MT12054  -  2021mt12054@wilp.bits-pilani.ac.in</a:t>
            </a:r>
          </a:p>
          <a:p>
            <a:pPr algn="r">
              <a:spcAft>
                <a:spcPts val="0"/>
              </a:spcAft>
            </a:pPr>
            <a:endParaRPr lang="en-US" sz="2000" b="1" dirty="0"/>
          </a:p>
        </p:txBody>
      </p:sp>
      <p:pic>
        <p:nvPicPr>
          <p:cNvPr id="10" name="Picture 9" descr="Logo&#10;&#10;Description automatically generated">
            <a:extLst>
              <a:ext uri="{FF2B5EF4-FFF2-40B4-BE49-F238E27FC236}">
                <a16:creationId xmlns:a16="http://schemas.microsoft.com/office/drawing/2014/main" id="{F9A22C55-1678-4CFD-BF39-5943D1775B86}"/>
              </a:ext>
            </a:extLst>
          </p:cNvPr>
          <p:cNvPicPr>
            <a:picLocks noChangeAspect="1"/>
          </p:cNvPicPr>
          <p:nvPr/>
        </p:nvPicPr>
        <p:blipFill>
          <a:blip r:embed="rId2">
            <a:grayscl/>
          </a:blip>
          <a:stretch>
            <a:fillRect/>
          </a:stretch>
        </p:blipFill>
        <p:spPr>
          <a:xfrm>
            <a:off x="656435" y="1324230"/>
            <a:ext cx="3294091" cy="3294091"/>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464815" y="647681"/>
            <a:ext cx="11029616" cy="469938"/>
          </a:xfrm>
        </p:spPr>
        <p:txBody>
          <a:bodyPr>
            <a:noAutofit/>
          </a:bodyPr>
          <a:lstStyle/>
          <a:p>
            <a:r>
              <a:rPr lang="en-US" dirty="0"/>
              <a:t>Utility tree of the top 3 ASRs for smart home systems</a:t>
            </a:r>
          </a:p>
        </p:txBody>
      </p:sp>
      <p:pic>
        <p:nvPicPr>
          <p:cNvPr id="4" name="Picture 3" descr="Diagram&#10;&#10;Description automatically generated">
            <a:extLst>
              <a:ext uri="{FF2B5EF4-FFF2-40B4-BE49-F238E27FC236}">
                <a16:creationId xmlns:a16="http://schemas.microsoft.com/office/drawing/2014/main" id="{FC2584F5-93A6-440F-9865-192B7469347C}"/>
              </a:ext>
            </a:extLst>
          </p:cNvPr>
          <p:cNvPicPr>
            <a:picLocks noChangeAspect="1"/>
          </p:cNvPicPr>
          <p:nvPr/>
        </p:nvPicPr>
        <p:blipFill>
          <a:blip r:embed="rId2"/>
          <a:stretch>
            <a:fillRect/>
          </a:stretch>
        </p:blipFill>
        <p:spPr>
          <a:xfrm>
            <a:off x="2519362" y="1117619"/>
            <a:ext cx="7153275" cy="5448300"/>
          </a:xfrm>
          <a:prstGeom prst="rect">
            <a:avLst/>
          </a:prstGeom>
        </p:spPr>
      </p:pic>
    </p:spTree>
    <p:extLst>
      <p:ext uri="{BB962C8B-B14F-4D97-AF65-F5344CB8AC3E}">
        <p14:creationId xmlns:p14="http://schemas.microsoft.com/office/powerpoint/2010/main" val="1942981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464815" y="647681"/>
            <a:ext cx="11029616" cy="469938"/>
          </a:xfrm>
        </p:spPr>
        <p:txBody>
          <a:bodyPr>
            <a:noAutofit/>
          </a:bodyPr>
          <a:lstStyle/>
          <a:p>
            <a:r>
              <a:rPr lang="en-US" sz="3200" dirty="0"/>
              <a:t>Tactics to achieve Top 3 ASRs</a:t>
            </a:r>
          </a:p>
        </p:txBody>
      </p:sp>
      <p:graphicFrame>
        <p:nvGraphicFramePr>
          <p:cNvPr id="6" name="Table 6">
            <a:extLst>
              <a:ext uri="{FF2B5EF4-FFF2-40B4-BE49-F238E27FC236}">
                <a16:creationId xmlns:a16="http://schemas.microsoft.com/office/drawing/2014/main" id="{9FBAFC49-0A66-4EE5-BB99-7846199194DE}"/>
              </a:ext>
            </a:extLst>
          </p:cNvPr>
          <p:cNvGraphicFramePr>
            <a:graphicFrameLocks noGrp="1"/>
          </p:cNvGraphicFramePr>
          <p:nvPr>
            <p:ph idx="1"/>
            <p:extLst>
              <p:ext uri="{D42A27DB-BD31-4B8C-83A1-F6EECF244321}">
                <p14:modId xmlns:p14="http://schemas.microsoft.com/office/powerpoint/2010/main" val="2167978553"/>
              </p:ext>
            </p:extLst>
          </p:nvPr>
        </p:nvGraphicFramePr>
        <p:xfrm>
          <a:off x="813262" y="1117619"/>
          <a:ext cx="10565476" cy="5568892"/>
        </p:xfrm>
        <a:graphic>
          <a:graphicData uri="http://schemas.openxmlformats.org/drawingml/2006/table">
            <a:tbl>
              <a:tblPr firstRow="1" bandRow="1">
                <a:tableStyleId>{5C22544A-7EE6-4342-B048-85BDC9FD1C3A}</a:tableStyleId>
              </a:tblPr>
              <a:tblGrid>
                <a:gridCol w="2053646">
                  <a:extLst>
                    <a:ext uri="{9D8B030D-6E8A-4147-A177-3AD203B41FA5}">
                      <a16:colId xmlns:a16="http://schemas.microsoft.com/office/drawing/2014/main" val="3979006666"/>
                    </a:ext>
                  </a:extLst>
                </a:gridCol>
                <a:gridCol w="3367637">
                  <a:extLst>
                    <a:ext uri="{9D8B030D-6E8A-4147-A177-3AD203B41FA5}">
                      <a16:colId xmlns:a16="http://schemas.microsoft.com/office/drawing/2014/main" val="4140222236"/>
                    </a:ext>
                  </a:extLst>
                </a:gridCol>
                <a:gridCol w="5144193">
                  <a:extLst>
                    <a:ext uri="{9D8B030D-6E8A-4147-A177-3AD203B41FA5}">
                      <a16:colId xmlns:a16="http://schemas.microsoft.com/office/drawing/2014/main" val="1924539691"/>
                    </a:ext>
                  </a:extLst>
                </a:gridCol>
              </a:tblGrid>
              <a:tr h="353334">
                <a:tc>
                  <a:txBody>
                    <a:bodyPr/>
                    <a:lstStyle/>
                    <a:p>
                      <a:pPr algn="ctr"/>
                      <a:r>
                        <a:rPr lang="en-US" sz="1600" dirty="0"/>
                        <a:t>Quality Attribute</a:t>
                      </a:r>
                      <a:endParaRPr lang="en-IN" sz="1600" dirty="0"/>
                    </a:p>
                  </a:txBody>
                  <a:tcPr marT="45721" marB="45721"/>
                </a:tc>
                <a:tc>
                  <a:txBody>
                    <a:bodyPr/>
                    <a:lstStyle/>
                    <a:p>
                      <a:pPr algn="ctr"/>
                      <a:r>
                        <a:rPr lang="en-US" sz="1600" dirty="0"/>
                        <a:t>Scenario (Attribute Refinement)</a:t>
                      </a:r>
                      <a:endParaRPr lang="en-IN" sz="1800" dirty="0"/>
                    </a:p>
                  </a:txBody>
                  <a:tcPr marT="45721" marB="45721"/>
                </a:tc>
                <a:tc>
                  <a:txBody>
                    <a:bodyPr/>
                    <a:lstStyle/>
                    <a:p>
                      <a:pPr algn="ctr"/>
                      <a:r>
                        <a:rPr lang="en-US" sz="1600" dirty="0"/>
                        <a:t>Tactics</a:t>
                      </a:r>
                      <a:endParaRPr lang="en-IN" sz="1800" dirty="0"/>
                    </a:p>
                  </a:txBody>
                  <a:tcPr marT="45721" marB="45721"/>
                </a:tc>
                <a:extLst>
                  <a:ext uri="{0D108BD9-81ED-4DB2-BD59-A6C34878D82A}">
                    <a16:rowId xmlns:a16="http://schemas.microsoft.com/office/drawing/2014/main" val="1783710936"/>
                  </a:ext>
                </a:extLst>
              </a:tr>
              <a:tr h="3020001">
                <a:tc rowSpan="2">
                  <a:txBody>
                    <a:bodyPr/>
                    <a:lstStyle/>
                    <a:p>
                      <a:pPr algn="ctr"/>
                      <a:r>
                        <a:rPr lang="en-US" sz="1800" b="1" dirty="0"/>
                        <a:t>Security</a:t>
                      </a:r>
                      <a:endParaRPr lang="en-IN" sz="1800" b="1" dirty="0"/>
                    </a:p>
                  </a:txBody>
                  <a:tcPr marT="45721" marB="45721" anchor="ctr"/>
                </a:tc>
                <a:tc>
                  <a:txBody>
                    <a:bodyPr/>
                    <a:lstStyle/>
                    <a:p>
                      <a:pPr algn="just"/>
                      <a:r>
                        <a:rPr lang="en-US" sz="1600" dirty="0"/>
                        <a:t>Only authorized users can interact with the smart home system. Role based users can also </a:t>
                      </a:r>
                      <a:endParaRPr lang="en-IN" sz="1600" dirty="0"/>
                    </a:p>
                  </a:txBody>
                  <a:tcPr marT="45721" marB="45721" anchor="ctr"/>
                </a:tc>
                <a:tc>
                  <a:txBody>
                    <a:bodyPr/>
                    <a:lstStyle/>
                    <a:p>
                      <a:pPr marL="285750" lvl="0" indent="-285750" algn="just">
                        <a:spcAft>
                          <a:spcPts val="0"/>
                        </a:spcAft>
                        <a:buFont typeface="Arial" panose="020B0604020202020204" pitchFamily="34" charset="0"/>
                        <a:buChar char="•"/>
                      </a:pPr>
                      <a:r>
                        <a:rPr lang="en-US" sz="1600" dirty="0"/>
                        <a:t>The hosted cloud application and the hub (for direct local access) will handle requests to the smart home environment after authenticating with SSO (Single Sign On). Other measures such as two factor authentication can also be used</a:t>
                      </a:r>
                      <a:r>
                        <a:rPr lang="en-IN" sz="1600" dirty="0"/>
                        <a:t>. This can be done by integrating to OAuth providers such as google.</a:t>
                      </a:r>
                    </a:p>
                    <a:p>
                      <a:pPr marL="285750" lvl="0" indent="-285750" algn="just">
                        <a:spcAft>
                          <a:spcPts val="0"/>
                        </a:spcAft>
                        <a:buFont typeface="Arial" panose="020B0604020202020204" pitchFamily="34" charset="0"/>
                        <a:buChar char="•"/>
                      </a:pPr>
                      <a:r>
                        <a:rPr lang="en-US" sz="1600" dirty="0"/>
                        <a:t>The application can have Users be put into guest roles and other groups which further helps in segregating the kind of interactions that can be executed in the smart home.</a:t>
                      </a:r>
                    </a:p>
                  </a:txBody>
                  <a:tcPr marT="45721" marB="45721"/>
                </a:tc>
                <a:extLst>
                  <a:ext uri="{0D108BD9-81ED-4DB2-BD59-A6C34878D82A}">
                    <a16:rowId xmlns:a16="http://schemas.microsoft.com/office/drawing/2014/main" val="1711652498"/>
                  </a:ext>
                </a:extLst>
              </a:tr>
              <a:tr h="2195557">
                <a:tc vMerge="1">
                  <a:txBody>
                    <a:bodyPr/>
                    <a:lstStyle/>
                    <a:p>
                      <a:endParaRPr lang="en-IN" dirty="0"/>
                    </a:p>
                  </a:txBody>
                  <a:tcPr/>
                </a:tc>
                <a:tc>
                  <a:txBody>
                    <a:bodyPr/>
                    <a:lstStyle/>
                    <a:p>
                      <a:pPr algn="just"/>
                      <a:r>
                        <a:rPr lang="en-US" sz="1600" dirty="0"/>
                        <a:t>The systems within the smart home network should use encryption supported low energy based wireless protocols to make sure the communication channels are secure</a:t>
                      </a:r>
                      <a:endParaRPr lang="en-IN" sz="1600" dirty="0"/>
                    </a:p>
                  </a:txBody>
                  <a:tcPr marT="45721" marB="45721" anchor="ctr"/>
                </a:tc>
                <a:tc>
                  <a:txBody>
                    <a:bodyPr/>
                    <a:lstStyle/>
                    <a:p>
                      <a:pPr marL="285750" marR="0" lvl="0" indent="-2857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Any communication between smart systems must be encrypted with the network key or other tokens created while authenticating the user.</a:t>
                      </a:r>
                    </a:p>
                    <a:p>
                      <a:pPr marL="285750" marR="0" lvl="0" indent="-2857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We can add new devices to the smart home environment by securely pairing these devices based on device identifier during setup to avoid a malicious device to interact with the environment</a:t>
                      </a:r>
                    </a:p>
                    <a:p>
                      <a:endParaRPr lang="en-IN" sz="1800" dirty="0"/>
                    </a:p>
                  </a:txBody>
                  <a:tcPr marT="45721" marB="45721"/>
                </a:tc>
                <a:extLst>
                  <a:ext uri="{0D108BD9-81ED-4DB2-BD59-A6C34878D82A}">
                    <a16:rowId xmlns:a16="http://schemas.microsoft.com/office/drawing/2014/main" val="2769835456"/>
                  </a:ext>
                </a:extLst>
              </a:tr>
            </a:tbl>
          </a:graphicData>
        </a:graphic>
      </p:graphicFrame>
    </p:spTree>
    <p:extLst>
      <p:ext uri="{BB962C8B-B14F-4D97-AF65-F5344CB8AC3E}">
        <p14:creationId xmlns:p14="http://schemas.microsoft.com/office/powerpoint/2010/main" val="2783789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464815" y="647681"/>
            <a:ext cx="11029616" cy="469938"/>
          </a:xfrm>
        </p:spPr>
        <p:txBody>
          <a:bodyPr>
            <a:noAutofit/>
          </a:bodyPr>
          <a:lstStyle/>
          <a:p>
            <a:r>
              <a:rPr lang="en-US" sz="3200" dirty="0"/>
              <a:t>Tactics to achieve Top 3 ASRs (Cont.)</a:t>
            </a:r>
          </a:p>
        </p:txBody>
      </p:sp>
      <p:graphicFrame>
        <p:nvGraphicFramePr>
          <p:cNvPr id="6" name="Table 6">
            <a:extLst>
              <a:ext uri="{FF2B5EF4-FFF2-40B4-BE49-F238E27FC236}">
                <a16:creationId xmlns:a16="http://schemas.microsoft.com/office/drawing/2014/main" id="{9FBAFC49-0A66-4EE5-BB99-7846199194DE}"/>
              </a:ext>
            </a:extLst>
          </p:cNvPr>
          <p:cNvGraphicFramePr>
            <a:graphicFrameLocks noGrp="1"/>
          </p:cNvGraphicFramePr>
          <p:nvPr>
            <p:ph idx="1"/>
            <p:extLst>
              <p:ext uri="{D42A27DB-BD31-4B8C-83A1-F6EECF244321}">
                <p14:modId xmlns:p14="http://schemas.microsoft.com/office/powerpoint/2010/main" val="644658131"/>
              </p:ext>
            </p:extLst>
          </p:nvPr>
        </p:nvGraphicFramePr>
        <p:xfrm>
          <a:off x="813262" y="1162896"/>
          <a:ext cx="10565476" cy="5371395"/>
        </p:xfrm>
        <a:graphic>
          <a:graphicData uri="http://schemas.openxmlformats.org/drawingml/2006/table">
            <a:tbl>
              <a:tblPr firstRow="1" bandRow="1">
                <a:tableStyleId>{5C22544A-7EE6-4342-B048-85BDC9FD1C3A}</a:tableStyleId>
              </a:tblPr>
              <a:tblGrid>
                <a:gridCol w="2053646">
                  <a:extLst>
                    <a:ext uri="{9D8B030D-6E8A-4147-A177-3AD203B41FA5}">
                      <a16:colId xmlns:a16="http://schemas.microsoft.com/office/drawing/2014/main" val="3979006666"/>
                    </a:ext>
                  </a:extLst>
                </a:gridCol>
                <a:gridCol w="3367637">
                  <a:extLst>
                    <a:ext uri="{9D8B030D-6E8A-4147-A177-3AD203B41FA5}">
                      <a16:colId xmlns:a16="http://schemas.microsoft.com/office/drawing/2014/main" val="4140222236"/>
                    </a:ext>
                  </a:extLst>
                </a:gridCol>
                <a:gridCol w="5144193">
                  <a:extLst>
                    <a:ext uri="{9D8B030D-6E8A-4147-A177-3AD203B41FA5}">
                      <a16:colId xmlns:a16="http://schemas.microsoft.com/office/drawing/2014/main" val="1924539691"/>
                    </a:ext>
                  </a:extLst>
                </a:gridCol>
              </a:tblGrid>
              <a:tr h="286256">
                <a:tc>
                  <a:txBody>
                    <a:bodyPr/>
                    <a:lstStyle/>
                    <a:p>
                      <a:pPr algn="ctr"/>
                      <a:r>
                        <a:rPr lang="en-US" sz="1600" dirty="0"/>
                        <a:t>Quality Attribute</a:t>
                      </a:r>
                      <a:endParaRPr lang="en-IN" sz="1600" dirty="0"/>
                    </a:p>
                  </a:txBody>
                  <a:tcPr marT="45721" marB="45721"/>
                </a:tc>
                <a:tc>
                  <a:txBody>
                    <a:bodyPr/>
                    <a:lstStyle/>
                    <a:p>
                      <a:pPr algn="ctr"/>
                      <a:r>
                        <a:rPr lang="en-US" sz="1600" dirty="0"/>
                        <a:t>Scenario (Attribute Refinement)</a:t>
                      </a:r>
                      <a:endParaRPr lang="en-IN" sz="1800" dirty="0"/>
                    </a:p>
                  </a:txBody>
                  <a:tcPr marT="45721" marB="45721"/>
                </a:tc>
                <a:tc>
                  <a:txBody>
                    <a:bodyPr/>
                    <a:lstStyle/>
                    <a:p>
                      <a:pPr algn="ctr"/>
                      <a:r>
                        <a:rPr lang="en-US" sz="1600" dirty="0"/>
                        <a:t>Tactics</a:t>
                      </a:r>
                      <a:endParaRPr lang="en-IN" sz="1800" dirty="0"/>
                    </a:p>
                  </a:txBody>
                  <a:tcPr marT="45721" marB="45721"/>
                </a:tc>
                <a:extLst>
                  <a:ext uri="{0D108BD9-81ED-4DB2-BD59-A6C34878D82A}">
                    <a16:rowId xmlns:a16="http://schemas.microsoft.com/office/drawing/2014/main" val="1783710936"/>
                  </a:ext>
                </a:extLst>
              </a:tr>
              <a:tr h="1327181">
                <a:tc rowSpan="2">
                  <a:txBody>
                    <a:bodyPr/>
                    <a:lstStyle/>
                    <a:p>
                      <a:pPr algn="ctr"/>
                      <a:r>
                        <a:rPr lang="en-US" sz="1800" b="1" dirty="0"/>
                        <a:t>Availability</a:t>
                      </a:r>
                      <a:endParaRPr lang="en-IN" sz="1800" b="1" dirty="0"/>
                    </a:p>
                  </a:txBody>
                  <a:tcPr marT="45721" marB="45721" anchor="ctr"/>
                </a:tc>
                <a:tc>
                  <a:txBody>
                    <a:bodyPr/>
                    <a:lstStyle/>
                    <a:p>
                      <a:pPr algn="just"/>
                      <a:r>
                        <a:rPr lang="en-US" sz="1800" dirty="0"/>
                        <a:t>Detect faults with any systems in the smart home environment. </a:t>
                      </a:r>
                      <a:endParaRPr lang="en-IN" sz="1800" dirty="0"/>
                    </a:p>
                  </a:txBody>
                  <a:tcPr marT="45721" marB="45721" anchor="ctr"/>
                </a:tc>
                <a:tc>
                  <a:txBody>
                    <a:bodyPr/>
                    <a:lstStyle/>
                    <a:p>
                      <a:pPr marL="0" lvl="0" indent="0" algn="just">
                        <a:spcAft>
                          <a:spcPts val="0"/>
                        </a:spcAft>
                        <a:buFont typeface="Arial" panose="020B0604020202020204" pitchFamily="34" charset="0"/>
                        <a:buNone/>
                      </a:pPr>
                      <a:r>
                        <a:rPr lang="en-US" sz="1800" dirty="0"/>
                        <a:t>The smart hub checks for the availability of the systems by employing </a:t>
                      </a:r>
                      <a:r>
                        <a:rPr lang="en-US" sz="1800" b="1" dirty="0"/>
                        <a:t>ping/echo messages</a:t>
                      </a:r>
                      <a:r>
                        <a:rPr lang="en-IN" sz="1800" dirty="0"/>
                        <a:t>. When there is a failure in response after a fixed number of retries then fault recovery can be triggered (This can be done activating the backup redundant system). The hub can also </a:t>
                      </a:r>
                      <a:r>
                        <a:rPr lang="en-IN" sz="1800" b="1" dirty="0"/>
                        <a:t>notify the user of failures</a:t>
                      </a:r>
                      <a:r>
                        <a:rPr lang="en-IN" sz="1800" dirty="0"/>
                        <a:t> in the system.</a:t>
                      </a:r>
                      <a:endParaRPr lang="en-US" sz="1800" dirty="0"/>
                    </a:p>
                  </a:txBody>
                  <a:tcPr marT="45721" marB="45721"/>
                </a:tc>
                <a:extLst>
                  <a:ext uri="{0D108BD9-81ED-4DB2-BD59-A6C34878D82A}">
                    <a16:rowId xmlns:a16="http://schemas.microsoft.com/office/drawing/2014/main" val="1711652498"/>
                  </a:ext>
                </a:extLst>
              </a:tr>
              <a:tr h="1168575">
                <a:tc vMerge="1">
                  <a:txBody>
                    <a:bodyPr/>
                    <a:lstStyle/>
                    <a:p>
                      <a:endParaRPr lang="en-IN" dirty="0"/>
                    </a:p>
                  </a:txBody>
                  <a:tcPr/>
                </a:tc>
                <a:tc>
                  <a:txBody>
                    <a:bodyPr/>
                    <a:lstStyle/>
                    <a:p>
                      <a:pPr algn="just"/>
                      <a:r>
                        <a:rPr lang="en-US" sz="1800" dirty="0"/>
                        <a:t>Recover faults when it is detected in any system or hub within the smart home system</a:t>
                      </a:r>
                      <a:endParaRPr lang="en-IN" sz="1800" dirty="0"/>
                    </a:p>
                  </a:txBody>
                  <a:tcPr marT="45721" marB="45721" anchor="ctr"/>
                </a:tc>
                <a:tc>
                  <a:txBody>
                    <a:bodyPr/>
                    <a:lstStyle/>
                    <a:p>
                      <a:pPr marL="0" marR="0" lvl="0" indent="0" algn="just"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dirty="0"/>
                        <a:t>When the master hub fails, then we can employ </a:t>
                      </a:r>
                      <a:r>
                        <a:rPr lang="en-US" sz="1800" b="1" dirty="0"/>
                        <a:t>active redundancy</a:t>
                      </a:r>
                      <a:r>
                        <a:rPr lang="en-US" sz="1800" dirty="0"/>
                        <a:t>, where a new hub can come up soon and resume operations and </a:t>
                      </a:r>
                      <a:r>
                        <a:rPr lang="en-US" sz="1800" b="1" dirty="0"/>
                        <a:t>notify the user of the failure</a:t>
                      </a:r>
                      <a:r>
                        <a:rPr lang="en-US" sz="1800" dirty="0"/>
                        <a:t>. This measure can be employed on other systems and sensors as well</a:t>
                      </a:r>
                    </a:p>
                  </a:txBody>
                  <a:tcPr marT="45721" marB="45721"/>
                </a:tc>
                <a:extLst>
                  <a:ext uri="{0D108BD9-81ED-4DB2-BD59-A6C34878D82A}">
                    <a16:rowId xmlns:a16="http://schemas.microsoft.com/office/drawing/2014/main" val="2769835456"/>
                  </a:ext>
                </a:extLst>
              </a:tr>
              <a:tr h="1561389">
                <a:tc>
                  <a:txBody>
                    <a:bodyPr/>
                    <a:lstStyle/>
                    <a:p>
                      <a:pPr algn="ctr"/>
                      <a:r>
                        <a:rPr lang="en-US" sz="1800" b="1" dirty="0"/>
                        <a:t>Interoperability</a:t>
                      </a:r>
                      <a:endParaRPr lang="en-IN" sz="1800" b="1" dirty="0"/>
                    </a:p>
                  </a:txBody>
                  <a:tcPr marT="45721" marB="45721" anchor="ctr"/>
                </a:tc>
                <a:tc>
                  <a:txBody>
                    <a:bodyPr/>
                    <a:lstStyle/>
                    <a:p>
                      <a:pPr algn="just"/>
                      <a:r>
                        <a:rPr lang="en-US" sz="1800" dirty="0"/>
                        <a:t>The system interfaces and works with existing popular smart home systems that use standard protocols for communication.</a:t>
                      </a:r>
                      <a:endParaRPr lang="en-IN" sz="1800" dirty="0"/>
                    </a:p>
                  </a:txBody>
                  <a:tcPr marT="45721" marB="45721" anchor="ctr"/>
                </a:tc>
                <a:tc>
                  <a:txBody>
                    <a:bodyPr/>
                    <a:lstStyle/>
                    <a:p>
                      <a:pPr marL="0" indent="0">
                        <a:buFont typeface="Arial" panose="020B0604020202020204" pitchFamily="34" charset="0"/>
                        <a:buNone/>
                      </a:pPr>
                      <a:r>
                        <a:rPr lang="en-US" sz="1800" dirty="0"/>
                        <a:t>The hub that maintains the smart home network must support popular smart home communication protocols such as ZigBee, Bluetooth LE or Z wave.</a:t>
                      </a:r>
                      <a:endParaRPr lang="en-IN" sz="1800" dirty="0"/>
                    </a:p>
                  </a:txBody>
                  <a:tcPr marT="45721" marB="45721"/>
                </a:tc>
                <a:extLst>
                  <a:ext uri="{0D108BD9-81ED-4DB2-BD59-A6C34878D82A}">
                    <a16:rowId xmlns:a16="http://schemas.microsoft.com/office/drawing/2014/main" val="3119534151"/>
                  </a:ext>
                </a:extLst>
              </a:tr>
            </a:tbl>
          </a:graphicData>
        </a:graphic>
      </p:graphicFrame>
    </p:spTree>
    <p:extLst>
      <p:ext uri="{BB962C8B-B14F-4D97-AF65-F5344CB8AC3E}">
        <p14:creationId xmlns:p14="http://schemas.microsoft.com/office/powerpoint/2010/main" val="1889056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480050" y="556913"/>
            <a:ext cx="11029616" cy="469938"/>
          </a:xfrm>
        </p:spPr>
        <p:txBody>
          <a:bodyPr>
            <a:noAutofit/>
          </a:bodyPr>
          <a:lstStyle/>
          <a:p>
            <a:r>
              <a:rPr lang="en-US" sz="2400" dirty="0"/>
              <a:t>Component Connector Diagram</a:t>
            </a:r>
          </a:p>
        </p:txBody>
      </p:sp>
      <p:sp>
        <p:nvSpPr>
          <p:cNvPr id="8" name="Content Placeholder 2">
            <a:extLst>
              <a:ext uri="{FF2B5EF4-FFF2-40B4-BE49-F238E27FC236}">
                <a16:creationId xmlns:a16="http://schemas.microsoft.com/office/drawing/2014/main" id="{601E0D89-CF0D-410C-B6FF-09858188B4E2}"/>
              </a:ext>
            </a:extLst>
          </p:cNvPr>
          <p:cNvSpPr>
            <a:spLocks noGrp="1"/>
          </p:cNvSpPr>
          <p:nvPr>
            <p:ph idx="1"/>
          </p:nvPr>
        </p:nvSpPr>
        <p:spPr>
          <a:xfrm>
            <a:off x="367685" y="5180311"/>
            <a:ext cx="11456629" cy="1516379"/>
          </a:xfrm>
        </p:spPr>
        <p:txBody>
          <a:bodyPr>
            <a:normAutofit fontScale="70000" lnSpcReduction="20000"/>
          </a:bodyPr>
          <a:lstStyle/>
          <a:p>
            <a:pPr marL="0" indent="0" algn="just">
              <a:buNone/>
            </a:pPr>
            <a:r>
              <a:rPr lang="en-US" sz="1801" dirty="0"/>
              <a:t>The following are the interactions that are seen between the major components in the system:</a:t>
            </a:r>
          </a:p>
          <a:p>
            <a:pPr algn="just"/>
            <a:r>
              <a:rPr lang="en-US" sz="1801" dirty="0"/>
              <a:t>The smart phone application can either send instructions via the cloud hosted services from a remote network or even send them in the local network through Wi-Fi.</a:t>
            </a:r>
          </a:p>
          <a:p>
            <a:pPr algn="just"/>
            <a:r>
              <a:rPr lang="en-US" sz="1801" dirty="0"/>
              <a:t>The user can also use smart speakers such as Alexa or Google home to give instructions to the hub via the local </a:t>
            </a:r>
            <a:r>
              <a:rPr lang="en-US" sz="1801" dirty="0" err="1"/>
              <a:t>wifi</a:t>
            </a:r>
            <a:r>
              <a:rPr lang="en-US" sz="1801" dirty="0"/>
              <a:t> network</a:t>
            </a:r>
          </a:p>
          <a:p>
            <a:pPr algn="just"/>
            <a:r>
              <a:rPr lang="en-US" sz="1801" dirty="0"/>
              <a:t>The IOT sensors, and other smart systems use standard low energy communication protocols such as ZigBee or Bluetooth LE. The Gate system, whether control and other systems communicate with the smart home hub through messages sent via a broker.</a:t>
            </a:r>
          </a:p>
        </p:txBody>
      </p:sp>
      <p:pic>
        <p:nvPicPr>
          <p:cNvPr id="10" name="Picture 9" descr="Diagram&#10;&#10;Description automatically generated">
            <a:extLst>
              <a:ext uri="{FF2B5EF4-FFF2-40B4-BE49-F238E27FC236}">
                <a16:creationId xmlns:a16="http://schemas.microsoft.com/office/drawing/2014/main" id="{CECF5F5D-F180-4F3A-ABCA-6095767F484C}"/>
              </a:ext>
            </a:extLst>
          </p:cNvPr>
          <p:cNvPicPr>
            <a:picLocks noChangeAspect="1"/>
          </p:cNvPicPr>
          <p:nvPr/>
        </p:nvPicPr>
        <p:blipFill>
          <a:blip r:embed="rId2"/>
          <a:stretch>
            <a:fillRect/>
          </a:stretch>
        </p:blipFill>
        <p:spPr>
          <a:xfrm>
            <a:off x="528636" y="1026851"/>
            <a:ext cx="11134725" cy="4019550"/>
          </a:xfrm>
          <a:prstGeom prst="rect">
            <a:avLst/>
          </a:prstGeom>
        </p:spPr>
      </p:pic>
    </p:spTree>
    <p:extLst>
      <p:ext uri="{BB962C8B-B14F-4D97-AF65-F5344CB8AC3E}">
        <p14:creationId xmlns:p14="http://schemas.microsoft.com/office/powerpoint/2010/main" val="1945074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464815" y="647681"/>
            <a:ext cx="11029616" cy="469938"/>
          </a:xfrm>
        </p:spPr>
        <p:txBody>
          <a:bodyPr>
            <a:noAutofit/>
          </a:bodyPr>
          <a:lstStyle/>
          <a:p>
            <a:r>
              <a:rPr lang="en-US" sz="3200" dirty="0"/>
              <a:t>Deployment Diagram</a:t>
            </a:r>
          </a:p>
        </p:txBody>
      </p:sp>
      <p:pic>
        <p:nvPicPr>
          <p:cNvPr id="4" name="Picture 3" descr="Diagram&#10;&#10;Description automatically generated">
            <a:extLst>
              <a:ext uri="{FF2B5EF4-FFF2-40B4-BE49-F238E27FC236}">
                <a16:creationId xmlns:a16="http://schemas.microsoft.com/office/drawing/2014/main" id="{AD2EF966-19B7-4CBE-8BB0-7468A73BB6B3}"/>
              </a:ext>
            </a:extLst>
          </p:cNvPr>
          <p:cNvPicPr>
            <a:picLocks noChangeAspect="1"/>
          </p:cNvPicPr>
          <p:nvPr/>
        </p:nvPicPr>
        <p:blipFill>
          <a:blip r:embed="rId2"/>
          <a:stretch>
            <a:fillRect/>
          </a:stretch>
        </p:blipFill>
        <p:spPr>
          <a:xfrm>
            <a:off x="2019880" y="1197292"/>
            <a:ext cx="8152239" cy="5112068"/>
          </a:xfrm>
          <a:prstGeom prst="rect">
            <a:avLst/>
          </a:prstGeom>
        </p:spPr>
      </p:pic>
    </p:spTree>
    <p:extLst>
      <p:ext uri="{BB962C8B-B14F-4D97-AF65-F5344CB8AC3E}">
        <p14:creationId xmlns:p14="http://schemas.microsoft.com/office/powerpoint/2010/main" val="523763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464815" y="647681"/>
            <a:ext cx="11029616" cy="388640"/>
          </a:xfrm>
        </p:spPr>
        <p:txBody>
          <a:bodyPr>
            <a:noAutofit/>
          </a:bodyPr>
          <a:lstStyle/>
          <a:p>
            <a:r>
              <a:rPr lang="en-US" sz="2100" dirty="0"/>
              <a:t>Sequence Diagram For Lighting System Management By a smart home System</a:t>
            </a:r>
          </a:p>
        </p:txBody>
      </p:sp>
      <p:pic>
        <p:nvPicPr>
          <p:cNvPr id="5" name="Picture 4" descr="Diagram&#10;&#10;Description automatically generated">
            <a:extLst>
              <a:ext uri="{FF2B5EF4-FFF2-40B4-BE49-F238E27FC236}">
                <a16:creationId xmlns:a16="http://schemas.microsoft.com/office/drawing/2014/main" id="{18AF71C9-1D39-462A-8177-C2C2B76BACD3}"/>
              </a:ext>
            </a:extLst>
          </p:cNvPr>
          <p:cNvPicPr>
            <a:picLocks noChangeAspect="1"/>
          </p:cNvPicPr>
          <p:nvPr/>
        </p:nvPicPr>
        <p:blipFill>
          <a:blip r:embed="rId2"/>
          <a:stretch>
            <a:fillRect/>
          </a:stretch>
        </p:blipFill>
        <p:spPr>
          <a:xfrm>
            <a:off x="4052891" y="1581088"/>
            <a:ext cx="7674293" cy="4153025"/>
          </a:xfrm>
          <a:prstGeom prst="rect">
            <a:avLst/>
          </a:prstGeom>
        </p:spPr>
      </p:pic>
      <p:sp>
        <p:nvSpPr>
          <p:cNvPr id="8" name="Content Placeholder 2">
            <a:extLst>
              <a:ext uri="{FF2B5EF4-FFF2-40B4-BE49-F238E27FC236}">
                <a16:creationId xmlns:a16="http://schemas.microsoft.com/office/drawing/2014/main" id="{18B57EA3-6263-450C-8DC5-44E184117B4D}"/>
              </a:ext>
            </a:extLst>
          </p:cNvPr>
          <p:cNvSpPr>
            <a:spLocks noGrp="1"/>
          </p:cNvSpPr>
          <p:nvPr>
            <p:ph idx="1"/>
          </p:nvPr>
        </p:nvSpPr>
        <p:spPr>
          <a:xfrm>
            <a:off x="464816" y="1036321"/>
            <a:ext cx="3475417" cy="5242560"/>
          </a:xfrm>
        </p:spPr>
        <p:txBody>
          <a:bodyPr>
            <a:normAutofit fontScale="77500" lnSpcReduction="20000"/>
          </a:bodyPr>
          <a:lstStyle/>
          <a:p>
            <a:pPr marL="0" indent="0" algn="just">
              <a:buNone/>
            </a:pPr>
            <a:r>
              <a:rPr lang="en-US" sz="1801" dirty="0"/>
              <a:t>The sequence diagram to the right shows the use case of how rules are set for the lighting system’s behavior and how these rules are enforced by the smart hub based on events recorded by the IOT Sensor.</a:t>
            </a:r>
          </a:p>
          <a:p>
            <a:pPr algn="just"/>
            <a:r>
              <a:rPr lang="en-US" sz="1801" dirty="0"/>
              <a:t>The authenticated user uses the app to set how the lighting should behave based on the signals given by the IOT sensor events (such as darkness level, or presence of a person etc.)</a:t>
            </a:r>
          </a:p>
          <a:p>
            <a:pPr algn="just"/>
            <a:r>
              <a:rPr lang="en-US" sz="1801" dirty="0"/>
              <a:t>The app sends these rules to the smart hub via the hosted application. The Hub lets the lighting system know about the change in it’s expected behavior.</a:t>
            </a:r>
          </a:p>
          <a:p>
            <a:pPr algn="just"/>
            <a:r>
              <a:rPr lang="en-US" sz="1801" dirty="0"/>
              <a:t>When the optical IOT sensor sees an event, it notifies it to the smart hub. The hub then notifies the system to take the action based on this event.</a:t>
            </a:r>
            <a:endParaRPr lang="en-IN" sz="1801" dirty="0"/>
          </a:p>
          <a:p>
            <a:pPr algn="just"/>
            <a:r>
              <a:rPr lang="en-US" sz="1801" dirty="0"/>
              <a:t>The system does the necessary job and notifies the hub which in turn logs the event in the hosted application</a:t>
            </a:r>
          </a:p>
        </p:txBody>
      </p:sp>
    </p:spTree>
    <p:extLst>
      <p:ext uri="{BB962C8B-B14F-4D97-AF65-F5344CB8AC3E}">
        <p14:creationId xmlns:p14="http://schemas.microsoft.com/office/powerpoint/2010/main" val="2904492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123F5A-941C-4F63-9262-F136B668FBDE}"/>
              </a:ext>
            </a:extLst>
          </p:cNvPr>
          <p:cNvSpPr>
            <a:spLocks noGrp="1"/>
          </p:cNvSpPr>
          <p:nvPr>
            <p:ph idx="1"/>
          </p:nvPr>
        </p:nvSpPr>
        <p:spPr>
          <a:xfrm>
            <a:off x="581195" y="1534529"/>
            <a:ext cx="11029614" cy="5007588"/>
          </a:xfrm>
        </p:spPr>
        <p:txBody>
          <a:bodyPr>
            <a:normAutofit/>
          </a:bodyPr>
          <a:lstStyle/>
          <a:p>
            <a:endParaRPr lang="en-IN" sz="1801" dirty="0"/>
          </a:p>
        </p:txBody>
      </p:sp>
      <p:sp>
        <p:nvSpPr>
          <p:cNvPr id="4" name="Title 1">
            <a:extLst>
              <a:ext uri="{FF2B5EF4-FFF2-40B4-BE49-F238E27FC236}">
                <a16:creationId xmlns:a16="http://schemas.microsoft.com/office/drawing/2014/main" id="{F9B4CB05-2681-4DD6-B10E-EC6DFD4FF864}"/>
              </a:ext>
            </a:extLst>
          </p:cNvPr>
          <p:cNvSpPr>
            <a:spLocks noGrp="1"/>
          </p:cNvSpPr>
          <p:nvPr>
            <p:ph type="title"/>
          </p:nvPr>
        </p:nvSpPr>
        <p:spPr>
          <a:xfrm>
            <a:off x="448189" y="797311"/>
            <a:ext cx="11029616" cy="469938"/>
          </a:xfrm>
        </p:spPr>
        <p:txBody>
          <a:bodyPr>
            <a:noAutofit/>
          </a:bodyPr>
          <a:lstStyle/>
          <a:p>
            <a:r>
              <a:rPr lang="en-US" sz="3200" dirty="0"/>
              <a:t>Architectural Patterns used</a:t>
            </a:r>
          </a:p>
        </p:txBody>
      </p:sp>
    </p:spTree>
    <p:extLst>
      <p:ext uri="{BB962C8B-B14F-4D97-AF65-F5344CB8AC3E}">
        <p14:creationId xmlns:p14="http://schemas.microsoft.com/office/powerpoint/2010/main" val="708154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123F5A-941C-4F63-9262-F136B668FBDE}"/>
              </a:ext>
            </a:extLst>
          </p:cNvPr>
          <p:cNvSpPr>
            <a:spLocks noGrp="1"/>
          </p:cNvSpPr>
          <p:nvPr>
            <p:ph idx="1"/>
          </p:nvPr>
        </p:nvSpPr>
        <p:spPr>
          <a:xfrm>
            <a:off x="581195" y="1534529"/>
            <a:ext cx="11029614" cy="5007588"/>
          </a:xfrm>
        </p:spPr>
        <p:txBody>
          <a:bodyPr>
            <a:normAutofit/>
          </a:bodyPr>
          <a:lstStyle/>
          <a:p>
            <a:pPr algn="just"/>
            <a:r>
              <a:rPr lang="en-US" sz="1801" dirty="0"/>
              <a:t>Apart from thinking about functional requirements it is important to figure out the nonfunctional requirements that can potentially change the way the system is modelled. For example, performance requirements can affect how an entire system is designed and knowing about it early and having the intuition to think about such potential requirements is very important.</a:t>
            </a:r>
          </a:p>
          <a:p>
            <a:pPr algn="just"/>
            <a:r>
              <a:rPr lang="en-US" sz="1801" dirty="0"/>
              <a:t>Knowing how the system acts as a backbox through a context diagram helps all stakeholders understand the bigger picture. It helps in clearly showing what belongs in a system and what does not.</a:t>
            </a:r>
          </a:p>
          <a:p>
            <a:pPr algn="just"/>
            <a:r>
              <a:rPr lang="en-US" sz="1801" dirty="0"/>
              <a:t>The analysis of the system in different views (Module decomposition, utility trees, component connection etc.) can be templated and be reused for other similar systems. This helps in deriving more cost vs benefit of different architecture approaches for similar problems in the future.</a:t>
            </a:r>
          </a:p>
          <a:p>
            <a:pPr algn="just"/>
            <a:r>
              <a:rPr lang="en-US" sz="1801" dirty="0"/>
              <a:t>The module view and component connection diagrams help developers visualize implementation strategies much earlier in system designing and makes planning (especially in AGILE) much easier.</a:t>
            </a:r>
          </a:p>
          <a:p>
            <a:pPr algn="just"/>
            <a:r>
              <a:rPr lang="en-US" sz="1801" dirty="0"/>
              <a:t>The deployment view gives a clear image to operation teams on how the application modules are deployed and helps in rough estimation of cost early on easing planning.</a:t>
            </a:r>
          </a:p>
          <a:p>
            <a:endParaRPr lang="en-IN" sz="1801" dirty="0"/>
          </a:p>
        </p:txBody>
      </p:sp>
      <p:sp>
        <p:nvSpPr>
          <p:cNvPr id="4" name="Title 1">
            <a:extLst>
              <a:ext uri="{FF2B5EF4-FFF2-40B4-BE49-F238E27FC236}">
                <a16:creationId xmlns:a16="http://schemas.microsoft.com/office/drawing/2014/main" id="{F9B4CB05-2681-4DD6-B10E-EC6DFD4FF864}"/>
              </a:ext>
            </a:extLst>
          </p:cNvPr>
          <p:cNvSpPr>
            <a:spLocks noGrp="1"/>
          </p:cNvSpPr>
          <p:nvPr>
            <p:ph type="title"/>
          </p:nvPr>
        </p:nvSpPr>
        <p:spPr>
          <a:xfrm>
            <a:off x="448189" y="797311"/>
            <a:ext cx="11029616" cy="469938"/>
          </a:xfrm>
        </p:spPr>
        <p:txBody>
          <a:bodyPr>
            <a:noAutofit/>
          </a:bodyPr>
          <a:lstStyle/>
          <a:p>
            <a:r>
              <a:rPr lang="en-US" sz="3200" dirty="0"/>
              <a:t>Key Learnings</a:t>
            </a:r>
          </a:p>
        </p:txBody>
      </p:sp>
    </p:spTree>
    <p:extLst>
      <p:ext uri="{BB962C8B-B14F-4D97-AF65-F5344CB8AC3E}">
        <p14:creationId xmlns:p14="http://schemas.microsoft.com/office/powerpoint/2010/main" val="158833465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{5FEE0694-F57E-4253-B29D-76E2583A5FE2}tf33552983_win32</Template>
  <TotalTime>1970</TotalTime>
  <Words>931</Words>
  <Application>Microsoft Office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Franklin Gothic Book</vt:lpstr>
      <vt:lpstr>Franklin Gothic Demi</vt:lpstr>
      <vt:lpstr>Wingdings 2</vt:lpstr>
      <vt:lpstr>DividendVTI</vt:lpstr>
      <vt:lpstr>Software architecture Assignment 2  Smart home system architecture</vt:lpstr>
      <vt:lpstr>Utility tree of the top 3 ASRs for smart home systems</vt:lpstr>
      <vt:lpstr>Tactics to achieve Top 3 ASRs</vt:lpstr>
      <vt:lpstr>Tactics to achieve Top 3 ASRs (Cont.)</vt:lpstr>
      <vt:lpstr>Component Connector Diagram</vt:lpstr>
      <vt:lpstr>Deployment Diagram</vt:lpstr>
      <vt:lpstr>Sequence Diagram For Lighting System Management By a smart home System</vt:lpstr>
      <vt:lpstr>Architectural Patterns used</vt:lpstr>
      <vt:lpstr>Key Learnings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FLOW execution (AFE) system</dc:title>
  <dc:creator>AKHIL SUDHAKARAN</dc:creator>
  <cp:lastModifiedBy>AKHIL SUDHAKARAN</cp:lastModifiedBy>
  <cp:revision>27</cp:revision>
  <dcterms:created xsi:type="dcterms:W3CDTF">2022-02-21T18:04:11Z</dcterms:created>
  <dcterms:modified xsi:type="dcterms:W3CDTF">2022-04-29T21:00:05Z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