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2" r:id="rId8"/>
    <p:sldId id="272" r:id="rId9"/>
    <p:sldId id="273" r:id="rId10"/>
    <p:sldId id="274" r:id="rId11"/>
    <p:sldId id="263" r:id="rId12"/>
    <p:sldId id="264" r:id="rId13"/>
    <p:sldId id="265" r:id="rId14"/>
    <p:sldId id="266" r:id="rId15"/>
    <p:sldId id="267" r:id="rId16"/>
    <p:sldId id="26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19" autoAdjust="0"/>
  </p:normalViewPr>
  <p:slideViewPr>
    <p:cSldViewPr snapToGrid="0">
      <p:cViewPr varScale="1">
        <p:scale>
          <a:sx n="115" d="100"/>
          <a:sy n="115" d="100"/>
        </p:scale>
        <p:origin x="13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79243" y="1419225"/>
            <a:ext cx="6798608" cy="2346136"/>
          </a:xfrm>
        </p:spPr>
        <p:txBody>
          <a:bodyPr>
            <a:normAutofit fontScale="90000"/>
          </a:bodyPr>
          <a:lstStyle/>
          <a:p>
            <a:r>
              <a:rPr lang="en-US" sz="4400" dirty="0"/>
              <a:t>Software architecture Assignment 2</a:t>
            </a:r>
            <a:br>
              <a:rPr lang="en-US" sz="4400" dirty="0"/>
            </a:br>
            <a:br>
              <a:rPr lang="en-US" sz="4400" dirty="0"/>
            </a:br>
            <a:r>
              <a:rPr lang="en-US" sz="2700" dirty="0"/>
              <a:t>Smart home system architecture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79243" y="3829878"/>
            <a:ext cx="6798608" cy="802511"/>
          </a:xfrm>
        </p:spPr>
        <p:txBody>
          <a:bodyPr>
            <a:normAutofit fontScale="92500" lnSpcReduction="20000"/>
          </a:bodyPr>
          <a:lstStyle/>
          <a:p>
            <a:r>
              <a:rPr lang="en-US" sz="1800" b="1" dirty="0"/>
              <a:t>A system that handles IOT sensor events and execute routines for Lighting, whether control, Gate/Door Control and Security Systems</a:t>
            </a:r>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Icon&#10;&#10;Description automatically generated">
            <a:extLst>
              <a:ext uri="{FF2B5EF4-FFF2-40B4-BE49-F238E27FC236}">
                <a16:creationId xmlns:a16="http://schemas.microsoft.com/office/drawing/2014/main" id="{334C6F93-C332-46DC-81D2-0BAB25F976F7}"/>
              </a:ext>
            </a:extLst>
          </p:cNvPr>
          <p:cNvPicPr>
            <a:picLocks noChangeAspect="1"/>
          </p:cNvPicPr>
          <p:nvPr/>
        </p:nvPicPr>
        <p:blipFill>
          <a:blip r:embed="rId2">
            <a:duotone>
              <a:schemeClr val="accent1">
                <a:shade val="45000"/>
                <a:satMod val="135000"/>
              </a:schemeClr>
              <a:prstClr val="white"/>
            </a:duotone>
          </a:blip>
          <a:stretch>
            <a:fillRect/>
          </a:stretch>
        </p:blipFill>
        <p:spPr>
          <a:xfrm>
            <a:off x="774700" y="2053180"/>
            <a:ext cx="3053422" cy="3045771"/>
          </a:xfrm>
          <a:prstGeom prst="rect">
            <a:avLst/>
          </a:prstGeom>
        </p:spPr>
      </p:pic>
      <p:sp>
        <p:nvSpPr>
          <p:cNvPr id="15" name="Subtitle 2">
            <a:extLst>
              <a:ext uri="{FF2B5EF4-FFF2-40B4-BE49-F238E27FC236}">
                <a16:creationId xmlns:a16="http://schemas.microsoft.com/office/drawing/2014/main" id="{698CC052-F225-4E9C-BA68-4A1EF231C440}"/>
              </a:ext>
            </a:extLst>
          </p:cNvPr>
          <p:cNvSpPr txBox="1">
            <a:spLocks/>
          </p:cNvSpPr>
          <p:nvPr/>
        </p:nvSpPr>
        <p:spPr>
          <a:xfrm>
            <a:off x="4459034" y="5945678"/>
            <a:ext cx="7166225" cy="455122"/>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spcAft>
                <a:spcPts val="0"/>
              </a:spcAft>
            </a:pPr>
            <a:r>
              <a:rPr lang="en-US" b="1" dirty="0">
                <a:solidFill>
                  <a:schemeClr val="tx1"/>
                </a:solidFill>
              </a:rPr>
              <a:t>Akhil Sudhakaran - 2021MT12054 - 2021mt12054@wilp.bits-pilani.ac.in</a:t>
            </a:r>
          </a:p>
          <a:p>
            <a:pPr algn="r">
              <a:spcAft>
                <a:spcPts val="0"/>
              </a:spcAft>
            </a:pPr>
            <a:endParaRPr lang="en-US" sz="2000" b="1"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469939"/>
          </a:xfrm>
        </p:spPr>
        <p:txBody>
          <a:bodyPr>
            <a:noAutofit/>
          </a:bodyPr>
          <a:lstStyle/>
          <a:p>
            <a:r>
              <a:rPr lang="en-US" sz="3200" dirty="0"/>
              <a:t>Component Connection Diagram</a:t>
            </a:r>
          </a:p>
        </p:txBody>
      </p:sp>
      <p:pic>
        <p:nvPicPr>
          <p:cNvPr id="4" name="Picture 3" descr="Diagram&#10;&#10;Description automatically generated">
            <a:extLst>
              <a:ext uri="{FF2B5EF4-FFF2-40B4-BE49-F238E27FC236}">
                <a16:creationId xmlns:a16="http://schemas.microsoft.com/office/drawing/2014/main" id="{7E8098F4-D437-47C0-99A0-8F3DFDD62D4C}"/>
              </a:ext>
            </a:extLst>
          </p:cNvPr>
          <p:cNvPicPr>
            <a:picLocks noChangeAspect="1"/>
          </p:cNvPicPr>
          <p:nvPr/>
        </p:nvPicPr>
        <p:blipFill>
          <a:blip r:embed="rId2"/>
          <a:stretch>
            <a:fillRect/>
          </a:stretch>
        </p:blipFill>
        <p:spPr>
          <a:xfrm>
            <a:off x="209871" y="1793576"/>
            <a:ext cx="11772257" cy="4216526"/>
          </a:xfrm>
          <a:prstGeom prst="rect">
            <a:avLst/>
          </a:prstGeom>
        </p:spPr>
      </p:pic>
    </p:spTree>
    <p:extLst>
      <p:ext uri="{BB962C8B-B14F-4D97-AF65-F5344CB8AC3E}">
        <p14:creationId xmlns:p14="http://schemas.microsoft.com/office/powerpoint/2010/main" val="62755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469939"/>
          </a:xfrm>
        </p:spPr>
        <p:txBody>
          <a:bodyPr>
            <a:noAutofit/>
          </a:bodyPr>
          <a:lstStyle/>
          <a:p>
            <a:r>
              <a:rPr lang="en-US" sz="3200" dirty="0"/>
              <a:t>Deployment Diagram</a:t>
            </a:r>
          </a:p>
        </p:txBody>
      </p:sp>
      <p:pic>
        <p:nvPicPr>
          <p:cNvPr id="7" name="Picture 6" descr="Diagram&#10;&#10;Description automatically generated">
            <a:extLst>
              <a:ext uri="{FF2B5EF4-FFF2-40B4-BE49-F238E27FC236}">
                <a16:creationId xmlns:a16="http://schemas.microsoft.com/office/drawing/2014/main" id="{59348FEB-22C9-4ABF-8F3B-99269721D755}"/>
              </a:ext>
            </a:extLst>
          </p:cNvPr>
          <p:cNvPicPr>
            <a:picLocks noChangeAspect="1"/>
          </p:cNvPicPr>
          <p:nvPr/>
        </p:nvPicPr>
        <p:blipFill>
          <a:blip r:embed="rId2"/>
          <a:stretch>
            <a:fillRect/>
          </a:stretch>
        </p:blipFill>
        <p:spPr>
          <a:xfrm>
            <a:off x="1589296" y="1487804"/>
            <a:ext cx="9013408" cy="4897755"/>
          </a:xfrm>
          <a:prstGeom prst="rect">
            <a:avLst/>
          </a:prstGeom>
        </p:spPr>
      </p:pic>
    </p:spTree>
    <p:extLst>
      <p:ext uri="{BB962C8B-B14F-4D97-AF65-F5344CB8AC3E}">
        <p14:creationId xmlns:p14="http://schemas.microsoft.com/office/powerpoint/2010/main" val="52376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0" y="822960"/>
            <a:ext cx="11029616" cy="469939"/>
          </a:xfrm>
        </p:spPr>
        <p:txBody>
          <a:bodyPr>
            <a:noAutofit/>
          </a:bodyPr>
          <a:lstStyle/>
          <a:p>
            <a:r>
              <a:rPr lang="en-US" sz="3200" dirty="0"/>
              <a:t>How Does AFE Work?</a:t>
            </a:r>
          </a:p>
        </p:txBody>
      </p:sp>
      <p:sp>
        <p:nvSpPr>
          <p:cNvPr id="4" name="Content Placeholder 2">
            <a:extLst>
              <a:ext uri="{FF2B5EF4-FFF2-40B4-BE49-F238E27FC236}">
                <a16:creationId xmlns:a16="http://schemas.microsoft.com/office/drawing/2014/main" id="{33ABCE56-A86F-4DD7-8EF9-653F2506A436}"/>
              </a:ext>
            </a:extLst>
          </p:cNvPr>
          <p:cNvSpPr>
            <a:spLocks noGrp="1"/>
          </p:cNvSpPr>
          <p:nvPr>
            <p:ph idx="1"/>
          </p:nvPr>
        </p:nvSpPr>
        <p:spPr>
          <a:xfrm>
            <a:off x="581191" y="1483379"/>
            <a:ext cx="11029615" cy="4551661"/>
          </a:xfrm>
        </p:spPr>
        <p:txBody>
          <a:bodyPr>
            <a:normAutofit/>
          </a:bodyPr>
          <a:lstStyle/>
          <a:p>
            <a:pPr marL="0" indent="0" algn="just">
              <a:buNone/>
            </a:pPr>
            <a:r>
              <a:rPr lang="en-US" sz="1800" dirty="0"/>
              <a:t>The AFE system runs flows on resources. This can be test cases or instructions to deploy services or even cleanup tasks. This is achieved by the interactions of the following components:</a:t>
            </a:r>
          </a:p>
          <a:p>
            <a:pPr algn="just"/>
            <a:r>
              <a:rPr lang="en-US" sz="1800" dirty="0"/>
              <a:t>The developers develop </a:t>
            </a:r>
            <a:r>
              <a:rPr lang="en-US" sz="1800" b="1" dirty="0"/>
              <a:t>flows (written in Python/Java)</a:t>
            </a:r>
            <a:r>
              <a:rPr lang="en-US" sz="1800" dirty="0"/>
              <a:t> and aggregate related flows into </a:t>
            </a:r>
            <a:r>
              <a:rPr lang="en-US" sz="1800" b="1" dirty="0"/>
              <a:t>flow suites</a:t>
            </a:r>
            <a:r>
              <a:rPr lang="en-US" sz="1800" dirty="0"/>
              <a:t> which can be triggered by the users of AFE system. These flows are packaged and deployed in the app server.</a:t>
            </a:r>
          </a:p>
          <a:p>
            <a:pPr algn="just"/>
            <a:r>
              <a:rPr lang="en-US" sz="1800" dirty="0"/>
              <a:t>The </a:t>
            </a:r>
            <a:r>
              <a:rPr lang="en-US" sz="1800" b="1" dirty="0"/>
              <a:t>AFE Controller</a:t>
            </a:r>
            <a:r>
              <a:rPr lang="en-US" sz="1800" dirty="0"/>
              <a:t> has endpoints that takes in the requests from the GUI/CLI tools and sends the parameters of the flow execution request to the </a:t>
            </a:r>
            <a:r>
              <a:rPr lang="en-US" sz="1800" b="1" dirty="0"/>
              <a:t>Option Analyzer.</a:t>
            </a:r>
            <a:endParaRPr lang="en-US" sz="1800" dirty="0"/>
          </a:p>
          <a:p>
            <a:pPr algn="just"/>
            <a:r>
              <a:rPr lang="en-US" sz="1800" dirty="0"/>
              <a:t>The </a:t>
            </a:r>
            <a:r>
              <a:rPr lang="en-US" sz="1800" b="1" dirty="0"/>
              <a:t>Option Analyzer</a:t>
            </a:r>
            <a:r>
              <a:rPr lang="en-US" sz="1800" dirty="0"/>
              <a:t> validates all the option combinations provided by the user through the GUI/CLI and if the user can run the requested flow</a:t>
            </a:r>
            <a:r>
              <a:rPr lang="en-IN" sz="1800" dirty="0"/>
              <a:t>. If the options are valid then it is sent to the </a:t>
            </a:r>
            <a:r>
              <a:rPr lang="en-IN" sz="1800" b="1" dirty="0"/>
              <a:t>Action Handler, </a:t>
            </a:r>
            <a:r>
              <a:rPr lang="en-IN" sz="1800" dirty="0"/>
              <a:t>else error is sent back to the controller to notify users.</a:t>
            </a:r>
          </a:p>
          <a:p>
            <a:pPr algn="just"/>
            <a:r>
              <a:rPr lang="en-IN" sz="1800" dirty="0"/>
              <a:t>The </a:t>
            </a:r>
            <a:r>
              <a:rPr lang="en-IN" sz="1800" b="1" dirty="0"/>
              <a:t>Action Handler</a:t>
            </a:r>
            <a:r>
              <a:rPr lang="en-IN" sz="1800" dirty="0"/>
              <a:t> is responsible for pre flow execution tasks such as checking if the resources on which the flow needs to be run on exists and to even check if AFE is functioning properly by checking the logs</a:t>
            </a:r>
            <a:r>
              <a:rPr lang="en-US" sz="1800" dirty="0"/>
              <a:t>. After these checks are done the handle goes to the </a:t>
            </a:r>
            <a:r>
              <a:rPr lang="en-US" sz="1800" b="1" dirty="0"/>
              <a:t>Test Analyzer</a:t>
            </a:r>
            <a:r>
              <a:rPr lang="en-US" sz="1800" dirty="0"/>
              <a:t>.</a:t>
            </a:r>
          </a:p>
        </p:txBody>
      </p:sp>
    </p:spTree>
    <p:extLst>
      <p:ext uri="{BB962C8B-B14F-4D97-AF65-F5344CB8AC3E}">
        <p14:creationId xmlns:p14="http://schemas.microsoft.com/office/powerpoint/2010/main" val="62635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2" y="1534528"/>
            <a:ext cx="11029615" cy="5007588"/>
          </a:xfrm>
        </p:spPr>
        <p:txBody>
          <a:bodyPr>
            <a:normAutofit/>
          </a:bodyPr>
          <a:lstStyle/>
          <a:p>
            <a:pPr algn="just"/>
            <a:r>
              <a:rPr lang="en-US" sz="1800" dirty="0"/>
              <a:t>The </a:t>
            </a:r>
            <a:r>
              <a:rPr lang="en-US" sz="1800" b="1" dirty="0"/>
              <a:t>Test Analyzer</a:t>
            </a:r>
            <a:r>
              <a:rPr lang="en-US" sz="1800" dirty="0"/>
              <a:t> checks for issues with the flow packages that are deployed on the AFE system. If there are issues with the flow packages deployed, then the flows are not run, and a notification is sent to teams responsible for flow deployments. If there are no issues with the flow packages, then the request is sent to the </a:t>
            </a:r>
            <a:r>
              <a:rPr lang="en-US" sz="1800" b="1" dirty="0"/>
              <a:t>Test Factory.</a:t>
            </a:r>
            <a:endParaRPr lang="en-US" sz="1800" dirty="0"/>
          </a:p>
          <a:p>
            <a:pPr algn="just"/>
            <a:r>
              <a:rPr lang="en-US" sz="1800" dirty="0"/>
              <a:t>The </a:t>
            </a:r>
            <a:r>
              <a:rPr lang="en-US" sz="1800" b="1" dirty="0"/>
              <a:t>Test Factory</a:t>
            </a:r>
            <a:r>
              <a:rPr lang="en-US" sz="1800" dirty="0"/>
              <a:t> builds the execution queue, analyzes the dependencies between flows and flow suites to be executed and constructs the best sequence for executing the flows and then hands over the control to the </a:t>
            </a:r>
            <a:r>
              <a:rPr lang="en-US" sz="1800" b="1" dirty="0"/>
              <a:t>Execution Engine</a:t>
            </a:r>
          </a:p>
          <a:p>
            <a:pPr algn="just"/>
            <a:r>
              <a:rPr lang="en-US" sz="1800" dirty="0"/>
              <a:t>The </a:t>
            </a:r>
            <a:r>
              <a:rPr lang="en-US" sz="1800" b="1" dirty="0"/>
              <a:t>Execution Engine</a:t>
            </a:r>
            <a:r>
              <a:rPr lang="en-US" sz="1800" dirty="0"/>
              <a:t> is the most critical part of the AFE system. It is responsible for scheduling the run order of flows, parallelism handling, reservation of resources, updating relevant log files with status and handling failures. The status of the flows can be checked via the GUI/CLI via the </a:t>
            </a:r>
            <a:r>
              <a:rPr lang="en-US" sz="1800" b="1" dirty="0"/>
              <a:t>exposed controller endpoints</a:t>
            </a:r>
            <a:r>
              <a:rPr lang="en-US" sz="1800" dirty="0"/>
              <a:t>.</a:t>
            </a:r>
          </a:p>
          <a:p>
            <a:pPr algn="just"/>
            <a:r>
              <a:rPr lang="en-US" sz="1800" dirty="0"/>
              <a:t>Apart from the above core requirements for AFE to work, there would be </a:t>
            </a:r>
            <a:r>
              <a:rPr lang="en-US" sz="1800" b="1" dirty="0"/>
              <a:t>common utilities</a:t>
            </a:r>
            <a:r>
              <a:rPr lang="en-US" sz="1800" dirty="0"/>
              <a:t> developed which help in abstracting things such as logging, process management, remote command execution etc. so that same flows can be run on multiple platforms. This improves code maintenance.</a:t>
            </a:r>
            <a:endParaRPr lang="en-IN" sz="1800" dirty="0"/>
          </a:p>
          <a:p>
            <a:endParaRPr lang="en-IN" sz="1800"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581191" y="813935"/>
            <a:ext cx="11029616" cy="469939"/>
          </a:xfrm>
        </p:spPr>
        <p:txBody>
          <a:bodyPr>
            <a:noAutofit/>
          </a:bodyPr>
          <a:lstStyle/>
          <a:p>
            <a:r>
              <a:rPr lang="en-US" sz="3200" dirty="0"/>
              <a:t>How Does AFE Work? (Cont.)</a:t>
            </a:r>
          </a:p>
        </p:txBody>
      </p:sp>
    </p:spTree>
    <p:extLst>
      <p:ext uri="{BB962C8B-B14F-4D97-AF65-F5344CB8AC3E}">
        <p14:creationId xmlns:p14="http://schemas.microsoft.com/office/powerpoint/2010/main" val="19405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2" y="1534528"/>
            <a:ext cx="11029615" cy="5007588"/>
          </a:xfrm>
        </p:spPr>
        <p:txBody>
          <a:bodyPr>
            <a:normAutofit/>
          </a:bodyPr>
          <a:lstStyle/>
          <a:p>
            <a:pPr algn="just"/>
            <a:r>
              <a:rPr lang="en-US" sz="1800" dirty="0"/>
              <a:t>Apart from thinking about functional requirements it is important to figure out the nonfunctional requirements that can potentially change the way the system is modelled. For example, performance requirements can affect how an entire system is designed and knowing about it early and having the intuition to think about such potential requirements is very important.</a:t>
            </a:r>
          </a:p>
          <a:p>
            <a:pPr algn="just"/>
            <a:r>
              <a:rPr lang="en-US" sz="1800" dirty="0"/>
              <a:t>Knowing how the system acts as a backbox through a context diagram helps all stakeholders understand the bigger picture. It helps in clearly showing what belongs in a system and what does not.</a:t>
            </a:r>
          </a:p>
          <a:p>
            <a:pPr algn="just"/>
            <a:r>
              <a:rPr lang="en-US" sz="1800" dirty="0"/>
              <a:t>The analysis of the system in different views (Module decomposition, utility trees, component connection etc.) can be templated and be reused for other similar systems. This helps in deriving more cost vs benefit of different architecture approaches for similar problems in the future.</a:t>
            </a:r>
          </a:p>
          <a:p>
            <a:pPr algn="just"/>
            <a:r>
              <a:rPr lang="en-US" sz="1800" dirty="0"/>
              <a:t>The module view and component connection diagrams help developers visualize implementation strategies much earlier in system designing and makes planning (especially in AGILE) much easier.</a:t>
            </a:r>
          </a:p>
          <a:p>
            <a:pPr algn="just"/>
            <a:r>
              <a:rPr lang="en-US" sz="1800" dirty="0"/>
              <a:t>The deployment view gives a clear image to operation teams on how the application modules are deployed and helps in rough estimation of cost early on easing planning.</a:t>
            </a:r>
          </a:p>
          <a:p>
            <a:endParaRPr lang="en-IN" sz="1800"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8" y="797309"/>
            <a:ext cx="11029616" cy="469939"/>
          </a:xfrm>
        </p:spPr>
        <p:txBody>
          <a:bodyPr>
            <a:noAutofit/>
          </a:bodyPr>
          <a:lstStyle/>
          <a:p>
            <a:r>
              <a:rPr lang="en-US" sz="3200" dirty="0"/>
              <a:t>Key Learnings</a:t>
            </a:r>
          </a:p>
        </p:txBody>
      </p:sp>
    </p:spTree>
    <p:extLst>
      <p:ext uri="{BB962C8B-B14F-4D97-AF65-F5344CB8AC3E}">
        <p14:creationId xmlns:p14="http://schemas.microsoft.com/office/powerpoint/2010/main" val="70815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1064742"/>
          </a:xfrm>
        </p:spPr>
        <p:txBody>
          <a:bodyPr>
            <a:noAutofit/>
          </a:bodyPr>
          <a:lstStyle/>
          <a:p>
            <a:r>
              <a:rPr lang="en-US" sz="3200" dirty="0"/>
              <a:t>Goals</a:t>
            </a:r>
          </a:p>
        </p:txBody>
      </p:sp>
      <p:sp>
        <p:nvSpPr>
          <p:cNvPr id="5" name="Content Placeholder 4">
            <a:extLst>
              <a:ext uri="{FF2B5EF4-FFF2-40B4-BE49-F238E27FC236}">
                <a16:creationId xmlns:a16="http://schemas.microsoft.com/office/drawing/2014/main" id="{D491B513-7DEA-4921-AC41-C1C117323CBA}"/>
              </a:ext>
            </a:extLst>
          </p:cNvPr>
          <p:cNvSpPr>
            <a:spLocks noGrp="1"/>
          </p:cNvSpPr>
          <p:nvPr>
            <p:ph idx="1"/>
          </p:nvPr>
        </p:nvSpPr>
        <p:spPr>
          <a:xfrm>
            <a:off x="581193" y="2078182"/>
            <a:ext cx="11029615" cy="3940233"/>
          </a:xfrm>
        </p:spPr>
        <p:txBody>
          <a:bodyPr>
            <a:normAutofit/>
          </a:bodyPr>
          <a:lstStyle/>
          <a:p>
            <a:pPr marL="0" indent="0">
              <a:buNone/>
            </a:pPr>
            <a:r>
              <a:rPr lang="en-US" sz="2400" dirty="0"/>
              <a:t>The following are the goals of the AFE system:</a:t>
            </a:r>
          </a:p>
          <a:p>
            <a:r>
              <a:rPr lang="en-US" sz="2400" dirty="0"/>
              <a:t>Automate running test flows on services and resources through a UI/command line to aid developers, testers and dev-ops engineers in an organization.</a:t>
            </a:r>
          </a:p>
          <a:p>
            <a:r>
              <a:rPr lang="en-US" sz="2400" dirty="0"/>
              <a:t>Ability to run flows to deploy resources such as servers and databases that can be used by the test flows or even operation teams.</a:t>
            </a:r>
          </a:p>
          <a:p>
            <a:r>
              <a:rPr lang="en-US" sz="2400" dirty="0"/>
              <a:t>To run unit tests already written for applications via the automated test flows.</a:t>
            </a:r>
          </a:p>
          <a:p>
            <a:r>
              <a:rPr lang="en-US" sz="2400" dirty="0"/>
              <a:t>Integrate with other IT automation tools to synergize CI/CD pipelines.</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548659"/>
            <a:ext cx="11029616" cy="469939"/>
          </a:xfrm>
        </p:spPr>
        <p:txBody>
          <a:bodyPr>
            <a:noAutofit/>
          </a:bodyPr>
          <a:lstStyle/>
          <a:p>
            <a:r>
              <a:rPr lang="en-US" dirty="0"/>
              <a:t>Functional requirements:</a:t>
            </a:r>
          </a:p>
        </p:txBody>
      </p:sp>
      <p:graphicFrame>
        <p:nvGraphicFramePr>
          <p:cNvPr id="3" name="Table 3">
            <a:extLst>
              <a:ext uri="{FF2B5EF4-FFF2-40B4-BE49-F238E27FC236}">
                <a16:creationId xmlns:a16="http://schemas.microsoft.com/office/drawing/2014/main" id="{61C85895-3C54-42E6-9FD8-023D271DA56B}"/>
              </a:ext>
            </a:extLst>
          </p:cNvPr>
          <p:cNvGraphicFramePr>
            <a:graphicFrameLocks noGrp="1"/>
          </p:cNvGraphicFramePr>
          <p:nvPr>
            <p:ph idx="1"/>
            <p:extLst>
              <p:ext uri="{D42A27DB-BD31-4B8C-83A1-F6EECF244321}">
                <p14:modId xmlns:p14="http://schemas.microsoft.com/office/powerpoint/2010/main" val="236213491"/>
              </p:ext>
            </p:extLst>
          </p:nvPr>
        </p:nvGraphicFramePr>
        <p:xfrm>
          <a:off x="581025" y="981671"/>
          <a:ext cx="11029950" cy="2372360"/>
        </p:xfrm>
        <a:graphic>
          <a:graphicData uri="http://schemas.openxmlformats.org/drawingml/2006/table">
            <a:tbl>
              <a:tblPr firstRow="1" bandRow="1">
                <a:tableStyleId>{5C22544A-7EE6-4342-B048-85BDC9FD1C3A}</a:tableStyleId>
              </a:tblPr>
              <a:tblGrid>
                <a:gridCol w="840451">
                  <a:extLst>
                    <a:ext uri="{9D8B030D-6E8A-4147-A177-3AD203B41FA5}">
                      <a16:colId xmlns:a16="http://schemas.microsoft.com/office/drawing/2014/main" val="120311497"/>
                    </a:ext>
                  </a:extLst>
                </a:gridCol>
                <a:gridCol w="10189499">
                  <a:extLst>
                    <a:ext uri="{9D8B030D-6E8A-4147-A177-3AD203B41FA5}">
                      <a16:colId xmlns:a16="http://schemas.microsoft.com/office/drawing/2014/main" val="3458103582"/>
                    </a:ext>
                  </a:extLst>
                </a:gridCol>
              </a:tblGrid>
              <a:tr h="370840">
                <a:tc>
                  <a:txBody>
                    <a:bodyPr/>
                    <a:lstStyle/>
                    <a:p>
                      <a:r>
                        <a:rPr lang="en-US" sz="1400" dirty="0"/>
                        <a:t>FR No.</a:t>
                      </a:r>
                      <a:endParaRPr lang="en-IN" sz="1400" dirty="0"/>
                    </a:p>
                  </a:txBody>
                  <a:tcPr/>
                </a:tc>
                <a:tc>
                  <a:txBody>
                    <a:bodyPr/>
                    <a:lstStyle/>
                    <a:p>
                      <a:r>
                        <a:rPr lang="en-US" sz="1400" dirty="0"/>
                        <a:t>FR Description</a:t>
                      </a:r>
                      <a:endParaRPr lang="en-IN" sz="1400" dirty="0"/>
                    </a:p>
                  </a:txBody>
                  <a:tcPr/>
                </a:tc>
                <a:extLst>
                  <a:ext uri="{0D108BD9-81ED-4DB2-BD59-A6C34878D82A}">
                    <a16:rowId xmlns:a16="http://schemas.microsoft.com/office/drawing/2014/main" val="58151623"/>
                  </a:ext>
                </a:extLst>
              </a:tr>
              <a:tr h="370840">
                <a:tc>
                  <a:txBody>
                    <a:bodyPr/>
                    <a:lstStyle/>
                    <a:p>
                      <a:r>
                        <a:rPr lang="en-US" sz="1400" dirty="0"/>
                        <a:t>FR 1</a:t>
                      </a:r>
                      <a:endParaRPr lang="en-IN" sz="1400" dirty="0"/>
                    </a:p>
                  </a:txBody>
                  <a:tcPr/>
                </a:tc>
                <a:tc>
                  <a:txBody>
                    <a:bodyPr/>
                    <a:lstStyle/>
                    <a:p>
                      <a:r>
                        <a:rPr lang="en-US" sz="1400" dirty="0"/>
                        <a:t>System must run flows that can be written in languages such as Python. Flows can be test cases or a set of instructions to deploy services that developers need.</a:t>
                      </a:r>
                      <a:endParaRPr lang="en-IN" sz="1400" dirty="0"/>
                    </a:p>
                  </a:txBody>
                  <a:tcPr/>
                </a:tc>
                <a:extLst>
                  <a:ext uri="{0D108BD9-81ED-4DB2-BD59-A6C34878D82A}">
                    <a16:rowId xmlns:a16="http://schemas.microsoft.com/office/drawing/2014/main" val="15272376"/>
                  </a:ext>
                </a:extLst>
              </a:tr>
              <a:tr h="370840">
                <a:tc>
                  <a:txBody>
                    <a:bodyPr/>
                    <a:lstStyle/>
                    <a:p>
                      <a:r>
                        <a:rPr lang="en-US" sz="1400" dirty="0"/>
                        <a:t>FR 2</a:t>
                      </a:r>
                      <a:endParaRPr lang="en-IN" sz="1400" dirty="0"/>
                    </a:p>
                  </a:txBody>
                  <a:tcPr/>
                </a:tc>
                <a:tc>
                  <a:txBody>
                    <a:bodyPr/>
                    <a:lstStyle/>
                    <a:p>
                      <a:r>
                        <a:rPr lang="en-US" sz="1400" dirty="0"/>
                        <a:t>System must have a UI that can be used by developers/testers/</a:t>
                      </a:r>
                      <a:r>
                        <a:rPr lang="en-US" sz="1400" dirty="0" err="1"/>
                        <a:t>devops</a:t>
                      </a:r>
                      <a:r>
                        <a:rPr lang="en-US" sz="1400" dirty="0"/>
                        <a:t> where they can initiate, monitor flow runs and view results.</a:t>
                      </a:r>
                      <a:endParaRPr lang="en-IN" sz="1400" dirty="0"/>
                    </a:p>
                  </a:txBody>
                  <a:tcPr/>
                </a:tc>
                <a:extLst>
                  <a:ext uri="{0D108BD9-81ED-4DB2-BD59-A6C34878D82A}">
                    <a16:rowId xmlns:a16="http://schemas.microsoft.com/office/drawing/2014/main" val="2508240041"/>
                  </a:ext>
                </a:extLst>
              </a:tr>
              <a:tr h="370840">
                <a:tc>
                  <a:txBody>
                    <a:bodyPr/>
                    <a:lstStyle/>
                    <a:p>
                      <a:r>
                        <a:rPr lang="en-US" sz="1400" dirty="0"/>
                        <a:t>FR 3</a:t>
                      </a:r>
                      <a:endParaRPr lang="en-IN" sz="1400" dirty="0"/>
                    </a:p>
                  </a:txBody>
                  <a:tcPr/>
                </a:tc>
                <a:tc>
                  <a:txBody>
                    <a:bodyPr/>
                    <a:lstStyle/>
                    <a:p>
                      <a:r>
                        <a:rPr lang="en-US" sz="1400" dirty="0"/>
                        <a:t>System must also have a command line tool to allow other IT automation tools such as Jenkins and Ansible to interact with it.</a:t>
                      </a:r>
                    </a:p>
                  </a:txBody>
                  <a:tcPr/>
                </a:tc>
                <a:extLst>
                  <a:ext uri="{0D108BD9-81ED-4DB2-BD59-A6C34878D82A}">
                    <a16:rowId xmlns:a16="http://schemas.microsoft.com/office/drawing/2014/main" val="3108174958"/>
                  </a:ext>
                </a:extLst>
              </a:tr>
              <a:tr h="370840">
                <a:tc>
                  <a:txBody>
                    <a:bodyPr/>
                    <a:lstStyle/>
                    <a:p>
                      <a:r>
                        <a:rPr lang="en-US" sz="1400" dirty="0"/>
                        <a:t>FR 4</a:t>
                      </a:r>
                      <a:endParaRPr lang="en-IN" sz="1400" dirty="0"/>
                    </a:p>
                  </a:txBody>
                  <a:tcPr/>
                </a:tc>
                <a:tc>
                  <a:txBody>
                    <a:bodyPr/>
                    <a:lstStyle/>
                    <a:p>
                      <a:r>
                        <a:rPr lang="en-US" sz="1400" dirty="0"/>
                        <a:t>System must allow users to run flows only if they are authenticated.</a:t>
                      </a:r>
                    </a:p>
                  </a:txBody>
                  <a:tcPr/>
                </a:tc>
                <a:extLst>
                  <a:ext uri="{0D108BD9-81ED-4DB2-BD59-A6C34878D82A}">
                    <a16:rowId xmlns:a16="http://schemas.microsoft.com/office/drawing/2014/main" val="1135188606"/>
                  </a:ext>
                </a:extLst>
              </a:tr>
              <a:tr h="370840">
                <a:tc>
                  <a:txBody>
                    <a:bodyPr/>
                    <a:lstStyle/>
                    <a:p>
                      <a:r>
                        <a:rPr lang="en-US" sz="1400" dirty="0"/>
                        <a:t>FR 5</a:t>
                      </a:r>
                      <a:endParaRPr lang="en-IN" sz="1400" dirty="0"/>
                    </a:p>
                  </a:txBody>
                  <a:tcPr/>
                </a:tc>
                <a:tc>
                  <a:txBody>
                    <a:bodyPr/>
                    <a:lstStyle/>
                    <a:p>
                      <a:r>
                        <a:rPr lang="en-US" sz="1400" dirty="0"/>
                        <a:t>System must have capability to notify stakeholders(through email) the status of flow runs.</a:t>
                      </a:r>
                    </a:p>
                  </a:txBody>
                  <a:tcPr/>
                </a:tc>
                <a:extLst>
                  <a:ext uri="{0D108BD9-81ED-4DB2-BD59-A6C34878D82A}">
                    <a16:rowId xmlns:a16="http://schemas.microsoft.com/office/drawing/2014/main" val="3796436876"/>
                  </a:ext>
                </a:extLst>
              </a:tr>
            </a:tbl>
          </a:graphicData>
        </a:graphic>
      </p:graphicFrame>
      <p:sp>
        <p:nvSpPr>
          <p:cNvPr id="4" name="Title 1">
            <a:extLst>
              <a:ext uri="{FF2B5EF4-FFF2-40B4-BE49-F238E27FC236}">
                <a16:creationId xmlns:a16="http://schemas.microsoft.com/office/drawing/2014/main" id="{430CA4F8-F0D8-4E82-A6EF-03D094AA3B62}"/>
              </a:ext>
            </a:extLst>
          </p:cNvPr>
          <p:cNvSpPr txBox="1">
            <a:spLocks/>
          </p:cNvSpPr>
          <p:nvPr/>
        </p:nvSpPr>
        <p:spPr>
          <a:xfrm>
            <a:off x="464814" y="3425795"/>
            <a:ext cx="11029616" cy="469939"/>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Non-Functional requirements:</a:t>
            </a:r>
          </a:p>
        </p:txBody>
      </p:sp>
      <p:graphicFrame>
        <p:nvGraphicFramePr>
          <p:cNvPr id="6" name="Table 3">
            <a:extLst>
              <a:ext uri="{FF2B5EF4-FFF2-40B4-BE49-F238E27FC236}">
                <a16:creationId xmlns:a16="http://schemas.microsoft.com/office/drawing/2014/main" id="{C0C9C1C7-B933-41C1-815B-AAF17CF9C5E9}"/>
              </a:ext>
            </a:extLst>
          </p:cNvPr>
          <p:cNvGraphicFramePr>
            <a:graphicFrameLocks/>
          </p:cNvGraphicFramePr>
          <p:nvPr>
            <p:extLst>
              <p:ext uri="{D42A27DB-BD31-4B8C-83A1-F6EECF244321}">
                <p14:modId xmlns:p14="http://schemas.microsoft.com/office/powerpoint/2010/main" val="710670185"/>
              </p:ext>
            </p:extLst>
          </p:nvPr>
        </p:nvGraphicFramePr>
        <p:xfrm>
          <a:off x="581359" y="3895734"/>
          <a:ext cx="11029616" cy="2743200"/>
        </p:xfrm>
        <a:graphic>
          <a:graphicData uri="http://schemas.openxmlformats.org/drawingml/2006/table">
            <a:tbl>
              <a:tblPr firstRow="1" bandRow="1">
                <a:tableStyleId>{5C22544A-7EE6-4342-B048-85BDC9FD1C3A}</a:tableStyleId>
              </a:tblPr>
              <a:tblGrid>
                <a:gridCol w="1869410">
                  <a:extLst>
                    <a:ext uri="{9D8B030D-6E8A-4147-A177-3AD203B41FA5}">
                      <a16:colId xmlns:a16="http://schemas.microsoft.com/office/drawing/2014/main" val="3458103582"/>
                    </a:ext>
                  </a:extLst>
                </a:gridCol>
                <a:gridCol w="9160206">
                  <a:extLst>
                    <a:ext uri="{9D8B030D-6E8A-4147-A177-3AD203B41FA5}">
                      <a16:colId xmlns:a16="http://schemas.microsoft.com/office/drawing/2014/main" val="1330769014"/>
                    </a:ext>
                  </a:extLst>
                </a:gridCol>
              </a:tblGrid>
              <a:tr h="370840">
                <a:tc>
                  <a:txBody>
                    <a:bodyPr/>
                    <a:lstStyle/>
                    <a:p>
                      <a:r>
                        <a:rPr lang="en-US" sz="1400" dirty="0"/>
                        <a:t>Quality</a:t>
                      </a:r>
                      <a:endParaRPr lang="en-IN" sz="1400" dirty="0"/>
                    </a:p>
                  </a:txBody>
                  <a:tcPr/>
                </a:tc>
                <a:tc>
                  <a:txBody>
                    <a:bodyPr/>
                    <a:lstStyle/>
                    <a:p>
                      <a:r>
                        <a:rPr lang="en-US" sz="1400" dirty="0"/>
                        <a:t>NFR Description</a:t>
                      </a:r>
                      <a:endParaRPr lang="en-IN" sz="1400" dirty="0"/>
                    </a:p>
                  </a:txBody>
                  <a:tcPr/>
                </a:tc>
                <a:extLst>
                  <a:ext uri="{0D108BD9-81ED-4DB2-BD59-A6C34878D82A}">
                    <a16:rowId xmlns:a16="http://schemas.microsoft.com/office/drawing/2014/main" val="58151623"/>
                  </a:ext>
                </a:extLst>
              </a:tr>
              <a:tr h="370840">
                <a:tc>
                  <a:txBody>
                    <a:bodyPr/>
                    <a:lstStyle/>
                    <a:p>
                      <a:r>
                        <a:rPr lang="en-US" sz="1400" dirty="0"/>
                        <a:t>Performance</a:t>
                      </a:r>
                      <a:endParaRPr lang="en-IN" sz="1400" dirty="0"/>
                    </a:p>
                  </a:txBody>
                  <a:tcPr/>
                </a:tc>
                <a:tc>
                  <a:txBody>
                    <a:bodyPr/>
                    <a:lstStyle/>
                    <a:p>
                      <a:pPr marL="342900" indent="-342900">
                        <a:buFont typeface="Arial" panose="020B0604020202020204" pitchFamily="34" charset="0"/>
                        <a:buChar char="•"/>
                      </a:pPr>
                      <a:r>
                        <a:rPr lang="en-US" sz="1400" dirty="0"/>
                        <a:t>System shall run test flows parallelly (At least 4 flows at a time).</a:t>
                      </a:r>
                    </a:p>
                    <a:p>
                      <a:pPr marL="342900" indent="-342900">
                        <a:buFont typeface="Arial" panose="020B0604020202020204" pitchFamily="34" charset="0"/>
                        <a:buChar char="•"/>
                      </a:pPr>
                      <a:r>
                        <a:rPr lang="en-US" sz="1400" dirty="0"/>
                        <a:t>Maintain CPU usage as low as 50% in standard workloads.</a:t>
                      </a:r>
                      <a:endParaRPr lang="en-IN" sz="1400" dirty="0"/>
                    </a:p>
                  </a:txBody>
                  <a:tcPr/>
                </a:tc>
                <a:extLst>
                  <a:ext uri="{0D108BD9-81ED-4DB2-BD59-A6C34878D82A}">
                    <a16:rowId xmlns:a16="http://schemas.microsoft.com/office/drawing/2014/main" val="15272376"/>
                  </a:ext>
                </a:extLst>
              </a:tr>
              <a:tr h="370840">
                <a:tc>
                  <a:txBody>
                    <a:bodyPr/>
                    <a:lstStyle/>
                    <a:p>
                      <a:r>
                        <a:rPr lang="en-US" sz="1400" dirty="0"/>
                        <a:t>Security</a:t>
                      </a:r>
                      <a:endParaRPr lang="en-IN" sz="1400" dirty="0"/>
                    </a:p>
                  </a:txBody>
                  <a:tcPr/>
                </a:tc>
                <a:tc>
                  <a:txBody>
                    <a:bodyPr/>
                    <a:lstStyle/>
                    <a:p>
                      <a:r>
                        <a:rPr lang="en-US" sz="1400" dirty="0"/>
                        <a:t>The system must not allow certain operations based on permissions given to the user logged in.</a:t>
                      </a:r>
                      <a:endParaRPr lang="en-IN" sz="1400" dirty="0"/>
                    </a:p>
                  </a:txBody>
                  <a:tcPr/>
                </a:tc>
                <a:extLst>
                  <a:ext uri="{0D108BD9-81ED-4DB2-BD59-A6C34878D82A}">
                    <a16:rowId xmlns:a16="http://schemas.microsoft.com/office/drawing/2014/main" val="3332379860"/>
                  </a:ext>
                </a:extLst>
              </a:tr>
              <a:tr h="370840">
                <a:tc>
                  <a:txBody>
                    <a:bodyPr/>
                    <a:lstStyle/>
                    <a:p>
                      <a:r>
                        <a:rPr lang="en-US" sz="1400" dirty="0"/>
                        <a:t>Availability</a:t>
                      </a:r>
                      <a:endParaRPr lang="en-IN" sz="1400" dirty="0"/>
                    </a:p>
                  </a:txBody>
                  <a:tcPr/>
                </a:tc>
                <a:tc>
                  <a:txBody>
                    <a:bodyPr/>
                    <a:lstStyle/>
                    <a:p>
                      <a:pPr marL="0" indent="0">
                        <a:buFont typeface="Arial" panose="020B0604020202020204" pitchFamily="34" charset="0"/>
                        <a:buNone/>
                      </a:pPr>
                      <a:r>
                        <a:rPr lang="en-US" sz="1400" dirty="0"/>
                        <a:t>MTTR of Less than 60 seconds shall be needed</a:t>
                      </a:r>
                      <a:endParaRPr lang="en-IN" sz="1400" dirty="0"/>
                    </a:p>
                  </a:txBody>
                  <a:tcPr/>
                </a:tc>
                <a:extLst>
                  <a:ext uri="{0D108BD9-81ED-4DB2-BD59-A6C34878D82A}">
                    <a16:rowId xmlns:a16="http://schemas.microsoft.com/office/drawing/2014/main" val="3618443561"/>
                  </a:ext>
                </a:extLst>
              </a:tr>
              <a:tr h="370840">
                <a:tc>
                  <a:txBody>
                    <a:bodyPr/>
                    <a:lstStyle/>
                    <a:p>
                      <a:r>
                        <a:rPr lang="en-US" sz="1400" dirty="0"/>
                        <a:t>Portability</a:t>
                      </a:r>
                      <a:endParaRPr lang="en-IN" sz="1400" dirty="0"/>
                    </a:p>
                  </a:txBody>
                  <a:tcPr/>
                </a:tc>
                <a:tc>
                  <a:txBody>
                    <a:bodyPr/>
                    <a:lstStyle/>
                    <a:p>
                      <a:r>
                        <a:rPr lang="en-US" sz="1400" dirty="0"/>
                        <a:t>Should be able to deploy system in both Windows and Linux platforms</a:t>
                      </a:r>
                      <a:endParaRPr lang="en-IN" sz="1400" dirty="0"/>
                    </a:p>
                  </a:txBody>
                  <a:tcPr/>
                </a:tc>
                <a:extLst>
                  <a:ext uri="{0D108BD9-81ED-4DB2-BD59-A6C34878D82A}">
                    <a16:rowId xmlns:a16="http://schemas.microsoft.com/office/drawing/2014/main" val="4176377026"/>
                  </a:ext>
                </a:extLst>
              </a:tr>
              <a:tr h="370840">
                <a:tc>
                  <a:txBody>
                    <a:bodyPr/>
                    <a:lstStyle/>
                    <a:p>
                      <a:r>
                        <a:rPr lang="en-US" sz="1400" dirty="0"/>
                        <a:t>Usability</a:t>
                      </a:r>
                      <a:endParaRPr lang="en-IN" sz="1400" dirty="0"/>
                    </a:p>
                  </a:txBody>
                  <a:tcPr/>
                </a:tc>
                <a:tc>
                  <a:txBody>
                    <a:bodyPr/>
                    <a:lstStyle/>
                    <a:p>
                      <a:r>
                        <a:rPr lang="en-US" sz="1400" dirty="0"/>
                        <a:t>System shall be easy to pick up and be used by new hires in less than two weeks of training</a:t>
                      </a:r>
                      <a:endParaRPr lang="en-IN" sz="1400" dirty="0"/>
                    </a:p>
                  </a:txBody>
                  <a:tcPr/>
                </a:tc>
                <a:extLst>
                  <a:ext uri="{0D108BD9-81ED-4DB2-BD59-A6C34878D82A}">
                    <a16:rowId xmlns:a16="http://schemas.microsoft.com/office/drawing/2014/main" val="2688861965"/>
                  </a:ext>
                </a:extLst>
              </a:tr>
              <a:tr h="370840">
                <a:tc>
                  <a:txBody>
                    <a:bodyPr/>
                    <a:lstStyle/>
                    <a:p>
                      <a:r>
                        <a:rPr lang="en-US" sz="1400" dirty="0"/>
                        <a:t>Interoperability</a:t>
                      </a:r>
                      <a:endParaRPr lang="en-IN" sz="1400" dirty="0"/>
                    </a:p>
                  </a:txBody>
                  <a:tcPr/>
                </a:tc>
                <a:tc>
                  <a:txBody>
                    <a:bodyPr/>
                    <a:lstStyle/>
                    <a:p>
                      <a:r>
                        <a:rPr lang="en-US" sz="1400" dirty="0"/>
                        <a:t>System shall abstract common services such as logging, remote communication to ease flow development for flows.</a:t>
                      </a:r>
                      <a:endParaRPr lang="en-IN" sz="1400" dirty="0"/>
                    </a:p>
                  </a:txBody>
                  <a:tcPr/>
                </a:tc>
                <a:extLst>
                  <a:ext uri="{0D108BD9-81ED-4DB2-BD59-A6C34878D82A}">
                    <a16:rowId xmlns:a16="http://schemas.microsoft.com/office/drawing/2014/main" val="571066431"/>
                  </a:ext>
                </a:extLst>
              </a:tr>
            </a:tbl>
          </a:graphicData>
        </a:graphic>
      </p:graphicFrame>
    </p:spTree>
    <p:extLst>
      <p:ext uri="{BB962C8B-B14F-4D97-AF65-F5344CB8AC3E}">
        <p14:creationId xmlns:p14="http://schemas.microsoft.com/office/powerpoint/2010/main" val="140667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469939"/>
          </a:xfrm>
        </p:spPr>
        <p:txBody>
          <a:bodyPr>
            <a:noAutofit/>
          </a:bodyPr>
          <a:lstStyle/>
          <a:p>
            <a:r>
              <a:rPr lang="en-US" sz="3200"/>
              <a:t>Utility tree of ASR</a:t>
            </a:r>
            <a:endParaRPr lang="en-US" sz="3200" dirty="0"/>
          </a:p>
        </p:txBody>
      </p:sp>
      <p:pic>
        <p:nvPicPr>
          <p:cNvPr id="11" name="Picture 10" descr="A picture containing table&#10;&#10;Description automatically generated">
            <a:extLst>
              <a:ext uri="{FF2B5EF4-FFF2-40B4-BE49-F238E27FC236}">
                <a16:creationId xmlns:a16="http://schemas.microsoft.com/office/drawing/2014/main" id="{0A1EC1B2-2E6B-4011-B77A-C0F24415C207}"/>
              </a:ext>
            </a:extLst>
          </p:cNvPr>
          <p:cNvPicPr>
            <a:picLocks noChangeAspect="1"/>
          </p:cNvPicPr>
          <p:nvPr/>
        </p:nvPicPr>
        <p:blipFill>
          <a:blip r:embed="rId2"/>
          <a:stretch>
            <a:fillRect/>
          </a:stretch>
        </p:blipFill>
        <p:spPr>
          <a:xfrm>
            <a:off x="1873437" y="1117619"/>
            <a:ext cx="8212369" cy="5620716"/>
          </a:xfrm>
          <a:prstGeom prst="rect">
            <a:avLst/>
          </a:prstGeom>
        </p:spPr>
      </p:pic>
    </p:spTree>
    <p:extLst>
      <p:ext uri="{BB962C8B-B14F-4D97-AF65-F5344CB8AC3E}">
        <p14:creationId xmlns:p14="http://schemas.microsoft.com/office/powerpoint/2010/main" val="19429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469939"/>
          </a:xfrm>
        </p:spPr>
        <p:txBody>
          <a:bodyPr>
            <a:noAutofit/>
          </a:bodyPr>
          <a:lstStyle/>
          <a:p>
            <a:r>
              <a:rPr lang="en-US" sz="3200" dirty="0"/>
              <a:t>Tactics to achieve Top 5 ASRs</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3742134363"/>
              </p:ext>
            </p:extLst>
          </p:nvPr>
        </p:nvGraphicFramePr>
        <p:xfrm>
          <a:off x="813262" y="1267480"/>
          <a:ext cx="10565475" cy="4942840"/>
        </p:xfrm>
        <a:graphic>
          <a:graphicData uri="http://schemas.openxmlformats.org/drawingml/2006/table">
            <a:tbl>
              <a:tblPr firstRow="1" bandRow="1">
                <a:tableStyleId>{5C22544A-7EE6-4342-B048-85BDC9FD1C3A}</a:tableStyleId>
              </a:tblPr>
              <a:tblGrid>
                <a:gridCol w="2053645">
                  <a:extLst>
                    <a:ext uri="{9D8B030D-6E8A-4147-A177-3AD203B41FA5}">
                      <a16:colId xmlns:a16="http://schemas.microsoft.com/office/drawing/2014/main" val="3979006666"/>
                    </a:ext>
                  </a:extLst>
                </a:gridCol>
                <a:gridCol w="3866402">
                  <a:extLst>
                    <a:ext uri="{9D8B030D-6E8A-4147-A177-3AD203B41FA5}">
                      <a16:colId xmlns:a16="http://schemas.microsoft.com/office/drawing/2014/main" val="4140222236"/>
                    </a:ext>
                  </a:extLst>
                </a:gridCol>
                <a:gridCol w="4645428">
                  <a:extLst>
                    <a:ext uri="{9D8B030D-6E8A-4147-A177-3AD203B41FA5}">
                      <a16:colId xmlns:a16="http://schemas.microsoft.com/office/drawing/2014/main" val="1924539691"/>
                    </a:ext>
                  </a:extLst>
                </a:gridCol>
              </a:tblGrid>
              <a:tr h="370840">
                <a:tc>
                  <a:txBody>
                    <a:bodyPr/>
                    <a:lstStyle/>
                    <a:p>
                      <a:pPr algn="ctr"/>
                      <a:r>
                        <a:rPr lang="en-US" dirty="0"/>
                        <a:t>Quality Attribute</a:t>
                      </a:r>
                      <a:endParaRPr lang="en-IN" dirty="0"/>
                    </a:p>
                  </a:txBody>
                  <a:tcPr/>
                </a:tc>
                <a:tc>
                  <a:txBody>
                    <a:bodyPr/>
                    <a:lstStyle/>
                    <a:p>
                      <a:pPr algn="ctr"/>
                      <a:r>
                        <a:rPr lang="en-US" dirty="0"/>
                        <a:t>Scenario (Attribute Refinement)</a:t>
                      </a:r>
                      <a:endParaRPr lang="en-IN" dirty="0"/>
                    </a:p>
                  </a:txBody>
                  <a:tcPr/>
                </a:tc>
                <a:tc>
                  <a:txBody>
                    <a:bodyPr/>
                    <a:lstStyle/>
                    <a:p>
                      <a:pPr algn="ctr"/>
                      <a:r>
                        <a:rPr lang="en-US" dirty="0"/>
                        <a:t>Tactics</a:t>
                      </a:r>
                      <a:endParaRPr lang="en-IN" dirty="0"/>
                    </a:p>
                  </a:txBody>
                  <a:tcPr/>
                </a:tc>
                <a:extLst>
                  <a:ext uri="{0D108BD9-81ED-4DB2-BD59-A6C34878D82A}">
                    <a16:rowId xmlns:a16="http://schemas.microsoft.com/office/drawing/2014/main" val="1783710936"/>
                  </a:ext>
                </a:extLst>
              </a:tr>
              <a:tr h="370840">
                <a:tc rowSpan="2">
                  <a:txBody>
                    <a:bodyPr/>
                    <a:lstStyle/>
                    <a:p>
                      <a:pPr algn="ctr"/>
                      <a:r>
                        <a:rPr lang="en-US" b="1" dirty="0"/>
                        <a:t>Performance</a:t>
                      </a:r>
                      <a:endParaRPr lang="en-IN" b="1" dirty="0"/>
                    </a:p>
                  </a:txBody>
                  <a:tcPr anchor="ctr"/>
                </a:tc>
                <a:tc>
                  <a:txBody>
                    <a:bodyPr/>
                    <a:lstStyle/>
                    <a:p>
                      <a:pPr algn="just"/>
                      <a:r>
                        <a:rPr lang="en-US" dirty="0"/>
                        <a:t>On standard operation of 4 test flows the CPU usage must be as low as 50% to let the other services to use. (System Load)</a:t>
                      </a:r>
                      <a:endParaRPr lang="en-IN" dirty="0"/>
                    </a:p>
                  </a:txBody>
                  <a:tcPr anchor="ctr"/>
                </a:tc>
                <a:tc>
                  <a:txBody>
                    <a:bodyPr/>
                    <a:lstStyle/>
                    <a:p>
                      <a:pPr marL="285750" lvl="0" indent="-285750">
                        <a:spcAft>
                          <a:spcPts val="0"/>
                        </a:spcAft>
                        <a:buFont typeface="Arial" panose="020B0604020202020204" pitchFamily="34" charset="0"/>
                        <a:buChar char="•"/>
                      </a:pPr>
                      <a:r>
                        <a:rPr lang="en-US" sz="1800" dirty="0"/>
                        <a:t>Caching data of older flow results so that requests for them are handled quickly and not affect other flow execution requests.</a:t>
                      </a:r>
                    </a:p>
                    <a:p>
                      <a:pPr marL="285750" lvl="0" indent="-285750" algn="just">
                        <a:spcAft>
                          <a:spcPts val="0"/>
                        </a:spcAft>
                        <a:buFont typeface="Arial" panose="020B0604020202020204" pitchFamily="34" charset="0"/>
                        <a:buChar char="•"/>
                      </a:pPr>
                      <a:r>
                        <a:rPr lang="en-US" sz="1800" dirty="0"/>
                        <a:t>Making sure resource arbitration is done by placing flow execution requests on a FIFO queue since all flow requests are of equal priority and have mechanisms in place (such as timeouts and exception handling) to avoid other flows requests from getting stuck in the queue.</a:t>
                      </a:r>
                      <a:endParaRPr lang="en-IN" dirty="0"/>
                    </a:p>
                  </a:txBody>
                  <a:tcPr/>
                </a:tc>
                <a:extLst>
                  <a:ext uri="{0D108BD9-81ED-4DB2-BD59-A6C34878D82A}">
                    <a16:rowId xmlns:a16="http://schemas.microsoft.com/office/drawing/2014/main" val="1711652498"/>
                  </a:ext>
                </a:extLst>
              </a:tr>
              <a:tr h="370840">
                <a:tc vMerge="1">
                  <a:txBody>
                    <a:bodyPr/>
                    <a:lstStyle/>
                    <a:p>
                      <a:endParaRPr lang="en-IN" dirty="0"/>
                    </a:p>
                  </a:txBody>
                  <a:tcPr/>
                </a:tc>
                <a:tc>
                  <a:txBody>
                    <a:bodyPr/>
                    <a:lstStyle/>
                    <a:p>
                      <a:pPr algn="just"/>
                      <a:r>
                        <a:rPr lang="en-US" dirty="0"/>
                        <a:t>A minimum of 4 independent flows should be able to run. (Throughput)</a:t>
                      </a:r>
                      <a:endParaRPr lang="en-IN" dirty="0"/>
                    </a:p>
                  </a:txBody>
                  <a:tcPr anchor="ct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t>Can be achieved by using multi core processors on the app server and implement the flow execution engine with multithreading to make sure flows are run in separate threads.</a:t>
                      </a:r>
                    </a:p>
                    <a:p>
                      <a:endParaRPr lang="en-IN" dirty="0"/>
                    </a:p>
                  </a:txBody>
                  <a:tcPr/>
                </a:tc>
                <a:extLst>
                  <a:ext uri="{0D108BD9-81ED-4DB2-BD59-A6C34878D82A}">
                    <a16:rowId xmlns:a16="http://schemas.microsoft.com/office/drawing/2014/main" val="2769835456"/>
                  </a:ext>
                </a:extLst>
              </a:tr>
            </a:tbl>
          </a:graphicData>
        </a:graphic>
      </p:graphicFrame>
    </p:spTree>
    <p:extLst>
      <p:ext uri="{BB962C8B-B14F-4D97-AF65-F5344CB8AC3E}">
        <p14:creationId xmlns:p14="http://schemas.microsoft.com/office/powerpoint/2010/main" val="188905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6C571FBE-5E87-4BC4-9A18-64026B57FC74}"/>
              </a:ext>
            </a:extLst>
          </p:cNvPr>
          <p:cNvGraphicFramePr>
            <a:graphicFrameLocks noGrp="1"/>
          </p:cNvGraphicFramePr>
          <p:nvPr>
            <p:ph idx="1"/>
            <p:extLst>
              <p:ext uri="{D42A27DB-BD31-4B8C-83A1-F6EECF244321}">
                <p14:modId xmlns:p14="http://schemas.microsoft.com/office/powerpoint/2010/main" val="1669013013"/>
              </p:ext>
            </p:extLst>
          </p:nvPr>
        </p:nvGraphicFramePr>
        <p:xfrm>
          <a:off x="813262" y="1416877"/>
          <a:ext cx="10565475" cy="4668520"/>
        </p:xfrm>
        <a:graphic>
          <a:graphicData uri="http://schemas.openxmlformats.org/drawingml/2006/table">
            <a:tbl>
              <a:tblPr firstRow="1" bandRow="1">
                <a:tableStyleId>{5C22544A-7EE6-4342-B048-85BDC9FD1C3A}</a:tableStyleId>
              </a:tblPr>
              <a:tblGrid>
                <a:gridCol w="2053645">
                  <a:extLst>
                    <a:ext uri="{9D8B030D-6E8A-4147-A177-3AD203B41FA5}">
                      <a16:colId xmlns:a16="http://schemas.microsoft.com/office/drawing/2014/main" val="3979006666"/>
                    </a:ext>
                  </a:extLst>
                </a:gridCol>
                <a:gridCol w="3916278">
                  <a:extLst>
                    <a:ext uri="{9D8B030D-6E8A-4147-A177-3AD203B41FA5}">
                      <a16:colId xmlns:a16="http://schemas.microsoft.com/office/drawing/2014/main" val="4140222236"/>
                    </a:ext>
                  </a:extLst>
                </a:gridCol>
                <a:gridCol w="4595552">
                  <a:extLst>
                    <a:ext uri="{9D8B030D-6E8A-4147-A177-3AD203B41FA5}">
                      <a16:colId xmlns:a16="http://schemas.microsoft.com/office/drawing/2014/main" val="1924539691"/>
                    </a:ext>
                  </a:extLst>
                </a:gridCol>
              </a:tblGrid>
              <a:tr h="370840">
                <a:tc>
                  <a:txBody>
                    <a:bodyPr/>
                    <a:lstStyle/>
                    <a:p>
                      <a:pPr algn="ctr"/>
                      <a:r>
                        <a:rPr lang="en-US" dirty="0"/>
                        <a:t>Quality Attribute</a:t>
                      </a:r>
                      <a:endParaRPr lang="en-IN" dirty="0"/>
                    </a:p>
                  </a:txBody>
                  <a:tcPr/>
                </a:tc>
                <a:tc>
                  <a:txBody>
                    <a:bodyPr/>
                    <a:lstStyle/>
                    <a:p>
                      <a:pPr algn="ctr"/>
                      <a:r>
                        <a:rPr lang="en-US" dirty="0"/>
                        <a:t>Scenario (Attribute Refinement)</a:t>
                      </a:r>
                      <a:endParaRPr lang="en-IN" dirty="0"/>
                    </a:p>
                  </a:txBody>
                  <a:tcPr/>
                </a:tc>
                <a:tc>
                  <a:txBody>
                    <a:bodyPr/>
                    <a:lstStyle/>
                    <a:p>
                      <a:pPr algn="ctr"/>
                      <a:r>
                        <a:rPr lang="en-US" dirty="0"/>
                        <a:t>Tactics</a:t>
                      </a:r>
                      <a:endParaRPr lang="en-IN" dirty="0"/>
                    </a:p>
                  </a:txBody>
                  <a:tcPr/>
                </a:tc>
                <a:extLst>
                  <a:ext uri="{0D108BD9-81ED-4DB2-BD59-A6C34878D82A}">
                    <a16:rowId xmlns:a16="http://schemas.microsoft.com/office/drawing/2014/main" val="1783710936"/>
                  </a:ext>
                </a:extLst>
              </a:tr>
              <a:tr h="370840">
                <a:tc>
                  <a:txBody>
                    <a:bodyPr/>
                    <a:lstStyle/>
                    <a:p>
                      <a:pPr algn="ctr"/>
                      <a:r>
                        <a:rPr lang="en-US" b="1" dirty="0"/>
                        <a:t>Security</a:t>
                      </a:r>
                      <a:endParaRPr lang="en-IN" b="1" dirty="0"/>
                    </a:p>
                  </a:txBody>
                  <a:tcPr anchor="ctr"/>
                </a:tc>
                <a:tc>
                  <a:txBody>
                    <a:bodyPr/>
                    <a:lstStyle/>
                    <a:p>
                      <a:pPr algn="just"/>
                      <a:r>
                        <a:rPr lang="en-US" dirty="0"/>
                        <a:t>Authorized AFE users are assigned to groups which decide what flows the user can execute and what they cannot (Authorization)</a:t>
                      </a:r>
                      <a:endParaRPr lang="en-IN" dirty="0"/>
                    </a:p>
                  </a:txBody>
                  <a:tcPr anchor="ctr"/>
                </a:tc>
                <a:tc>
                  <a:txBody>
                    <a:bodyPr/>
                    <a:lstStyle/>
                    <a:p>
                      <a:pPr marL="285750" lvl="0" indent="-285750" algn="just">
                        <a:spcAft>
                          <a:spcPts val="0"/>
                        </a:spcAft>
                        <a:buFont typeface="Arial" panose="020B0604020202020204" pitchFamily="34" charset="0"/>
                        <a:buChar char="•"/>
                      </a:pPr>
                      <a:r>
                        <a:rPr lang="en-US" sz="1800" dirty="0"/>
                        <a:t>The controller that will handle requests to AFE system must be able to authenticate the requests by integrating it with the organization’s SSO (Single Sign On). </a:t>
                      </a:r>
                    </a:p>
                    <a:p>
                      <a:pPr marL="285750" lvl="0" indent="-285750" algn="just">
                        <a:spcAft>
                          <a:spcPts val="0"/>
                        </a:spcAft>
                        <a:buFont typeface="Arial" panose="020B0604020202020204" pitchFamily="34" charset="0"/>
                        <a:buChar char="•"/>
                      </a:pPr>
                      <a:r>
                        <a:rPr lang="en-US" sz="1800" dirty="0"/>
                        <a:t>When flows are developed one can assign role permissions to it.</a:t>
                      </a:r>
                    </a:p>
                    <a:p>
                      <a:pPr marL="285750" lvl="0" indent="-285750" algn="just">
                        <a:spcAft>
                          <a:spcPts val="0"/>
                        </a:spcAft>
                        <a:buFont typeface="Arial" panose="020B0604020202020204" pitchFamily="34" charset="0"/>
                        <a:buChar char="•"/>
                      </a:pPr>
                      <a:r>
                        <a:rPr lang="en-US" sz="1800" dirty="0"/>
                        <a:t>Users can be put into the roles and groups which further helps in segregating the kind of flows one can execute. </a:t>
                      </a:r>
                      <a:endParaRPr lang="en-US" sz="1800" b="1" dirty="0"/>
                    </a:p>
                  </a:txBody>
                  <a:tcPr/>
                </a:tc>
                <a:extLst>
                  <a:ext uri="{0D108BD9-81ED-4DB2-BD59-A6C34878D82A}">
                    <a16:rowId xmlns:a16="http://schemas.microsoft.com/office/drawing/2014/main" val="1711652498"/>
                  </a:ext>
                </a:extLst>
              </a:tr>
              <a:tr h="370840">
                <a:tc>
                  <a:txBody>
                    <a:bodyPr/>
                    <a:lstStyle/>
                    <a:p>
                      <a:pPr algn="ctr"/>
                      <a:r>
                        <a:rPr lang="en-US" b="1" dirty="0"/>
                        <a:t>Availability</a:t>
                      </a:r>
                      <a:endParaRPr lang="en-IN" b="1" dirty="0"/>
                    </a:p>
                  </a:txBody>
                  <a:tcPr anchor="ctr"/>
                </a:tc>
                <a:tc>
                  <a:txBody>
                    <a:bodyPr/>
                    <a:lstStyle/>
                    <a:p>
                      <a:pPr algn="just"/>
                      <a:r>
                        <a:rPr lang="en-US" dirty="0"/>
                        <a:t>When core AFE services are down the system must come back up in 60 seconds </a:t>
                      </a:r>
                      <a:endParaRPr lang="en-IN" dirty="0"/>
                    </a:p>
                  </a:txBody>
                  <a:tcPr anchor="ctr"/>
                </a:tc>
                <a:tc>
                  <a:txBody>
                    <a:bodyPr/>
                    <a:lstStyle/>
                    <a:p>
                      <a:pPr marL="285750" lvl="0" indent="-285750" algn="just">
                        <a:spcAft>
                          <a:spcPts val="0"/>
                        </a:spcAft>
                        <a:buFont typeface="Arial" panose="020B0604020202020204" pitchFamily="34" charset="0"/>
                        <a:buChar char="•"/>
                      </a:pPr>
                      <a:r>
                        <a:rPr lang="en-US" sz="1800" dirty="0"/>
                        <a:t>Make the core AFE system modules responsible for flow execution be deployed in fast readable SSD based storage.</a:t>
                      </a:r>
                    </a:p>
                    <a:p>
                      <a:pPr marL="285750" lvl="0" indent="-285750" algn="just">
                        <a:spcAft>
                          <a:spcPts val="0"/>
                        </a:spcAft>
                        <a:buFont typeface="Arial" panose="020B0604020202020204" pitchFamily="34" charset="0"/>
                        <a:buChar char="•"/>
                      </a:pPr>
                      <a:r>
                        <a:rPr lang="en-US" sz="1800" dirty="0"/>
                        <a:t>Caching application state data so that the service restart is faster.</a:t>
                      </a:r>
                    </a:p>
                    <a:p>
                      <a:pPr marL="285750" lvl="0" indent="-285750">
                        <a:spcAft>
                          <a:spcPts val="0"/>
                        </a:spcAft>
                        <a:buFont typeface="Arial" panose="020B0604020202020204" pitchFamily="34" charset="0"/>
                        <a:buChar char="•"/>
                      </a:pPr>
                      <a:endParaRPr lang="en-US" sz="1800" b="1" dirty="0"/>
                    </a:p>
                  </a:txBody>
                  <a:tcPr/>
                </a:tc>
                <a:extLst>
                  <a:ext uri="{0D108BD9-81ED-4DB2-BD59-A6C34878D82A}">
                    <a16:rowId xmlns:a16="http://schemas.microsoft.com/office/drawing/2014/main" val="725873979"/>
                  </a:ext>
                </a:extLst>
              </a:tr>
            </a:tbl>
          </a:graphicData>
        </a:graphic>
      </p:graphicFrame>
      <p:sp>
        <p:nvSpPr>
          <p:cNvPr id="5" name="Title 1">
            <a:extLst>
              <a:ext uri="{FF2B5EF4-FFF2-40B4-BE49-F238E27FC236}">
                <a16:creationId xmlns:a16="http://schemas.microsoft.com/office/drawing/2014/main" id="{D309E127-A836-4213-AD1A-244D107C6980}"/>
              </a:ext>
            </a:extLst>
          </p:cNvPr>
          <p:cNvSpPr>
            <a:spLocks noGrp="1"/>
          </p:cNvSpPr>
          <p:nvPr>
            <p:ph type="title"/>
          </p:nvPr>
        </p:nvSpPr>
        <p:spPr>
          <a:xfrm>
            <a:off x="464814" y="647680"/>
            <a:ext cx="11029616" cy="469939"/>
          </a:xfrm>
        </p:spPr>
        <p:txBody>
          <a:bodyPr>
            <a:noAutofit/>
          </a:bodyPr>
          <a:lstStyle/>
          <a:p>
            <a:r>
              <a:rPr lang="en-US" sz="3200" dirty="0"/>
              <a:t>Tactics to achieve Top 5 ASRs (Cont.)</a:t>
            </a:r>
          </a:p>
        </p:txBody>
      </p:sp>
    </p:spTree>
    <p:extLst>
      <p:ext uri="{BB962C8B-B14F-4D97-AF65-F5344CB8AC3E}">
        <p14:creationId xmlns:p14="http://schemas.microsoft.com/office/powerpoint/2010/main" val="115217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512A5F74-BC7A-4C40-93A6-D8DAB2C28D9E}"/>
              </a:ext>
            </a:extLst>
          </p:cNvPr>
          <p:cNvGraphicFramePr>
            <a:graphicFrameLocks/>
          </p:cNvGraphicFramePr>
          <p:nvPr>
            <p:extLst>
              <p:ext uri="{D42A27DB-BD31-4B8C-83A1-F6EECF244321}">
                <p14:modId xmlns:p14="http://schemas.microsoft.com/office/powerpoint/2010/main" val="68280827"/>
              </p:ext>
            </p:extLst>
          </p:nvPr>
        </p:nvGraphicFramePr>
        <p:xfrm>
          <a:off x="813262" y="1298401"/>
          <a:ext cx="10565475" cy="4394200"/>
        </p:xfrm>
        <a:graphic>
          <a:graphicData uri="http://schemas.openxmlformats.org/drawingml/2006/table">
            <a:tbl>
              <a:tblPr firstRow="1" bandRow="1">
                <a:tableStyleId>{5C22544A-7EE6-4342-B048-85BDC9FD1C3A}</a:tableStyleId>
              </a:tblPr>
              <a:tblGrid>
                <a:gridCol w="2053645">
                  <a:extLst>
                    <a:ext uri="{9D8B030D-6E8A-4147-A177-3AD203B41FA5}">
                      <a16:colId xmlns:a16="http://schemas.microsoft.com/office/drawing/2014/main" val="3979006666"/>
                    </a:ext>
                  </a:extLst>
                </a:gridCol>
                <a:gridCol w="4255915">
                  <a:extLst>
                    <a:ext uri="{9D8B030D-6E8A-4147-A177-3AD203B41FA5}">
                      <a16:colId xmlns:a16="http://schemas.microsoft.com/office/drawing/2014/main" val="4140222236"/>
                    </a:ext>
                  </a:extLst>
                </a:gridCol>
                <a:gridCol w="4255915">
                  <a:extLst>
                    <a:ext uri="{9D8B030D-6E8A-4147-A177-3AD203B41FA5}">
                      <a16:colId xmlns:a16="http://schemas.microsoft.com/office/drawing/2014/main" val="1924539691"/>
                    </a:ext>
                  </a:extLst>
                </a:gridCol>
              </a:tblGrid>
              <a:tr h="370840">
                <a:tc>
                  <a:txBody>
                    <a:bodyPr/>
                    <a:lstStyle/>
                    <a:p>
                      <a:pPr algn="ctr"/>
                      <a:r>
                        <a:rPr lang="en-US" dirty="0"/>
                        <a:t>Quality Attribute</a:t>
                      </a:r>
                      <a:endParaRPr lang="en-IN" dirty="0"/>
                    </a:p>
                  </a:txBody>
                  <a:tcPr/>
                </a:tc>
                <a:tc>
                  <a:txBody>
                    <a:bodyPr/>
                    <a:lstStyle/>
                    <a:p>
                      <a:pPr algn="ctr"/>
                      <a:r>
                        <a:rPr lang="en-US" dirty="0"/>
                        <a:t>Scenario (Attribute Refinement)</a:t>
                      </a:r>
                      <a:endParaRPr lang="en-IN" dirty="0"/>
                    </a:p>
                  </a:txBody>
                  <a:tcPr/>
                </a:tc>
                <a:tc>
                  <a:txBody>
                    <a:bodyPr/>
                    <a:lstStyle/>
                    <a:p>
                      <a:pPr algn="ctr"/>
                      <a:r>
                        <a:rPr lang="en-US" dirty="0"/>
                        <a:t>Tactics</a:t>
                      </a:r>
                      <a:endParaRPr lang="en-IN" dirty="0"/>
                    </a:p>
                  </a:txBody>
                  <a:tcPr/>
                </a:tc>
                <a:extLst>
                  <a:ext uri="{0D108BD9-81ED-4DB2-BD59-A6C34878D82A}">
                    <a16:rowId xmlns:a16="http://schemas.microsoft.com/office/drawing/2014/main" val="1783710936"/>
                  </a:ext>
                </a:extLst>
              </a:tr>
              <a:tr h="370840">
                <a:tc>
                  <a:txBody>
                    <a:bodyPr/>
                    <a:lstStyle/>
                    <a:p>
                      <a:pPr algn="ctr"/>
                      <a:r>
                        <a:rPr lang="en-US" sz="1800" b="1" dirty="0"/>
                        <a:t>Portability</a:t>
                      </a:r>
                      <a:endParaRPr lang="en-IN" b="1" dirty="0"/>
                    </a:p>
                  </a:txBody>
                  <a:tcPr anchor="ctr"/>
                </a:tc>
                <a:tc>
                  <a:txBody>
                    <a:bodyPr/>
                    <a:lstStyle/>
                    <a:p>
                      <a:pPr algn="just"/>
                      <a:r>
                        <a:rPr lang="en-US" dirty="0"/>
                        <a:t>AFE Services can be deployed in both Windows and Linux servers and the GUI is accessible on popular platforms.</a:t>
                      </a:r>
                      <a:endParaRPr lang="en-IN" dirty="0"/>
                    </a:p>
                  </a:txBody>
                  <a:tcPr anchor="ctr"/>
                </a:tc>
                <a:tc>
                  <a:txBody>
                    <a:bodyPr/>
                    <a:lstStyle/>
                    <a:p>
                      <a:pPr marL="285750" lvl="0" indent="-285750" algn="just">
                        <a:spcAft>
                          <a:spcPts val="0"/>
                        </a:spcAft>
                        <a:buFont typeface="Arial" panose="020B0604020202020204" pitchFamily="34" charset="0"/>
                        <a:buChar char="•"/>
                      </a:pPr>
                      <a:r>
                        <a:rPr lang="en-US" sz="1800" dirty="0"/>
                        <a:t>The AFE application core services can be implemented with cross platform frameworks such as spring in case of Java so that it can be deployed on both Windows and Linux servers alike.</a:t>
                      </a:r>
                    </a:p>
                    <a:p>
                      <a:pPr marL="285750" lvl="0" indent="-285750" algn="just">
                        <a:spcAft>
                          <a:spcPts val="0"/>
                        </a:spcAft>
                        <a:buFont typeface="Arial" panose="020B0604020202020204" pitchFamily="34" charset="0"/>
                        <a:buChar char="•"/>
                      </a:pPr>
                      <a:r>
                        <a:rPr lang="en-US" sz="1800" dirty="0"/>
                        <a:t>The front-end GUI can be a web-based interface making it accessible on any device with a web browser.</a:t>
                      </a:r>
                    </a:p>
                  </a:txBody>
                  <a:tcPr/>
                </a:tc>
                <a:extLst>
                  <a:ext uri="{0D108BD9-81ED-4DB2-BD59-A6C34878D82A}">
                    <a16:rowId xmlns:a16="http://schemas.microsoft.com/office/drawing/2014/main" val="1711652498"/>
                  </a:ext>
                </a:extLst>
              </a:tr>
              <a:tr h="370840">
                <a:tc>
                  <a:txBody>
                    <a:bodyPr/>
                    <a:lstStyle/>
                    <a:p>
                      <a:pPr algn="ctr"/>
                      <a:r>
                        <a:rPr lang="en-US" b="1" dirty="0"/>
                        <a:t>Interoperability</a:t>
                      </a:r>
                      <a:endParaRPr lang="en-IN" b="1" dirty="0"/>
                    </a:p>
                  </a:txBody>
                  <a:tcPr anchor="ctr"/>
                </a:tc>
                <a:tc>
                  <a:txBody>
                    <a:bodyPr/>
                    <a:lstStyle/>
                    <a:p>
                      <a:pPr algn="just"/>
                      <a:r>
                        <a:rPr lang="en-US" dirty="0"/>
                        <a:t>When developers create automated flows that behave similarly across platforms, then the flow must work on all these platforms (Unified Experience)</a:t>
                      </a:r>
                      <a:endParaRPr lang="en-IN" dirty="0"/>
                    </a:p>
                  </a:txBody>
                  <a:tcPr anchor="ctr"/>
                </a:tc>
                <a:tc>
                  <a:txBody>
                    <a:bodyPr/>
                    <a:lstStyle/>
                    <a:p>
                      <a:pPr marL="0" lvl="0" indent="0" algn="just">
                        <a:spcAft>
                          <a:spcPts val="0"/>
                        </a:spcAft>
                        <a:buFont typeface="Arial" panose="020B0604020202020204" pitchFamily="34" charset="0"/>
                        <a:buNone/>
                      </a:pPr>
                      <a:r>
                        <a:rPr lang="en-US" sz="1800" b="0" dirty="0"/>
                        <a:t>Utilities for logging, remote command execution, process management and file management must be abstracted so that flows can use these functions without worrying about the target platform these flows would run on</a:t>
                      </a:r>
                    </a:p>
                  </a:txBody>
                  <a:tcPr/>
                </a:tc>
                <a:extLst>
                  <a:ext uri="{0D108BD9-81ED-4DB2-BD59-A6C34878D82A}">
                    <a16:rowId xmlns:a16="http://schemas.microsoft.com/office/drawing/2014/main" val="725873979"/>
                  </a:ext>
                </a:extLst>
              </a:tr>
            </a:tbl>
          </a:graphicData>
        </a:graphic>
      </p:graphicFrame>
      <p:sp>
        <p:nvSpPr>
          <p:cNvPr id="5" name="Title 1">
            <a:extLst>
              <a:ext uri="{FF2B5EF4-FFF2-40B4-BE49-F238E27FC236}">
                <a16:creationId xmlns:a16="http://schemas.microsoft.com/office/drawing/2014/main" id="{22217235-77FE-445A-B34F-A830C7EB19F6}"/>
              </a:ext>
            </a:extLst>
          </p:cNvPr>
          <p:cNvSpPr>
            <a:spLocks noGrp="1"/>
          </p:cNvSpPr>
          <p:nvPr>
            <p:ph type="title"/>
          </p:nvPr>
        </p:nvSpPr>
        <p:spPr>
          <a:xfrm>
            <a:off x="464814" y="647680"/>
            <a:ext cx="11029616" cy="469939"/>
          </a:xfrm>
        </p:spPr>
        <p:txBody>
          <a:bodyPr>
            <a:noAutofit/>
          </a:bodyPr>
          <a:lstStyle/>
          <a:p>
            <a:r>
              <a:rPr lang="en-US" sz="3200" dirty="0"/>
              <a:t>Tactics to achieve Top 5 ASRs (Cont.)</a:t>
            </a:r>
          </a:p>
        </p:txBody>
      </p:sp>
    </p:spTree>
    <p:extLst>
      <p:ext uri="{BB962C8B-B14F-4D97-AF65-F5344CB8AC3E}">
        <p14:creationId xmlns:p14="http://schemas.microsoft.com/office/powerpoint/2010/main" val="53192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469939"/>
          </a:xfrm>
        </p:spPr>
        <p:txBody>
          <a:bodyPr>
            <a:noAutofit/>
          </a:bodyPr>
          <a:lstStyle/>
          <a:p>
            <a:r>
              <a:rPr lang="en-US" sz="3200" dirty="0"/>
              <a:t>Context Diagram</a:t>
            </a:r>
          </a:p>
        </p:txBody>
      </p:sp>
      <p:pic>
        <p:nvPicPr>
          <p:cNvPr id="4" name="Picture 3" descr="Diagram&#10;&#10;Description automatically generated">
            <a:extLst>
              <a:ext uri="{FF2B5EF4-FFF2-40B4-BE49-F238E27FC236}">
                <a16:creationId xmlns:a16="http://schemas.microsoft.com/office/drawing/2014/main" id="{E344BBF9-077B-480C-B5BB-8B7A08EF481C}"/>
              </a:ext>
            </a:extLst>
          </p:cNvPr>
          <p:cNvPicPr>
            <a:picLocks noChangeAspect="1"/>
          </p:cNvPicPr>
          <p:nvPr/>
        </p:nvPicPr>
        <p:blipFill>
          <a:blip r:embed="rId2"/>
          <a:stretch>
            <a:fillRect/>
          </a:stretch>
        </p:blipFill>
        <p:spPr>
          <a:xfrm>
            <a:off x="2424112" y="1117619"/>
            <a:ext cx="7343775" cy="5610225"/>
          </a:xfrm>
          <a:prstGeom prst="rect">
            <a:avLst/>
          </a:prstGeom>
        </p:spPr>
      </p:pic>
    </p:spTree>
    <p:extLst>
      <p:ext uri="{BB962C8B-B14F-4D97-AF65-F5344CB8AC3E}">
        <p14:creationId xmlns:p14="http://schemas.microsoft.com/office/powerpoint/2010/main" val="194507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4" y="647680"/>
            <a:ext cx="11029616" cy="469939"/>
          </a:xfrm>
        </p:spPr>
        <p:txBody>
          <a:bodyPr>
            <a:noAutofit/>
          </a:bodyPr>
          <a:lstStyle/>
          <a:p>
            <a:r>
              <a:rPr lang="en-US" sz="3200"/>
              <a:t>Module Decomposition</a:t>
            </a:r>
            <a:endParaRPr lang="en-US" sz="3200" dirty="0"/>
          </a:p>
        </p:txBody>
      </p:sp>
      <p:pic>
        <p:nvPicPr>
          <p:cNvPr id="9" name="Picture 8" descr="Diagram&#10;&#10;Description automatically generated">
            <a:extLst>
              <a:ext uri="{FF2B5EF4-FFF2-40B4-BE49-F238E27FC236}">
                <a16:creationId xmlns:a16="http://schemas.microsoft.com/office/drawing/2014/main" id="{A18B154A-66CC-4DF7-89AA-91F6B884D84C}"/>
              </a:ext>
            </a:extLst>
          </p:cNvPr>
          <p:cNvPicPr>
            <a:picLocks noChangeAspect="1"/>
          </p:cNvPicPr>
          <p:nvPr/>
        </p:nvPicPr>
        <p:blipFill>
          <a:blip r:embed="rId2"/>
          <a:stretch>
            <a:fillRect/>
          </a:stretch>
        </p:blipFill>
        <p:spPr>
          <a:xfrm>
            <a:off x="2202671" y="1117619"/>
            <a:ext cx="7786657" cy="5602778"/>
          </a:xfrm>
          <a:prstGeom prst="rect">
            <a:avLst/>
          </a:prstGeom>
        </p:spPr>
      </p:pic>
    </p:spTree>
    <p:extLst>
      <p:ext uri="{BB962C8B-B14F-4D97-AF65-F5344CB8AC3E}">
        <p14:creationId xmlns:p14="http://schemas.microsoft.com/office/powerpoint/2010/main" val="23583483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{5FEE0694-F57E-4253-B29D-76E2583A5FE2}tf33552983_win32</Template>
  <TotalTime>1501</TotalTime>
  <Words>1490</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Book</vt:lpstr>
      <vt:lpstr>Franklin Gothic Demi</vt:lpstr>
      <vt:lpstr>Wingdings 2</vt:lpstr>
      <vt:lpstr>DividendVTI</vt:lpstr>
      <vt:lpstr>Software architecture Assignment 2  Smart home system architecture</vt:lpstr>
      <vt:lpstr>Goals</vt:lpstr>
      <vt:lpstr>Functional requirements:</vt:lpstr>
      <vt:lpstr>Utility tree of ASR</vt:lpstr>
      <vt:lpstr>Tactics to achieve Top 5 ASRs</vt:lpstr>
      <vt:lpstr>Tactics to achieve Top 5 ASRs (Cont.)</vt:lpstr>
      <vt:lpstr>Tactics to achieve Top 5 ASRs (Cont.)</vt:lpstr>
      <vt:lpstr>Context Diagram</vt:lpstr>
      <vt:lpstr>Module Decomposition</vt:lpstr>
      <vt:lpstr>Component Connection Diagram</vt:lpstr>
      <vt:lpstr>Deployment Diagram</vt:lpstr>
      <vt:lpstr>How Does AFE Work?</vt:lpstr>
      <vt:lpstr>How Does AFE Work? (Cont.)</vt:lpstr>
      <vt:lpstr>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FLOW execution (AFE) system</dc:title>
  <dc:creator>AKHIL SUDHAKARAN</dc:creator>
  <cp:lastModifiedBy>AKHIL SUDHAKARAN</cp:lastModifiedBy>
  <cp:revision>14</cp:revision>
  <dcterms:created xsi:type="dcterms:W3CDTF">2022-02-21T18:04:11Z</dcterms:created>
  <dcterms:modified xsi:type="dcterms:W3CDTF">2022-04-28T20:55:55Z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