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6"/>
  </p:notesMasterIdLst>
  <p:sldIdLst>
    <p:sldId id="256" r:id="rId5"/>
    <p:sldId id="257" r:id="rId6"/>
    <p:sldId id="258" r:id="rId7"/>
    <p:sldId id="259" r:id="rId8"/>
    <p:sldId id="261" r:id="rId9"/>
    <p:sldId id="279" r:id="rId10"/>
    <p:sldId id="277" r:id="rId11"/>
    <p:sldId id="278" r:id="rId12"/>
    <p:sldId id="262" r:id="rId13"/>
    <p:sldId id="263" r:id="rId14"/>
    <p:sldId id="273" r:id="rId15"/>
    <p:sldId id="274" r:id="rId16"/>
    <p:sldId id="275" r:id="rId17"/>
    <p:sldId id="276" r:id="rId18"/>
    <p:sldId id="270" r:id="rId19"/>
    <p:sldId id="271" r:id="rId20"/>
    <p:sldId id="272" r:id="rId21"/>
    <p:sldId id="265" r:id="rId22"/>
    <p:sldId id="266" r:id="rId23"/>
    <p:sldId id="26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73"/>
    <p:restoredTop sz="67765"/>
  </p:normalViewPr>
  <p:slideViewPr>
    <p:cSldViewPr snapToGrid="0">
      <p:cViewPr varScale="1">
        <p:scale>
          <a:sx n="89" d="100"/>
          <a:sy n="89"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4C133-0052-2646-93A9-56839EB8ED84}"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2B4CD-037D-D14F-8D41-BF9CD144D88B}" type="slidenum">
              <a:rPr lang="en-US" smtClean="0"/>
              <a:t>‹#›</a:t>
            </a:fld>
            <a:endParaRPr lang="en-US"/>
          </a:p>
        </p:txBody>
      </p:sp>
    </p:spTree>
    <p:extLst>
      <p:ext uri="{BB962C8B-B14F-4D97-AF65-F5344CB8AC3E}">
        <p14:creationId xmlns:p14="http://schemas.microsoft.com/office/powerpoint/2010/main" val="158282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highlight>
                  <a:srgbClr val="FFFFFF"/>
                </a:highlight>
                <a:latin typeface="Times New Roman" panose="02020603050405020304" pitchFamily="18" charset="0"/>
              </a:rPr>
              <a:t>'P' is the player, 'W' is a wall, '-' is a pit, and '+' is the end. </a:t>
            </a:r>
          </a:p>
          <a:p>
            <a:pPr algn="l" rtl="0" fontAlgn="base"/>
            <a:r>
              <a:rPr lang="en-US" sz="1800" b="0" i="0" dirty="0">
                <a:solidFill>
                  <a:srgbClr val="000000"/>
                </a:solidFill>
                <a:effectLst/>
                <a:highlight>
                  <a:srgbClr val="FFFFFF"/>
                </a:highlight>
                <a:latin typeface="Times New Roman" panose="02020603050405020304" pitchFamily="18" charset="0"/>
              </a:rPr>
              <a:t>Player step: If a player moves into an empty, yet new location, this is not rewarded, but also not punished.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Pit: If a player runs into the pit, it is an automatic fail-terminal state, and the player gets a score of -9.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Goal: If a player reaches the goal, it is abundantly rewarded with a score of +10.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Max number of moves: If the player runs out of time, it is punished the most, with a score of -10. </a:t>
            </a:r>
            <a:endParaRPr lang="en-US" b="0" i="0" dirty="0">
              <a:solidFill>
                <a:srgbClr val="000000"/>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2F2B4CD-037D-D14F-8D41-BF9CD144D88B}" type="slidenum">
              <a:rPr lang="en-US" smtClean="0"/>
              <a:t>3</a:t>
            </a:fld>
            <a:endParaRPr lang="en-US"/>
          </a:p>
        </p:txBody>
      </p:sp>
    </p:spTree>
    <p:extLst>
      <p:ext uri="{BB962C8B-B14F-4D97-AF65-F5344CB8AC3E}">
        <p14:creationId xmlns:p14="http://schemas.microsoft.com/office/powerpoint/2010/main" val="92957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800" dirty="0">
                <a:solidFill>
                  <a:srgbClr val="000000"/>
                </a:solidFill>
                <a:highlight>
                  <a:srgbClr val="FFFFFF"/>
                </a:highlight>
                <a:latin typeface="Times New Roman"/>
                <a:cs typeface="Times New Roman"/>
              </a:rPr>
              <a:t>During the test, the forward pass is used to calculate the predicted Q-values for the given state and the loss as the MSE between the predicted and target Q-values. RMSprop is used for updating the weights based on gradients</a:t>
            </a:r>
            <a:endParaRPr lang="en-US" sz="1800" b="0" i="0" dirty="0">
              <a:solidFill>
                <a:srgbClr val="000000"/>
              </a:solidFill>
              <a:effectLst/>
              <a:highlight>
                <a:srgbClr val="FFFFFF"/>
              </a:highlight>
              <a:latin typeface="Times New Roman"/>
              <a:cs typeface="Times New Roman"/>
            </a:endParaRPr>
          </a:p>
          <a:p>
            <a:pPr algn="l" rtl="0" fontAlgn="base"/>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2F2B4CD-037D-D14F-8D41-BF9CD144D88B}" type="slidenum">
              <a:rPr lang="en-US" smtClean="0"/>
              <a:t>4</a:t>
            </a:fld>
            <a:endParaRPr lang="en-US"/>
          </a:p>
        </p:txBody>
      </p:sp>
    </p:spTree>
    <p:extLst>
      <p:ext uri="{BB962C8B-B14F-4D97-AF65-F5344CB8AC3E}">
        <p14:creationId xmlns:p14="http://schemas.microsoft.com/office/powerpoint/2010/main" val="192538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4D4D4"/>
                </a:solidFill>
                <a:effectLst/>
                <a:latin typeface="Courier New" panose="02070309020205020404" pitchFamily="49" charset="0"/>
              </a:rPr>
              <a:t>Actor method is a policy based method and critic is a value bases method. We have two separate neural network for these two. Actor picks the action and critic tells how good that action is.</a:t>
            </a:r>
          </a:p>
          <a:p>
            <a:pPr algn="l"/>
            <a:br>
              <a:rPr lang="en-US" b="0" i="0" u="none" strike="noStrike" dirty="0">
                <a:solidFill>
                  <a:srgbClr val="D4D4D4"/>
                </a:solidFill>
                <a:effectLst/>
                <a:latin typeface="Courier New" panose="02070309020205020404" pitchFamily="49" charset="0"/>
              </a:rPr>
            </a:br>
            <a:r>
              <a:rPr lang="en-US" b="0" i="0" u="none" strike="noStrike" dirty="0">
                <a:solidFill>
                  <a:srgbClr val="D4D4D4"/>
                </a:solidFill>
                <a:effectLst/>
                <a:latin typeface="Courier New" panose="02070309020205020404" pitchFamily="49" charset="0"/>
              </a:rPr>
              <a:t>To train the critic network, we use a </a:t>
            </a:r>
            <a:r>
              <a:rPr lang="en-US" b="0" i="0" u="none" strike="noStrike" dirty="0" err="1">
                <a:solidFill>
                  <a:srgbClr val="D4D4D4"/>
                </a:solidFill>
                <a:effectLst/>
                <a:latin typeface="Courier New" panose="02070309020205020404" pitchFamily="49" charset="0"/>
              </a:rPr>
              <a:t>simlar</a:t>
            </a:r>
            <a:r>
              <a:rPr lang="en-US" b="0" i="0" u="none" strike="noStrike" dirty="0">
                <a:solidFill>
                  <a:srgbClr val="D4D4D4"/>
                </a:solidFill>
                <a:effectLst/>
                <a:latin typeface="Courier New" panose="02070309020205020404" pitchFamily="49" charset="0"/>
              </a:rPr>
              <a:t> process to training value into Q networks. We look at the initial state, make a move, and then look at the new state. For the value network, if we are in a terminal state, that's the value we tell the value network to place on that state. If we are in a non-terminal state, we tell the value network to place a value on the original state which is the reward in the original state, plus the discounted value from the new state. Note that the value network should return the maximum possible value for a given state. If the player's next move could be either jumping into the pit or arriving at the goal, we should set the value as if the best-possible action will be selected.</a:t>
            </a:r>
          </a:p>
          <a:p>
            <a:pPr algn="l"/>
            <a:br>
              <a:rPr lang="en-US" dirty="0"/>
            </a:br>
            <a:r>
              <a:rPr lang="en-US" b="0" i="0" u="none" strike="noStrike" dirty="0">
                <a:solidFill>
                  <a:srgbClr val="D4D4D4"/>
                </a:solidFill>
                <a:effectLst/>
                <a:latin typeface="Courier New" panose="02070309020205020404" pitchFamily="49" charset="0"/>
              </a:rPr>
              <a:t>After the critic network has assigned a value to the original and the new state, we adjust the policy. This is simply by looking at our value in our old state, and the value in the new state. If the value improves we encourage that action. If it decreases we discourage the action.</a:t>
            </a:r>
          </a:p>
          <a:p>
            <a:pPr algn="l"/>
            <a:br>
              <a:rPr lang="en-US" dirty="0"/>
            </a:br>
            <a:r>
              <a:rPr lang="en-US" b="0" i="0" u="none" strike="noStrike" dirty="0">
                <a:solidFill>
                  <a:srgbClr val="D4D4D4"/>
                </a:solidFill>
                <a:effectLst/>
                <a:latin typeface="Courier New" panose="02070309020205020404" pitchFamily="49" charset="0"/>
              </a:rPr>
              <a:t>When we start training, both the actor and the critic networks are spitting out nonsensical values. Which means initially the actor network is training on values from the critic network which are garbage. However as the critic network improves, those improvements naturally correct and improve the performance of the actor network.</a:t>
            </a:r>
          </a:p>
          <a:p>
            <a:endParaRPr lang="en-US" dirty="0"/>
          </a:p>
        </p:txBody>
      </p:sp>
      <p:sp>
        <p:nvSpPr>
          <p:cNvPr id="4" name="Slide Number Placeholder 3"/>
          <p:cNvSpPr>
            <a:spLocks noGrp="1"/>
          </p:cNvSpPr>
          <p:nvPr>
            <p:ph type="sldNum" sz="quarter" idx="5"/>
          </p:nvPr>
        </p:nvSpPr>
        <p:spPr/>
        <p:txBody>
          <a:bodyPr/>
          <a:lstStyle/>
          <a:p>
            <a:fld id="{42F2B4CD-037D-D14F-8D41-BF9CD144D88B}" type="slidenum">
              <a:rPr lang="en-US" smtClean="0"/>
              <a:t>5</a:t>
            </a:fld>
            <a:endParaRPr lang="en-US"/>
          </a:p>
        </p:txBody>
      </p:sp>
    </p:spTree>
    <p:extLst>
      <p:ext uri="{BB962C8B-B14F-4D97-AF65-F5344CB8AC3E}">
        <p14:creationId xmlns:p14="http://schemas.microsoft.com/office/powerpoint/2010/main" val="244349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`trainer` function in the provided code is designed to train a reinforcement learning (RL) model using an actor-critic approach. The function has multiple parameters that customize the training process and can handle different complexity levels in the game environment (easy, medium, hard). Below, I'll explain the function's parameters, main blocks, and the overall training loop:</a:t>
            </a:r>
          </a:p>
          <a:p>
            <a:endParaRPr lang="en-US" dirty="0"/>
          </a:p>
          <a:p>
            <a:r>
              <a:rPr lang="en-US" dirty="0"/>
              <a:t>### Parameters</a:t>
            </a:r>
          </a:p>
          <a:p>
            <a:r>
              <a:rPr lang="en-US" dirty="0"/>
              <a:t>- `</a:t>
            </a:r>
            <a:r>
              <a:rPr lang="en-US" dirty="0" err="1"/>
              <a:t>game_type</a:t>
            </a:r>
            <a:r>
              <a:rPr lang="en-US" dirty="0"/>
              <a:t>`: Determines the initial state of the game. It could be 'easy', 'medium', or 'hard', affecting how the initial game state is set up.</a:t>
            </a:r>
          </a:p>
          <a:p>
            <a:r>
              <a:rPr lang="en-US" dirty="0"/>
              <a:t>- `epochs`: The total number of training iterations (or episodes).</a:t>
            </a:r>
          </a:p>
          <a:p>
            <a:r>
              <a:rPr lang="en-US" dirty="0"/>
              <a:t>- `</a:t>
            </a:r>
            <a:r>
              <a:rPr lang="en-US" dirty="0" err="1"/>
              <a:t>batchSize</a:t>
            </a:r>
            <a:r>
              <a:rPr lang="en-US" dirty="0"/>
              <a:t>`: Number of samples used in each batch during training of the models.</a:t>
            </a:r>
          </a:p>
          <a:p>
            <a:r>
              <a:rPr lang="en-US" dirty="0"/>
              <a:t>- `gamma`: The discount factor used in the update equations, to calculate the future discounted reward.</a:t>
            </a:r>
          </a:p>
          <a:p>
            <a:r>
              <a:rPr lang="en-US" dirty="0"/>
              <a:t>- `epsilon`: The exploration rate in the epsilon-greedy strategy, starting value.</a:t>
            </a:r>
          </a:p>
          <a:p>
            <a:r>
              <a:rPr lang="en-US" dirty="0"/>
              <a:t>- `</a:t>
            </a:r>
            <a:r>
              <a:rPr lang="en-US" dirty="0" err="1"/>
              <a:t>min_epsilon</a:t>
            </a:r>
            <a:r>
              <a:rPr lang="en-US" dirty="0"/>
              <a:t>`: The minimum value epsilon can decay to over training, ensuring some level of exploration.</a:t>
            </a:r>
          </a:p>
          <a:p>
            <a:r>
              <a:rPr lang="en-US" dirty="0"/>
              <a:t>- `buffer`: Size of the memory buffer that stores past experiences.</a:t>
            </a:r>
          </a:p>
          <a:p>
            <a:r>
              <a:rPr lang="en-US" dirty="0"/>
              <a:t>- `</a:t>
            </a:r>
            <a:r>
              <a:rPr lang="en-US" dirty="0" err="1"/>
              <a:t>earlystop</a:t>
            </a:r>
            <a:r>
              <a:rPr lang="en-US" dirty="0"/>
              <a:t>`: The early stopping criterion based on win percentage.</a:t>
            </a:r>
          </a:p>
          <a:p>
            <a:endParaRPr lang="en-US" dirty="0"/>
          </a:p>
          <a:p>
            <a:r>
              <a:rPr lang="en-US" dirty="0"/>
              <a:t>### Key Components and Flow</a:t>
            </a:r>
          </a:p>
          <a:p>
            <a:r>
              <a:rPr lang="en-US" dirty="0"/>
              <a:t>1. **Initialization and Replay Buffers**: </a:t>
            </a:r>
          </a:p>
          <a:p>
            <a:r>
              <a:rPr lang="en-US" dirty="0"/>
              <a:t>   - Initializes variables and lists for storing actor and critic experiences.</a:t>
            </a:r>
          </a:p>
          <a:p>
            <a:r>
              <a:rPr lang="en-US" dirty="0"/>
              <a:t>   - Sets early stopping criteria.</a:t>
            </a:r>
          </a:p>
          <a:p>
            <a:r>
              <a:rPr lang="en-US" dirty="0"/>
              <a:t>   </a:t>
            </a:r>
          </a:p>
          <a:p>
            <a:r>
              <a:rPr lang="en-US" dirty="0"/>
              <a:t>2. **Environment Setup**:</a:t>
            </a:r>
          </a:p>
          <a:p>
            <a:r>
              <a:rPr lang="en-US" dirty="0"/>
              <a:t>   - Depending on the game type, the initial state of the game grid is set.</a:t>
            </a:r>
          </a:p>
          <a:p>
            <a:endParaRPr lang="en-US" dirty="0"/>
          </a:p>
          <a:p>
            <a:r>
              <a:rPr lang="en-US" dirty="0"/>
              <a:t>3. **Training Loop (Epochs)**:</a:t>
            </a:r>
          </a:p>
          <a:p>
            <a:r>
              <a:rPr lang="en-US" dirty="0"/>
              <a:t>   - For each epoch, the game is played until a terminal state is reached (status != 1).</a:t>
            </a:r>
          </a:p>
          <a:p>
            <a:r>
              <a:rPr lang="en-US" dirty="0"/>
              <a:t>   - At each step of the game:</a:t>
            </a:r>
          </a:p>
          <a:p>
            <a:r>
              <a:rPr lang="en-US" dirty="0"/>
              <a:t>     - An action is chosen either randomly (with probability epsilon) or based on the policy derived from the actor model (Q values).</a:t>
            </a:r>
          </a:p>
          <a:p>
            <a:r>
              <a:rPr lang="en-US" dirty="0"/>
              <a:t>     - The chosen action is applied to the environment to get a new state and reward.</a:t>
            </a:r>
          </a:p>
          <a:p>
            <a:endParaRPr lang="en-US" dirty="0"/>
          </a:p>
          <a:p>
            <a:r>
              <a:rPr lang="en-US" dirty="0"/>
              <a:t>4. **Learning**:</a:t>
            </a:r>
          </a:p>
          <a:p>
            <a:r>
              <a:rPr lang="en-US" dirty="0"/>
              <a:t>   - **Critic Update**: Learns the value of state-action pairs. If the replay buffer has enough data, it samples a minibatch and performs a fit operation on the critic model.</a:t>
            </a:r>
          </a:p>
          <a:p>
            <a:r>
              <a:rPr lang="en-US" dirty="0"/>
              <a:t>   - **Actor Update**: Updates the policy based on the error (delta) between critic predictions for the old and new state values. If the actor's buffer is sufficiently filled, it also samples and updates the actor model.</a:t>
            </a:r>
          </a:p>
          <a:p>
            <a:endParaRPr lang="en-US" dirty="0"/>
          </a:p>
          <a:p>
            <a:r>
              <a:rPr lang="en-US" dirty="0"/>
              <a:t>5. **State Update**:</a:t>
            </a:r>
          </a:p>
          <a:p>
            <a:r>
              <a:rPr lang="en-US" dirty="0"/>
              <a:t>   - Updates the game state and checks for terminal condition. If a terminal state is reached, it checks for a win or loss to update an accumulated win percentage for early stopping.</a:t>
            </a:r>
          </a:p>
          <a:p>
            <a:endParaRPr lang="en-US" dirty="0"/>
          </a:p>
          <a:p>
            <a:r>
              <a:rPr lang="en-US" dirty="0"/>
              <a:t>6. **Epsilon Decay**:</a:t>
            </a:r>
          </a:p>
          <a:p>
            <a:r>
              <a:rPr lang="en-US" dirty="0"/>
              <a:t>   - Reduces epsilon gradually to decrease exploration over time.</a:t>
            </a:r>
          </a:p>
          <a:p>
            <a:endParaRPr lang="en-US" dirty="0"/>
          </a:p>
          <a:p>
            <a:r>
              <a:rPr lang="en-US" dirty="0"/>
              <a:t>7. **Early Stopping**:</a:t>
            </a:r>
          </a:p>
          <a:p>
            <a:r>
              <a:rPr lang="en-US" dirty="0"/>
              <a:t>   - If the accumulated win percentage exceeds the set threshold (`</a:t>
            </a:r>
            <a:r>
              <a:rPr lang="en-US" dirty="0" err="1"/>
              <a:t>earlystop</a:t>
            </a:r>
            <a:r>
              <a:rPr lang="en-US" dirty="0"/>
              <a:t>`), the training stops early.</a:t>
            </a:r>
          </a:p>
          <a:p>
            <a:endParaRPr lang="en-US" dirty="0"/>
          </a:p>
          <a:p>
            <a:r>
              <a:rPr lang="en-US" dirty="0"/>
              <a:t>8. **Output**:</a:t>
            </a:r>
          </a:p>
          <a:p>
            <a:r>
              <a:rPr lang="en-US" dirty="0"/>
              <a:t>   - After each epoch, the function outputs the current game number and the accumulated win percentage. This helps in monitoring the progress.</a:t>
            </a:r>
          </a:p>
          <a:p>
            <a:endParaRPr lang="en-US" dirty="0"/>
          </a:p>
          <a:p>
            <a:r>
              <a:rPr lang="en-US" dirty="0"/>
              <a:t>### Model Training</a:t>
            </a:r>
          </a:p>
          <a:p>
            <a:r>
              <a:rPr lang="en-US" dirty="0"/>
              <a:t>- The critic model learns to estimate the true value of each state by minimizing the difference between estimated values and observed rewards.</a:t>
            </a:r>
          </a:p>
          <a:p>
            <a:r>
              <a:rPr lang="en-US" dirty="0"/>
              <a:t>- The actor model adjusts its policy towards actions that lead to higher future rewards as estimated by the critic.</a:t>
            </a:r>
          </a:p>
          <a:p>
            <a:endParaRPr lang="en-US" dirty="0"/>
          </a:p>
          <a:p>
            <a:r>
              <a:rPr lang="en-US" dirty="0"/>
              <a:t>The provided function showcases a typical implementation of an actor-critic method in RL, using separate models for policy (actor) and value estimation (critic), and incorporates techniques like experience replay, epsilon-greedy exploration, and early stopping based on performance.</a:t>
            </a:r>
          </a:p>
          <a:p>
            <a:endParaRPr lang="en-US" dirty="0"/>
          </a:p>
        </p:txBody>
      </p:sp>
      <p:sp>
        <p:nvSpPr>
          <p:cNvPr id="4" name="Slide Number Placeholder 3"/>
          <p:cNvSpPr>
            <a:spLocks noGrp="1"/>
          </p:cNvSpPr>
          <p:nvPr>
            <p:ph type="sldNum" sz="quarter" idx="5"/>
          </p:nvPr>
        </p:nvSpPr>
        <p:spPr/>
        <p:txBody>
          <a:bodyPr/>
          <a:lstStyle/>
          <a:p>
            <a:fld id="{42F2B4CD-037D-D14F-8D41-BF9CD144D88B}" type="slidenum">
              <a:rPr lang="en-US" smtClean="0"/>
              <a:t>6</a:t>
            </a:fld>
            <a:endParaRPr lang="en-US"/>
          </a:p>
        </p:txBody>
      </p:sp>
    </p:spTree>
    <p:extLst>
      <p:ext uri="{BB962C8B-B14F-4D97-AF65-F5344CB8AC3E}">
        <p14:creationId xmlns:p14="http://schemas.microsoft.com/office/powerpoint/2010/main" val="172697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easy and medium experiments, the win percentage was greater than the early stopping percentage which indicates that the Player has learned the policy to avoid the wall and pit. But for the hard experiment, the player has not learned the policy as the win % is greater than the early stopping percentage</a:t>
            </a:r>
          </a:p>
        </p:txBody>
      </p:sp>
      <p:sp>
        <p:nvSpPr>
          <p:cNvPr id="4" name="Slide Number Placeholder 3"/>
          <p:cNvSpPr>
            <a:spLocks noGrp="1"/>
          </p:cNvSpPr>
          <p:nvPr>
            <p:ph type="sldNum" sz="quarter" idx="5"/>
          </p:nvPr>
        </p:nvSpPr>
        <p:spPr/>
        <p:txBody>
          <a:bodyPr/>
          <a:lstStyle/>
          <a:p>
            <a:fld id="{42F2B4CD-037D-D14F-8D41-BF9CD144D88B}" type="slidenum">
              <a:rPr lang="en-US" smtClean="0"/>
              <a:t>17</a:t>
            </a:fld>
            <a:endParaRPr lang="en-US"/>
          </a:p>
        </p:txBody>
      </p:sp>
    </p:spTree>
    <p:extLst>
      <p:ext uri="{BB962C8B-B14F-4D97-AF65-F5344CB8AC3E}">
        <p14:creationId xmlns:p14="http://schemas.microsoft.com/office/powerpoint/2010/main" val="128124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2025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2061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57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1989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2833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0942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0715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1171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005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3711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4/18/24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5764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4/18/24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61943948"/>
      </p:ext>
    </p:extLst>
  </p:cSld>
  <p:clrMap bg1="dk1" tx1="lt1" bg2="dk2" tx2="lt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4"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5278C21-2BAA-5D32-7BE9-3D2EE02A564D}"/>
              </a:ext>
            </a:extLst>
          </p:cNvPr>
          <p:cNvSpPr>
            <a:spLocks noGrp="1"/>
          </p:cNvSpPr>
          <p:nvPr>
            <p:ph type="ctrTitle"/>
          </p:nvPr>
        </p:nvSpPr>
        <p:spPr>
          <a:xfrm>
            <a:off x="457200" y="676656"/>
            <a:ext cx="3277432" cy="3063240"/>
          </a:xfrm>
        </p:spPr>
        <p:txBody>
          <a:bodyPr>
            <a:normAutofit/>
          </a:bodyPr>
          <a:lstStyle/>
          <a:p>
            <a:r>
              <a:rPr lang="en-US" dirty="0"/>
              <a:t>Actor-Critic </a:t>
            </a:r>
            <a:r>
              <a:rPr lang="en-US" dirty="0" err="1"/>
              <a:t>Gridworld</a:t>
            </a:r>
            <a:endParaRPr lang="en-US" dirty="0"/>
          </a:p>
        </p:txBody>
      </p:sp>
      <p:sp>
        <p:nvSpPr>
          <p:cNvPr id="3" name="Subtitle 2">
            <a:extLst>
              <a:ext uri="{FF2B5EF4-FFF2-40B4-BE49-F238E27FC236}">
                <a16:creationId xmlns:a16="http://schemas.microsoft.com/office/drawing/2014/main" id="{FD009916-9487-B67A-5D41-92E8B548E11D}"/>
              </a:ext>
            </a:extLst>
          </p:cNvPr>
          <p:cNvSpPr>
            <a:spLocks noGrp="1"/>
          </p:cNvSpPr>
          <p:nvPr>
            <p:ph type="subTitle" idx="1"/>
          </p:nvPr>
        </p:nvSpPr>
        <p:spPr>
          <a:xfrm>
            <a:off x="457200" y="3840481"/>
            <a:ext cx="3277432" cy="2347272"/>
          </a:xfrm>
        </p:spPr>
        <p:txBody>
          <a:bodyPr vert="horz" lIns="91440" tIns="45720" rIns="91440" bIns="45720" rtlCol="0" anchor="t">
            <a:normAutofit/>
          </a:bodyPr>
          <a:lstStyle/>
          <a:p>
            <a:r>
              <a:rPr lang="en-US" dirty="0"/>
              <a:t>Group 12</a:t>
            </a:r>
          </a:p>
          <a:p>
            <a:pPr algn="l" rtl="0" fontAlgn="base"/>
            <a:r>
              <a:rPr lang="en-US" sz="1800" b="0" i="0">
                <a:effectLst/>
                <a:latin typeface="Times New Roman"/>
                <a:cs typeface="Times New Roman"/>
              </a:rPr>
              <a:t>Akhil Vallala </a:t>
            </a:r>
            <a:endParaRPr lang="en-US" b="0" i="0">
              <a:effectLst/>
              <a:latin typeface="Times New Roman"/>
              <a:cs typeface="Times New Roman"/>
            </a:endParaRPr>
          </a:p>
          <a:p>
            <a:pPr algn="l" rtl="0" fontAlgn="base"/>
            <a:r>
              <a:rPr lang="en-US" sz="1800" b="0" i="0">
                <a:effectLst/>
                <a:latin typeface="Times New Roman"/>
                <a:cs typeface="Times New Roman"/>
              </a:rPr>
              <a:t>Bethany Brown </a:t>
            </a:r>
            <a:endParaRPr lang="en-US" b="0" i="0">
              <a:effectLst/>
              <a:latin typeface="Times New Roman"/>
              <a:cs typeface="Times New Roman"/>
            </a:endParaRPr>
          </a:p>
          <a:p>
            <a:pPr algn="l" rtl="0" fontAlgn="base"/>
            <a:r>
              <a:rPr lang="en-US" sz="1800" b="0" i="0">
                <a:effectLst/>
                <a:latin typeface="Times New Roman"/>
                <a:cs typeface="Times New Roman"/>
              </a:rPr>
              <a:t>Jhansy Harshitha </a:t>
            </a:r>
            <a:r>
              <a:rPr lang="en-US" sz="1800" b="0" i="0" err="1">
                <a:effectLst/>
                <a:latin typeface="Times New Roman"/>
                <a:cs typeface="Times New Roman"/>
              </a:rPr>
              <a:t>Vankayalapati</a:t>
            </a:r>
            <a:r>
              <a:rPr lang="en-US" sz="1800" b="0" i="0">
                <a:effectLst/>
                <a:latin typeface="Times New Roman"/>
                <a:cs typeface="Times New Roman"/>
              </a:rPr>
              <a:t> </a:t>
            </a:r>
            <a:endParaRPr lang="en-US" b="0" i="0">
              <a:effectLst/>
              <a:latin typeface="Times New Roman"/>
              <a:cs typeface="Times New Roman"/>
            </a:endParaRPr>
          </a:p>
          <a:p>
            <a:pPr algn="l" rtl="0" fontAlgn="base"/>
            <a:r>
              <a:rPr lang="en-US" sz="1800" b="0" i="0">
                <a:effectLst/>
                <a:latin typeface="Times New Roman"/>
                <a:cs typeface="Times New Roman"/>
              </a:rPr>
              <a:t>Oasis </a:t>
            </a:r>
            <a:r>
              <a:rPr lang="en-US" sz="1800">
                <a:latin typeface="Times New Roman"/>
                <a:cs typeface="Times New Roman"/>
              </a:rPr>
              <a:t>Husband</a:t>
            </a:r>
            <a:r>
              <a:rPr lang="en-US" sz="1800" b="0" i="0">
                <a:effectLst/>
                <a:latin typeface="Times New Roman"/>
                <a:cs typeface="Times New Roman"/>
              </a:rPr>
              <a:t> </a:t>
            </a:r>
            <a:endParaRPr lang="en-US" b="0" i="0">
              <a:effectLst/>
              <a:latin typeface="Times New Roman"/>
              <a:cs typeface="Times New Roman"/>
            </a:endParaRPr>
          </a:p>
          <a:p>
            <a:endParaRPr lang="en-US" dirty="0"/>
          </a:p>
        </p:txBody>
      </p:sp>
      <p:pic>
        <p:nvPicPr>
          <p:cNvPr id="4" name="Picture 3" descr="An abstract genetic concept">
            <a:extLst>
              <a:ext uri="{FF2B5EF4-FFF2-40B4-BE49-F238E27FC236}">
                <a16:creationId xmlns:a16="http://schemas.microsoft.com/office/drawing/2014/main" id="{93350291-5BC7-F4B1-D7D3-4F348C500C2F}"/>
              </a:ext>
            </a:extLst>
          </p:cNvPr>
          <p:cNvPicPr>
            <a:picLocks noChangeAspect="1"/>
          </p:cNvPicPr>
          <p:nvPr/>
        </p:nvPicPr>
        <p:blipFill rotWithShape="1">
          <a:blip r:embed="rId3"/>
          <a:srcRect t="12098" b="4622"/>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102607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07" name="Group 410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108" name="Oval 410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09" name="Freeform: Shape 410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110" name="Freeform: Shape 410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111" name="Freeform: Shape 411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11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11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1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9067543-9DD3-DEFB-85D7-F90BB7D41BEE}"/>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dirty="0"/>
              <a:t>Experiment-Easy Game Environment</a:t>
            </a:r>
          </a:p>
        </p:txBody>
      </p:sp>
      <p:sp>
        <p:nvSpPr>
          <p:cNvPr id="4" name="Text Placeholder 3">
            <a:extLst>
              <a:ext uri="{FF2B5EF4-FFF2-40B4-BE49-F238E27FC236}">
                <a16:creationId xmlns:a16="http://schemas.microsoft.com/office/drawing/2014/main" id="{4BD57592-BB47-E875-1CC8-2DE581E3C35A}"/>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pPr indent="-228600">
              <a:buFont typeface="Arial" panose="020B0604020202020204" pitchFamily="34" charset="0"/>
              <a:buChar char="•"/>
            </a:pPr>
            <a:r>
              <a:rPr lang="en-US" sz="2000"/>
              <a:t>After 273 epochs, the actor learns the </a:t>
            </a:r>
            <a:r>
              <a:rPr lang="en-US" sz="2000" dirty="0"/>
              <a:t>correct moves to reach the goal as seen by the Value network</a:t>
            </a:r>
          </a:p>
          <a:p>
            <a:pPr indent="-228600">
              <a:buFont typeface="Arial" panose="020B0604020202020204" pitchFamily="34" charset="0"/>
              <a:buChar char="•"/>
            </a:pPr>
            <a:r>
              <a:rPr lang="en-US" sz="2000" dirty="0"/>
              <a:t>Agent has ascribed certain levels of value to each move</a:t>
            </a:r>
            <a:endParaRPr lang="en-US" sz="1000" dirty="0"/>
          </a:p>
          <a:p>
            <a:pPr lvl="1" indent="-228600">
              <a:buFont typeface="Arial" panose="020B0604020202020204" pitchFamily="34" charset="0"/>
              <a:buChar char="•"/>
            </a:pPr>
            <a:r>
              <a:rPr lang="en-US" dirty="0"/>
              <a:t>Pit is very negative(‘-’): Agent will never be able to receive more than a 9</a:t>
            </a:r>
          </a:p>
          <a:p>
            <a:pPr lvl="1" indent="-228600">
              <a:buFont typeface="Arial" panose="020B0604020202020204" pitchFamily="34" charset="0"/>
              <a:buChar char="•"/>
            </a:pPr>
            <a:r>
              <a:rPr lang="en-US" dirty="0"/>
              <a:t>Approaching the Win Condition (‘+’),  it becomes brighter and brighter until it enters the win state</a:t>
            </a:r>
          </a:p>
        </p:txBody>
      </p:sp>
      <p:pic>
        <p:nvPicPr>
          <p:cNvPr id="4098" name="Picture 2" descr="A chart of a value network&#10;&#10;Description automatically generated with medium confidence">
            <a:extLst>
              <a:ext uri="{FF2B5EF4-FFF2-40B4-BE49-F238E27FC236}">
                <a16:creationId xmlns:a16="http://schemas.microsoft.com/office/drawing/2014/main" id="{7AD27C16-4C32-F85D-F92C-902E24335F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29388" y="1612605"/>
            <a:ext cx="4659872" cy="376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5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08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83" name="Group 308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084" name="Oval 308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85" name="Freeform: Shape 308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86" name="Freeform: Shape 308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087" name="Freeform: Shape 308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08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09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309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9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9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09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164F857-A2B6-D5BF-D02B-D95199A23C67}"/>
              </a:ext>
            </a:extLst>
          </p:cNvPr>
          <p:cNvSpPr>
            <a:spLocks noGrp="1"/>
          </p:cNvSpPr>
          <p:nvPr>
            <p:ph type="title"/>
          </p:nvPr>
        </p:nvSpPr>
        <p:spPr>
          <a:xfrm>
            <a:off x="457200" y="510474"/>
            <a:ext cx="4640729" cy="1607171"/>
          </a:xfrm>
        </p:spPr>
        <p:txBody>
          <a:bodyPr vert="horz" lIns="91440" tIns="45720" rIns="91440" bIns="45720" rtlCol="0" anchor="b">
            <a:normAutofit fontScale="90000"/>
          </a:bodyPr>
          <a:lstStyle/>
          <a:p>
            <a:r>
              <a:rPr lang="en-US" dirty="0"/>
              <a:t>Experiment-Medium Game Environment</a:t>
            </a:r>
          </a:p>
        </p:txBody>
      </p:sp>
      <p:sp>
        <p:nvSpPr>
          <p:cNvPr id="4" name="Text Placeholder 3">
            <a:extLst>
              <a:ext uri="{FF2B5EF4-FFF2-40B4-BE49-F238E27FC236}">
                <a16:creationId xmlns:a16="http://schemas.microsoft.com/office/drawing/2014/main" id="{3279F17A-6FE1-E400-1D3D-BF57CD0925F4}"/>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pPr indent="-228600">
              <a:buFont typeface="Arial" panose="020B0604020202020204" pitchFamily="34" charset="0"/>
              <a:buChar char="•"/>
            </a:pPr>
            <a:r>
              <a:rPr lang="en-US" sz="2000" dirty="0"/>
              <a:t>In the Medium game environment, the position of the Player is chosen at random.</a:t>
            </a:r>
          </a:p>
          <a:p>
            <a:pPr indent="-228600">
              <a:buFont typeface="Arial" panose="020B0604020202020204" pitchFamily="34" charset="0"/>
              <a:buChar char="•"/>
            </a:pPr>
            <a:r>
              <a:rPr lang="en-US" sz="2000" dirty="0"/>
              <a:t>Through the epochs, the agent is taught by the correct and sensible results that allow the Player to move toward the goal</a:t>
            </a:r>
          </a:p>
          <a:p>
            <a:pPr indent="-228600">
              <a:buFont typeface="Arial" panose="020B0604020202020204" pitchFamily="34" charset="0"/>
              <a:buChar char="•"/>
            </a:pPr>
            <a:r>
              <a:rPr lang="en-US" sz="2000" dirty="0"/>
              <a:t>The Player proceeds to move down, go right two times, while ignoring the pit and navigating around the wall to get to the end state. Finally, it receives a reward of 10</a:t>
            </a:r>
          </a:p>
        </p:txBody>
      </p:sp>
      <p:pic>
        <p:nvPicPr>
          <p:cNvPr id="6" name="Content Placeholder 5" descr="A screenshot of a computer program&#10;&#10;Description automatically generated">
            <a:extLst>
              <a:ext uri="{FF2B5EF4-FFF2-40B4-BE49-F238E27FC236}">
                <a16:creationId xmlns:a16="http://schemas.microsoft.com/office/drawing/2014/main" id="{85F217FF-EA8B-F988-D7F1-BD0977AA4064}"/>
              </a:ext>
            </a:extLst>
          </p:cNvPr>
          <p:cNvPicPr>
            <a:picLocks noGrp="1" noChangeAspect="1"/>
          </p:cNvPicPr>
          <p:nvPr>
            <p:ph idx="1"/>
          </p:nvPr>
        </p:nvPicPr>
        <p:blipFill>
          <a:blip r:embed="rId3"/>
          <a:stretch>
            <a:fillRect/>
          </a:stretch>
        </p:blipFill>
        <p:spPr>
          <a:xfrm>
            <a:off x="6301340" y="1312812"/>
            <a:ext cx="4875212" cy="4007987"/>
          </a:xfrm>
        </p:spPr>
      </p:pic>
    </p:spTree>
    <p:extLst>
      <p:ext uri="{BB962C8B-B14F-4D97-AF65-F5344CB8AC3E}">
        <p14:creationId xmlns:p14="http://schemas.microsoft.com/office/powerpoint/2010/main" val="332138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07" name="Group 410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108" name="Oval 410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09" name="Freeform: Shape 410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110" name="Freeform: Shape 410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111" name="Freeform: Shape 411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11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11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1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9067543-9DD3-DEFB-85D7-F90BB7D41BEE}"/>
              </a:ext>
            </a:extLst>
          </p:cNvPr>
          <p:cNvSpPr>
            <a:spLocks noGrp="1"/>
          </p:cNvSpPr>
          <p:nvPr>
            <p:ph type="title"/>
          </p:nvPr>
        </p:nvSpPr>
        <p:spPr>
          <a:xfrm>
            <a:off x="457200" y="758952"/>
            <a:ext cx="4640729" cy="1325563"/>
          </a:xfrm>
        </p:spPr>
        <p:txBody>
          <a:bodyPr vert="horz" lIns="91440" tIns="45720" rIns="91440" bIns="45720" rtlCol="0" anchor="b">
            <a:normAutofit fontScale="90000"/>
          </a:bodyPr>
          <a:lstStyle/>
          <a:p>
            <a:r>
              <a:rPr lang="en-US" dirty="0"/>
              <a:t>Experiment-Medium Game Environment</a:t>
            </a:r>
          </a:p>
        </p:txBody>
      </p:sp>
      <p:sp>
        <p:nvSpPr>
          <p:cNvPr id="4" name="Text Placeholder 3">
            <a:extLst>
              <a:ext uri="{FF2B5EF4-FFF2-40B4-BE49-F238E27FC236}">
                <a16:creationId xmlns:a16="http://schemas.microsoft.com/office/drawing/2014/main" id="{4BD57592-BB47-E875-1CC8-2DE581E3C35A}"/>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pPr indent="-228600">
              <a:buFont typeface="Arial" panose="020B0604020202020204" pitchFamily="34" charset="0"/>
              <a:buChar char="•"/>
            </a:pPr>
            <a:r>
              <a:rPr lang="en-US" sz="2000" dirty="0"/>
              <a:t>After 150 epochs, the actor learns the correct moves to reach the goal as seen by the Value network</a:t>
            </a:r>
          </a:p>
          <a:p>
            <a:pPr indent="-228600">
              <a:buFont typeface="Arial" panose="020B0604020202020204" pitchFamily="34" charset="0"/>
              <a:buChar char="•"/>
            </a:pPr>
            <a:r>
              <a:rPr lang="en-US" sz="2000" dirty="0"/>
              <a:t>Agent has ascribed certain levels of value to each move</a:t>
            </a:r>
            <a:endParaRPr lang="en-US" sz="1000" dirty="0"/>
          </a:p>
          <a:p>
            <a:pPr lvl="1" indent="-228600">
              <a:buFont typeface="Arial" panose="020B0604020202020204" pitchFamily="34" charset="0"/>
              <a:buChar char="•"/>
            </a:pPr>
            <a:r>
              <a:rPr lang="en-US" dirty="0"/>
              <a:t>Pit is very negative(‘-’): Agent will never be able to receive more than a 9</a:t>
            </a:r>
          </a:p>
          <a:p>
            <a:pPr lvl="1" indent="-228600">
              <a:buFont typeface="Arial" panose="020B0604020202020204" pitchFamily="34" charset="0"/>
              <a:buChar char="•"/>
            </a:pPr>
            <a:r>
              <a:rPr lang="en-US" dirty="0"/>
              <a:t>Approaching the Win Condition (‘+’),  it becomes brighter and brighter until it enters the win state</a:t>
            </a:r>
          </a:p>
        </p:txBody>
      </p:sp>
      <p:pic>
        <p:nvPicPr>
          <p:cNvPr id="6" name="Content Placeholder 5" descr="A chart of value network&#10;&#10;Description automatically generated">
            <a:extLst>
              <a:ext uri="{FF2B5EF4-FFF2-40B4-BE49-F238E27FC236}">
                <a16:creationId xmlns:a16="http://schemas.microsoft.com/office/drawing/2014/main" id="{AF319902-7AD2-6C54-DF24-1C7CD5DC18C2}"/>
              </a:ext>
            </a:extLst>
          </p:cNvPr>
          <p:cNvPicPr>
            <a:picLocks noGrp="1" noChangeAspect="1"/>
          </p:cNvPicPr>
          <p:nvPr>
            <p:ph idx="1"/>
          </p:nvPr>
        </p:nvPicPr>
        <p:blipFill>
          <a:blip r:embed="rId3"/>
          <a:stretch>
            <a:fillRect/>
          </a:stretch>
        </p:blipFill>
        <p:spPr>
          <a:xfrm>
            <a:off x="5696710" y="1418903"/>
            <a:ext cx="4875212" cy="3679848"/>
          </a:xfrm>
        </p:spPr>
      </p:pic>
    </p:spTree>
    <p:extLst>
      <p:ext uri="{BB962C8B-B14F-4D97-AF65-F5344CB8AC3E}">
        <p14:creationId xmlns:p14="http://schemas.microsoft.com/office/powerpoint/2010/main" val="248917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08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83" name="Group 308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084" name="Oval 308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85" name="Freeform: Shape 308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86" name="Freeform: Shape 308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087" name="Freeform: Shape 308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08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09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309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9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9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09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164F857-A2B6-D5BF-D02B-D95199A23C67}"/>
              </a:ext>
            </a:extLst>
          </p:cNvPr>
          <p:cNvSpPr>
            <a:spLocks noGrp="1"/>
          </p:cNvSpPr>
          <p:nvPr>
            <p:ph type="title"/>
          </p:nvPr>
        </p:nvSpPr>
        <p:spPr>
          <a:xfrm>
            <a:off x="457200" y="510474"/>
            <a:ext cx="4640729" cy="1607171"/>
          </a:xfrm>
        </p:spPr>
        <p:txBody>
          <a:bodyPr vert="horz" lIns="91440" tIns="45720" rIns="91440" bIns="45720" rtlCol="0" anchor="b">
            <a:normAutofit/>
          </a:bodyPr>
          <a:lstStyle/>
          <a:p>
            <a:r>
              <a:rPr lang="en-US" dirty="0"/>
              <a:t>Experiment-Hard Game Environment</a:t>
            </a:r>
          </a:p>
        </p:txBody>
      </p:sp>
      <p:sp>
        <p:nvSpPr>
          <p:cNvPr id="4" name="Text Placeholder 3">
            <a:extLst>
              <a:ext uri="{FF2B5EF4-FFF2-40B4-BE49-F238E27FC236}">
                <a16:creationId xmlns:a16="http://schemas.microsoft.com/office/drawing/2014/main" id="{3279F17A-6FE1-E400-1D3D-BF57CD0925F4}"/>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pPr indent="-228600">
              <a:buFont typeface="Arial" panose="020B0604020202020204" pitchFamily="34" charset="0"/>
              <a:buChar char="•"/>
            </a:pPr>
            <a:r>
              <a:rPr lang="en-US" sz="2000" dirty="0"/>
              <a:t>In the Hard game environment, the position of the Player, Wall, Pit and Goal are chosen at random.</a:t>
            </a:r>
          </a:p>
          <a:p>
            <a:pPr indent="-228600">
              <a:buFont typeface="Arial" panose="020B0604020202020204" pitchFamily="34" charset="0"/>
              <a:buChar char="•"/>
            </a:pPr>
            <a:r>
              <a:rPr lang="en-US" sz="2000" dirty="0"/>
              <a:t>Through the epochs, the agent is taught by the correct and sensible results that allow the Player to move toward the goal</a:t>
            </a:r>
          </a:p>
          <a:p>
            <a:pPr indent="-228600">
              <a:buFont typeface="Arial" panose="020B0604020202020204" pitchFamily="34" charset="0"/>
              <a:buChar char="•"/>
            </a:pPr>
            <a:r>
              <a:rPr lang="en-US" sz="2000" dirty="0">
                <a:solidFill>
                  <a:srgbClr val="FFFFFF"/>
                </a:solidFill>
                <a:latin typeface="Gill Sans Nova"/>
                <a:cs typeface="Arial"/>
              </a:rPr>
              <a:t>After Move 4, the Player is stuck in a loop, moving up and down simultaneously, exceeding the number of moves limit, and finally losing the game.</a:t>
            </a:r>
            <a:endParaRPr lang="en-US" sz="2000" dirty="0">
              <a:solidFill>
                <a:srgbClr val="FFFFFF"/>
              </a:solidFill>
              <a:latin typeface="Gill Sans Nova"/>
            </a:endParaRPr>
          </a:p>
        </p:txBody>
      </p:sp>
      <p:pic>
        <p:nvPicPr>
          <p:cNvPr id="7" name="Content Placeholder 6" descr="A screenshot of a computer program&#10;&#10;Description automatically generated">
            <a:extLst>
              <a:ext uri="{FF2B5EF4-FFF2-40B4-BE49-F238E27FC236}">
                <a16:creationId xmlns:a16="http://schemas.microsoft.com/office/drawing/2014/main" id="{4E6C17D4-838C-B56A-9AFA-EB0585D82AAA}"/>
              </a:ext>
            </a:extLst>
          </p:cNvPr>
          <p:cNvPicPr>
            <a:picLocks noGrp="1" noChangeAspect="1"/>
          </p:cNvPicPr>
          <p:nvPr>
            <p:ph idx="1"/>
          </p:nvPr>
        </p:nvPicPr>
        <p:blipFill>
          <a:blip r:embed="rId3"/>
          <a:stretch>
            <a:fillRect/>
          </a:stretch>
        </p:blipFill>
        <p:spPr>
          <a:xfrm>
            <a:off x="8734805" y="947151"/>
            <a:ext cx="2857500" cy="5219700"/>
          </a:xfrm>
        </p:spPr>
      </p:pic>
      <p:pic>
        <p:nvPicPr>
          <p:cNvPr id="8" name="Picture 7" descr="A screenshot of a computer program&#10;&#10;Description automatically generated">
            <a:extLst>
              <a:ext uri="{FF2B5EF4-FFF2-40B4-BE49-F238E27FC236}">
                <a16:creationId xmlns:a16="http://schemas.microsoft.com/office/drawing/2014/main" id="{1D53B5DB-0A8F-9504-1BC9-22ED48252B03}"/>
              </a:ext>
            </a:extLst>
          </p:cNvPr>
          <p:cNvPicPr>
            <a:picLocks noChangeAspect="1"/>
          </p:cNvPicPr>
          <p:nvPr/>
        </p:nvPicPr>
        <p:blipFill>
          <a:blip r:embed="rId4"/>
          <a:stretch>
            <a:fillRect/>
          </a:stretch>
        </p:blipFill>
        <p:spPr>
          <a:xfrm>
            <a:off x="5925171" y="948358"/>
            <a:ext cx="2809875" cy="5143500"/>
          </a:xfrm>
          <a:prstGeom prst="rect">
            <a:avLst/>
          </a:prstGeom>
        </p:spPr>
      </p:pic>
    </p:spTree>
    <p:extLst>
      <p:ext uri="{BB962C8B-B14F-4D97-AF65-F5344CB8AC3E}">
        <p14:creationId xmlns:p14="http://schemas.microsoft.com/office/powerpoint/2010/main" val="17782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07" name="Group 410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108" name="Oval 410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09" name="Freeform: Shape 410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110" name="Freeform: Shape 410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111" name="Freeform: Shape 411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11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11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1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9067543-9DD3-DEFB-85D7-F90BB7D41BEE}"/>
              </a:ext>
            </a:extLst>
          </p:cNvPr>
          <p:cNvSpPr>
            <a:spLocks noGrp="1"/>
          </p:cNvSpPr>
          <p:nvPr>
            <p:ph type="title"/>
          </p:nvPr>
        </p:nvSpPr>
        <p:spPr>
          <a:xfrm>
            <a:off x="457200" y="758952"/>
            <a:ext cx="4640729" cy="1325563"/>
          </a:xfrm>
        </p:spPr>
        <p:txBody>
          <a:bodyPr vert="horz" lIns="91440" tIns="45720" rIns="91440" bIns="45720" rtlCol="0" anchor="b">
            <a:normAutofit fontScale="90000"/>
          </a:bodyPr>
          <a:lstStyle/>
          <a:p>
            <a:r>
              <a:rPr lang="en-US" dirty="0"/>
              <a:t>Experiment-Medium Game Environment</a:t>
            </a:r>
          </a:p>
        </p:txBody>
      </p:sp>
      <p:sp>
        <p:nvSpPr>
          <p:cNvPr id="4" name="Text Placeholder 3">
            <a:extLst>
              <a:ext uri="{FF2B5EF4-FFF2-40B4-BE49-F238E27FC236}">
                <a16:creationId xmlns:a16="http://schemas.microsoft.com/office/drawing/2014/main" id="{4BD57592-BB47-E875-1CC8-2DE581E3C35A}"/>
              </a:ext>
            </a:extLst>
          </p:cNvPr>
          <p:cNvSpPr>
            <a:spLocks noGrp="1"/>
          </p:cNvSpPr>
          <p:nvPr>
            <p:ph type="body" sz="half" idx="2"/>
          </p:nvPr>
        </p:nvSpPr>
        <p:spPr>
          <a:xfrm>
            <a:off x="457200" y="2286000"/>
            <a:ext cx="4640729" cy="3887585"/>
          </a:xfrm>
        </p:spPr>
        <p:txBody>
          <a:bodyPr vert="horz" lIns="91440" tIns="45720" rIns="91440" bIns="45720" rtlCol="0" anchor="t">
            <a:normAutofit/>
          </a:bodyPr>
          <a:lstStyle/>
          <a:p>
            <a:pPr indent="-228600">
              <a:buFont typeface="Arial" panose="020B0604020202020204" pitchFamily="34" charset="0"/>
              <a:buChar char="•"/>
            </a:pPr>
            <a:r>
              <a:rPr lang="en-US" sz="2000" dirty="0"/>
              <a:t>Even after 1000 epochs, the actor does not learn the correct moves to reach the goal as seen by the Value network</a:t>
            </a:r>
          </a:p>
          <a:p>
            <a:pPr indent="-228600">
              <a:buFont typeface="Arial" panose="020B0604020202020204" pitchFamily="34" charset="0"/>
              <a:buChar char="•"/>
            </a:pPr>
            <a:r>
              <a:rPr lang="en-US" sz="2000" dirty="0"/>
              <a:t>Agent has ascribed certain levels of value to each move</a:t>
            </a:r>
            <a:endParaRPr lang="en-US" sz="1000" dirty="0"/>
          </a:p>
          <a:p>
            <a:pPr lvl="1" indent="-228600">
              <a:buFont typeface="Arial" panose="020B0604020202020204" pitchFamily="34" charset="0"/>
              <a:buChar char="•"/>
            </a:pPr>
            <a:r>
              <a:rPr lang="en-US" dirty="0"/>
              <a:t>Pit is very negative(‘-’): Agent will never be able to receive more than a 9</a:t>
            </a:r>
          </a:p>
          <a:p>
            <a:pPr lvl="1" indent="-228600">
              <a:buFont typeface="Arial" panose="020B0604020202020204" pitchFamily="34" charset="0"/>
              <a:buChar char="•"/>
            </a:pPr>
            <a:r>
              <a:rPr lang="en-US" dirty="0"/>
              <a:t>Approaching the Win Condition (‘+’),  it becomes brighter and brighter until it enters the win state</a:t>
            </a:r>
          </a:p>
        </p:txBody>
      </p:sp>
      <p:pic>
        <p:nvPicPr>
          <p:cNvPr id="7" name="Content Placeholder 6" descr="A chart with different colored squares&#10;&#10;Description automatically generated">
            <a:extLst>
              <a:ext uri="{FF2B5EF4-FFF2-40B4-BE49-F238E27FC236}">
                <a16:creationId xmlns:a16="http://schemas.microsoft.com/office/drawing/2014/main" id="{FC1B0FF6-8F60-3739-37BF-4BB7E840B99C}"/>
              </a:ext>
            </a:extLst>
          </p:cNvPr>
          <p:cNvPicPr>
            <a:picLocks noGrp="1" noChangeAspect="1"/>
          </p:cNvPicPr>
          <p:nvPr>
            <p:ph idx="1"/>
          </p:nvPr>
        </p:nvPicPr>
        <p:blipFill>
          <a:blip r:embed="rId3"/>
          <a:stretch>
            <a:fillRect/>
          </a:stretch>
        </p:blipFill>
        <p:spPr>
          <a:xfrm>
            <a:off x="6094275" y="1381892"/>
            <a:ext cx="4875212" cy="4101741"/>
          </a:xfrm>
        </p:spPr>
      </p:pic>
    </p:spTree>
    <p:extLst>
      <p:ext uri="{BB962C8B-B14F-4D97-AF65-F5344CB8AC3E}">
        <p14:creationId xmlns:p14="http://schemas.microsoft.com/office/powerpoint/2010/main" val="50617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6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62" name="Group 106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063" name="Oval 106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64" name="Freeform: Shape 106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065" name="Freeform: Shape 106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066" name="Freeform: Shape 106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06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06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07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7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75" name="Graphic 9">
            <a:extLst>
              <a:ext uri="{FF2B5EF4-FFF2-40B4-BE49-F238E27FC236}">
                <a16:creationId xmlns:a16="http://schemas.microsoft.com/office/drawing/2014/main" id="{A6794A32-06AF-4AEC-A6CD-276DF14BA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17928"/>
            <a:ext cx="6905281" cy="684604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107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C9F9ADB-F655-ECBB-DD04-72B6DE42B699}"/>
              </a:ext>
            </a:extLst>
          </p:cNvPr>
          <p:cNvSpPr>
            <a:spLocks noGrp="1"/>
          </p:cNvSpPr>
          <p:nvPr>
            <p:ph type="title"/>
          </p:nvPr>
        </p:nvSpPr>
        <p:spPr>
          <a:xfrm>
            <a:off x="457200" y="758952"/>
            <a:ext cx="4501977" cy="1916239"/>
          </a:xfrm>
        </p:spPr>
        <p:txBody>
          <a:bodyPr vert="horz" lIns="91440" tIns="45720" rIns="91440" bIns="45720" rtlCol="0" anchor="b">
            <a:normAutofit/>
          </a:bodyPr>
          <a:lstStyle/>
          <a:p>
            <a:r>
              <a:rPr lang="en-US" dirty="0"/>
              <a:t>Results</a:t>
            </a:r>
          </a:p>
        </p:txBody>
      </p:sp>
      <p:sp>
        <p:nvSpPr>
          <p:cNvPr id="3" name="Content Placeholder 2">
            <a:extLst>
              <a:ext uri="{FF2B5EF4-FFF2-40B4-BE49-F238E27FC236}">
                <a16:creationId xmlns:a16="http://schemas.microsoft.com/office/drawing/2014/main" id="{64F96D41-438E-74CC-FC0F-67AB5B7EFB83}"/>
              </a:ext>
            </a:extLst>
          </p:cNvPr>
          <p:cNvSpPr>
            <a:spLocks noGrp="1"/>
          </p:cNvSpPr>
          <p:nvPr>
            <p:ph sz="half" idx="1"/>
          </p:nvPr>
        </p:nvSpPr>
        <p:spPr>
          <a:xfrm>
            <a:off x="457201" y="2843466"/>
            <a:ext cx="4501976" cy="3321241"/>
          </a:xfrm>
        </p:spPr>
        <p:txBody>
          <a:bodyPr vert="horz" lIns="91440" tIns="45720" rIns="91440" bIns="45720" rtlCol="0">
            <a:normAutofit fontScale="92500" lnSpcReduction="20000"/>
          </a:bodyPr>
          <a:lstStyle/>
          <a:p>
            <a:r>
              <a:rPr lang="en-US" dirty="0"/>
              <a:t>Easy</a:t>
            </a:r>
          </a:p>
          <a:p>
            <a:pPr lvl="1"/>
            <a:r>
              <a:rPr lang="en-US" dirty="0"/>
              <a:t>The losses are converging over the time- period, therefore minimizing the error and improving the performance over each epoch</a:t>
            </a:r>
          </a:p>
          <a:p>
            <a:r>
              <a:rPr lang="en-US" dirty="0"/>
              <a:t>Medium</a:t>
            </a:r>
          </a:p>
          <a:p>
            <a:pPr lvl="1"/>
            <a:r>
              <a:rPr lang="en-US" dirty="0"/>
              <a:t>Losses are converging. Therefore minimizing errors and improving performance</a:t>
            </a:r>
          </a:p>
          <a:p>
            <a:r>
              <a:rPr lang="en-US" dirty="0"/>
              <a:t>Hard</a:t>
            </a:r>
          </a:p>
          <a:p>
            <a:pPr lvl="1"/>
            <a:r>
              <a:rPr lang="en-US" dirty="0"/>
              <a:t>Losses have not converged over the time-period</a:t>
            </a:r>
          </a:p>
        </p:txBody>
      </p:sp>
      <p:pic>
        <p:nvPicPr>
          <p:cNvPr id="6" name="Picture 6">
            <a:extLst>
              <a:ext uri="{FF2B5EF4-FFF2-40B4-BE49-F238E27FC236}">
                <a16:creationId xmlns:a16="http://schemas.microsoft.com/office/drawing/2014/main" id="{32C9F3FE-B9D0-1DF2-A785-E9BB03FF78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086" y="4385279"/>
            <a:ext cx="3920180" cy="21658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D5DBDC-3884-53E9-02A8-0F76567343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64632" y="2162149"/>
            <a:ext cx="3976152" cy="21670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1AE39FD-9CB5-8D74-B875-A835F69F8E55}"/>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F8197C96-CE7F-A2BB-24FE-AED2EABE06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70843" y="84738"/>
            <a:ext cx="3976152" cy="216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41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1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15" name="Group 2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85" name="Oval 18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6" name="Freeform: Shape 18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7" name="Freeform: Shape 18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88" name="Freeform: Shape 18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6"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7" name="Background Fill">
            <a:extLst>
              <a:ext uri="{FF2B5EF4-FFF2-40B4-BE49-F238E27FC236}">
                <a16:creationId xmlns:a16="http://schemas.microsoft.com/office/drawing/2014/main" id="{66C115EF-F0EA-46A7-A25C-125D26FAA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18" name="Color Fill">
            <a:extLst>
              <a:ext uri="{FF2B5EF4-FFF2-40B4-BE49-F238E27FC236}">
                <a16:creationId xmlns:a16="http://schemas.microsoft.com/office/drawing/2014/main" id="{97BF6B6D-C479-40CF-B042-7D70D828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19" name="Group 218">
            <a:extLst>
              <a:ext uri="{FF2B5EF4-FFF2-40B4-BE49-F238E27FC236}">
                <a16:creationId xmlns:a16="http://schemas.microsoft.com/office/drawing/2014/main" id="{AEF86C3C-FC48-4AB2-97FA-F4AC7F6F3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sp>
          <p:nvSpPr>
            <p:cNvPr id="198" name="Oval 197">
              <a:extLst>
                <a:ext uri="{FF2B5EF4-FFF2-40B4-BE49-F238E27FC236}">
                  <a16:creationId xmlns:a16="http://schemas.microsoft.com/office/drawing/2014/main" id="{62B5D76F-FCC4-4521-916F-491D822D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22630" y="402344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9" name="Freeform: Shape 198">
              <a:extLst>
                <a:ext uri="{FF2B5EF4-FFF2-40B4-BE49-F238E27FC236}">
                  <a16:creationId xmlns:a16="http://schemas.microsoft.com/office/drawing/2014/main" id="{6F8D89A6-8111-4B9B-A1BB-F448E802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00" name="Graphic 9">
              <a:extLst>
                <a:ext uri="{FF2B5EF4-FFF2-40B4-BE49-F238E27FC236}">
                  <a16:creationId xmlns:a16="http://schemas.microsoft.com/office/drawing/2014/main" id="{86C325F3-A534-44C6-B6E1-1F0DD4D6D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grpSp>
      <p:sp>
        <p:nvSpPr>
          <p:cNvPr id="220" name="Texture">
            <a:extLst>
              <a:ext uri="{FF2B5EF4-FFF2-40B4-BE49-F238E27FC236}">
                <a16:creationId xmlns:a16="http://schemas.microsoft.com/office/drawing/2014/main" id="{C1E15FC6-E547-48B3-9AD4-3945840EC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1FE6F08-3A3A-D1B1-BD16-5179567CB4E7}"/>
              </a:ext>
            </a:extLst>
          </p:cNvPr>
          <p:cNvSpPr>
            <a:spLocks noGrp="1"/>
          </p:cNvSpPr>
          <p:nvPr>
            <p:ph type="title"/>
          </p:nvPr>
        </p:nvSpPr>
        <p:spPr>
          <a:xfrm>
            <a:off x="457200" y="758952"/>
            <a:ext cx="6943725" cy="1325563"/>
          </a:xfrm>
        </p:spPr>
        <p:txBody>
          <a:bodyPr vert="horz" lIns="91440" tIns="45720" rIns="91440" bIns="45720" rtlCol="0" anchor="b">
            <a:normAutofit/>
          </a:bodyPr>
          <a:lstStyle/>
          <a:p>
            <a:r>
              <a:rPr lang="en-US"/>
              <a:t>Results</a:t>
            </a:r>
          </a:p>
        </p:txBody>
      </p:sp>
      <p:sp>
        <p:nvSpPr>
          <p:cNvPr id="79" name="Content Placeholder 3">
            <a:extLst>
              <a:ext uri="{FF2B5EF4-FFF2-40B4-BE49-F238E27FC236}">
                <a16:creationId xmlns:a16="http://schemas.microsoft.com/office/drawing/2014/main" id="{FF424841-51FF-8E5A-98DD-BE517B0D6C11}"/>
              </a:ext>
            </a:extLst>
          </p:cNvPr>
          <p:cNvSpPr>
            <a:spLocks noGrp="1"/>
          </p:cNvSpPr>
          <p:nvPr>
            <p:ph sz="half" idx="2"/>
          </p:nvPr>
        </p:nvSpPr>
        <p:spPr>
          <a:xfrm>
            <a:off x="457200" y="2286000"/>
            <a:ext cx="6943725" cy="3875603"/>
          </a:xfrm>
        </p:spPr>
        <p:txBody>
          <a:bodyPr vert="horz" lIns="91440" tIns="45720" rIns="91440" bIns="45720" rtlCol="0">
            <a:normAutofit/>
          </a:bodyPr>
          <a:lstStyle/>
          <a:p>
            <a:r>
              <a:rPr lang="en-US"/>
              <a:t>Easy and Medium</a:t>
            </a:r>
          </a:p>
          <a:p>
            <a:pPr lvl="1"/>
            <a:r>
              <a:rPr lang="en-US"/>
              <a:t>The weight projectories of the first node of both the Actor and Critic network</a:t>
            </a:r>
          </a:p>
          <a:p>
            <a:pPr lvl="1"/>
            <a:r>
              <a:rPr lang="en-US"/>
              <a:t>The straight line indicates that the weights are constant and converging</a:t>
            </a:r>
          </a:p>
          <a:p>
            <a:r>
              <a:rPr lang="en-US"/>
              <a:t>Hard</a:t>
            </a:r>
          </a:p>
          <a:p>
            <a:pPr lvl="1"/>
            <a:r>
              <a:rPr lang="en-US"/>
              <a:t>The figure does not indicate that the weights are converging </a:t>
            </a:r>
          </a:p>
          <a:p>
            <a:pPr lvl="1"/>
            <a:r>
              <a:rPr lang="en-US"/>
              <a:t>Model needs to be trained for more episodes</a:t>
            </a:r>
          </a:p>
        </p:txBody>
      </p:sp>
      <p:pic>
        <p:nvPicPr>
          <p:cNvPr id="9" name="Picture 8" descr="A comparison of a graph&#10;&#10;Description automatically generated">
            <a:extLst>
              <a:ext uri="{FF2B5EF4-FFF2-40B4-BE49-F238E27FC236}">
                <a16:creationId xmlns:a16="http://schemas.microsoft.com/office/drawing/2014/main" id="{13801178-7ED6-AA9E-8BD2-66ED44018D54}"/>
              </a:ext>
            </a:extLst>
          </p:cNvPr>
          <p:cNvPicPr>
            <a:picLocks noChangeAspect="1"/>
          </p:cNvPicPr>
          <p:nvPr/>
        </p:nvPicPr>
        <p:blipFill rotWithShape="1">
          <a:blip r:embed="rId3"/>
          <a:srcRect t="1359" r="-4" b="18386"/>
          <a:stretch/>
        </p:blipFill>
        <p:spPr>
          <a:xfrm>
            <a:off x="8382836" y="3998678"/>
            <a:ext cx="3233380" cy="2859322"/>
          </a:xfrm>
          <a:custGeom>
            <a:avLst/>
            <a:gdLst/>
            <a:ahLst/>
            <a:cxnLst/>
            <a:rect l="l" t="t" r="r" b="b"/>
            <a:pathLst>
              <a:path w="3316319" h="2932666">
                <a:moveTo>
                  <a:pt x="1660595" y="0"/>
                </a:moveTo>
                <a:lnTo>
                  <a:pt x="3316319" y="0"/>
                </a:lnTo>
                <a:lnTo>
                  <a:pt x="3316319" y="1646632"/>
                </a:lnTo>
                <a:cubicBezTo>
                  <a:pt x="3316319" y="2159685"/>
                  <a:pt x="3081083" y="2618091"/>
                  <a:pt x="2712021" y="2920995"/>
                </a:cubicBezTo>
                <a:lnTo>
                  <a:pt x="2696327" y="2932666"/>
                </a:lnTo>
                <a:lnTo>
                  <a:pt x="0" y="2932666"/>
                </a:lnTo>
                <a:lnTo>
                  <a:pt x="0" y="1651476"/>
                </a:lnTo>
                <a:cubicBezTo>
                  <a:pt x="0" y="739381"/>
                  <a:pt x="743464" y="0"/>
                  <a:pt x="1660595" y="0"/>
                </a:cubicBezTo>
                <a:close/>
              </a:path>
            </a:pathLst>
          </a:custGeom>
        </p:spPr>
      </p:pic>
      <p:sp>
        <p:nvSpPr>
          <p:cNvPr id="4" name="Content Placeholder 3">
            <a:extLst>
              <a:ext uri="{FF2B5EF4-FFF2-40B4-BE49-F238E27FC236}">
                <a16:creationId xmlns:a16="http://schemas.microsoft.com/office/drawing/2014/main" id="{DD61A2A3-EFFF-AEE8-CC07-5C09D1C9B6CE}"/>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307220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097"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099" name="Group 2098">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100" name="Oval 2099">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01" name="Freeform: Shape 2100">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02" name="Freeform: Shape 2101">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103" name="Freeform: Shape 2102">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104"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06"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0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110"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112" name="Graphic 9">
            <a:extLst>
              <a:ext uri="{FF2B5EF4-FFF2-40B4-BE49-F238E27FC236}">
                <a16:creationId xmlns:a16="http://schemas.microsoft.com/office/drawing/2014/main" id="{A6794A32-06AF-4AEC-A6CD-276DF14BA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17928"/>
            <a:ext cx="6905281" cy="684604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211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B482E8D-07B4-5A11-0F71-97112B2AD55C}"/>
              </a:ext>
            </a:extLst>
          </p:cNvPr>
          <p:cNvSpPr>
            <a:spLocks noGrp="1"/>
          </p:cNvSpPr>
          <p:nvPr>
            <p:ph type="title"/>
          </p:nvPr>
        </p:nvSpPr>
        <p:spPr>
          <a:xfrm>
            <a:off x="457200" y="758952"/>
            <a:ext cx="4501977" cy="1916239"/>
          </a:xfrm>
        </p:spPr>
        <p:txBody>
          <a:bodyPr vert="horz" lIns="91440" tIns="45720" rIns="91440" bIns="45720" rtlCol="0" anchor="b">
            <a:normAutofit/>
          </a:bodyPr>
          <a:lstStyle/>
          <a:p>
            <a:r>
              <a:rPr lang="en-US"/>
              <a:t>Results</a:t>
            </a:r>
            <a:endParaRPr lang="en-US" dirty="0"/>
          </a:p>
        </p:txBody>
      </p:sp>
      <p:pic>
        <p:nvPicPr>
          <p:cNvPr id="2054" name="Picture 6">
            <a:extLst>
              <a:ext uri="{FF2B5EF4-FFF2-40B4-BE49-F238E27FC236}">
                <a16:creationId xmlns:a16="http://schemas.microsoft.com/office/drawing/2014/main" id="{9B2EF5E2-CAC0-1BB3-5DAC-94BB00CCAB4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8563" y="4454388"/>
            <a:ext cx="3388815" cy="18553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F3C8D4D-9A77-5940-ADF2-3BC34CA88348}"/>
              </a:ext>
            </a:extLst>
          </p:cNvPr>
          <p:cNvSpPr>
            <a:spLocks noGrp="1"/>
          </p:cNvSpPr>
          <p:nvPr>
            <p:ph sz="half" idx="1"/>
          </p:nvPr>
        </p:nvSpPr>
        <p:spPr>
          <a:xfrm>
            <a:off x="457201" y="2843466"/>
            <a:ext cx="4501976" cy="3321241"/>
          </a:xfrm>
        </p:spPr>
        <p:txBody>
          <a:bodyPr vert="horz" lIns="91440" tIns="45720" rIns="91440" bIns="45720" rtlCol="0">
            <a:normAutofit/>
          </a:bodyPr>
          <a:lstStyle/>
          <a:p>
            <a:r>
              <a:rPr lang="en-US" dirty="0"/>
              <a:t>The figure shows the wins per epoch</a:t>
            </a:r>
          </a:p>
          <a:p>
            <a:r>
              <a:rPr lang="en-US" dirty="0"/>
              <a:t>Easy</a:t>
            </a:r>
          </a:p>
          <a:p>
            <a:pPr lvl="1"/>
            <a:r>
              <a:rPr lang="en-US" dirty="0"/>
              <a:t>At the 273</a:t>
            </a:r>
            <a:r>
              <a:rPr lang="en-US" baseline="30000" dirty="0"/>
              <a:t>rd</a:t>
            </a:r>
            <a:r>
              <a:rPr lang="en-US" dirty="0"/>
              <a:t> epoch, the win percentage was 90.21%</a:t>
            </a:r>
          </a:p>
          <a:p>
            <a:pPr lvl="1"/>
            <a:r>
              <a:rPr lang="en-US" dirty="0"/>
              <a:t>Medium</a:t>
            </a:r>
          </a:p>
          <a:p>
            <a:pPr lvl="2"/>
            <a:r>
              <a:rPr lang="en-US" dirty="0"/>
              <a:t>At 150</a:t>
            </a:r>
            <a:r>
              <a:rPr lang="en-US" baseline="30000" dirty="0"/>
              <a:t>th</a:t>
            </a:r>
            <a:r>
              <a:rPr lang="en-US" dirty="0"/>
              <a:t> epoch, the win percentage was 90.31%</a:t>
            </a:r>
          </a:p>
          <a:p>
            <a:pPr lvl="1"/>
            <a:r>
              <a:rPr lang="en-US" dirty="0"/>
              <a:t>Hard</a:t>
            </a:r>
          </a:p>
          <a:p>
            <a:pPr lvl="2"/>
            <a:r>
              <a:rPr lang="en-US" dirty="0"/>
              <a:t>At 700</a:t>
            </a:r>
            <a:r>
              <a:rPr lang="en-US" baseline="30000" dirty="0"/>
              <a:t>th</a:t>
            </a:r>
            <a:r>
              <a:rPr lang="en-US" dirty="0"/>
              <a:t> epoch, the win percentage was 80%</a:t>
            </a:r>
          </a:p>
        </p:txBody>
      </p:sp>
      <p:pic>
        <p:nvPicPr>
          <p:cNvPr id="2052" name="Picture 4">
            <a:extLst>
              <a:ext uri="{FF2B5EF4-FFF2-40B4-BE49-F238E27FC236}">
                <a16:creationId xmlns:a16="http://schemas.microsoft.com/office/drawing/2014/main" id="{BCC6D3A4-01F9-A36A-4951-7A99B8F0057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46278" y="2452651"/>
            <a:ext cx="3388815" cy="1855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showing a number of epches&#10;&#10;Description automatically generated">
            <a:extLst>
              <a:ext uri="{FF2B5EF4-FFF2-40B4-BE49-F238E27FC236}">
                <a16:creationId xmlns:a16="http://schemas.microsoft.com/office/drawing/2014/main" id="{5D0A41E8-D3FF-C0FD-35B2-8316665F5719}"/>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tretch>
            <a:fillRect/>
          </a:stretch>
        </p:blipFill>
        <p:spPr bwMode="auto">
          <a:xfrm>
            <a:off x="6846278" y="647480"/>
            <a:ext cx="3388815" cy="178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3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F1CD-0281-B943-11D0-F54737292D6F}"/>
              </a:ext>
            </a:extLst>
          </p:cNvPr>
          <p:cNvSpPr>
            <a:spLocks noGrp="1"/>
          </p:cNvSpPr>
          <p:nvPr>
            <p:ph type="title"/>
          </p:nvPr>
        </p:nvSpPr>
        <p:spPr/>
        <p:txBody>
          <a:bodyPr/>
          <a:lstStyle/>
          <a:p>
            <a:r>
              <a:rPr lang="en-US" dirty="0"/>
              <a:t>Downfalls of Action-Critic Architecture</a:t>
            </a:r>
          </a:p>
        </p:txBody>
      </p:sp>
      <p:sp>
        <p:nvSpPr>
          <p:cNvPr id="3" name="Content Placeholder 2">
            <a:extLst>
              <a:ext uri="{FF2B5EF4-FFF2-40B4-BE49-F238E27FC236}">
                <a16:creationId xmlns:a16="http://schemas.microsoft.com/office/drawing/2014/main" id="{B6BC024F-D86E-60DD-890D-8DE8E1CF73DA}"/>
              </a:ext>
            </a:extLst>
          </p:cNvPr>
          <p:cNvSpPr>
            <a:spLocks noGrp="1"/>
          </p:cNvSpPr>
          <p:nvPr>
            <p:ph idx="1"/>
          </p:nvPr>
        </p:nvSpPr>
        <p:spPr/>
        <p:txBody>
          <a:bodyPr vert="horz" lIns="91440" tIns="45720" rIns="91440" bIns="45720" rtlCol="0" anchor="t">
            <a:normAutofit lnSpcReduction="10000"/>
          </a:bodyPr>
          <a:lstStyle/>
          <a:p>
            <a:r>
              <a:rPr lang="en-US" dirty="0"/>
              <a:t>Actor-critic architecture is not effective in every situation</a:t>
            </a:r>
          </a:p>
          <a:p>
            <a:r>
              <a:rPr lang="en-US" dirty="0"/>
              <a:t>In the Hard version of the maze where the pit, wall, and player are randomly set after each epoch, it is nearly impossible for the Player to understand how to move around them</a:t>
            </a:r>
          </a:p>
          <a:p>
            <a:pPr lvl="1"/>
            <a:r>
              <a:rPr lang="en-US"/>
              <a:t>Demonstrated by the Hard Architecture</a:t>
            </a:r>
          </a:p>
          <a:p>
            <a:pPr lvl="1"/>
            <a:r>
              <a:rPr lang="en-US" dirty="0"/>
              <a:t>The Player cannot see in front of itself</a:t>
            </a:r>
          </a:p>
          <a:p>
            <a:r>
              <a:rPr lang="en-US" dirty="0"/>
              <a:t>If the state the actor is learning from is random, it cannot </a:t>
            </a:r>
            <a:r>
              <a:rPr lang="en-US"/>
              <a:t>accurately</a:t>
            </a:r>
            <a:r>
              <a:rPr lang="en-US" dirty="0"/>
              <a:t> learn</a:t>
            </a:r>
          </a:p>
          <a:p>
            <a:pPr lvl="1"/>
            <a:r>
              <a:rPr lang="en-US" sz="1800" b="0" i="0" dirty="0">
                <a:effectLst/>
                <a:latin typeface="Times New Roman" panose="02020603050405020304" pitchFamily="18" charset="0"/>
              </a:rPr>
              <a:t>For example, say the pit is in front of the actor. It enters it and receives a heavy penalty. In the next epoch, it sees the location of the pit, sees the negative score, and decides to move in the opposite direction. However, this time, the pit was at that location! So, it receives </a:t>
            </a:r>
            <a:r>
              <a:rPr lang="en-US" sz="1800" b="0" i="1" dirty="0">
                <a:effectLst/>
                <a:latin typeface="Times New Roman" panose="02020603050405020304" pitchFamily="18" charset="0"/>
              </a:rPr>
              <a:t>another</a:t>
            </a:r>
            <a:r>
              <a:rPr lang="en-US" sz="1800" b="0" i="0" dirty="0">
                <a:effectLst/>
                <a:latin typeface="Times New Roman" panose="02020603050405020304" pitchFamily="18" charset="0"/>
              </a:rPr>
              <a:t> negative penalty, when the original negative spot would have been safe to begin with. As such it makes it impossible for the Player to learn where the correct place to move is. </a:t>
            </a:r>
            <a:endParaRPr lang="en-US" dirty="0"/>
          </a:p>
        </p:txBody>
      </p:sp>
    </p:spTree>
    <p:extLst>
      <p:ext uri="{BB962C8B-B14F-4D97-AF65-F5344CB8AC3E}">
        <p14:creationId xmlns:p14="http://schemas.microsoft.com/office/powerpoint/2010/main" val="200517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FBE-24A3-98A8-213B-A85F5A9F341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954C90-3257-9D88-DF28-FEF9D1102D6A}"/>
              </a:ext>
            </a:extLst>
          </p:cNvPr>
          <p:cNvSpPr>
            <a:spLocks noGrp="1"/>
          </p:cNvSpPr>
          <p:nvPr>
            <p:ph idx="1"/>
          </p:nvPr>
        </p:nvSpPr>
        <p:spPr/>
        <p:txBody>
          <a:bodyPr/>
          <a:lstStyle/>
          <a:p>
            <a:r>
              <a:rPr lang="en-US" dirty="0"/>
              <a:t>Action-critic architecture is very effective as a simple to learn and easy to use program</a:t>
            </a:r>
          </a:p>
          <a:p>
            <a:r>
              <a:rPr lang="en-US" dirty="0"/>
              <a:t>The Experiment highlights the usefulness of the network in training the Actor to navigate the maze</a:t>
            </a:r>
          </a:p>
          <a:p>
            <a:pPr lvl="1"/>
            <a:r>
              <a:rPr lang="en-US" dirty="0"/>
              <a:t>Random exploration to specifically trained movement with purposeful navigation</a:t>
            </a:r>
          </a:p>
          <a:p>
            <a:r>
              <a:rPr lang="en-US" dirty="0"/>
              <a:t>Further research can be done to </a:t>
            </a:r>
            <a:r>
              <a:rPr lang="en-US" dirty="0" err="1"/>
              <a:t>enchance</a:t>
            </a:r>
            <a:r>
              <a:rPr lang="en-US" dirty="0"/>
              <a:t> the Actor-critic’s ability in new locations, ultimately broadening its applicability to real-world problems, such as control of a human arm </a:t>
            </a:r>
            <a:r>
              <a:rPr lang="en-US" b="0" i="0" dirty="0">
                <a:effectLst/>
                <a:latin typeface="WordVisi_MSFontService"/>
              </a:rPr>
              <a:t>(Philip et. all), or when walking on a cliff (Zhang).</a:t>
            </a:r>
            <a:endParaRPr lang="en-US" dirty="0"/>
          </a:p>
        </p:txBody>
      </p:sp>
    </p:spTree>
    <p:extLst>
      <p:ext uri="{BB962C8B-B14F-4D97-AF65-F5344CB8AC3E}">
        <p14:creationId xmlns:p14="http://schemas.microsoft.com/office/powerpoint/2010/main" val="362079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42BC-0962-0010-A095-C21DDF2AD6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80E40D0-821B-3E88-EC74-DA3F7E4C3E25}"/>
              </a:ext>
            </a:extLst>
          </p:cNvPr>
          <p:cNvSpPr>
            <a:spLocks noGrp="1"/>
          </p:cNvSpPr>
          <p:nvPr>
            <p:ph idx="1"/>
          </p:nvPr>
        </p:nvSpPr>
        <p:spPr/>
        <p:txBody>
          <a:bodyPr>
            <a:normAutofit fontScale="92500" lnSpcReduction="10000"/>
          </a:bodyPr>
          <a:lstStyle/>
          <a:p>
            <a:r>
              <a:rPr lang="en-US" dirty="0"/>
              <a:t>Reinforcement Learning is a ML algorithm that helps choose the optimal path by rewards and punishment. The goal is to maximize the reward (</a:t>
            </a:r>
            <a:r>
              <a:rPr lang="en-US" dirty="0" err="1"/>
              <a:t>Kadari</a:t>
            </a:r>
            <a:r>
              <a:rPr lang="en-US" dirty="0"/>
              <a:t>)</a:t>
            </a:r>
          </a:p>
          <a:p>
            <a:r>
              <a:rPr lang="en-US" dirty="0"/>
              <a:t>A </a:t>
            </a:r>
            <a:r>
              <a:rPr lang="en-US" dirty="0" err="1"/>
              <a:t>gridworld</a:t>
            </a:r>
            <a:r>
              <a:rPr lang="en-US" dirty="0"/>
              <a:t> is a matrix of a specified shape that contains walls, edges, and a start and end state. The agent must navigate from start to end without moving through the walls or exiting the maze</a:t>
            </a:r>
          </a:p>
          <a:p>
            <a:r>
              <a:rPr lang="en-US" dirty="0"/>
              <a:t>This project focused on the Actor-Critic network which is a Temporal Difference Algorithm that uses an Actor and a Critic to allow the critic to tell the actor how good the action the algorithm took was (Karunakaran0</a:t>
            </a:r>
          </a:p>
          <a:p>
            <a:r>
              <a:rPr lang="en-US" dirty="0"/>
              <a:t>The Actor-Critic Network requires input on what actions to take and what results it will give. The action chosen is either the action with the highest score or a random action that was ‘tested’ to see if it had a higher score. After repeating for several epochs, it can </a:t>
            </a:r>
            <a:r>
              <a:rPr lang="en-US" dirty="0" err="1"/>
              <a:t>coverge</a:t>
            </a:r>
            <a:r>
              <a:rPr lang="en-US" dirty="0"/>
              <a:t> to the highest-scoring set of actions</a:t>
            </a:r>
          </a:p>
        </p:txBody>
      </p:sp>
    </p:spTree>
    <p:extLst>
      <p:ext uri="{BB962C8B-B14F-4D97-AF65-F5344CB8AC3E}">
        <p14:creationId xmlns:p14="http://schemas.microsoft.com/office/powerpoint/2010/main" val="140360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E396-EBE6-15B9-DFFF-4715D7FB031A}"/>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B0266DC2-89F6-B35C-B42A-521BE488DBD1}"/>
              </a:ext>
            </a:extLst>
          </p:cNvPr>
          <p:cNvSpPr>
            <a:spLocks noGrp="1"/>
          </p:cNvSpPr>
          <p:nvPr>
            <p:ph idx="1"/>
          </p:nvPr>
        </p:nvSpPr>
        <p:spPr/>
        <p:txBody>
          <a:bodyPr vert="horz" lIns="91440" tIns="45720" rIns="91440" bIns="45720" rtlCol="0" anchor="t">
            <a:normAutofit fontScale="92500" lnSpcReduction="10000"/>
          </a:bodyPr>
          <a:lstStyle/>
          <a:p>
            <a:r>
              <a:rPr lang="en-US" dirty="0"/>
              <a:t>Akhil</a:t>
            </a:r>
          </a:p>
          <a:p>
            <a:pPr lvl="1"/>
            <a:r>
              <a:rPr lang="en-US" dirty="0">
                <a:solidFill>
                  <a:srgbClr val="FFFFFF"/>
                </a:solidFill>
                <a:ea typeface="+mn-lt"/>
                <a:cs typeface="+mn-lt"/>
              </a:rPr>
              <a:t>Edited the code used for </a:t>
            </a:r>
            <a:r>
              <a:rPr lang="en-US">
                <a:solidFill>
                  <a:srgbClr val="FFFFFF"/>
                </a:solidFill>
                <a:ea typeface="+mn-lt"/>
                <a:cs typeface="+mn-lt"/>
              </a:rPr>
              <a:t>the </a:t>
            </a:r>
            <a:r>
              <a:rPr lang="en-US" dirty="0">
                <a:solidFill>
                  <a:srgbClr val="FFFFFF"/>
                </a:solidFill>
                <a:ea typeface="+mn-lt"/>
                <a:cs typeface="+mn-lt"/>
              </a:rPr>
              <a:t>project for easier implementation.</a:t>
            </a:r>
            <a:endParaRPr lang="en-US" dirty="0">
              <a:solidFill>
                <a:srgbClr val="FFFFFF"/>
              </a:solidFill>
            </a:endParaRPr>
          </a:p>
          <a:p>
            <a:r>
              <a:rPr lang="en-US" dirty="0"/>
              <a:t>Bethany</a:t>
            </a:r>
          </a:p>
          <a:p>
            <a:pPr lvl="1"/>
            <a:r>
              <a:rPr lang="en-US" dirty="0"/>
              <a:t>Writer of the report</a:t>
            </a:r>
          </a:p>
          <a:p>
            <a:pPr lvl="1"/>
            <a:r>
              <a:rPr lang="en-US" dirty="0"/>
              <a:t>Assisted with actor structure creation</a:t>
            </a:r>
          </a:p>
          <a:p>
            <a:pPr lvl="1"/>
            <a:r>
              <a:rPr lang="en-US" dirty="0"/>
              <a:t>Wrote the majority of the </a:t>
            </a:r>
            <a:r>
              <a:rPr lang="en-US"/>
              <a:t>PowerPoint</a:t>
            </a:r>
            <a:endParaRPr lang="en-US" dirty="0"/>
          </a:p>
          <a:p>
            <a:r>
              <a:rPr lang="en-US" err="1"/>
              <a:t>Jhansy</a:t>
            </a:r>
            <a:endParaRPr lang="en-US" dirty="0"/>
          </a:p>
          <a:p>
            <a:pPr lvl="1"/>
            <a:r>
              <a:rPr lang="en-US">
                <a:solidFill>
                  <a:srgbClr val="FFFFFF"/>
                </a:solidFill>
                <a:ea typeface="+mn-lt"/>
                <a:cs typeface="+mn-lt"/>
              </a:rPr>
              <a:t>Writer of the report</a:t>
            </a:r>
            <a:endParaRPr lang="en-US"/>
          </a:p>
          <a:p>
            <a:pPr lvl="1"/>
            <a:r>
              <a:rPr lang="en-US" dirty="0"/>
              <a:t>Assisted in</a:t>
            </a:r>
            <a:r>
              <a:rPr lang="en-US" dirty="0">
                <a:solidFill>
                  <a:srgbClr val="FFFFFF"/>
                </a:solidFill>
                <a:ea typeface="+mn-lt"/>
                <a:cs typeface="+mn-lt"/>
              </a:rPr>
              <a:t> training the Easy and Medium game environments.</a:t>
            </a:r>
          </a:p>
          <a:p>
            <a:pPr lvl="1"/>
            <a:r>
              <a:rPr lang="en-US" dirty="0"/>
              <a:t>Assisted with the </a:t>
            </a:r>
            <a:r>
              <a:rPr lang="en-US"/>
              <a:t>PowerPoint</a:t>
            </a:r>
            <a:endParaRPr lang="en-US" dirty="0"/>
          </a:p>
          <a:p>
            <a:r>
              <a:rPr lang="en-US" dirty="0"/>
              <a:t>Oasis</a:t>
            </a:r>
          </a:p>
          <a:p>
            <a:pPr lvl="1"/>
            <a:r>
              <a:rPr lang="en-US" dirty="0"/>
              <a:t>Writer of the report</a:t>
            </a:r>
          </a:p>
          <a:p>
            <a:pPr lvl="1"/>
            <a:r>
              <a:rPr lang="en-US" dirty="0"/>
              <a:t>Assisted with the code of Medium and Hard difficulties</a:t>
            </a:r>
          </a:p>
        </p:txBody>
      </p:sp>
    </p:spTree>
    <p:extLst>
      <p:ext uri="{BB962C8B-B14F-4D97-AF65-F5344CB8AC3E}">
        <p14:creationId xmlns:p14="http://schemas.microsoft.com/office/powerpoint/2010/main" val="56528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ED81-86E8-AA86-5CE6-4A512190F3C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B0E75F-FB01-CE00-DED8-5B538AEDDE89}"/>
              </a:ext>
            </a:extLst>
          </p:cNvPr>
          <p:cNvSpPr>
            <a:spLocks noGrp="1"/>
          </p:cNvSpPr>
          <p:nvPr>
            <p:ph idx="1"/>
          </p:nvPr>
        </p:nvSpPr>
        <p:spPr/>
        <p:txBody>
          <a:bodyPr>
            <a:normAutofit fontScale="92500" lnSpcReduction="20000"/>
          </a:bodyPr>
          <a:lstStyle/>
          <a:p>
            <a:pPr algn="l" rtl="0" fontAlgn="base"/>
            <a:r>
              <a:rPr lang="en-US" sz="1800" b="0" i="0" dirty="0" err="1">
                <a:effectLst/>
                <a:latin typeface="Times New Roman" panose="02020603050405020304" pitchFamily="18" charset="0"/>
              </a:rPr>
              <a:t>Kadari</a:t>
            </a:r>
            <a:r>
              <a:rPr lang="en-US" sz="1800" b="0" i="0" dirty="0">
                <a:effectLst/>
                <a:latin typeface="Times New Roman" panose="02020603050405020304" pitchFamily="18" charset="0"/>
              </a:rPr>
              <a:t>, P. (2024, February 21). </a:t>
            </a:r>
            <a:r>
              <a:rPr lang="en-US" sz="1800" b="0" i="1" dirty="0">
                <a:effectLst/>
                <a:latin typeface="Times New Roman" panose="02020603050405020304" pitchFamily="18" charset="0"/>
              </a:rPr>
              <a:t>What is reinforcement learning and how does it work (updated 2024)</a:t>
            </a:r>
            <a:r>
              <a:rPr lang="en-US" sz="1800" b="0" i="0" dirty="0">
                <a:effectLst/>
                <a:latin typeface="Times New Roman" panose="02020603050405020304" pitchFamily="18" charset="0"/>
              </a:rPr>
              <a:t>. Analytics Vidhya. https://</a:t>
            </a:r>
            <a:r>
              <a:rPr lang="en-US" sz="1800" b="0" i="0" dirty="0" err="1">
                <a:effectLst/>
                <a:latin typeface="Times New Roman" panose="02020603050405020304" pitchFamily="18" charset="0"/>
              </a:rPr>
              <a:t>www.analyticsvidhya.com</a:t>
            </a:r>
            <a:r>
              <a:rPr lang="en-US" sz="1800" b="0" i="0" dirty="0">
                <a:effectLst/>
                <a:latin typeface="Times New Roman" panose="02020603050405020304" pitchFamily="18" charset="0"/>
              </a:rPr>
              <a:t>/blog/2021/02/introduction-to-reinforcement-learning-for-beginners/  </a:t>
            </a:r>
            <a:endParaRPr lang="en-US" b="0" i="0" dirty="0">
              <a:effectLst/>
              <a:latin typeface="Segoe UI" panose="020B0502040204020203" pitchFamily="34" charset="0"/>
            </a:endParaRPr>
          </a:p>
          <a:p>
            <a:pPr algn="l" rtl="0" fontAlgn="base"/>
            <a:r>
              <a:rPr lang="en-US" sz="1800" b="0" i="0" dirty="0">
                <a:effectLst/>
                <a:latin typeface="Times New Roman" panose="02020603050405020304" pitchFamily="18" charset="0"/>
              </a:rPr>
              <a:t>Karunakaran, D. (2020, September 30). </a:t>
            </a:r>
            <a:r>
              <a:rPr lang="en-US" sz="1800" b="0" i="1" dirty="0">
                <a:effectLst/>
                <a:latin typeface="Times New Roman" panose="02020603050405020304" pitchFamily="18" charset="0"/>
              </a:rPr>
              <a:t>The actor-critic Reinforcement Learning Algorithm</a:t>
            </a:r>
            <a:r>
              <a:rPr lang="en-US" sz="1800" b="0" i="0" dirty="0">
                <a:effectLst/>
                <a:latin typeface="Times New Roman" panose="02020603050405020304" pitchFamily="18" charset="0"/>
              </a:rPr>
              <a:t>. Medium. https://</a:t>
            </a:r>
            <a:r>
              <a:rPr lang="en-US" sz="1800" b="0" i="0" dirty="0" err="1">
                <a:effectLst/>
                <a:latin typeface="Times New Roman" panose="02020603050405020304" pitchFamily="18" charset="0"/>
              </a:rPr>
              <a:t>medium.com</a:t>
            </a:r>
            <a:r>
              <a:rPr lang="en-US" sz="1800" b="0" i="0" dirty="0">
                <a:effectLst/>
                <a:latin typeface="Times New Roman" panose="02020603050405020304" pitchFamily="18" charset="0"/>
              </a:rPr>
              <a:t>/intro-to-artificial-intelligence/the-actor-critic-reinforcement-learning-algorithm-c8095a655c14  </a:t>
            </a:r>
            <a:endParaRPr lang="en-US" b="0" i="0" dirty="0">
              <a:effectLst/>
              <a:latin typeface="Segoe UI" panose="020B0502040204020203" pitchFamily="34" charset="0"/>
            </a:endParaRPr>
          </a:p>
          <a:p>
            <a:pPr algn="l" rtl="0" fontAlgn="base"/>
            <a:r>
              <a:rPr lang="en-US" sz="1800" b="0" i="0" dirty="0">
                <a:effectLst/>
                <a:latin typeface="Times New Roman" panose="02020603050405020304" pitchFamily="18" charset="0"/>
              </a:rPr>
              <a:t>Thomas, P., </a:t>
            </a:r>
            <a:r>
              <a:rPr lang="en-US" sz="1800" b="0" i="0" dirty="0" err="1">
                <a:effectLst/>
                <a:latin typeface="Times New Roman" panose="02020603050405020304" pitchFamily="18" charset="0"/>
              </a:rPr>
              <a:t>Branicky</a:t>
            </a:r>
            <a:r>
              <a:rPr lang="en-US" sz="1800" b="0" i="0" dirty="0">
                <a:effectLst/>
                <a:latin typeface="Times New Roman" panose="02020603050405020304" pitchFamily="18" charset="0"/>
              </a:rPr>
              <a:t>, M., van den </a:t>
            </a:r>
            <a:r>
              <a:rPr lang="en-US" sz="1800" b="0" i="0" dirty="0" err="1">
                <a:effectLst/>
                <a:latin typeface="Times New Roman" panose="02020603050405020304" pitchFamily="18" charset="0"/>
              </a:rPr>
              <a:t>Bogert</a:t>
            </a:r>
            <a:r>
              <a:rPr lang="en-US" sz="1800" b="0" i="0" dirty="0">
                <a:effectLst/>
                <a:latin typeface="Times New Roman" panose="02020603050405020304" pitchFamily="18" charset="0"/>
              </a:rPr>
              <a:t>, A., &amp; </a:t>
            </a:r>
            <a:r>
              <a:rPr lang="en-US" sz="1800" b="0" i="0" dirty="0" err="1">
                <a:effectLst/>
                <a:latin typeface="Times New Roman" panose="02020603050405020304" pitchFamily="18" charset="0"/>
              </a:rPr>
              <a:t>Jagodnik</a:t>
            </a:r>
            <a:r>
              <a:rPr lang="en-US" sz="1800" b="0" i="0" dirty="0">
                <a:effectLst/>
                <a:latin typeface="Times New Roman" panose="02020603050405020304" pitchFamily="18" charset="0"/>
              </a:rPr>
              <a:t>, K. (2009). </a:t>
            </a:r>
            <a:r>
              <a:rPr lang="en-US" sz="1800" b="0" i="1" dirty="0">
                <a:effectLst/>
                <a:latin typeface="Times New Roman" panose="02020603050405020304" pitchFamily="18" charset="0"/>
              </a:rPr>
              <a:t>Application of the actor-critic architecture to functional electrical stimulation control of a human arm</a:t>
            </a:r>
            <a:r>
              <a:rPr lang="en-US" sz="1800" b="0" i="0" dirty="0">
                <a:effectLst/>
                <a:latin typeface="Times New Roman" panose="02020603050405020304" pitchFamily="18" charset="0"/>
              </a:rPr>
              <a:t>. Proceedings of the ... Innovative Applications of Artificial Intelligence Conference. Innovative Applications of Artificial Intelligence Conference. https://</a:t>
            </a:r>
            <a:r>
              <a:rPr lang="en-US" sz="1800" b="0" i="0" dirty="0" err="1">
                <a:effectLst/>
                <a:latin typeface="Times New Roman" panose="02020603050405020304" pitchFamily="18" charset="0"/>
              </a:rPr>
              <a:t>www.ncbi.nlm.nih.gov</a:t>
            </a:r>
            <a:r>
              <a:rPr lang="en-US" sz="1800" b="0" i="0" dirty="0">
                <a:effectLst/>
                <a:latin typeface="Times New Roman" panose="02020603050405020304" pitchFamily="18" charset="0"/>
              </a:rPr>
              <a:t>/</a:t>
            </a:r>
            <a:r>
              <a:rPr lang="en-US" sz="1800" b="0" i="0" dirty="0" err="1">
                <a:effectLst/>
                <a:latin typeface="Times New Roman" panose="02020603050405020304" pitchFamily="18" charset="0"/>
              </a:rPr>
              <a:t>pmc</a:t>
            </a:r>
            <a:r>
              <a:rPr lang="en-US" sz="1800" b="0" i="0" dirty="0">
                <a:effectLst/>
                <a:latin typeface="Times New Roman" panose="02020603050405020304" pitchFamily="18" charset="0"/>
              </a:rPr>
              <a:t>/articles/PMC2916188/  </a:t>
            </a:r>
            <a:endParaRPr lang="en-US" b="0" i="0" dirty="0">
              <a:effectLst/>
              <a:latin typeface="Segoe UI" panose="020B0502040204020203" pitchFamily="34" charset="0"/>
            </a:endParaRPr>
          </a:p>
          <a:p>
            <a:pPr algn="l" rtl="0" fontAlgn="base"/>
            <a:r>
              <a:rPr lang="en-US" sz="1800" b="0" i="0" dirty="0">
                <a:effectLst/>
                <a:latin typeface="Times New Roman" panose="02020603050405020304" pitchFamily="18" charset="0"/>
              </a:rPr>
              <a:t>Yoon, C. (2019, February 5). </a:t>
            </a:r>
            <a:r>
              <a:rPr lang="en-US" sz="1800" b="0" i="1" dirty="0">
                <a:effectLst/>
                <a:latin typeface="Times New Roman" panose="02020603050405020304" pitchFamily="18" charset="0"/>
              </a:rPr>
              <a:t>Understanding actor critic methods and a2c | by Chris Yoon | towards data science</a:t>
            </a:r>
            <a:r>
              <a:rPr lang="en-US" sz="1800" b="0" i="0" dirty="0">
                <a:effectLst/>
                <a:latin typeface="Times New Roman" panose="02020603050405020304" pitchFamily="18" charset="0"/>
              </a:rPr>
              <a:t>. </a:t>
            </a:r>
            <a:r>
              <a:rPr lang="en-US" sz="1800" b="0" i="0" dirty="0" err="1">
                <a:effectLst/>
                <a:latin typeface="Times New Roman" panose="02020603050405020304" pitchFamily="18" charset="0"/>
              </a:rPr>
              <a:t>townrdsdatascience.com</a:t>
            </a:r>
            <a:r>
              <a:rPr lang="en-US" sz="1800" b="0" i="0" dirty="0">
                <a:effectLst/>
                <a:latin typeface="Times New Roman" panose="02020603050405020304" pitchFamily="18" charset="0"/>
              </a:rPr>
              <a:t>. https://</a:t>
            </a:r>
            <a:r>
              <a:rPr lang="en-US" sz="1800" b="0" i="0" dirty="0" err="1">
                <a:effectLst/>
                <a:latin typeface="Times New Roman" panose="02020603050405020304" pitchFamily="18" charset="0"/>
              </a:rPr>
              <a:t>towardsdatascience.com</a:t>
            </a:r>
            <a:r>
              <a:rPr lang="en-US" sz="1800" b="0" i="0" dirty="0">
                <a:effectLst/>
                <a:latin typeface="Times New Roman" panose="02020603050405020304" pitchFamily="18" charset="0"/>
              </a:rPr>
              <a:t>/understanding-actor-critic-methods-931b97b6df3f  </a:t>
            </a:r>
            <a:endParaRPr lang="en-US" b="0" i="0" dirty="0">
              <a:effectLst/>
              <a:latin typeface="Segoe UI" panose="020B0502040204020203" pitchFamily="34" charset="0"/>
            </a:endParaRPr>
          </a:p>
          <a:p>
            <a:pPr algn="l" rtl="0" fontAlgn="base"/>
            <a:r>
              <a:rPr lang="en-US" sz="1800" b="0" i="0" dirty="0">
                <a:effectLst/>
                <a:latin typeface="Times New Roman" panose="02020603050405020304" pitchFamily="18" charset="0"/>
              </a:rPr>
              <a:t>Zhang, J. (2019, June 22). </a:t>
            </a:r>
            <a:r>
              <a:rPr lang="en-US" sz="1800" b="0" i="1" dirty="0">
                <a:effectLst/>
                <a:latin typeface="Times New Roman" panose="02020603050405020304" pitchFamily="18" charset="0"/>
              </a:rPr>
              <a:t>Reinforcement learning - cliff walking implementation</a:t>
            </a:r>
            <a:r>
              <a:rPr lang="en-US" sz="1800" b="0" i="0" dirty="0">
                <a:effectLst/>
                <a:latin typeface="Times New Roman" panose="02020603050405020304" pitchFamily="18" charset="0"/>
              </a:rPr>
              <a:t>. Medium. https://</a:t>
            </a:r>
            <a:r>
              <a:rPr lang="en-US" sz="1800" b="0" i="0" dirty="0" err="1">
                <a:effectLst/>
                <a:latin typeface="Times New Roman" panose="02020603050405020304" pitchFamily="18" charset="0"/>
              </a:rPr>
              <a:t>towardsdatascience.com</a:t>
            </a:r>
            <a:r>
              <a:rPr lang="en-US" sz="1800" b="0" i="0" dirty="0">
                <a:effectLst/>
                <a:latin typeface="Times New Roman" panose="02020603050405020304" pitchFamily="18" charset="0"/>
              </a:rPr>
              <a:t>/reinforcement-learning-cliff-walking-implementation-e40ce98418d4  </a:t>
            </a:r>
            <a:endParaRPr lang="en-US"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64953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5" name="Group 103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036" name="Oval 103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Freeform: Shape 103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038" name="Freeform: Shape 103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039" name="Freeform: Shape 103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04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04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04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46"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48" name="Group 1047">
            <a:extLst>
              <a:ext uri="{FF2B5EF4-FFF2-40B4-BE49-F238E27FC236}">
                <a16:creationId xmlns:a16="http://schemas.microsoft.com/office/drawing/2014/main" id="{F6404A68-5931-43D8-B2F1-B632DAC4E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1049" name="Oval 1048">
              <a:extLst>
                <a:ext uri="{FF2B5EF4-FFF2-40B4-BE49-F238E27FC236}">
                  <a16:creationId xmlns:a16="http://schemas.microsoft.com/office/drawing/2014/main" id="{1A39B074-6320-47A6-B37F-11F5C092F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1050" name="Graphic 18">
              <a:extLst>
                <a:ext uri="{FF2B5EF4-FFF2-40B4-BE49-F238E27FC236}">
                  <a16:creationId xmlns:a16="http://schemas.microsoft.com/office/drawing/2014/main" id="{BC943D3E-EE8F-41E2-BAE3-C16E786F9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051" name="Oval 1050">
              <a:extLst>
                <a:ext uri="{FF2B5EF4-FFF2-40B4-BE49-F238E27FC236}">
                  <a16:creationId xmlns:a16="http://schemas.microsoft.com/office/drawing/2014/main" id="{61372153-F8F4-4C78-9183-AB99ED32D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Freeform: Shape 1051">
              <a:extLst>
                <a:ext uri="{FF2B5EF4-FFF2-40B4-BE49-F238E27FC236}">
                  <a16:creationId xmlns:a16="http://schemas.microsoft.com/office/drawing/2014/main" id="{4C53F320-7F87-42E2-826D-DCA61223C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190"/>
              <a:ext cx="3522672"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053" name="Freeform: Shape 1052">
              <a:extLst>
                <a:ext uri="{FF2B5EF4-FFF2-40B4-BE49-F238E27FC236}">
                  <a16:creationId xmlns:a16="http://schemas.microsoft.com/office/drawing/2014/main" id="{2C73C35A-A029-4C6C-BECB-D73FCEC2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1054" name="Graphic 9">
              <a:extLst>
                <a:ext uri="{FF2B5EF4-FFF2-40B4-BE49-F238E27FC236}">
                  <a16:creationId xmlns:a16="http://schemas.microsoft.com/office/drawing/2014/main" id="{1F17AF78-D785-4C1C-B823-1B0A9F422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105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57A6876-D5B3-0D8B-0CF9-661D44C073E5}"/>
              </a:ext>
            </a:extLst>
          </p:cNvPr>
          <p:cNvSpPr>
            <a:spLocks noGrp="1"/>
          </p:cNvSpPr>
          <p:nvPr>
            <p:ph type="title"/>
          </p:nvPr>
        </p:nvSpPr>
        <p:spPr>
          <a:xfrm>
            <a:off x="457200" y="758952"/>
            <a:ext cx="6943725" cy="1325563"/>
          </a:xfrm>
        </p:spPr>
        <p:txBody>
          <a:bodyPr vert="horz" lIns="91440" tIns="45720" rIns="91440" bIns="45720" rtlCol="0" anchor="b">
            <a:normAutofit/>
          </a:bodyPr>
          <a:lstStyle/>
          <a:p>
            <a:r>
              <a:rPr lang="en-US" dirty="0"/>
              <a:t>Problem Formulation</a:t>
            </a:r>
          </a:p>
        </p:txBody>
      </p:sp>
      <p:sp>
        <p:nvSpPr>
          <p:cNvPr id="3" name="Content Placeholder 2">
            <a:extLst>
              <a:ext uri="{FF2B5EF4-FFF2-40B4-BE49-F238E27FC236}">
                <a16:creationId xmlns:a16="http://schemas.microsoft.com/office/drawing/2014/main" id="{302CB855-F7A4-AF5A-D302-A5201F9A5B71}"/>
              </a:ext>
            </a:extLst>
          </p:cNvPr>
          <p:cNvSpPr>
            <a:spLocks noGrp="1"/>
          </p:cNvSpPr>
          <p:nvPr>
            <p:ph sz="half" idx="1"/>
          </p:nvPr>
        </p:nvSpPr>
        <p:spPr>
          <a:xfrm>
            <a:off x="457200" y="2286000"/>
            <a:ext cx="6943725" cy="3878712"/>
          </a:xfrm>
        </p:spPr>
        <p:txBody>
          <a:bodyPr vert="horz" lIns="91440" tIns="45720" rIns="91440" bIns="45720" rtlCol="0">
            <a:normAutofit/>
          </a:bodyPr>
          <a:lstStyle/>
          <a:p>
            <a:r>
              <a:rPr lang="en-US" dirty="0"/>
              <a:t>Grid world problem using Actor-Critic Network</a:t>
            </a:r>
          </a:p>
          <a:p>
            <a:r>
              <a:rPr lang="en-US" dirty="0"/>
              <a:t>The state of the game is the position of the agent as it traverses the path from the initial to goal state</a:t>
            </a:r>
          </a:p>
          <a:p>
            <a:r>
              <a:rPr lang="en-US" dirty="0"/>
              <a:t>The agent has four actions: </a:t>
            </a:r>
            <a:r>
              <a:rPr lang="en-US" sz="1800" b="0" i="0" dirty="0">
                <a:effectLst/>
              </a:rPr>
              <a:t>up, down, left, and right, signified by the symbols, '^', 'v', '&lt;', and '&gt;’.</a:t>
            </a:r>
          </a:p>
          <a:p>
            <a:r>
              <a:rPr lang="en-US" sz="1800" dirty="0"/>
              <a:t>There are four rewards based on whether the agent is at a step, a pit, the goal or the number of moves is greater than the maximum number of moves</a:t>
            </a:r>
          </a:p>
          <a:p>
            <a:pPr lvl="1"/>
            <a:r>
              <a:rPr lang="en-US" dirty="0"/>
              <a:t>Each maze has a max of 40 moves so the actor does not get stuck in an eternal loop</a:t>
            </a:r>
          </a:p>
          <a:p>
            <a:pPr lvl="1"/>
            <a:r>
              <a:rPr lang="en-US" dirty="0"/>
              <a:t>Step: 0, Pit: -9, Goal: +10, Max Number of Moves: -10</a:t>
            </a:r>
          </a:p>
        </p:txBody>
      </p:sp>
      <p:pic>
        <p:nvPicPr>
          <p:cNvPr id="1026" name="Picture 2">
            <a:extLst>
              <a:ext uri="{FF2B5EF4-FFF2-40B4-BE49-F238E27FC236}">
                <a16:creationId xmlns:a16="http://schemas.microsoft.com/office/drawing/2014/main" id="{51536261-BBB2-7DAE-7859-CD5E978785F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8870228" y="2842604"/>
            <a:ext cx="2396444" cy="111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19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516A-0139-3EA5-2130-38BE8BA1962C}"/>
              </a:ext>
            </a:extLst>
          </p:cNvPr>
          <p:cNvSpPr>
            <a:spLocks noGrp="1"/>
          </p:cNvSpPr>
          <p:nvPr>
            <p:ph type="title"/>
          </p:nvPr>
        </p:nvSpPr>
        <p:spPr/>
        <p:txBody>
          <a:bodyPr/>
          <a:lstStyle/>
          <a:p>
            <a:r>
              <a:rPr lang="en-US" dirty="0"/>
              <a:t>Method Design</a:t>
            </a:r>
          </a:p>
        </p:txBody>
      </p:sp>
      <p:sp>
        <p:nvSpPr>
          <p:cNvPr id="3" name="Content Placeholder 2">
            <a:extLst>
              <a:ext uri="{FF2B5EF4-FFF2-40B4-BE49-F238E27FC236}">
                <a16:creationId xmlns:a16="http://schemas.microsoft.com/office/drawing/2014/main" id="{A5CEB928-4C1C-45FD-F489-1D9EE2D97F03}"/>
              </a:ext>
            </a:extLst>
          </p:cNvPr>
          <p:cNvSpPr>
            <a:spLocks noGrp="1"/>
          </p:cNvSpPr>
          <p:nvPr>
            <p:ph idx="1"/>
          </p:nvPr>
        </p:nvSpPr>
        <p:spPr/>
        <p:txBody>
          <a:bodyPr vert="horz" lIns="91440" tIns="45720" rIns="91440" bIns="45720" rtlCol="0" anchor="t">
            <a:normAutofit fontScale="92500" lnSpcReduction="20000"/>
          </a:bodyPr>
          <a:lstStyle/>
          <a:p>
            <a:r>
              <a:rPr lang="en-US" dirty="0"/>
              <a:t>The Actor-Critic Network uses two networks: the policy network (the Actor) and the value network (the Critic)</a:t>
            </a:r>
          </a:p>
          <a:p>
            <a:pPr lvl="1"/>
            <a:r>
              <a:rPr lang="en-US" dirty="0"/>
              <a:t>The policy network is essentially the same as the Q-learning network</a:t>
            </a:r>
          </a:p>
          <a:p>
            <a:pPr lvl="1"/>
            <a:r>
              <a:rPr lang="en-US" dirty="0"/>
              <a:t>The Critic network is similar to the policy network but only produces a single value: the score for the input state</a:t>
            </a:r>
          </a:p>
          <a:p>
            <a:pPr lvl="1"/>
            <a:r>
              <a:rPr lang="en-US" dirty="0"/>
              <a:t>Both are Neural Networks</a:t>
            </a:r>
          </a:p>
          <a:p>
            <a:r>
              <a:rPr lang="en-US" dirty="0"/>
              <a:t>A ‘test’ was created to use the model using only the policy network was used</a:t>
            </a:r>
          </a:p>
          <a:p>
            <a:pPr lvl="1"/>
            <a:r>
              <a:rPr lang="en-US" dirty="0"/>
              <a:t>Objective of the Critic network is to estimate value function using TD algorithm</a:t>
            </a:r>
          </a:p>
          <a:p>
            <a:r>
              <a:rPr lang="en-US" dirty="0"/>
              <a:t>The design of our model includes three sections: Easy, Medium, Hard</a:t>
            </a:r>
          </a:p>
          <a:p>
            <a:pPr lvl="1"/>
            <a:r>
              <a:rPr lang="en-US" dirty="0"/>
              <a:t>Easy: player and obstacle locations do not change between epochs</a:t>
            </a:r>
          </a:p>
          <a:p>
            <a:pPr lvl="1"/>
            <a:r>
              <a:rPr lang="en-US" dirty="0"/>
              <a:t>Medium: the player is randomly set between epochs</a:t>
            </a:r>
          </a:p>
          <a:p>
            <a:pPr lvl="1"/>
            <a:r>
              <a:rPr lang="en-US" dirty="0"/>
              <a:t>Hard: randomly set except for end goal</a:t>
            </a:r>
          </a:p>
          <a:p>
            <a:r>
              <a:rPr lang="en-US" dirty="0"/>
              <a:t>Focus on Easy version</a:t>
            </a:r>
          </a:p>
        </p:txBody>
      </p:sp>
    </p:spTree>
    <p:extLst>
      <p:ext uri="{BB962C8B-B14F-4D97-AF65-F5344CB8AC3E}">
        <p14:creationId xmlns:p14="http://schemas.microsoft.com/office/powerpoint/2010/main" val="74074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6AED-5F0A-FF70-A2BE-ACFBD6E1257C}"/>
              </a:ext>
            </a:extLst>
          </p:cNvPr>
          <p:cNvSpPr>
            <a:spLocks noGrp="1"/>
          </p:cNvSpPr>
          <p:nvPr>
            <p:ph type="title"/>
          </p:nvPr>
        </p:nvSpPr>
        <p:spPr/>
        <p:txBody>
          <a:bodyPr/>
          <a:lstStyle/>
          <a:p>
            <a:r>
              <a:rPr lang="en-US" dirty="0"/>
              <a:t>Actor Critic Algo</a:t>
            </a:r>
          </a:p>
        </p:txBody>
      </p:sp>
      <p:sp>
        <p:nvSpPr>
          <p:cNvPr id="4" name="Text Placeholder 3">
            <a:extLst>
              <a:ext uri="{FF2B5EF4-FFF2-40B4-BE49-F238E27FC236}">
                <a16:creationId xmlns:a16="http://schemas.microsoft.com/office/drawing/2014/main" id="{DA52DC8A-5000-0576-BE68-477BCF2EABBC}"/>
              </a:ext>
            </a:extLst>
          </p:cNvPr>
          <p:cNvSpPr>
            <a:spLocks noGrp="1"/>
          </p:cNvSpPr>
          <p:nvPr>
            <p:ph type="body" sz="half" idx="2"/>
          </p:nvPr>
        </p:nvSpPr>
        <p:spPr/>
        <p:txBody>
          <a:bodyPr>
            <a:normAutofit/>
          </a:bodyPr>
          <a:lstStyle/>
          <a:p>
            <a:r>
              <a:rPr lang="en-US" b="0" i="0" u="none" strike="noStrike" dirty="0">
                <a:solidFill>
                  <a:srgbClr val="D4D4D4"/>
                </a:solidFill>
                <a:effectLst/>
              </a:rPr>
              <a:t>Actor method is a policy based method and critic is a value bases method. We have two separate neural network for these two. Actor picks the action and critic tells how good that action is.</a:t>
            </a:r>
          </a:p>
          <a:p>
            <a:endParaRPr lang="en-US" dirty="0"/>
          </a:p>
        </p:txBody>
      </p:sp>
      <p:pic>
        <p:nvPicPr>
          <p:cNvPr id="2050" name="Picture 2" descr="A screenshot of a computer&#10;&#10;Description automatically generated">
            <a:extLst>
              <a:ext uri="{FF2B5EF4-FFF2-40B4-BE49-F238E27FC236}">
                <a16:creationId xmlns:a16="http://schemas.microsoft.com/office/drawing/2014/main" id="{A2CD1E73-4267-401B-E25C-3A51FEB106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34869" y="2244195"/>
            <a:ext cx="6608939" cy="326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9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34B9-0197-63FD-D9B2-983B1EA2AD70}"/>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E28BF01B-2368-FCFF-0236-68E6A15A5D48}"/>
              </a:ext>
            </a:extLst>
          </p:cNvPr>
          <p:cNvSpPr>
            <a:spLocks noGrp="1"/>
          </p:cNvSpPr>
          <p:nvPr>
            <p:ph idx="1"/>
          </p:nvPr>
        </p:nvSpPr>
        <p:spPr/>
        <p:txBody>
          <a:bodyPr>
            <a:normAutofit lnSpcReduction="10000"/>
          </a:bodyPr>
          <a:lstStyle/>
          <a:p>
            <a:r>
              <a:rPr lang="en-US" dirty="0"/>
              <a:t>Parameters: </a:t>
            </a:r>
            <a:r>
              <a:rPr lang="en-US" dirty="0" err="1"/>
              <a:t>game_type</a:t>
            </a:r>
            <a:r>
              <a:rPr lang="en-US" dirty="0"/>
              <a:t>, epochs, </a:t>
            </a:r>
            <a:r>
              <a:rPr lang="en-US" dirty="0" err="1"/>
              <a:t>batchsize</a:t>
            </a:r>
            <a:r>
              <a:rPr lang="en-US" dirty="0"/>
              <a:t>, gamma, epsilon, </a:t>
            </a:r>
            <a:r>
              <a:rPr lang="en-US" dirty="0" err="1"/>
              <a:t>min_epsilon</a:t>
            </a:r>
            <a:r>
              <a:rPr lang="en-US" dirty="0"/>
              <a:t>, buffer, </a:t>
            </a:r>
            <a:r>
              <a:rPr lang="en-US" dirty="0" err="1"/>
              <a:t>earlystop</a:t>
            </a:r>
            <a:endParaRPr lang="en-US" dirty="0"/>
          </a:p>
          <a:p>
            <a:r>
              <a:rPr lang="en-US" dirty="0"/>
              <a:t>Key Components and Flow</a:t>
            </a:r>
          </a:p>
          <a:p>
            <a:pPr lvl="1"/>
            <a:r>
              <a:rPr lang="en-US" dirty="0"/>
              <a:t>Initialization and Replay Buffers</a:t>
            </a:r>
          </a:p>
          <a:p>
            <a:pPr lvl="1"/>
            <a:r>
              <a:rPr lang="en-US" dirty="0"/>
              <a:t>Environment Setup</a:t>
            </a:r>
          </a:p>
          <a:p>
            <a:pPr lvl="1"/>
            <a:r>
              <a:rPr lang="en-US" dirty="0"/>
              <a:t>Training Loop</a:t>
            </a:r>
          </a:p>
          <a:p>
            <a:pPr lvl="1"/>
            <a:r>
              <a:rPr lang="en-US" dirty="0"/>
              <a:t>Learning</a:t>
            </a:r>
          </a:p>
          <a:p>
            <a:pPr lvl="1"/>
            <a:r>
              <a:rPr lang="en-US" dirty="0"/>
              <a:t>State Update</a:t>
            </a:r>
          </a:p>
          <a:p>
            <a:pPr lvl="1"/>
            <a:r>
              <a:rPr lang="en-US" dirty="0"/>
              <a:t>Epsilon Decay</a:t>
            </a:r>
          </a:p>
          <a:p>
            <a:pPr lvl="1"/>
            <a:r>
              <a:rPr lang="en-US" dirty="0"/>
              <a:t>Early Stopping</a:t>
            </a:r>
          </a:p>
          <a:p>
            <a:pPr lvl="1"/>
            <a:r>
              <a:rPr lang="en-US" dirty="0"/>
              <a:t>Output</a:t>
            </a:r>
          </a:p>
          <a:p>
            <a:r>
              <a:rPr lang="en-US" dirty="0"/>
              <a:t>Model Training</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9001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6981-D12A-E321-91B9-2D915C5A7A95}"/>
              </a:ext>
            </a:extLst>
          </p:cNvPr>
          <p:cNvSpPr>
            <a:spLocks noGrp="1"/>
          </p:cNvSpPr>
          <p:nvPr>
            <p:ph type="title"/>
          </p:nvPr>
        </p:nvSpPr>
        <p:spPr/>
        <p:txBody>
          <a:bodyPr/>
          <a:lstStyle/>
          <a:p>
            <a:r>
              <a:rPr lang="en-US" dirty="0"/>
              <a:t>Actor Network</a:t>
            </a:r>
          </a:p>
        </p:txBody>
      </p:sp>
      <p:sp>
        <p:nvSpPr>
          <p:cNvPr id="3" name="Content Placeholder 2">
            <a:extLst>
              <a:ext uri="{FF2B5EF4-FFF2-40B4-BE49-F238E27FC236}">
                <a16:creationId xmlns:a16="http://schemas.microsoft.com/office/drawing/2014/main" id="{B04FC6AA-88D9-F113-7422-D509F04C8F5F}"/>
              </a:ext>
            </a:extLst>
          </p:cNvPr>
          <p:cNvSpPr>
            <a:spLocks noGrp="1"/>
          </p:cNvSpPr>
          <p:nvPr>
            <p:ph idx="1"/>
          </p:nvPr>
        </p:nvSpPr>
        <p:spPr/>
        <p:txBody>
          <a:bodyPr/>
          <a:lstStyle/>
          <a:p>
            <a:pPr marL="0" indent="0">
              <a:buNone/>
            </a:pPr>
            <a:r>
              <a:rPr lang="en-US" dirty="0"/>
              <a:t>The NN of the Actor Network contains a</a:t>
            </a:r>
          </a:p>
          <a:p>
            <a:pPr marL="0" indent="0">
              <a:buNone/>
            </a:pPr>
            <a:r>
              <a:rPr lang="en-US" dirty="0"/>
              <a:t>Input Layer representing the states in the maze which is 64(4*4),</a:t>
            </a:r>
          </a:p>
          <a:p>
            <a:pPr marL="0" indent="0">
              <a:buNone/>
            </a:pPr>
            <a:r>
              <a:rPr lang="en-US" dirty="0"/>
              <a:t>The Hidden Layers consist of 164 and 150 units which are followed by a </a:t>
            </a:r>
            <a:r>
              <a:rPr lang="en-US" dirty="0" err="1"/>
              <a:t>ReLU</a:t>
            </a:r>
            <a:r>
              <a:rPr lang="en-US" dirty="0"/>
              <a:t> activation function, and a</a:t>
            </a:r>
          </a:p>
          <a:p>
            <a:pPr marL="0" indent="0">
              <a:buNone/>
            </a:pPr>
            <a:r>
              <a:rPr lang="en-US" dirty="0"/>
              <a:t>Output Layer which corresponds to the action that the agent needs to take with a size of 4 units with a linear activation function.</a:t>
            </a:r>
          </a:p>
          <a:p>
            <a:pPr marL="0" indent="0">
              <a:buNone/>
            </a:pPr>
            <a:endParaRPr lang="en-US" dirty="0"/>
          </a:p>
        </p:txBody>
      </p:sp>
      <p:pic>
        <p:nvPicPr>
          <p:cNvPr id="4" name="Picture 3">
            <a:extLst>
              <a:ext uri="{FF2B5EF4-FFF2-40B4-BE49-F238E27FC236}">
                <a16:creationId xmlns:a16="http://schemas.microsoft.com/office/drawing/2014/main" id="{214E9187-92E2-5622-E67F-345106315BD4}"/>
              </a:ext>
            </a:extLst>
          </p:cNvPr>
          <p:cNvPicPr>
            <a:picLocks noChangeAspect="1"/>
          </p:cNvPicPr>
          <p:nvPr/>
        </p:nvPicPr>
        <p:blipFill>
          <a:blip r:embed="rId2"/>
          <a:stretch>
            <a:fillRect/>
          </a:stretch>
        </p:blipFill>
        <p:spPr>
          <a:xfrm>
            <a:off x="457200" y="4262491"/>
            <a:ext cx="7772400" cy="2169911"/>
          </a:xfrm>
          <a:prstGeom prst="rect">
            <a:avLst/>
          </a:prstGeom>
        </p:spPr>
      </p:pic>
    </p:spTree>
    <p:extLst>
      <p:ext uri="{BB962C8B-B14F-4D97-AF65-F5344CB8AC3E}">
        <p14:creationId xmlns:p14="http://schemas.microsoft.com/office/powerpoint/2010/main" val="237604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57AF-E4D4-E0FA-46B7-3A8DBE94CD96}"/>
              </a:ext>
            </a:extLst>
          </p:cNvPr>
          <p:cNvSpPr>
            <a:spLocks noGrp="1"/>
          </p:cNvSpPr>
          <p:nvPr>
            <p:ph type="title"/>
          </p:nvPr>
        </p:nvSpPr>
        <p:spPr/>
        <p:txBody>
          <a:bodyPr/>
          <a:lstStyle/>
          <a:p>
            <a:r>
              <a:rPr lang="en-US" dirty="0"/>
              <a:t>Critic Network</a:t>
            </a:r>
          </a:p>
        </p:txBody>
      </p:sp>
      <p:sp>
        <p:nvSpPr>
          <p:cNvPr id="3" name="Content Placeholder 2">
            <a:extLst>
              <a:ext uri="{FF2B5EF4-FFF2-40B4-BE49-F238E27FC236}">
                <a16:creationId xmlns:a16="http://schemas.microsoft.com/office/drawing/2014/main" id="{D1CAA3B6-B410-567C-9CA8-1ACEA9D80114}"/>
              </a:ext>
            </a:extLst>
          </p:cNvPr>
          <p:cNvSpPr>
            <a:spLocks noGrp="1"/>
          </p:cNvSpPr>
          <p:nvPr>
            <p:ph idx="1"/>
          </p:nvPr>
        </p:nvSpPr>
        <p:spPr/>
        <p:txBody>
          <a:bodyPr/>
          <a:lstStyle/>
          <a:p>
            <a:pPr marL="0" indent="0">
              <a:buNone/>
            </a:pPr>
            <a:r>
              <a:rPr lang="en-US" sz="1800" dirty="0">
                <a:effectLst/>
                <a:latin typeface="ArialMT"/>
              </a:rPr>
              <a:t>The NN of the Critic Network contains a</a:t>
            </a:r>
            <a:br>
              <a:rPr lang="en-US" sz="1800" dirty="0">
                <a:effectLst/>
                <a:latin typeface="ArialMT"/>
              </a:rPr>
            </a:br>
            <a:r>
              <a:rPr lang="en-US" sz="1800" dirty="0">
                <a:effectLst/>
                <a:latin typeface="ArialMT"/>
              </a:rPr>
              <a:t>Input Layer, the states in the maze which is 64(4*4),</a:t>
            </a:r>
            <a:br>
              <a:rPr lang="en-US" sz="1800" dirty="0">
                <a:effectLst/>
                <a:latin typeface="ArialMT"/>
              </a:rPr>
            </a:br>
            <a:r>
              <a:rPr lang="en-US" sz="1800" dirty="0">
                <a:effectLst/>
                <a:latin typeface="ArialMT"/>
              </a:rPr>
              <a:t>the Hidden Layers consist of 256, 128, and 64 units which are followed by a </a:t>
            </a:r>
            <a:r>
              <a:rPr lang="en-US" sz="1800" dirty="0" err="1">
                <a:effectLst/>
                <a:latin typeface="ArialMT"/>
              </a:rPr>
              <a:t>ReLU</a:t>
            </a:r>
            <a:r>
              <a:rPr lang="en-US" sz="1800" dirty="0">
                <a:effectLst/>
                <a:latin typeface="ArialMT"/>
              </a:rPr>
              <a:t> activation function, and the</a:t>
            </a:r>
            <a:br>
              <a:rPr lang="en-US" sz="1800" dirty="0">
                <a:effectLst/>
                <a:latin typeface="ArialMT"/>
              </a:rPr>
            </a:br>
            <a:r>
              <a:rPr lang="en-US" sz="1800" dirty="0">
                <a:effectLst/>
                <a:latin typeface="ArialMT"/>
              </a:rPr>
              <a:t>Output Layer which corresponds to the estimated state-action value of 1 unit with a linear activation function. </a:t>
            </a:r>
            <a:endParaRPr lang="en-US" dirty="0">
              <a:effectLst/>
            </a:endParaRPr>
          </a:p>
          <a:p>
            <a:pPr marL="0" indent="0">
              <a:buNone/>
            </a:pPr>
            <a:endParaRPr lang="en-US" dirty="0"/>
          </a:p>
        </p:txBody>
      </p:sp>
      <p:pic>
        <p:nvPicPr>
          <p:cNvPr id="4" name="Picture 3">
            <a:extLst>
              <a:ext uri="{FF2B5EF4-FFF2-40B4-BE49-F238E27FC236}">
                <a16:creationId xmlns:a16="http://schemas.microsoft.com/office/drawing/2014/main" id="{ED2286BF-FBD1-0989-7758-E14CE82970A7}"/>
              </a:ext>
            </a:extLst>
          </p:cNvPr>
          <p:cNvPicPr>
            <a:picLocks noChangeAspect="1"/>
          </p:cNvPicPr>
          <p:nvPr/>
        </p:nvPicPr>
        <p:blipFill>
          <a:blip r:embed="rId2"/>
          <a:stretch>
            <a:fillRect/>
          </a:stretch>
        </p:blipFill>
        <p:spPr>
          <a:xfrm>
            <a:off x="547988" y="3652587"/>
            <a:ext cx="7503459" cy="2627477"/>
          </a:xfrm>
          <a:prstGeom prst="rect">
            <a:avLst/>
          </a:prstGeom>
        </p:spPr>
      </p:pic>
    </p:spTree>
    <p:extLst>
      <p:ext uri="{BB962C8B-B14F-4D97-AF65-F5344CB8AC3E}">
        <p14:creationId xmlns:p14="http://schemas.microsoft.com/office/powerpoint/2010/main" val="158452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08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83" name="Group 308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084" name="Oval 308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85" name="Freeform: Shape 308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86" name="Freeform: Shape 308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087" name="Freeform: Shape 308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08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09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309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9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9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09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164F857-A2B6-D5BF-D02B-D95199A23C67}"/>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dirty="0"/>
              <a:t>Experiment-Easy Game Environment</a:t>
            </a:r>
          </a:p>
        </p:txBody>
      </p:sp>
      <p:sp>
        <p:nvSpPr>
          <p:cNvPr id="4" name="Text Placeholder 3">
            <a:extLst>
              <a:ext uri="{FF2B5EF4-FFF2-40B4-BE49-F238E27FC236}">
                <a16:creationId xmlns:a16="http://schemas.microsoft.com/office/drawing/2014/main" id="{3279F17A-6FE1-E400-1D3D-BF57CD0925F4}"/>
              </a:ext>
            </a:extLst>
          </p:cNvPr>
          <p:cNvSpPr>
            <a:spLocks noGrp="1"/>
          </p:cNvSpPr>
          <p:nvPr>
            <p:ph type="body" sz="half" idx="2"/>
          </p:nvPr>
        </p:nvSpPr>
        <p:spPr>
          <a:xfrm>
            <a:off x="457200" y="2286000"/>
            <a:ext cx="4640729" cy="3887585"/>
          </a:xfrm>
        </p:spPr>
        <p:txBody>
          <a:bodyPr vert="horz" lIns="91440" tIns="45720" rIns="91440" bIns="45720" rtlCol="0">
            <a:normAutofit/>
          </a:bodyPr>
          <a:lstStyle/>
          <a:p>
            <a:pPr indent="-228600">
              <a:buFont typeface="Arial" panose="020B0604020202020204" pitchFamily="34" charset="0"/>
              <a:buChar char="•"/>
            </a:pPr>
            <a:r>
              <a:rPr lang="en-US" sz="2000" dirty="0"/>
              <a:t>In the beginning of training, the Player moves randomly and learns from the best results of code</a:t>
            </a:r>
          </a:p>
          <a:p>
            <a:pPr indent="-228600">
              <a:buFont typeface="Arial" panose="020B0604020202020204" pitchFamily="34" charset="0"/>
              <a:buChar char="•"/>
            </a:pPr>
            <a:r>
              <a:rPr lang="en-US" sz="2000" dirty="0"/>
              <a:t>Through the epochs, the agent is taught by the correct and sensible results that allow the Player to move toward the goal</a:t>
            </a:r>
          </a:p>
          <a:p>
            <a:pPr indent="-228600">
              <a:buFont typeface="Arial" panose="020B0604020202020204" pitchFamily="34" charset="0"/>
              <a:buChar char="•"/>
            </a:pPr>
            <a:r>
              <a:rPr lang="en-US" sz="2000" dirty="0"/>
              <a:t>The Player proceeds to move right, go down three time, while ignoring the pit and navigating around the wall to get to the end state. Finally, it receives a reward of 10</a:t>
            </a:r>
          </a:p>
        </p:txBody>
      </p:sp>
      <p:pic>
        <p:nvPicPr>
          <p:cNvPr id="3074" name="Picture 2" descr="A screenshot of a computer program&#10;&#10;Description automatically generated">
            <a:extLst>
              <a:ext uri="{FF2B5EF4-FFF2-40B4-BE49-F238E27FC236}">
                <a16:creationId xmlns:a16="http://schemas.microsoft.com/office/drawing/2014/main" id="{93FA12C8-E0DD-47CD-4A72-99E1B1F2E2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29388" y="2148490"/>
            <a:ext cx="4659872" cy="26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46931"/>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51C5BC57824F4A9E46245CFA82673D" ma:contentTypeVersion="6" ma:contentTypeDescription="Create a new document." ma:contentTypeScope="" ma:versionID="0224ea0068e9ebc5f8346408b6024f35">
  <xsd:schema xmlns:xsd="http://www.w3.org/2001/XMLSchema" xmlns:xs="http://www.w3.org/2001/XMLSchema" xmlns:p="http://schemas.microsoft.com/office/2006/metadata/properties" xmlns:ns2="dc342af0-8a54-4491-8665-b2e295876fdc" xmlns:ns3="d72a80bb-c424-4bb5-92b7-633e2a27332f" targetNamespace="http://schemas.microsoft.com/office/2006/metadata/properties" ma:root="true" ma:fieldsID="b05663b47218acac67fd3883aaefbd82" ns2:_="" ns3:_="">
    <xsd:import namespace="dc342af0-8a54-4491-8665-b2e295876fdc"/>
    <xsd:import namespace="d72a80bb-c424-4bb5-92b7-633e2a27332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342af0-8a54-4491-8665-b2e295876f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2a80bb-c424-4bb5-92b7-633e2a2733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72a80bb-c424-4bb5-92b7-633e2a27332f">
      <UserInfo>
        <DisplayName>RL Members</DisplayName>
        <AccountId>7</AccountId>
        <AccountType/>
      </UserInfo>
    </SharedWithUsers>
  </documentManagement>
</p:properties>
</file>

<file path=customXml/itemProps1.xml><?xml version="1.0" encoding="utf-8"?>
<ds:datastoreItem xmlns:ds="http://schemas.openxmlformats.org/officeDocument/2006/customXml" ds:itemID="{7A02B770-429A-4A48-8141-68824A9D4A1F}">
  <ds:schemaRefs>
    <ds:schemaRef ds:uri="http://schemas.microsoft.com/sharepoint/v3/contenttype/forms"/>
  </ds:schemaRefs>
</ds:datastoreItem>
</file>

<file path=customXml/itemProps2.xml><?xml version="1.0" encoding="utf-8"?>
<ds:datastoreItem xmlns:ds="http://schemas.openxmlformats.org/officeDocument/2006/customXml" ds:itemID="{1EB75FD6-FF8F-4E5F-98CC-8B953F0B5B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342af0-8a54-4491-8665-b2e295876fdc"/>
    <ds:schemaRef ds:uri="d72a80bb-c424-4bb5-92b7-633e2a2733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B7C791-0D70-4961-9A49-4A5A0FC9930B}">
  <ds:schemaRefs>
    <ds:schemaRef ds:uri="http://www.w3.org/XML/1998/namespace"/>
    <ds:schemaRef ds:uri="http://schemas.microsoft.com/office/2006/documentManagement/types"/>
    <ds:schemaRef ds:uri="http://schemas.microsoft.com/office/infopath/2007/PartnerControls"/>
    <ds:schemaRef ds:uri="http://purl.org/dc/terms/"/>
    <ds:schemaRef ds:uri="http://purl.org/dc/elements/1.1/"/>
    <ds:schemaRef ds:uri="d72a80bb-c424-4bb5-92b7-633e2a27332f"/>
    <ds:schemaRef ds:uri="http://schemas.microsoft.com/office/2006/metadata/properties"/>
    <ds:schemaRef ds:uri="http://schemas.openxmlformats.org/package/2006/metadata/core-properties"/>
    <ds:schemaRef ds:uri="dc342af0-8a54-4491-8665-b2e295876fd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196</TotalTime>
  <Words>2940</Words>
  <Application>Microsoft Macintosh PowerPoint</Application>
  <PresentationFormat>Widescreen</PresentationFormat>
  <Paragraphs>201</Paragraphs>
  <Slides>21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ArialMT</vt:lpstr>
      <vt:lpstr>Courier New</vt:lpstr>
      <vt:lpstr>Gill Sans Nova</vt:lpstr>
      <vt:lpstr>Segoe UI</vt:lpstr>
      <vt:lpstr>Times New Roman</vt:lpstr>
      <vt:lpstr>WordVisi_MSFontService</vt:lpstr>
      <vt:lpstr>TropicVTI</vt:lpstr>
      <vt:lpstr>Actor-Critic Gridworld</vt:lpstr>
      <vt:lpstr>Introduction</vt:lpstr>
      <vt:lpstr>Problem Formulation</vt:lpstr>
      <vt:lpstr>Method Design</vt:lpstr>
      <vt:lpstr>Actor Critic Algo</vt:lpstr>
      <vt:lpstr>Pseudocode</vt:lpstr>
      <vt:lpstr>Actor Network</vt:lpstr>
      <vt:lpstr>Critic Network</vt:lpstr>
      <vt:lpstr>Experiment-Easy Game Environment</vt:lpstr>
      <vt:lpstr>Experiment-Easy Game Environment</vt:lpstr>
      <vt:lpstr>Experiment-Medium Game Environment</vt:lpstr>
      <vt:lpstr>Experiment-Medium Game Environment</vt:lpstr>
      <vt:lpstr>Experiment-Hard Game Environment</vt:lpstr>
      <vt:lpstr>Experiment-Medium Game Environment</vt:lpstr>
      <vt:lpstr>Results</vt:lpstr>
      <vt:lpstr>Results</vt:lpstr>
      <vt:lpstr>Results</vt:lpstr>
      <vt:lpstr>Downfalls of Action-Critic Architecture</vt:lpstr>
      <vt:lpstr>Conclusion</vt:lpstr>
      <vt:lpstr>Roles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Actor-Critic Gridworld</dc:title>
  <dc:creator>Bethany Brown</dc:creator>
  <cp:lastModifiedBy>Akhil Vallala</cp:lastModifiedBy>
  <cp:revision>124</cp:revision>
  <dcterms:created xsi:type="dcterms:W3CDTF">2024-04-11T16:43:41Z</dcterms:created>
  <dcterms:modified xsi:type="dcterms:W3CDTF">2024-04-18T16:25:41Z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0x0101008651C5BC57824F4A9E46245CFA82673D</vt:lpwstr>
  </property>
</Properties>
</file>