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3C35F3-6006-4E08-9B82-349A751E7CBC}" type="datetimeFigureOut">
              <a:rPr lang="en-US" smtClean="0"/>
              <a:t>4/20/2024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56587B7-C4F5-403B-A5DA-713C7ED83D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6587B7-C4F5-403B-A5DA-713C7ED83D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6587B7-C4F5-403B-A5DA-713C7ED83D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6587B7-C4F5-403B-A5DA-713C7ED83D1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6587B7-C4F5-403B-A5DA-713C7ED83D1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6587B7-C4F5-403B-A5DA-713C7ED83D1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6587B7-C4F5-403B-A5DA-713C7ED83D1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6587B7-C4F5-403B-A5DA-713C7ED83D1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3C35F3-6006-4E08-9B82-349A751E7CBC}" type="datetimeFigureOut">
              <a:rPr lang="en-US" smtClean="0"/>
              <a:t>4/20/2024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6587B7-C4F5-403B-A5DA-713C7ED83D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3C35F3-6006-4E08-9B82-349A751E7CBC}" type="datetimeFigureOut">
              <a:rPr lang="en-US" smtClean="0"/>
              <a:t>4/20/2024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6587B7-C4F5-403B-A5DA-713C7ED83D1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3C35F3-6006-4E08-9B82-349A751E7CBC}" type="datetimeFigureOut">
              <a:rPr lang="en-US" smtClean="0"/>
              <a:t>4/20/2024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56587B7-C4F5-403B-A5DA-713C7ED83D1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3C35F3-6006-4E08-9B82-349A751E7CBC}" type="datetimeFigureOut">
              <a:rPr lang="en-US" smtClean="0"/>
              <a:t>4/20/2024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56587B7-C4F5-403B-A5DA-713C7ED83D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1143007"/>
          </a:xfrm>
        </p:spPr>
        <p:txBody>
          <a:bodyPr>
            <a:normAutofit/>
          </a:bodyPr>
          <a:lstStyle/>
          <a:p>
            <a:pPr algn="l"/>
            <a:r>
              <a:rPr lang="en-US" sz="4000" dirty="0" smtClean="0">
                <a:latin typeface="Times New Roman" pitchFamily="18" charset="0"/>
                <a:cs typeface="Times New Roman" pitchFamily="18" charset="0"/>
              </a:rPr>
              <a:t>STOCK MARKET PREDICTION</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500306"/>
            <a:ext cx="7772400" cy="2311005"/>
          </a:xfrm>
        </p:spPr>
        <p:txBody>
          <a:bodyPr>
            <a:normAutofit/>
          </a:bodyPr>
          <a:lstStyle/>
          <a:p>
            <a:pPr algn="just"/>
            <a:r>
              <a:rPr lang="en-US" sz="2400" dirty="0" smtClean="0">
                <a:latin typeface="Times New Roman" pitchFamily="18" charset="0"/>
                <a:cs typeface="Times New Roman" pitchFamily="18" charset="0"/>
              </a:rPr>
              <a:t>Submitted by: AKHIN A S</a:t>
            </a:r>
          </a:p>
          <a:p>
            <a:pPr algn="just"/>
            <a:r>
              <a:rPr lang="en-US" sz="2400" dirty="0" smtClean="0">
                <a:latin typeface="Times New Roman" pitchFamily="18" charset="0"/>
                <a:cs typeface="Times New Roman" pitchFamily="18" charset="0"/>
              </a:rPr>
              <a:t>Reg no: 962121103002</a:t>
            </a:r>
          </a:p>
          <a:p>
            <a:pPr algn="just"/>
            <a:r>
              <a:rPr lang="en-US" sz="2400" dirty="0" smtClean="0">
                <a:latin typeface="Times New Roman" pitchFamily="18" charset="0"/>
                <a:cs typeface="Times New Roman" pitchFamily="18" charset="0"/>
              </a:rPr>
              <a:t>Department: CIVIL ENGINEERING</a:t>
            </a:r>
          </a:p>
          <a:p>
            <a:pPr algn="just"/>
            <a:r>
              <a:rPr lang="en-US" sz="2400" dirty="0" smtClean="0">
                <a:latin typeface="Times New Roman" pitchFamily="18" charset="0"/>
                <a:cs typeface="Times New Roman" pitchFamily="18" charset="0"/>
              </a:rPr>
              <a:t>College: Sivaji College of Engineering and Technology, Manivila.</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Abstract</a:t>
            </a:r>
          </a:p>
          <a:p>
            <a:r>
              <a:rPr lang="en-US" dirty="0" smtClean="0">
                <a:latin typeface="Times New Roman" pitchFamily="18" charset="0"/>
                <a:cs typeface="Times New Roman" pitchFamily="18" charset="0"/>
              </a:rPr>
              <a:t>Introduction</a:t>
            </a:r>
          </a:p>
          <a:p>
            <a:r>
              <a:rPr lang="en-US" dirty="0" smtClean="0">
                <a:latin typeface="Times New Roman" pitchFamily="18" charset="0"/>
                <a:cs typeface="Times New Roman" pitchFamily="18" charset="0"/>
              </a:rPr>
              <a:t>Existing methods</a:t>
            </a:r>
          </a:p>
          <a:p>
            <a:r>
              <a:rPr lang="en-US" dirty="0" smtClean="0">
                <a:latin typeface="Times New Roman" pitchFamily="18" charset="0"/>
                <a:cs typeface="Times New Roman" pitchFamily="18" charset="0"/>
              </a:rPr>
              <a:t>Proposed systems</a:t>
            </a:r>
          </a:p>
          <a:p>
            <a:r>
              <a:rPr lang="en-US" dirty="0" smtClean="0">
                <a:latin typeface="Times New Roman" pitchFamily="18" charset="0"/>
                <a:cs typeface="Times New Roman" pitchFamily="18" charset="0"/>
              </a:rPr>
              <a:t>System design</a:t>
            </a:r>
          </a:p>
          <a:p>
            <a:r>
              <a:rPr lang="en-US" dirty="0" smtClean="0">
                <a:latin typeface="Times New Roman" pitchFamily="18" charset="0"/>
                <a:cs typeface="Times New Roman" pitchFamily="18" charset="0"/>
              </a:rPr>
              <a:t>Implementation</a:t>
            </a:r>
          </a:p>
          <a:p>
            <a:r>
              <a:rPr lang="en-US" dirty="0" smtClean="0">
                <a:latin typeface="Times New Roman" pitchFamily="18" charset="0"/>
                <a:cs typeface="Times New Roman" pitchFamily="18" charset="0"/>
              </a:rPr>
              <a:t>Results and discussions</a:t>
            </a:r>
          </a:p>
          <a:p>
            <a:r>
              <a:rPr lang="en-US" dirty="0" smtClean="0">
                <a:latin typeface="Times New Roman" pitchFamily="18" charset="0"/>
                <a:cs typeface="Times New Roman" pitchFamily="18" charset="0"/>
              </a:rPr>
              <a:t>Performance</a:t>
            </a:r>
          </a:p>
          <a:p>
            <a:r>
              <a:rPr lang="en-US" dirty="0" smtClean="0">
                <a:latin typeface="Times New Roman" pitchFamily="18" charset="0"/>
                <a:cs typeface="Times New Roman" pitchFamily="18" charset="0"/>
              </a:rPr>
              <a:t>Future enhancement</a:t>
            </a:r>
          </a:p>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 In Stock Market Prediction, the aim is to predict the future value of the financial stocks of a company. The recent trend in stock market prediction technologies is the use of machine learning which makes predictions based on the values of current stock market indices by training on their previous values.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a:buNone/>
            </a:pPr>
            <a:r>
              <a:rPr lang="en-US" sz="3300" dirty="0" smtClean="0">
                <a:latin typeface="Times New Roman" pitchFamily="18" charset="0"/>
                <a:cs typeface="Times New Roman" pitchFamily="18" charset="0"/>
              </a:rPr>
              <a:t>In present days so many people's are </a:t>
            </a:r>
            <a:r>
              <a:rPr lang="en-US" sz="3300" dirty="0" err="1" smtClean="0">
                <a:latin typeface="Times New Roman" pitchFamily="18" charset="0"/>
                <a:cs typeface="Times New Roman" pitchFamily="18" charset="0"/>
              </a:rPr>
              <a:t>intrested</a:t>
            </a:r>
            <a:r>
              <a:rPr lang="en-US" sz="3300" dirty="0" smtClean="0">
                <a:latin typeface="Times New Roman" pitchFamily="18" charset="0"/>
                <a:cs typeface="Times New Roman" pitchFamily="18" charset="0"/>
              </a:rPr>
              <a:t> in investing </a:t>
            </a:r>
          </a:p>
          <a:p>
            <a:pPr>
              <a:buNone/>
            </a:pPr>
            <a:r>
              <a:rPr lang="en-US" sz="3300" dirty="0" smtClean="0">
                <a:latin typeface="Times New Roman" pitchFamily="18" charset="0"/>
                <a:cs typeface="Times New Roman" pitchFamily="18" charset="0"/>
              </a:rPr>
              <a:t>money in stock market for earning more in short period of </a:t>
            </a:r>
          </a:p>
          <a:p>
            <a:pPr>
              <a:buNone/>
            </a:pPr>
            <a:r>
              <a:rPr lang="en-US" sz="3300" dirty="0" smtClean="0">
                <a:latin typeface="Times New Roman" pitchFamily="18" charset="0"/>
                <a:cs typeface="Times New Roman" pitchFamily="18" charset="0"/>
              </a:rPr>
              <a:t>time. </a:t>
            </a:r>
          </a:p>
          <a:p>
            <a:pPr algn="just">
              <a:buNone/>
            </a:pPr>
            <a:r>
              <a:rPr lang="en-US" sz="3300" dirty="0" smtClean="0">
                <a:latin typeface="Times New Roman" pitchFamily="18" charset="0"/>
                <a:cs typeface="Times New Roman" pitchFamily="18" charset="0"/>
              </a:rPr>
              <a:t>Here ,in stock market consist of many number of company </a:t>
            </a:r>
          </a:p>
          <a:p>
            <a:pPr algn="just">
              <a:buNone/>
            </a:pPr>
            <a:r>
              <a:rPr lang="en-US" sz="3300" dirty="0" smtClean="0">
                <a:latin typeface="Times New Roman" pitchFamily="18" charset="0"/>
                <a:cs typeface="Times New Roman" pitchFamily="18" charset="0"/>
              </a:rPr>
              <a:t>shares along with prices in stock market every minute stock </a:t>
            </a:r>
          </a:p>
          <a:p>
            <a:pPr algn="just">
              <a:buNone/>
            </a:pPr>
            <a:r>
              <a:rPr lang="en-US" sz="3300" dirty="0" smtClean="0">
                <a:latin typeface="Times New Roman" pitchFamily="18" charset="0"/>
                <a:cs typeface="Times New Roman" pitchFamily="18" charset="0"/>
              </a:rPr>
              <a:t>price will changes depending on the company </a:t>
            </a:r>
            <a:r>
              <a:rPr lang="en-US" sz="3300" dirty="0" err="1" smtClean="0">
                <a:latin typeface="Times New Roman" pitchFamily="18" charset="0"/>
                <a:cs typeface="Times New Roman" pitchFamily="18" charset="0"/>
              </a:rPr>
              <a:t>environemt</a:t>
            </a:r>
            <a:r>
              <a:rPr lang="en-US" sz="3300" dirty="0" smtClean="0">
                <a:latin typeface="Times New Roman" pitchFamily="18" charset="0"/>
                <a:cs typeface="Times New Roman" pitchFamily="18" charset="0"/>
              </a:rPr>
              <a:t> </a:t>
            </a:r>
          </a:p>
          <a:p>
            <a:pPr algn="just">
              <a:buNone/>
            </a:pPr>
            <a:r>
              <a:rPr lang="en-US" sz="3300" dirty="0" smtClean="0">
                <a:latin typeface="Times New Roman" pitchFamily="18" charset="0"/>
                <a:cs typeface="Times New Roman" pitchFamily="18" charset="0"/>
              </a:rPr>
              <a:t>and country economic structure decisions. In stock market </a:t>
            </a:r>
          </a:p>
          <a:p>
            <a:pPr algn="just">
              <a:buNone/>
            </a:pPr>
            <a:r>
              <a:rPr lang="en-US" sz="3300" dirty="0" smtClean="0">
                <a:latin typeface="Times New Roman" pitchFamily="18" charset="0"/>
                <a:cs typeface="Times New Roman" pitchFamily="18" charset="0"/>
              </a:rPr>
              <a:t>there are many broker's for handing the stocks buying and </a:t>
            </a:r>
          </a:p>
          <a:p>
            <a:pPr algn="just">
              <a:buNone/>
            </a:pPr>
            <a:r>
              <a:rPr lang="en-US" sz="3300" dirty="0" smtClean="0">
                <a:latin typeface="Times New Roman" pitchFamily="18" charset="0"/>
                <a:cs typeface="Times New Roman" pitchFamily="18" charset="0"/>
              </a:rPr>
              <a:t>selling between the clients and company. In previous year's </a:t>
            </a:r>
          </a:p>
          <a:p>
            <a:pPr algn="just">
              <a:buNone/>
            </a:pPr>
            <a:r>
              <a:rPr lang="en-US" sz="3300" dirty="0" smtClean="0">
                <a:latin typeface="Times New Roman" pitchFamily="18" charset="0"/>
                <a:cs typeface="Times New Roman" pitchFamily="18" charset="0"/>
              </a:rPr>
              <a:t>there is difficult to predict the stock market because lack of </a:t>
            </a:r>
          </a:p>
          <a:p>
            <a:pPr algn="just">
              <a:buNone/>
            </a:pPr>
            <a:r>
              <a:rPr lang="en-US" sz="3300" dirty="0" smtClean="0">
                <a:latin typeface="Times New Roman" pitchFamily="18" charset="0"/>
                <a:cs typeface="Times New Roman" pitchFamily="18" charset="0"/>
              </a:rPr>
              <a:t>technology and knowledge but in present days technology </a:t>
            </a:r>
          </a:p>
          <a:p>
            <a:pPr algn="just">
              <a:buNone/>
            </a:pPr>
            <a:r>
              <a:rPr lang="en-US" sz="3300" dirty="0" smtClean="0">
                <a:latin typeface="Times New Roman" pitchFamily="18" charset="0"/>
                <a:cs typeface="Times New Roman" pitchFamily="18" charset="0"/>
              </a:rPr>
              <a:t>will increases day by day for that we can predict the stock </a:t>
            </a:r>
          </a:p>
          <a:p>
            <a:pPr algn="just">
              <a:buNone/>
            </a:pPr>
            <a:r>
              <a:rPr lang="en-US" sz="3300" dirty="0" smtClean="0">
                <a:latin typeface="Times New Roman" pitchFamily="18" charset="0"/>
                <a:cs typeface="Times New Roman" pitchFamily="18" charset="0"/>
              </a:rPr>
              <a:t>market easily when compare to past here we can predict </a:t>
            </a:r>
          </a:p>
          <a:p>
            <a:pPr algn="just">
              <a:buNone/>
            </a:pPr>
            <a:r>
              <a:rPr lang="en-US" sz="3300" dirty="0" smtClean="0">
                <a:latin typeface="Times New Roman" pitchFamily="18" charset="0"/>
                <a:cs typeface="Times New Roman" pitchFamily="18" charset="0"/>
              </a:rPr>
              <a:t>stock price by analyzing the previous data by using machine </a:t>
            </a:r>
          </a:p>
          <a:p>
            <a:pPr algn="just">
              <a:buNone/>
            </a:pPr>
            <a:r>
              <a:rPr lang="en-US" sz="3300" dirty="0" smtClean="0">
                <a:latin typeface="Times New Roman" pitchFamily="18" charset="0"/>
                <a:cs typeface="Times New Roman" pitchFamily="18" charset="0"/>
              </a:rPr>
              <a:t>learning techniques. From these techniques we can use </a:t>
            </a:r>
          </a:p>
          <a:p>
            <a:pPr algn="just">
              <a:buNone/>
            </a:pPr>
            <a:r>
              <a:rPr lang="en-US" sz="3300" dirty="0" smtClean="0">
                <a:latin typeface="Times New Roman" pitchFamily="18" charset="0"/>
                <a:cs typeface="Times New Roman" pitchFamily="18" charset="0"/>
              </a:rPr>
              <a:t>neural network(it's means that it is interconnected with </a:t>
            </a:r>
          </a:p>
          <a:p>
            <a:pPr algn="just">
              <a:buNone/>
            </a:pPr>
            <a:r>
              <a:rPr lang="en-US" sz="3300" dirty="0" smtClean="0">
                <a:latin typeface="Times New Roman" pitchFamily="18" charset="0"/>
                <a:cs typeface="Times New Roman" pitchFamily="18" charset="0"/>
              </a:rPr>
              <a:t>networking it look like human neural brain structure) and </a:t>
            </a:r>
          </a:p>
          <a:p>
            <a:pPr algn="just">
              <a:buNone/>
            </a:pPr>
            <a:r>
              <a:rPr lang="en-US" sz="3300" dirty="0" smtClean="0">
                <a:latin typeface="Times New Roman" pitchFamily="18" charset="0"/>
                <a:cs typeface="Times New Roman" pitchFamily="18" charset="0"/>
              </a:rPr>
              <a:t>simple moving average </a:t>
            </a:r>
            <a:r>
              <a:rPr lang="en-US" sz="3300" dirty="0" err="1" smtClean="0">
                <a:latin typeface="Times New Roman" pitchFamily="18" charset="0"/>
                <a:cs typeface="Times New Roman" pitchFamily="18" charset="0"/>
              </a:rPr>
              <a:t>meethod</a:t>
            </a:r>
            <a:endParaRPr lang="en-US" sz="33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US" dirty="0" smtClean="0">
                <a:latin typeface="Times New Roman" pitchFamily="18" charset="0"/>
                <a:cs typeface="Times New Roman" pitchFamily="18" charset="0"/>
              </a:rPr>
              <a:t>It is the field of study that gives computers the ability to learn without explicitly programmed.</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MACHINE LEARNING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Support vector regression</a:t>
            </a:r>
          </a:p>
          <a:p>
            <a:r>
              <a:rPr lang="en-US" dirty="0" smtClean="0">
                <a:latin typeface="Times New Roman" pitchFamily="18" charset="0"/>
                <a:cs typeface="Times New Roman" pitchFamily="18" charset="0"/>
              </a:rPr>
              <a:t>Least square support vector regression</a:t>
            </a:r>
          </a:p>
          <a:p>
            <a:r>
              <a:rPr lang="en-US" dirty="0" smtClean="0">
                <a:latin typeface="Times New Roman" pitchFamily="18" charset="0"/>
                <a:cs typeface="Times New Roman" pitchFamily="18" charset="0"/>
              </a:rPr>
              <a:t>The firefly algorithm</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EXISTING METHODS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800" dirty="0" smtClean="0"/>
              <a:t>Input : company           Fetch data          Plot data         Train model(LSSVR)            Predict stock for n days        Plot predicted results</a:t>
            </a:r>
          </a:p>
          <a:p>
            <a:pPr>
              <a:buNone/>
            </a:pPr>
            <a:r>
              <a:rPr lang="en-US" sz="2800" dirty="0" smtClean="0"/>
              <a:t> </a:t>
            </a:r>
            <a:r>
              <a:rPr lang="en-US" sz="2800" dirty="0" smtClean="0"/>
              <a:t>         Save model         </a:t>
            </a:r>
          </a:p>
        </p:txBody>
      </p:sp>
      <p:sp>
        <p:nvSpPr>
          <p:cNvPr id="3" name="Title 2"/>
          <p:cNvSpPr>
            <a:spLocks noGrp="1"/>
          </p:cNvSpPr>
          <p:nvPr>
            <p:ph type="title"/>
          </p:nvPr>
        </p:nvSpPr>
        <p:spPr/>
        <p:txBody>
          <a:bodyPr>
            <a:normAutofit/>
          </a:bodyPr>
          <a:lstStyle/>
          <a:p>
            <a:r>
              <a:rPr lang="en-US" sz="2800" dirty="0" smtClean="0"/>
              <a:t>ARCHITECTURE – data flow diagram</a:t>
            </a:r>
            <a:endParaRPr lang="en-US" sz="2800" dirty="0"/>
          </a:p>
        </p:txBody>
      </p:sp>
      <p:cxnSp>
        <p:nvCxnSpPr>
          <p:cNvPr id="6" name="Straight Arrow Connector 5"/>
          <p:cNvCxnSpPr/>
          <p:nvPr/>
        </p:nvCxnSpPr>
        <p:spPr>
          <a:xfrm>
            <a:off x="3571868" y="17144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43702" y="17144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28794" y="214311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215074" y="2143116"/>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57620" y="257174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28662" y="3143248"/>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a:t>
            </a:r>
          </a:p>
          <a:p>
            <a:r>
              <a:rPr lang="en-US" dirty="0" smtClean="0"/>
              <a:t>Plot</a:t>
            </a:r>
          </a:p>
          <a:p>
            <a:r>
              <a:rPr lang="en-US" dirty="0" smtClean="0"/>
              <a:t>Sliding window</a:t>
            </a:r>
          </a:p>
          <a:p>
            <a:r>
              <a:rPr lang="en-US" dirty="0" smtClean="0"/>
              <a:t>Result</a:t>
            </a:r>
          </a:p>
          <a:p>
            <a:r>
              <a:rPr lang="en-US" dirty="0" smtClean="0"/>
              <a:t>End for</a:t>
            </a:r>
          </a:p>
          <a:p>
            <a:r>
              <a:rPr lang="en-US" dirty="0" smtClean="0"/>
              <a:t>Print</a:t>
            </a:r>
          </a:p>
          <a:p>
            <a:r>
              <a:rPr lang="en-US" dirty="0" smtClean="0"/>
              <a:t>Plot</a:t>
            </a:r>
          </a:p>
          <a:p>
            <a:r>
              <a:rPr lang="en-US" dirty="0" smtClean="0"/>
              <a:t>return</a:t>
            </a:r>
            <a:endParaRPr lang="en-US" dirty="0"/>
          </a:p>
        </p:txBody>
      </p:sp>
      <p:sp>
        <p:nvSpPr>
          <p:cNvPr id="3" name="Title 2"/>
          <p:cNvSpPr>
            <a:spLocks noGrp="1"/>
          </p:cNvSpPr>
          <p:nvPr>
            <p:ph type="title"/>
          </p:nvPr>
        </p:nvSpPr>
        <p:spPr/>
        <p:txBody>
          <a:bodyPr/>
          <a:lstStyle/>
          <a:p>
            <a:r>
              <a:rPr lang="en-US" dirty="0" smtClean="0"/>
              <a:t>IMPLEMENTATION -algorithm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 a result code is used for the implementation and the result is obtained in </a:t>
            </a:r>
            <a:r>
              <a:rPr lang="en-US" dirty="0" err="1" smtClean="0"/>
              <a:t>jupyter</a:t>
            </a:r>
            <a:r>
              <a:rPr lang="en-US" dirty="0" smtClean="0"/>
              <a:t> notebook.</a:t>
            </a:r>
          </a:p>
          <a:p>
            <a:pPr>
              <a:buNone/>
            </a:pPr>
            <a:endParaRPr lang="en-US" dirty="0"/>
          </a:p>
        </p:txBody>
      </p:sp>
      <p:sp>
        <p:nvSpPr>
          <p:cNvPr id="3" name="Title 2"/>
          <p:cNvSpPr>
            <a:spLocks noGrp="1"/>
          </p:cNvSpPr>
          <p:nvPr>
            <p:ph type="title"/>
          </p:nvPr>
        </p:nvSpPr>
        <p:spPr/>
        <p:txBody>
          <a:bodyPr/>
          <a:lstStyle/>
          <a:p>
            <a:r>
              <a:rPr lang="en-US" dirty="0" smtClean="0"/>
              <a:t>RESULT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300</Words>
  <Application>Microsoft Office PowerPoint</Application>
  <PresentationFormat>On-screen Show (4:3)</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STOCK MARKET PREDICTION</vt:lpstr>
      <vt:lpstr>AGENDA</vt:lpstr>
      <vt:lpstr>ABSTRACT</vt:lpstr>
      <vt:lpstr>INTRODUCTION</vt:lpstr>
      <vt:lpstr>MACHINE LEARNING</vt:lpstr>
      <vt:lpstr>EXISTING METHODS</vt:lpstr>
      <vt:lpstr>ARCHITECTURE – data flow diagram</vt:lpstr>
      <vt:lpstr>IMPLEMENTATION -algorithm</vt:lpstr>
      <vt:lpstr>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dc:title>
  <dc:creator>Hey!</dc:creator>
  <cp:lastModifiedBy>Hey!</cp:lastModifiedBy>
  <cp:revision>5</cp:revision>
  <dcterms:created xsi:type="dcterms:W3CDTF">2024-04-20T08:42:11Z</dcterms:created>
  <dcterms:modified xsi:type="dcterms:W3CDTF">2024-04-20T09:22:53Z</dcterms:modified>
</cp:coreProperties>
</file>