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303" r:id="rId6"/>
    <p:sldId id="302" r:id="rId7"/>
    <p:sldId id="280" r:id="rId8"/>
    <p:sldId id="305" r:id="rId9"/>
    <p:sldId id="312" r:id="rId10"/>
    <p:sldId id="313" r:id="rId11"/>
    <p:sldId id="314" r:id="rId12"/>
    <p:sldId id="315" r:id="rId13"/>
    <p:sldId id="316" r:id="rId14"/>
    <p:sldId id="319" r:id="rId15"/>
    <p:sldId id="320" r:id="rId16"/>
    <p:sldId id="318" r:id="rId17"/>
    <p:sldId id="321" r:id="rId18"/>
    <p:sldId id="300" r:id="rId19"/>
    <p:sldId id="322" r:id="rId20"/>
    <p:sldId id="323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91883-12BE-C039-064E-D104F69FC39A}" v="762" dt="2025-05-21T19:31:57.941"/>
    <p1510:client id="{4B35DB22-3772-B139-80D5-F0F4F2CF2070}" v="709" dt="2025-05-20T18:14:29.274"/>
    <p1510:client id="{C9465E3A-140D-2C29-A266-674F5167F93F}" v="1" dt="2025-05-21T17:01:10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95701"/>
  </p:normalViewPr>
  <p:slideViewPr>
    <p:cSldViewPr>
      <p:cViewPr>
        <p:scale>
          <a:sx n="100" d="100"/>
          <a:sy n="100" d="100"/>
        </p:scale>
        <p:origin x="19" y="-533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8E34-8C8C-8747-BADB-40E1ACC00129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5FCA-B2DD-C941-A2C1-638939433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59" y="1956816"/>
            <a:ext cx="11500611" cy="2387600"/>
          </a:xfrm>
        </p:spPr>
        <p:txBody>
          <a:bodyPr/>
          <a:lstStyle/>
          <a:p>
            <a:r>
              <a:rPr lang="en-US" sz="8000" b="0" dirty="0">
                <a:ea typeface="+mj-lt"/>
                <a:cs typeface="+mj-lt"/>
              </a:rPr>
              <a:t>Financial Factors in Loan Approvals</a:t>
            </a:r>
            <a:endParaRPr lang="en-US" sz="800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AKHLAK HOSSAIN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2022-3-60-057</a:t>
            </a:r>
            <a:endParaRPr lang="en-US" b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BAB1C-4701-150C-85B1-5EE738FD2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8741-4519-A644-EB8B-D56DA96C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02" y="517922"/>
            <a:ext cx="11356293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8000" dirty="0">
                <a:ea typeface="+mj-lt"/>
                <a:cs typeface="+mj-lt"/>
              </a:rPr>
              <a:t>Result &amp; Analysis</a:t>
            </a:r>
            <a:endParaRPr lang="en-US" sz="8000">
              <a:ln w="28575">
                <a:solidFill>
                  <a:srgbClr val="000000"/>
                </a:solidFill>
              </a:ln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DBEC24-2949-0C97-FF74-192026AEDE8F}"/>
              </a:ext>
            </a:extLst>
          </p:cNvPr>
          <p:cNvGrpSpPr/>
          <p:nvPr/>
        </p:nvGrpSpPr>
        <p:grpSpPr>
          <a:xfrm>
            <a:off x="12698186" y="816428"/>
            <a:ext cx="6843033" cy="5225135"/>
            <a:chOff x="4669971" y="816428"/>
            <a:chExt cx="6843033" cy="522513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3C4937-520C-CFF4-7BF6-0B8B45F855B9}"/>
                </a:ext>
              </a:extLst>
            </p:cNvPr>
            <p:cNvGrpSpPr/>
            <p:nvPr/>
          </p:nvGrpSpPr>
          <p:grpSpPr>
            <a:xfrm>
              <a:off x="4669971" y="816428"/>
              <a:ext cx="6843033" cy="2030859"/>
              <a:chOff x="4669971" y="816428"/>
              <a:chExt cx="6843033" cy="203085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14B8FAA-4629-5C72-8BA0-1B29147FA3E9}"/>
                  </a:ext>
                </a:extLst>
              </p:cNvPr>
              <p:cNvGrpSpPr/>
              <p:nvPr/>
            </p:nvGrpSpPr>
            <p:grpSpPr>
              <a:xfrm>
                <a:off x="8443233" y="816428"/>
                <a:ext cx="3069771" cy="2030859"/>
                <a:chOff x="8443233" y="816428"/>
                <a:chExt cx="3069771" cy="2030859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13B4F9D-3C65-D155-F449-E62FAEA64278}"/>
                    </a:ext>
                  </a:extLst>
                </p:cNvPr>
                <p:cNvSpPr txBox="1"/>
                <p:nvPr/>
              </p:nvSpPr>
              <p:spPr>
                <a:xfrm>
                  <a:off x="8443233" y="816428"/>
                  <a:ext cx="3069771" cy="6463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dirty="0">
                      <a:ea typeface="+mn-lt"/>
                      <a:cs typeface="+mn-lt"/>
                    </a:rPr>
                    <a:t>Precision: </a:t>
                  </a:r>
                  <a:r>
                    <a:rPr lang="en-US" sz="3600" dirty="0">
                      <a:ea typeface="+mn-lt"/>
                      <a:cs typeface="+mn-lt"/>
                    </a:rPr>
                    <a:t>73%</a:t>
                  </a:r>
                  <a:endParaRPr lang="en-US" sz="3600">
                    <a:cs typeface="Arial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AA583F7-F5FA-293E-C5BA-637C255B7628}"/>
                    </a:ext>
                  </a:extLst>
                </p:cNvPr>
                <p:cNvSpPr txBox="1"/>
                <p:nvPr/>
              </p:nvSpPr>
              <p:spPr>
                <a:xfrm>
                  <a:off x="8443233" y="1520598"/>
                  <a:ext cx="3069771" cy="6463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>
                      <a:ea typeface="+mn-lt"/>
                      <a:cs typeface="+mn-lt"/>
                    </a:rPr>
                    <a:t>Recall:     </a:t>
                  </a:r>
                  <a:r>
                    <a:rPr lang="en-US" sz="3600" dirty="0">
                      <a:ea typeface="+mn-lt"/>
                      <a:cs typeface="+mn-lt"/>
                    </a:rPr>
                    <a:t>100%</a:t>
                  </a:r>
                  <a:endParaRPr lang="en-US" sz="3600" dirty="0">
                    <a:cs typeface="Arial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B85EC76-957E-E582-BF16-F4F7BCA155C8}"/>
                    </a:ext>
                  </a:extLst>
                </p:cNvPr>
                <p:cNvSpPr txBox="1"/>
                <p:nvPr/>
              </p:nvSpPr>
              <p:spPr>
                <a:xfrm>
                  <a:off x="8443233" y="2200956"/>
                  <a:ext cx="3069771" cy="6463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dirty="0">
                      <a:ea typeface="+mn-lt"/>
                      <a:cs typeface="+mn-lt"/>
                    </a:rPr>
                    <a:t>F1-Score: </a:t>
                  </a:r>
                  <a:r>
                    <a:rPr lang="en-US" sz="3600" dirty="0">
                      <a:ea typeface="+mn-lt"/>
                      <a:cs typeface="+mn-lt"/>
                    </a:rPr>
                    <a:t>85%</a:t>
                  </a:r>
                  <a:endParaRPr lang="en-US" sz="3600" dirty="0">
                    <a:cs typeface="Arial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BFC494-3FED-347E-4753-F3FE66ED779A}"/>
                  </a:ext>
                </a:extLst>
              </p:cNvPr>
              <p:cNvSpPr txBox="1"/>
              <p:nvPr/>
            </p:nvSpPr>
            <p:spPr>
              <a:xfrm>
                <a:off x="4669971" y="1240971"/>
                <a:ext cx="2375807" cy="12003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600" dirty="0">
                    <a:solidFill>
                      <a:srgbClr val="000000"/>
                    </a:solidFill>
                    <a:ea typeface="+mn-lt"/>
                    <a:cs typeface="+mn-lt"/>
                  </a:rPr>
                  <a:t>Class 0:</a:t>
                </a:r>
                <a:endParaRPr lang="en-US" dirty="0">
                  <a:solidFill>
                    <a:srgbClr val="000000"/>
                  </a:solidFill>
                  <a:ea typeface="+mn-lt"/>
                  <a:cs typeface="+mn-lt"/>
                </a:endParaRPr>
              </a:p>
              <a:p>
                <a:r>
                  <a:rPr lang="en-US" sz="3600" dirty="0">
                    <a:solidFill>
                      <a:srgbClr val="000000"/>
                    </a:solidFill>
                    <a:ea typeface="+mn-lt"/>
                    <a:cs typeface="+mn-lt"/>
                  </a:rPr>
                  <a:t>No Default</a:t>
                </a:r>
                <a:endParaRPr lang="en-US" dirty="0">
                  <a:cs typeface="Arial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4E4D93-4DCF-1947-BC15-38C642807FC9}"/>
                </a:ext>
              </a:extLst>
            </p:cNvPr>
            <p:cNvGrpSpPr/>
            <p:nvPr/>
          </p:nvGrpSpPr>
          <p:grpSpPr>
            <a:xfrm>
              <a:off x="4669971" y="3997098"/>
              <a:ext cx="6843033" cy="2044465"/>
              <a:chOff x="4669971" y="3997098"/>
              <a:chExt cx="6843033" cy="204446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58BC5D7-B5DC-764C-42E7-67DE81C37E8C}"/>
                  </a:ext>
                </a:extLst>
              </p:cNvPr>
              <p:cNvGrpSpPr/>
              <p:nvPr/>
            </p:nvGrpSpPr>
            <p:grpSpPr>
              <a:xfrm>
                <a:off x="8443233" y="3997098"/>
                <a:ext cx="3069771" cy="2044465"/>
                <a:chOff x="8443233" y="819830"/>
                <a:chExt cx="3069771" cy="204446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26AFB6E-FD29-878E-3DB7-31A9D2838E87}"/>
                    </a:ext>
                  </a:extLst>
                </p:cNvPr>
                <p:cNvSpPr txBox="1"/>
                <p:nvPr/>
              </p:nvSpPr>
              <p:spPr>
                <a:xfrm>
                  <a:off x="8443233" y="819830"/>
                  <a:ext cx="3069771" cy="6463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dirty="0">
                      <a:ea typeface="+mn-lt"/>
                      <a:cs typeface="+mn-lt"/>
                    </a:rPr>
                    <a:t>Precision: </a:t>
                  </a:r>
                  <a:r>
                    <a:rPr lang="en-US" sz="3600" dirty="0">
                      <a:ea typeface="+mn-lt"/>
                      <a:cs typeface="+mn-lt"/>
                    </a:rPr>
                    <a:t>100%</a:t>
                  </a:r>
                  <a:endParaRPr lang="en-US" sz="3600" dirty="0">
                    <a:cs typeface="Arial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4C6A2A-F840-F124-6109-010DDC0AE73E}"/>
                    </a:ext>
                  </a:extLst>
                </p:cNvPr>
                <p:cNvSpPr txBox="1"/>
                <p:nvPr/>
              </p:nvSpPr>
              <p:spPr>
                <a:xfrm>
                  <a:off x="8443233" y="1517196"/>
                  <a:ext cx="3062967" cy="6463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dirty="0">
                      <a:ea typeface="+mn-lt"/>
                      <a:cs typeface="+mn-lt"/>
                    </a:rPr>
                    <a:t>Recall:      </a:t>
                  </a:r>
                  <a:r>
                    <a:rPr lang="en-US" sz="3600" dirty="0">
                      <a:ea typeface="+mn-lt"/>
                      <a:cs typeface="+mn-lt"/>
                    </a:rPr>
                    <a:t>100%</a:t>
                  </a:r>
                  <a:endParaRPr lang="en-US" sz="3600" dirty="0">
                    <a:cs typeface="Arial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249C644-FCE6-1AF4-FCB7-BB7718DB7A3B}"/>
                    </a:ext>
                  </a:extLst>
                </p:cNvPr>
                <p:cNvSpPr txBox="1"/>
                <p:nvPr/>
              </p:nvSpPr>
              <p:spPr>
                <a:xfrm>
                  <a:off x="8443233" y="2217964"/>
                  <a:ext cx="3062967" cy="6463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dirty="0">
                      <a:ea typeface="+mn-lt"/>
                      <a:cs typeface="+mn-lt"/>
                    </a:rPr>
                    <a:t>F1-Score:  </a:t>
                  </a:r>
                  <a:r>
                    <a:rPr lang="en-US" sz="3600" dirty="0">
                      <a:ea typeface="+mn-lt"/>
                      <a:cs typeface="+mn-lt"/>
                    </a:rPr>
                    <a:t>05%</a:t>
                  </a:r>
                  <a:endParaRPr lang="en-US" sz="3600" dirty="0">
                    <a:cs typeface="Arial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660D9-30C3-7C0A-41B6-D0E30A292EE6}"/>
                  </a:ext>
                </a:extLst>
              </p:cNvPr>
              <p:cNvSpPr txBox="1"/>
              <p:nvPr/>
            </p:nvSpPr>
            <p:spPr>
              <a:xfrm>
                <a:off x="4669971" y="4418239"/>
                <a:ext cx="2375807" cy="12003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600" dirty="0">
                    <a:solidFill>
                      <a:srgbClr val="000000"/>
                    </a:solidFill>
                    <a:ea typeface="+mn-lt"/>
                    <a:cs typeface="+mn-lt"/>
                  </a:rPr>
                  <a:t>Class 1:</a:t>
                </a:r>
                <a:endParaRPr lang="en-US" dirty="0">
                  <a:solidFill>
                    <a:srgbClr val="000000"/>
                  </a:solidFill>
                  <a:ea typeface="+mn-lt"/>
                  <a:cs typeface="+mn-lt"/>
                </a:endParaRPr>
              </a:p>
              <a:p>
                <a:r>
                  <a:rPr lang="en-US" sz="3600" dirty="0">
                    <a:solidFill>
                      <a:srgbClr val="000000"/>
                    </a:solidFill>
                    <a:ea typeface="+mn-lt"/>
                    <a:cs typeface="+mn-lt"/>
                  </a:rPr>
                  <a:t>Default</a:t>
                </a:r>
                <a:endParaRPr lang="en-US" dirty="0">
                  <a:cs typeface="Arial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1B11B4-C89E-41E1-1A4F-9F1774B446C5}"/>
              </a:ext>
            </a:extLst>
          </p:cNvPr>
          <p:cNvGrpSpPr/>
          <p:nvPr/>
        </p:nvGrpSpPr>
        <p:grpSpPr>
          <a:xfrm>
            <a:off x="3737883" y="2798992"/>
            <a:ext cx="4709429" cy="1261884"/>
            <a:chOff x="791937" y="3758295"/>
            <a:chExt cx="4709429" cy="12618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4D7E5E-903C-CD68-40CF-D776C5257D09}"/>
                </a:ext>
              </a:extLst>
            </p:cNvPr>
            <p:cNvSpPr txBox="1"/>
            <p:nvPr/>
          </p:nvSpPr>
          <p:spPr>
            <a:xfrm>
              <a:off x="791937" y="3880635"/>
              <a:ext cx="2111458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b="1" dirty="0">
                  <a:cs typeface="Arial"/>
                </a:rPr>
                <a:t>Overall </a:t>
              </a:r>
              <a:endParaRPr lang="en-US" sz="3200">
                <a:cs typeface="Arial"/>
              </a:endParaRPr>
            </a:p>
            <a:p>
              <a:r>
                <a:rPr lang="en-US" sz="3200" b="1" dirty="0">
                  <a:cs typeface="Arial"/>
                </a:rPr>
                <a:t>accuracy:</a:t>
              </a:r>
              <a:endParaRPr lang="en-US" sz="6600" b="1"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65D2E-7F03-3AD0-178B-90B62560F8AF}"/>
                </a:ext>
              </a:extLst>
            </p:cNvPr>
            <p:cNvSpPr txBox="1"/>
            <p:nvPr/>
          </p:nvSpPr>
          <p:spPr>
            <a:xfrm>
              <a:off x="2867024" y="3758295"/>
              <a:ext cx="2634342" cy="1261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7600" b="1" dirty="0">
                  <a:cs typeface="Arial"/>
                </a:rPr>
                <a:t>74%</a:t>
              </a:r>
              <a:endParaRPr lang="en-US" sz="760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843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8B323-BC5F-D03C-F27C-038A05FBF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9542-1FBD-B6DE-4002-357C6090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02" y="339518"/>
            <a:ext cx="11356293" cy="9467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8000" dirty="0">
                <a:ea typeface="+mj-lt"/>
                <a:cs typeface="+mj-lt"/>
              </a:rPr>
              <a:t>Result &amp; Analysis</a:t>
            </a:r>
            <a:endParaRPr lang="en-US" sz="8000">
              <a:ln w="28575">
                <a:solidFill>
                  <a:srgbClr val="000000"/>
                </a:solidFill>
              </a:ln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018B3-FD35-F154-D865-88509EBB4B43}"/>
              </a:ext>
            </a:extLst>
          </p:cNvPr>
          <p:cNvGrpSpPr/>
          <p:nvPr/>
        </p:nvGrpSpPr>
        <p:grpSpPr>
          <a:xfrm>
            <a:off x="16471448" y="816428"/>
            <a:ext cx="3069771" cy="5225135"/>
            <a:chOff x="16471448" y="816428"/>
            <a:chExt cx="3069771" cy="522513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36DFEB1-3F4E-225D-C9F5-2AC790C12CF3}"/>
                </a:ext>
              </a:extLst>
            </p:cNvPr>
            <p:cNvGrpSpPr/>
            <p:nvPr/>
          </p:nvGrpSpPr>
          <p:grpSpPr>
            <a:xfrm>
              <a:off x="16471448" y="816428"/>
              <a:ext cx="3069771" cy="2030859"/>
              <a:chOff x="8443233" y="816428"/>
              <a:chExt cx="3069771" cy="203085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817D9A-2533-6FE7-A921-FD2CD6DC87F8}"/>
                  </a:ext>
                </a:extLst>
              </p:cNvPr>
              <p:cNvSpPr txBox="1"/>
              <p:nvPr/>
            </p:nvSpPr>
            <p:spPr>
              <a:xfrm>
                <a:off x="8443233" y="816428"/>
                <a:ext cx="3069771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>
                    <a:ea typeface="+mn-lt"/>
                    <a:cs typeface="+mn-lt"/>
                  </a:rPr>
                  <a:t>Precision: </a:t>
                </a:r>
                <a:r>
                  <a:rPr lang="en-US" sz="3600" dirty="0">
                    <a:ea typeface="+mn-lt"/>
                    <a:cs typeface="+mn-lt"/>
                  </a:rPr>
                  <a:t>73%</a:t>
                </a:r>
                <a:endParaRPr lang="en-US" sz="3600">
                  <a:cs typeface="Arial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9B28FB-F4AA-5DE8-09F9-1C0288A0959A}"/>
                  </a:ext>
                </a:extLst>
              </p:cNvPr>
              <p:cNvSpPr txBox="1"/>
              <p:nvPr/>
            </p:nvSpPr>
            <p:spPr>
              <a:xfrm>
                <a:off x="8443233" y="1520598"/>
                <a:ext cx="3069771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>
                    <a:ea typeface="+mn-lt"/>
                    <a:cs typeface="+mn-lt"/>
                  </a:rPr>
                  <a:t>Recall:     </a:t>
                </a:r>
                <a:r>
                  <a:rPr lang="en-US" sz="3600" dirty="0">
                    <a:ea typeface="+mn-lt"/>
                    <a:cs typeface="+mn-lt"/>
                  </a:rPr>
                  <a:t>100%</a:t>
                </a:r>
                <a:endParaRPr lang="en-US" sz="3600" dirty="0">
                  <a:cs typeface="Arial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6F112F-DCDC-BCC1-9751-DD59B3877C5B}"/>
                  </a:ext>
                </a:extLst>
              </p:cNvPr>
              <p:cNvSpPr txBox="1"/>
              <p:nvPr/>
            </p:nvSpPr>
            <p:spPr>
              <a:xfrm>
                <a:off x="8443233" y="2200956"/>
                <a:ext cx="3069771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>
                    <a:ea typeface="+mn-lt"/>
                    <a:cs typeface="+mn-lt"/>
                  </a:rPr>
                  <a:t>F1-Score: </a:t>
                </a:r>
                <a:r>
                  <a:rPr lang="en-US" sz="3600" dirty="0">
                    <a:ea typeface="+mn-lt"/>
                    <a:cs typeface="+mn-lt"/>
                  </a:rPr>
                  <a:t>85%</a:t>
                </a:r>
                <a:endParaRPr lang="en-US" sz="3600" dirty="0">
                  <a:cs typeface="Arial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841FD8-87EF-F601-2F86-EE9A9F2E24EE}"/>
                </a:ext>
              </a:extLst>
            </p:cNvPr>
            <p:cNvGrpSpPr/>
            <p:nvPr/>
          </p:nvGrpSpPr>
          <p:grpSpPr>
            <a:xfrm>
              <a:off x="16471448" y="3997098"/>
              <a:ext cx="3069771" cy="2044465"/>
              <a:chOff x="8443233" y="819830"/>
              <a:chExt cx="3069771" cy="204446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B87AAD-6236-01A5-2C24-5612D884E50B}"/>
                  </a:ext>
                </a:extLst>
              </p:cNvPr>
              <p:cNvSpPr txBox="1"/>
              <p:nvPr/>
            </p:nvSpPr>
            <p:spPr>
              <a:xfrm>
                <a:off x="8443233" y="819830"/>
                <a:ext cx="3069771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>
                    <a:ea typeface="+mn-lt"/>
                    <a:cs typeface="+mn-lt"/>
                  </a:rPr>
                  <a:t>Precision: </a:t>
                </a:r>
                <a:r>
                  <a:rPr lang="en-US" sz="3600" dirty="0">
                    <a:ea typeface="+mn-lt"/>
                    <a:cs typeface="+mn-lt"/>
                  </a:rPr>
                  <a:t>100%</a:t>
                </a:r>
                <a:endParaRPr lang="en-US" sz="3600" dirty="0">
                  <a:cs typeface="Arial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24B097-EA5D-0C30-73CA-720C90AE1CEF}"/>
                  </a:ext>
                </a:extLst>
              </p:cNvPr>
              <p:cNvSpPr txBox="1"/>
              <p:nvPr/>
            </p:nvSpPr>
            <p:spPr>
              <a:xfrm>
                <a:off x="8443233" y="1517196"/>
                <a:ext cx="3062967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>
                    <a:ea typeface="+mn-lt"/>
                    <a:cs typeface="+mn-lt"/>
                  </a:rPr>
                  <a:t>Recall:      </a:t>
                </a:r>
                <a:r>
                  <a:rPr lang="en-US" sz="3600" dirty="0">
                    <a:ea typeface="+mn-lt"/>
                    <a:cs typeface="+mn-lt"/>
                  </a:rPr>
                  <a:t>100%</a:t>
                </a:r>
                <a:endParaRPr lang="en-US" sz="3600" dirty="0">
                  <a:cs typeface="Arial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CEA1C1-6D42-8B05-7121-F28A20BB1616}"/>
                  </a:ext>
                </a:extLst>
              </p:cNvPr>
              <p:cNvSpPr txBox="1"/>
              <p:nvPr/>
            </p:nvSpPr>
            <p:spPr>
              <a:xfrm>
                <a:off x="8443233" y="2217964"/>
                <a:ext cx="3062967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>
                    <a:ea typeface="+mn-lt"/>
                    <a:cs typeface="+mn-lt"/>
                  </a:rPr>
                  <a:t>F1-Score:  </a:t>
                </a:r>
                <a:r>
                  <a:rPr lang="en-US" sz="3600" dirty="0">
                    <a:ea typeface="+mn-lt"/>
                    <a:cs typeface="+mn-lt"/>
                  </a:rPr>
                  <a:t>05%</a:t>
                </a:r>
                <a:endParaRPr lang="en-US" sz="3600" dirty="0">
                  <a:cs typeface="Arial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E694EC-A596-A8AC-3707-A7A8C05218CC}"/>
              </a:ext>
            </a:extLst>
          </p:cNvPr>
          <p:cNvGrpSpPr/>
          <p:nvPr/>
        </p:nvGrpSpPr>
        <p:grpSpPr>
          <a:xfrm>
            <a:off x="2547258" y="1662792"/>
            <a:ext cx="7090681" cy="4377597"/>
            <a:chOff x="3737883" y="1240971"/>
            <a:chExt cx="7090681" cy="43775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FC144C4-CDD5-DCF6-3274-EEF1D11D812D}"/>
                </a:ext>
              </a:extLst>
            </p:cNvPr>
            <p:cNvGrpSpPr/>
            <p:nvPr/>
          </p:nvGrpSpPr>
          <p:grpSpPr>
            <a:xfrm>
              <a:off x="8452757" y="1240971"/>
              <a:ext cx="2375807" cy="4377597"/>
              <a:chOff x="12698186" y="1240971"/>
              <a:chExt cx="2375807" cy="43775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03A250-9F50-9935-8EE8-CADC3D0CB608}"/>
                  </a:ext>
                </a:extLst>
              </p:cNvPr>
              <p:cNvSpPr txBox="1"/>
              <p:nvPr/>
            </p:nvSpPr>
            <p:spPr>
              <a:xfrm>
                <a:off x="12698186" y="1240971"/>
                <a:ext cx="2375807" cy="12003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600" dirty="0">
                    <a:solidFill>
                      <a:srgbClr val="000000"/>
                    </a:solidFill>
                    <a:ea typeface="+mn-lt"/>
                    <a:cs typeface="+mn-lt"/>
                  </a:rPr>
                  <a:t>Class 0:</a:t>
                </a:r>
                <a:endParaRPr lang="en-US" dirty="0">
                  <a:solidFill>
                    <a:srgbClr val="000000"/>
                  </a:solidFill>
                  <a:ea typeface="+mn-lt"/>
                  <a:cs typeface="+mn-lt"/>
                </a:endParaRPr>
              </a:p>
              <a:p>
                <a:r>
                  <a:rPr lang="en-US" sz="3600" dirty="0">
                    <a:solidFill>
                      <a:srgbClr val="000000"/>
                    </a:solidFill>
                    <a:ea typeface="+mn-lt"/>
                    <a:cs typeface="+mn-lt"/>
                  </a:rPr>
                  <a:t>No Default</a:t>
                </a:r>
                <a:endParaRPr lang="en-US" dirty="0">
                  <a:cs typeface="Arial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5D117F-D40F-92BF-DA6D-8C1617896EBF}"/>
                  </a:ext>
                </a:extLst>
              </p:cNvPr>
              <p:cNvSpPr txBox="1"/>
              <p:nvPr/>
            </p:nvSpPr>
            <p:spPr>
              <a:xfrm>
                <a:off x="12698186" y="4418239"/>
                <a:ext cx="2375807" cy="12003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600" dirty="0">
                    <a:solidFill>
                      <a:srgbClr val="000000"/>
                    </a:solidFill>
                    <a:ea typeface="+mn-lt"/>
                    <a:cs typeface="+mn-lt"/>
                  </a:rPr>
                  <a:t>Class 1:</a:t>
                </a:r>
                <a:endParaRPr lang="en-US" dirty="0">
                  <a:solidFill>
                    <a:srgbClr val="000000"/>
                  </a:solidFill>
                  <a:ea typeface="+mn-lt"/>
                  <a:cs typeface="+mn-lt"/>
                </a:endParaRPr>
              </a:p>
              <a:p>
                <a:r>
                  <a:rPr lang="en-US" sz="3600" dirty="0">
                    <a:solidFill>
                      <a:srgbClr val="000000"/>
                    </a:solidFill>
                    <a:ea typeface="+mn-lt"/>
                    <a:cs typeface="+mn-lt"/>
                  </a:rPr>
                  <a:t>Default</a:t>
                </a:r>
                <a:endParaRPr lang="en-US" dirty="0">
                  <a:cs typeface="Arial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887644-2B4F-FD85-F77B-53A191645B58}"/>
                </a:ext>
              </a:extLst>
            </p:cNvPr>
            <p:cNvGrpSpPr/>
            <p:nvPr/>
          </p:nvGrpSpPr>
          <p:grpSpPr>
            <a:xfrm>
              <a:off x="3737883" y="2798992"/>
              <a:ext cx="4709429" cy="1261884"/>
              <a:chOff x="791937" y="3758295"/>
              <a:chExt cx="4709429" cy="126188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35B43D-CD97-0FC8-DF73-D3BB72608D8B}"/>
                  </a:ext>
                </a:extLst>
              </p:cNvPr>
              <p:cNvSpPr txBox="1"/>
              <p:nvPr/>
            </p:nvSpPr>
            <p:spPr>
              <a:xfrm>
                <a:off x="791937" y="3880635"/>
                <a:ext cx="2111458" cy="107721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b="1" dirty="0">
                    <a:cs typeface="Arial"/>
                  </a:rPr>
                  <a:t>Overall </a:t>
                </a:r>
                <a:endParaRPr lang="en-US" sz="3200">
                  <a:cs typeface="Arial"/>
                </a:endParaRPr>
              </a:p>
              <a:p>
                <a:r>
                  <a:rPr lang="en-US" sz="3200" b="1" dirty="0">
                    <a:cs typeface="Arial"/>
                  </a:rPr>
                  <a:t>accuracy:</a:t>
                </a:r>
                <a:endParaRPr lang="en-US" sz="6600" b="1" dirty="0">
                  <a:cs typeface="Arial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80ECCD-7576-5542-C562-99EDCDDC0FDE}"/>
                  </a:ext>
                </a:extLst>
              </p:cNvPr>
              <p:cNvSpPr txBox="1"/>
              <p:nvPr/>
            </p:nvSpPr>
            <p:spPr>
              <a:xfrm>
                <a:off x="2867024" y="3758295"/>
                <a:ext cx="2634342" cy="126188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7600" b="1" dirty="0">
                    <a:cs typeface="Arial"/>
                  </a:rPr>
                  <a:t>74%</a:t>
                </a:r>
                <a:endParaRPr lang="en-US" sz="7600"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2408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08420-A66C-28CA-354F-FFE3F9718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D97E-4B4F-A6C1-E57D-C87BCFB96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02" y="339518"/>
            <a:ext cx="11356293" cy="9467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8000" dirty="0">
                <a:ea typeface="+mj-lt"/>
                <a:cs typeface="+mj-lt"/>
              </a:rPr>
              <a:t>Result &amp; Analysis</a:t>
            </a:r>
            <a:endParaRPr lang="en-US" sz="8000">
              <a:ln w="28575">
                <a:solidFill>
                  <a:srgbClr val="000000"/>
                </a:solidFill>
              </a:ln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597267-3D64-6018-3705-0D9C20B74D88}"/>
              </a:ext>
            </a:extLst>
          </p:cNvPr>
          <p:cNvGrpSpPr/>
          <p:nvPr/>
        </p:nvGrpSpPr>
        <p:grpSpPr>
          <a:xfrm>
            <a:off x="503713" y="1414482"/>
            <a:ext cx="11181979" cy="5225135"/>
            <a:chOff x="358240" y="1308264"/>
            <a:chExt cx="11181979" cy="52251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2D47C7-48FF-EFFE-B12B-CA292C5A1FAB}"/>
                </a:ext>
              </a:extLst>
            </p:cNvPr>
            <p:cNvGrpSpPr/>
            <p:nvPr/>
          </p:nvGrpSpPr>
          <p:grpSpPr>
            <a:xfrm>
              <a:off x="8470448" y="1308264"/>
              <a:ext cx="3069771" cy="5225135"/>
              <a:chOff x="16471448" y="816428"/>
              <a:chExt cx="3069771" cy="522513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1679D33-8235-6C64-7DB5-05E1CA99CC02}"/>
                  </a:ext>
                </a:extLst>
              </p:cNvPr>
              <p:cNvGrpSpPr/>
              <p:nvPr/>
            </p:nvGrpSpPr>
            <p:grpSpPr>
              <a:xfrm>
                <a:off x="16471448" y="816428"/>
                <a:ext cx="3069771" cy="2030859"/>
                <a:chOff x="8443233" y="816428"/>
                <a:chExt cx="3069771" cy="2030859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467EBF-3D1F-822F-E882-D02E40EFEF31}"/>
                    </a:ext>
                  </a:extLst>
                </p:cNvPr>
                <p:cNvSpPr txBox="1"/>
                <p:nvPr/>
              </p:nvSpPr>
              <p:spPr>
                <a:xfrm>
                  <a:off x="8443233" y="816428"/>
                  <a:ext cx="3069771" cy="6463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dirty="0">
                      <a:ea typeface="+mn-lt"/>
                      <a:cs typeface="+mn-lt"/>
                    </a:rPr>
                    <a:t>Precision: </a:t>
                  </a:r>
                  <a:r>
                    <a:rPr lang="en-US" sz="3600" dirty="0">
                      <a:ea typeface="+mn-lt"/>
                      <a:cs typeface="+mn-lt"/>
                    </a:rPr>
                    <a:t>73%</a:t>
                  </a:r>
                  <a:endParaRPr lang="en-US" sz="3600">
                    <a:cs typeface="Arial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C46F76-27D5-78F4-2F33-07A3CBA25B4B}"/>
                    </a:ext>
                  </a:extLst>
                </p:cNvPr>
                <p:cNvSpPr txBox="1"/>
                <p:nvPr/>
              </p:nvSpPr>
              <p:spPr>
                <a:xfrm>
                  <a:off x="8443233" y="1520598"/>
                  <a:ext cx="3069771" cy="6463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>
                      <a:ea typeface="+mn-lt"/>
                      <a:cs typeface="+mn-lt"/>
                    </a:rPr>
                    <a:t>Recall:     </a:t>
                  </a:r>
                  <a:r>
                    <a:rPr lang="en-US" sz="3600" dirty="0">
                      <a:ea typeface="+mn-lt"/>
                      <a:cs typeface="+mn-lt"/>
                    </a:rPr>
                    <a:t>100%</a:t>
                  </a:r>
                  <a:endParaRPr lang="en-US" sz="3600" dirty="0">
                    <a:cs typeface="Arial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266338-EF82-FFD8-6581-5A3AAB524D82}"/>
                    </a:ext>
                  </a:extLst>
                </p:cNvPr>
                <p:cNvSpPr txBox="1"/>
                <p:nvPr/>
              </p:nvSpPr>
              <p:spPr>
                <a:xfrm>
                  <a:off x="8443233" y="2200956"/>
                  <a:ext cx="3069771" cy="6463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dirty="0">
                      <a:ea typeface="+mn-lt"/>
                      <a:cs typeface="+mn-lt"/>
                    </a:rPr>
                    <a:t>F1-Score: </a:t>
                  </a:r>
                  <a:r>
                    <a:rPr lang="en-US" sz="3600" dirty="0">
                      <a:ea typeface="+mn-lt"/>
                      <a:cs typeface="+mn-lt"/>
                    </a:rPr>
                    <a:t>85%</a:t>
                  </a:r>
                  <a:endParaRPr lang="en-US" sz="3600" dirty="0">
                    <a:cs typeface="Arial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19D210E-5674-B92E-03DC-225CB413A114}"/>
                  </a:ext>
                </a:extLst>
              </p:cNvPr>
              <p:cNvGrpSpPr/>
              <p:nvPr/>
            </p:nvGrpSpPr>
            <p:grpSpPr>
              <a:xfrm>
                <a:off x="16471448" y="3997098"/>
                <a:ext cx="3069771" cy="2044465"/>
                <a:chOff x="8443233" y="819830"/>
                <a:chExt cx="3069771" cy="204446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DF190E-30E2-9F73-0FF1-A4FB61DD2D82}"/>
                    </a:ext>
                  </a:extLst>
                </p:cNvPr>
                <p:cNvSpPr txBox="1"/>
                <p:nvPr/>
              </p:nvSpPr>
              <p:spPr>
                <a:xfrm>
                  <a:off x="8443233" y="819830"/>
                  <a:ext cx="3069771" cy="6463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dirty="0">
                      <a:ea typeface="+mn-lt"/>
                      <a:cs typeface="+mn-lt"/>
                    </a:rPr>
                    <a:t>Precision: </a:t>
                  </a:r>
                  <a:r>
                    <a:rPr lang="en-US" sz="3600" dirty="0">
                      <a:ea typeface="+mn-lt"/>
                      <a:cs typeface="+mn-lt"/>
                    </a:rPr>
                    <a:t>100%</a:t>
                  </a:r>
                  <a:endParaRPr lang="en-US" sz="3600" dirty="0">
                    <a:cs typeface="Arial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75E61C-FE11-E053-E34E-C8E229E6AECD}"/>
                    </a:ext>
                  </a:extLst>
                </p:cNvPr>
                <p:cNvSpPr txBox="1"/>
                <p:nvPr/>
              </p:nvSpPr>
              <p:spPr>
                <a:xfrm>
                  <a:off x="8443233" y="1517196"/>
                  <a:ext cx="3062967" cy="6463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dirty="0">
                      <a:ea typeface="+mn-lt"/>
                      <a:cs typeface="+mn-lt"/>
                    </a:rPr>
                    <a:t>Recall:      </a:t>
                  </a:r>
                  <a:r>
                    <a:rPr lang="en-US" sz="3600" dirty="0">
                      <a:ea typeface="+mn-lt"/>
                      <a:cs typeface="+mn-lt"/>
                    </a:rPr>
                    <a:t>100%</a:t>
                  </a:r>
                  <a:endParaRPr lang="en-US" sz="3600" dirty="0">
                    <a:cs typeface="Arial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49BB81-8F0E-24C9-03C9-50F16AB67B71}"/>
                    </a:ext>
                  </a:extLst>
                </p:cNvPr>
                <p:cNvSpPr txBox="1"/>
                <p:nvPr/>
              </p:nvSpPr>
              <p:spPr>
                <a:xfrm>
                  <a:off x="8443233" y="2217964"/>
                  <a:ext cx="3062967" cy="6463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dirty="0">
                      <a:ea typeface="+mn-lt"/>
                      <a:cs typeface="+mn-lt"/>
                    </a:rPr>
                    <a:t>F1-Score:  </a:t>
                  </a:r>
                  <a:r>
                    <a:rPr lang="en-US" sz="3600" dirty="0">
                      <a:ea typeface="+mn-lt"/>
                      <a:cs typeface="+mn-lt"/>
                    </a:rPr>
                    <a:t>05%</a:t>
                  </a:r>
                  <a:endParaRPr lang="en-US" sz="3600" dirty="0">
                    <a:cs typeface="Arial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E8BD2E-515A-8FCC-534A-88B78BE16008}"/>
                </a:ext>
              </a:extLst>
            </p:cNvPr>
            <p:cNvGrpSpPr/>
            <p:nvPr/>
          </p:nvGrpSpPr>
          <p:grpSpPr>
            <a:xfrm>
              <a:off x="358240" y="1732065"/>
              <a:ext cx="7090681" cy="4377597"/>
              <a:chOff x="3737883" y="1240971"/>
              <a:chExt cx="7090681" cy="437759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18664AC-AF6F-865C-38F8-5D7BB320AAA2}"/>
                  </a:ext>
                </a:extLst>
              </p:cNvPr>
              <p:cNvGrpSpPr/>
              <p:nvPr/>
            </p:nvGrpSpPr>
            <p:grpSpPr>
              <a:xfrm>
                <a:off x="8452757" y="1240971"/>
                <a:ext cx="2375807" cy="4377597"/>
                <a:chOff x="12698186" y="1240971"/>
                <a:chExt cx="2375807" cy="4377597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83D697-A958-D2F3-28FE-04E177FDBBDA}"/>
                    </a:ext>
                  </a:extLst>
                </p:cNvPr>
                <p:cNvSpPr txBox="1"/>
                <p:nvPr/>
              </p:nvSpPr>
              <p:spPr>
                <a:xfrm>
                  <a:off x="12698186" y="1240971"/>
                  <a:ext cx="2375807" cy="120032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3600" dirty="0">
                      <a:solidFill>
                        <a:srgbClr val="000000"/>
                      </a:solidFill>
                      <a:ea typeface="+mn-lt"/>
                      <a:cs typeface="+mn-lt"/>
                    </a:rPr>
                    <a:t>Class 0:</a:t>
                  </a:r>
                  <a:endParaRPr lang="en-US" dirty="0">
                    <a:solidFill>
                      <a:srgbClr val="000000"/>
                    </a:solidFill>
                    <a:ea typeface="+mn-lt"/>
                    <a:cs typeface="+mn-lt"/>
                  </a:endParaRPr>
                </a:p>
                <a:p>
                  <a:r>
                    <a:rPr lang="en-US" sz="3600" dirty="0">
                      <a:solidFill>
                        <a:srgbClr val="000000"/>
                      </a:solidFill>
                      <a:ea typeface="+mn-lt"/>
                      <a:cs typeface="+mn-lt"/>
                    </a:rPr>
                    <a:t>No Default</a:t>
                  </a:r>
                  <a:endParaRPr lang="en-US" dirty="0">
                    <a:cs typeface="Arial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6A54AB-9D79-14DF-E2E9-F35739FF0D6D}"/>
                    </a:ext>
                  </a:extLst>
                </p:cNvPr>
                <p:cNvSpPr txBox="1"/>
                <p:nvPr/>
              </p:nvSpPr>
              <p:spPr>
                <a:xfrm>
                  <a:off x="12698186" y="4418239"/>
                  <a:ext cx="2375807" cy="120032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3600" dirty="0">
                      <a:solidFill>
                        <a:srgbClr val="000000"/>
                      </a:solidFill>
                      <a:ea typeface="+mn-lt"/>
                      <a:cs typeface="+mn-lt"/>
                    </a:rPr>
                    <a:t>Class 1:</a:t>
                  </a:r>
                  <a:endParaRPr lang="en-US" dirty="0">
                    <a:solidFill>
                      <a:srgbClr val="000000"/>
                    </a:solidFill>
                    <a:ea typeface="+mn-lt"/>
                    <a:cs typeface="+mn-lt"/>
                  </a:endParaRPr>
                </a:p>
                <a:p>
                  <a:r>
                    <a:rPr lang="en-US" sz="3600" dirty="0">
                      <a:solidFill>
                        <a:srgbClr val="000000"/>
                      </a:solidFill>
                      <a:ea typeface="+mn-lt"/>
                      <a:cs typeface="+mn-lt"/>
                    </a:rPr>
                    <a:t>Default</a:t>
                  </a:r>
                  <a:endParaRPr lang="en-US" dirty="0">
                    <a:cs typeface="Arial"/>
                  </a:endParaRP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D0AF2EC-F89C-F7D2-D163-A9BB9E107BA8}"/>
                  </a:ext>
                </a:extLst>
              </p:cNvPr>
              <p:cNvGrpSpPr/>
              <p:nvPr/>
            </p:nvGrpSpPr>
            <p:grpSpPr>
              <a:xfrm>
                <a:off x="3737883" y="2798992"/>
                <a:ext cx="4709429" cy="1261884"/>
                <a:chOff x="791937" y="3758295"/>
                <a:chExt cx="4709429" cy="1261884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ECD6780-DBF5-98DD-8FDB-575D5EDC0DE8}"/>
                    </a:ext>
                  </a:extLst>
                </p:cNvPr>
                <p:cNvSpPr txBox="1"/>
                <p:nvPr/>
              </p:nvSpPr>
              <p:spPr>
                <a:xfrm>
                  <a:off x="791937" y="3880635"/>
                  <a:ext cx="2111458" cy="1077218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3200" b="1" dirty="0">
                      <a:cs typeface="Arial"/>
                    </a:rPr>
                    <a:t>Overall </a:t>
                  </a:r>
                  <a:endParaRPr lang="en-US" sz="3200">
                    <a:cs typeface="Arial"/>
                  </a:endParaRPr>
                </a:p>
                <a:p>
                  <a:r>
                    <a:rPr lang="en-US" sz="3200" b="1" dirty="0">
                      <a:cs typeface="Arial"/>
                    </a:rPr>
                    <a:t>accuracy:</a:t>
                  </a:r>
                  <a:endParaRPr lang="en-US" sz="6600" b="1" dirty="0">
                    <a:cs typeface="Arial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C4C82A-5336-FDDB-CF90-CDA8C19148E1}"/>
                    </a:ext>
                  </a:extLst>
                </p:cNvPr>
                <p:cNvSpPr txBox="1"/>
                <p:nvPr/>
              </p:nvSpPr>
              <p:spPr>
                <a:xfrm>
                  <a:off x="2867024" y="3758295"/>
                  <a:ext cx="2634342" cy="1261884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7600" b="1" dirty="0">
                      <a:cs typeface="Arial"/>
                    </a:rPr>
                    <a:t>74%</a:t>
                  </a:r>
                  <a:endParaRPr lang="en-US" sz="7600">
                    <a:cs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75050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535420E-1560-C751-00BC-C614508F604E}"/>
              </a:ext>
            </a:extLst>
          </p:cNvPr>
          <p:cNvGrpSpPr/>
          <p:nvPr/>
        </p:nvGrpSpPr>
        <p:grpSpPr>
          <a:xfrm>
            <a:off x="438151" y="816428"/>
            <a:ext cx="11319782" cy="5225135"/>
            <a:chOff x="193222" y="816428"/>
            <a:chExt cx="11319782" cy="522513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A54B188-688E-0CB5-4F1F-F5F0D9F528FF}"/>
                </a:ext>
              </a:extLst>
            </p:cNvPr>
            <p:cNvGrpSpPr/>
            <p:nvPr/>
          </p:nvGrpSpPr>
          <p:grpSpPr>
            <a:xfrm>
              <a:off x="4669971" y="816428"/>
              <a:ext cx="6843033" cy="5225135"/>
              <a:chOff x="4669971" y="816428"/>
              <a:chExt cx="6843033" cy="5225135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78752C0-E80C-9F69-BB0B-CD65AD1035E6}"/>
                  </a:ext>
                </a:extLst>
              </p:cNvPr>
              <p:cNvGrpSpPr/>
              <p:nvPr/>
            </p:nvGrpSpPr>
            <p:grpSpPr>
              <a:xfrm>
                <a:off x="4669971" y="816428"/>
                <a:ext cx="6843033" cy="2030859"/>
                <a:chOff x="4669971" y="816428"/>
                <a:chExt cx="6843033" cy="2030859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F55C5AE-23C6-B976-0C86-5040078F39AE}"/>
                    </a:ext>
                  </a:extLst>
                </p:cNvPr>
                <p:cNvGrpSpPr/>
                <p:nvPr/>
              </p:nvGrpSpPr>
              <p:grpSpPr>
                <a:xfrm>
                  <a:off x="8443233" y="816428"/>
                  <a:ext cx="3069771" cy="2030859"/>
                  <a:chOff x="8443233" y="816428"/>
                  <a:chExt cx="3069771" cy="2030859"/>
                </a:xfrm>
              </p:grpSpPr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67E6FE0-F245-ABE9-76DB-4A542AEE63E4}"/>
                      </a:ext>
                    </a:extLst>
                  </p:cNvPr>
                  <p:cNvSpPr txBox="1"/>
                  <p:nvPr/>
                </p:nvSpPr>
                <p:spPr>
                  <a:xfrm>
                    <a:off x="8443233" y="816428"/>
                    <a:ext cx="3069771" cy="646331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2800" dirty="0">
                        <a:ea typeface="+mn-lt"/>
                        <a:cs typeface="+mn-lt"/>
                      </a:rPr>
                      <a:t>Precision: </a:t>
                    </a:r>
                    <a:r>
                      <a:rPr lang="en-US" sz="3600" dirty="0">
                        <a:ea typeface="+mn-lt"/>
                        <a:cs typeface="+mn-lt"/>
                      </a:rPr>
                      <a:t>73%</a:t>
                    </a:r>
                    <a:endParaRPr lang="en-US" sz="3600">
                      <a:cs typeface="Arial"/>
                    </a:endParaRP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F6EB2DC-91D9-01D8-C0CE-AD929AAA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8443233" y="1520598"/>
                    <a:ext cx="3069771" cy="646331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2800">
                        <a:ea typeface="+mn-lt"/>
                        <a:cs typeface="+mn-lt"/>
                      </a:rPr>
                      <a:t>Recall:     </a:t>
                    </a:r>
                    <a:r>
                      <a:rPr lang="en-US" sz="3600" dirty="0">
                        <a:ea typeface="+mn-lt"/>
                        <a:cs typeface="+mn-lt"/>
                      </a:rPr>
                      <a:t>100%</a:t>
                    </a:r>
                    <a:endParaRPr lang="en-US" sz="3600" dirty="0">
                      <a:cs typeface="Arial"/>
                    </a:endParaRP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09DF1E5-EB07-0904-640E-4DD48830913D}"/>
                      </a:ext>
                    </a:extLst>
                  </p:cNvPr>
                  <p:cNvSpPr txBox="1"/>
                  <p:nvPr/>
                </p:nvSpPr>
                <p:spPr>
                  <a:xfrm>
                    <a:off x="8443233" y="2200956"/>
                    <a:ext cx="3069771" cy="646331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2800" dirty="0">
                        <a:ea typeface="+mn-lt"/>
                        <a:cs typeface="+mn-lt"/>
                      </a:rPr>
                      <a:t>F1-Score: </a:t>
                    </a:r>
                    <a:r>
                      <a:rPr lang="en-US" sz="3600" dirty="0">
                        <a:ea typeface="+mn-lt"/>
                        <a:cs typeface="+mn-lt"/>
                      </a:rPr>
                      <a:t>85%</a:t>
                    </a:r>
                    <a:endParaRPr lang="en-US" sz="3600" dirty="0">
                      <a:cs typeface="Arial"/>
                    </a:endParaRPr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DD7127-3930-28A1-3ED5-7D4CD629AE06}"/>
                    </a:ext>
                  </a:extLst>
                </p:cNvPr>
                <p:cNvSpPr txBox="1"/>
                <p:nvPr/>
              </p:nvSpPr>
              <p:spPr>
                <a:xfrm>
                  <a:off x="4669971" y="1240971"/>
                  <a:ext cx="2375807" cy="120032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3600" dirty="0">
                      <a:solidFill>
                        <a:srgbClr val="000000"/>
                      </a:solidFill>
                      <a:ea typeface="+mn-lt"/>
                      <a:cs typeface="+mn-lt"/>
                    </a:rPr>
                    <a:t>Class 0:</a:t>
                  </a:r>
                  <a:endParaRPr lang="en-US" dirty="0">
                    <a:solidFill>
                      <a:srgbClr val="000000"/>
                    </a:solidFill>
                    <a:ea typeface="+mn-lt"/>
                    <a:cs typeface="+mn-lt"/>
                  </a:endParaRPr>
                </a:p>
                <a:p>
                  <a:r>
                    <a:rPr lang="en-US" sz="3600" dirty="0">
                      <a:solidFill>
                        <a:srgbClr val="000000"/>
                      </a:solidFill>
                      <a:ea typeface="+mn-lt"/>
                      <a:cs typeface="+mn-lt"/>
                    </a:rPr>
                    <a:t>No Default</a:t>
                  </a:r>
                  <a:endParaRPr lang="en-US" dirty="0">
                    <a:cs typeface="Arial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6853D2B-8ABB-3D60-E2D4-44EE2E80749C}"/>
                  </a:ext>
                </a:extLst>
              </p:cNvPr>
              <p:cNvGrpSpPr/>
              <p:nvPr/>
            </p:nvGrpSpPr>
            <p:grpSpPr>
              <a:xfrm>
                <a:off x="4669971" y="3997098"/>
                <a:ext cx="6843033" cy="2044465"/>
                <a:chOff x="4669971" y="3997098"/>
                <a:chExt cx="6843033" cy="2044465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CC2BFF8-77D4-2543-E861-276345D4A772}"/>
                    </a:ext>
                  </a:extLst>
                </p:cNvPr>
                <p:cNvGrpSpPr/>
                <p:nvPr/>
              </p:nvGrpSpPr>
              <p:grpSpPr>
                <a:xfrm>
                  <a:off x="8443233" y="3997098"/>
                  <a:ext cx="3069771" cy="2044465"/>
                  <a:chOff x="8443233" y="819830"/>
                  <a:chExt cx="3069771" cy="2044465"/>
                </a:xfrm>
              </p:grpSpPr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4992A0A-1B34-52C2-AB8B-7512685FE0F3}"/>
                      </a:ext>
                    </a:extLst>
                  </p:cNvPr>
                  <p:cNvSpPr txBox="1"/>
                  <p:nvPr/>
                </p:nvSpPr>
                <p:spPr>
                  <a:xfrm>
                    <a:off x="8443233" y="819830"/>
                    <a:ext cx="3069771" cy="646331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2800" dirty="0">
                        <a:ea typeface="+mn-lt"/>
                        <a:cs typeface="+mn-lt"/>
                      </a:rPr>
                      <a:t>Precision: </a:t>
                    </a:r>
                    <a:r>
                      <a:rPr lang="en-US" sz="3600" dirty="0">
                        <a:ea typeface="+mn-lt"/>
                        <a:cs typeface="+mn-lt"/>
                      </a:rPr>
                      <a:t>100%</a:t>
                    </a:r>
                    <a:endParaRPr lang="en-US" sz="3600" dirty="0">
                      <a:cs typeface="Arial"/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18C4C2D-5BFE-147D-3A88-BB88120EBD84}"/>
                      </a:ext>
                    </a:extLst>
                  </p:cNvPr>
                  <p:cNvSpPr txBox="1"/>
                  <p:nvPr/>
                </p:nvSpPr>
                <p:spPr>
                  <a:xfrm>
                    <a:off x="8443233" y="1517196"/>
                    <a:ext cx="3062967" cy="646331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2800" dirty="0">
                        <a:ea typeface="+mn-lt"/>
                        <a:cs typeface="+mn-lt"/>
                      </a:rPr>
                      <a:t>Recall:      </a:t>
                    </a:r>
                    <a:r>
                      <a:rPr lang="en-US" sz="3600" dirty="0">
                        <a:ea typeface="+mn-lt"/>
                        <a:cs typeface="+mn-lt"/>
                      </a:rPr>
                      <a:t>100%</a:t>
                    </a:r>
                    <a:endParaRPr lang="en-US" sz="3600" dirty="0">
                      <a:cs typeface="Arial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7F0B632-0DCA-C879-23C2-D0E0FFDF065F}"/>
                      </a:ext>
                    </a:extLst>
                  </p:cNvPr>
                  <p:cNvSpPr txBox="1"/>
                  <p:nvPr/>
                </p:nvSpPr>
                <p:spPr>
                  <a:xfrm>
                    <a:off x="8443233" y="2217964"/>
                    <a:ext cx="3062967" cy="646331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2800" dirty="0">
                        <a:ea typeface="+mn-lt"/>
                        <a:cs typeface="+mn-lt"/>
                      </a:rPr>
                      <a:t>F1-Score:  </a:t>
                    </a:r>
                    <a:r>
                      <a:rPr lang="en-US" sz="3600" dirty="0">
                        <a:ea typeface="+mn-lt"/>
                        <a:cs typeface="+mn-lt"/>
                      </a:rPr>
                      <a:t>05%</a:t>
                    </a:r>
                    <a:endParaRPr lang="en-US" sz="3600" dirty="0">
                      <a:cs typeface="Arial"/>
                    </a:endParaRP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6EFC2AE-0090-C0E4-09F8-DEC2C0D0A17E}"/>
                    </a:ext>
                  </a:extLst>
                </p:cNvPr>
                <p:cNvSpPr txBox="1"/>
                <p:nvPr/>
              </p:nvSpPr>
              <p:spPr>
                <a:xfrm>
                  <a:off x="4669971" y="4418239"/>
                  <a:ext cx="2375807" cy="120032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3600" dirty="0">
                      <a:solidFill>
                        <a:srgbClr val="000000"/>
                      </a:solidFill>
                      <a:ea typeface="+mn-lt"/>
                      <a:cs typeface="+mn-lt"/>
                    </a:rPr>
                    <a:t>Class 1:</a:t>
                  </a:r>
                  <a:endParaRPr lang="en-US" dirty="0">
                    <a:solidFill>
                      <a:srgbClr val="000000"/>
                    </a:solidFill>
                    <a:ea typeface="+mn-lt"/>
                    <a:cs typeface="+mn-lt"/>
                  </a:endParaRPr>
                </a:p>
                <a:p>
                  <a:r>
                    <a:rPr lang="en-US" sz="3600" dirty="0">
                      <a:solidFill>
                        <a:srgbClr val="000000"/>
                      </a:solidFill>
                      <a:ea typeface="+mn-lt"/>
                      <a:cs typeface="+mn-lt"/>
                    </a:rPr>
                    <a:t>Default</a:t>
                  </a:r>
                  <a:endParaRPr lang="en-US" dirty="0">
                    <a:cs typeface="Arial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14458E-6606-8ED3-D17D-B38937FF23AE}"/>
                </a:ext>
              </a:extLst>
            </p:cNvPr>
            <p:cNvGrpSpPr/>
            <p:nvPr/>
          </p:nvGrpSpPr>
          <p:grpSpPr>
            <a:xfrm>
              <a:off x="193222" y="2798992"/>
              <a:ext cx="4709429" cy="1261884"/>
              <a:chOff x="791937" y="3758295"/>
              <a:chExt cx="4709429" cy="126188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93C678-0B47-9334-757C-071FCB6782E8}"/>
                  </a:ext>
                </a:extLst>
              </p:cNvPr>
              <p:cNvSpPr txBox="1"/>
              <p:nvPr/>
            </p:nvSpPr>
            <p:spPr>
              <a:xfrm>
                <a:off x="791937" y="3880635"/>
                <a:ext cx="2111458" cy="107721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b="1" dirty="0">
                    <a:cs typeface="Arial"/>
                  </a:rPr>
                  <a:t>Overall </a:t>
                </a:r>
                <a:endParaRPr lang="en-US" sz="3200">
                  <a:cs typeface="Arial"/>
                </a:endParaRPr>
              </a:p>
              <a:p>
                <a:r>
                  <a:rPr lang="en-US" sz="3200" b="1" dirty="0">
                    <a:cs typeface="Arial"/>
                  </a:rPr>
                  <a:t>accuracy:</a:t>
                </a:r>
                <a:endParaRPr lang="en-US" sz="6600" b="1" dirty="0">
                  <a:cs typeface="Arial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306FA3-01B6-4097-F1E7-39E77EBF2803}"/>
                  </a:ext>
                </a:extLst>
              </p:cNvPr>
              <p:cNvSpPr txBox="1"/>
              <p:nvPr/>
            </p:nvSpPr>
            <p:spPr>
              <a:xfrm>
                <a:off x="2867024" y="3758295"/>
                <a:ext cx="2634342" cy="126188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7600" b="1" dirty="0">
                    <a:cs typeface="Arial"/>
                  </a:rPr>
                  <a:t>74%</a:t>
                </a:r>
                <a:endParaRPr lang="en-US" sz="7600"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1781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51ECC-3D2B-7EC6-13F3-D7247B97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709D-A7F8-1C29-021F-E06BEC5F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2235762"/>
            <a:ext cx="10040112" cy="2387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cs typeface="Arial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41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F687D-905D-5940-E92B-664E8ED0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F1DD75-A4B1-D99B-2111-46A878B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Financial Factors in Loan Approvals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DA331-68CA-C2AE-0A48-6F7117361A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Analyzed Loan Data To Predict Default Risk.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SVM Reached 74% Accuracy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Low Recall On Defaulters Due To Imbalance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Income And Debt Are Key Features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Preprocessing Fixed Missing Data And Encoded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6A62-8FBF-887D-0560-47FF98E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41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BAF1B-1F0C-B010-97A9-3C19FBAA2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EBD0-77F8-1FB1-817A-8865A68F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2235762"/>
            <a:ext cx="10040112" cy="2387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0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C0DB9-743E-D29E-15A0-1904F72BE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6184-1177-1E9B-C5DA-DD00E35C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521262"/>
            <a:ext cx="10040112" cy="2387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Future work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CFF6A-E542-F1E2-2C5D-B25215FF37EC}"/>
              </a:ext>
            </a:extLst>
          </p:cNvPr>
          <p:cNvSpPr txBox="1"/>
          <p:nvPr/>
        </p:nvSpPr>
        <p:spPr>
          <a:xfrm>
            <a:off x="1034142" y="2911928"/>
            <a:ext cx="1012074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 Apply Data Balancing Techniques</a:t>
            </a:r>
            <a:endParaRPr lang="en-US" sz="2800">
              <a:cs typeface="Arial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>
                <a:cs typeface="Arial"/>
              </a:rPr>
              <a:t> </a:t>
            </a:r>
            <a:r>
              <a:rPr lang="en-US" sz="2800" dirty="0">
                <a:ea typeface="+mn-lt"/>
                <a:cs typeface="+mn-lt"/>
              </a:rPr>
              <a:t>Tune SVM Hyperparameters For Better Recall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 Test Other Models Like Random Forest Or </a:t>
            </a:r>
            <a:r>
              <a:rPr lang="en-US" sz="2800" dirty="0" err="1">
                <a:ea typeface="+mn-lt"/>
                <a:cs typeface="+mn-lt"/>
              </a:rPr>
              <a:t>Xgboost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 Incorporate More Financial And Demographic Features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 Use Cross-validation For Robust Evaluation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 Deploy Model For Real-time Loan Risk Assessment</a:t>
            </a:r>
            <a:endParaRPr 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6367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en-US" sz="9600" spc="300" dirty="0">
                <a:ln w="28575">
                  <a:solidFill>
                    <a:schemeClr val="tx1"/>
                  </a:solidFill>
                </a:ln>
                <a:noFill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>
                <a:cs typeface="Arial"/>
              </a:rPr>
              <a:t>AKHLAK HOSSAIN</a:t>
            </a:r>
            <a:endParaRPr lang="en-US" dirty="0"/>
          </a:p>
          <a:p>
            <a:pPr marL="0" indent="0" algn="l">
              <a:buNone/>
            </a:pPr>
            <a:r>
              <a:rPr lang="en-US" dirty="0" err="1">
                <a:cs typeface="Arial"/>
              </a:rPr>
              <a:t>hello</a:t>
            </a:r>
            <a:r>
              <a:rPr lang="en-US" b="1" dirty="0" err="1">
                <a:cs typeface="Arial"/>
              </a:rPr>
              <a:t>@</a:t>
            </a:r>
            <a:r>
              <a:rPr lang="en-US" dirty="0" err="1">
                <a:cs typeface="Arial"/>
              </a:rPr>
              <a:t>akhlak</a:t>
            </a:r>
            <a:r>
              <a:rPr lang="en-US" b="1" dirty="0" err="1">
                <a:cs typeface="Arial"/>
              </a:rPr>
              <a:t>.</a:t>
            </a:r>
            <a:r>
              <a:rPr lang="en-US" dirty="0" err="1">
                <a:cs typeface="Arial"/>
              </a:rPr>
              <a:t>dev</a:t>
            </a:r>
            <a:endParaRPr lang="en-US" b="1" dirty="0">
              <a:cs typeface="Arial"/>
            </a:endParaRPr>
          </a:p>
          <a:p>
            <a:pPr marL="0" indent="0" algn="l">
              <a:buNone/>
            </a:pPr>
            <a:r>
              <a:rPr lang="en-US" dirty="0">
                <a:cs typeface="Arial"/>
              </a:rPr>
              <a:t>https://akhlak</a:t>
            </a:r>
            <a:r>
              <a:rPr lang="en-US" b="1" dirty="0">
                <a:cs typeface="Arial"/>
              </a:rPr>
              <a:t>.</a:t>
            </a:r>
            <a:r>
              <a:rPr lang="en-US" dirty="0">
                <a:cs typeface="Arial"/>
              </a:rPr>
              <a:t>dev</a:t>
            </a:r>
            <a:endParaRPr lang="en-US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731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775003-C8C2-57FA-C8D5-99577C44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630" y="1223079"/>
            <a:ext cx="5440957" cy="4416552"/>
          </a:xfrm>
        </p:spPr>
        <p:txBody>
          <a:bodyPr/>
          <a:lstStyle/>
          <a:p>
            <a:r>
              <a:rPr lang="en-US" dirty="0">
                <a:cs typeface="Arial"/>
              </a:rPr>
              <a:t>INTRODUCTION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4F370C-18BC-A752-2980-6309F5D7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Financial Factors in Loan Approvals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86A75-51DF-087B-EE6E-0899D082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25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023" y="1222956"/>
            <a:ext cx="6490933" cy="4416552"/>
          </a:xfrm>
        </p:spPr>
        <p:txBody>
          <a:bodyPr/>
          <a:lstStyle/>
          <a:p>
            <a:pPr algn="ctr"/>
            <a:r>
              <a:rPr lang="en-US" sz="4000" dirty="0">
                <a:cs typeface="Arial"/>
              </a:rPr>
              <a:t>Why Is it</a:t>
            </a:r>
            <a:br>
              <a:rPr lang="en-US" sz="7200" dirty="0">
                <a:cs typeface="Arial"/>
              </a:rPr>
            </a:br>
            <a:r>
              <a:rPr lang="en-US" sz="7200" dirty="0">
                <a:cs typeface="Arial"/>
              </a:rPr>
              <a:t>IMPORTANT?</a:t>
            </a:r>
            <a:endParaRPr lang="en-US" sz="7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640A05-A075-B6F7-8485-59230584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Financial Factors in Loan Approvals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2235762"/>
            <a:ext cx="10040112" cy="2387600"/>
          </a:xfrm>
        </p:spPr>
        <p:txBody>
          <a:bodyPr anchor="t">
            <a:noAutofit/>
          </a:bodyPr>
          <a:lstStyle/>
          <a:p>
            <a:r>
              <a:rPr lang="en-US" dirty="0">
                <a:cs typeface="Arial"/>
              </a:rPr>
              <a:t>The</a:t>
            </a:r>
            <a:br>
              <a:rPr lang="en-US" dirty="0">
                <a:ln w="28575">
                  <a:solidFill>
                    <a:srgbClr val="000000"/>
                  </a:solidFill>
                </a:ln>
                <a:cs typeface="Arial"/>
              </a:rPr>
            </a:br>
            <a:r>
              <a:rPr lang="en-US" dirty="0">
                <a:ln w="28575">
                  <a:solidFill>
                    <a:srgbClr val="000000"/>
                  </a:solidFill>
                </a:ln>
                <a:cs typeface="Arial"/>
              </a:rPr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71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41B7-60D7-2BA4-B058-7AB43FA4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642061"/>
            <a:ext cx="10972800" cy="1572768"/>
          </a:xfrm>
        </p:spPr>
        <p:txBody>
          <a:bodyPr/>
          <a:lstStyle/>
          <a:p>
            <a:r>
              <a:rPr lang="en-US" dirty="0">
                <a:cs typeface="Arial"/>
              </a:rPr>
              <a:t>The Columns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1DF4C-EB67-6575-7791-C347DD98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cs typeface="Arial"/>
              </a:rPr>
              <a:t>Financial Factors in Loan Approvals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BA244-3A6A-5970-796B-08549B12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67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8BC5A-693E-242E-3E30-C97B8CCC8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A38E-5B83-53DF-198D-C6323BD8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The Columns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E291-AF1D-0CAB-E447-5C9D8265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cs typeface="Arial"/>
              </a:rPr>
              <a:t>Financial Factors in Loan Approvals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E2F80B2-45DA-28AD-80F7-36093D265C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6392072"/>
              </p:ext>
            </p:extLst>
          </p:nvPr>
        </p:nvGraphicFramePr>
        <p:xfrm>
          <a:off x="1925864" y="2441575"/>
          <a:ext cx="83411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964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5361212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spc="200" baseline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spc="200" baseline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Columns</a:t>
                      </a:r>
                      <a:endParaRPr lang="en-US" sz="2000" b="1" i="0" spc="20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spc="100" baseline="0" noProof="0" dirty="0">
                          <a:solidFill>
                            <a:schemeClr val="tx1"/>
                          </a:solidFill>
                        </a:rPr>
                        <a:t>Numerical Continuous</a:t>
                      </a:r>
                      <a:endParaRPr lang="en-US" sz="1600" b="1" i="0" spc="1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spc="100" baseline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Age, Income, </a:t>
                      </a:r>
                      <a:r>
                        <a:rPr lang="en-US" sz="1600" b="1" i="0" u="none" strike="noStrike" spc="100" baseline="0" noProof="0" dirty="0" err="1">
                          <a:solidFill>
                            <a:schemeClr val="tx1"/>
                          </a:solidFill>
                        </a:rPr>
                        <a:t>Debtinc</a:t>
                      </a:r>
                      <a:r>
                        <a:rPr lang="en-US" sz="1600" b="1" i="0" u="none" strike="noStrike" spc="100" baseline="0" noProof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0" u="none" strike="noStrike" spc="100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Debt-to-income ratio), </a:t>
                      </a:r>
                      <a:r>
                        <a:rPr lang="en-US" sz="1600" b="1" i="0" u="none" strike="noStrike" spc="100" baseline="0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Creddeb</a:t>
                      </a:r>
                      <a:r>
                        <a:rPr lang="en-US" sz="1600" b="0" i="0" u="none" strike="noStrike" spc="100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(</a:t>
                      </a:r>
                      <a:r>
                        <a:rPr lang="en-US" sz="1600" b="0" i="0" u="none" strike="noStrike" spc="100" baseline="0" noProof="0" dirty="0">
                          <a:solidFill>
                            <a:srgbClr val="000000"/>
                          </a:solidFill>
                        </a:rPr>
                        <a:t>Amount of credit debt), </a:t>
                      </a:r>
                      <a:r>
                        <a:rPr lang="en-US" sz="1600" b="1" i="0" u="none" strike="noStrike" spc="100" baseline="0" noProof="0" dirty="0" err="1">
                          <a:solidFill>
                            <a:srgbClr val="000000"/>
                          </a:solidFill>
                        </a:rPr>
                        <a:t>O</a:t>
                      </a:r>
                      <a:r>
                        <a:rPr lang="en-US" sz="1600" b="1" i="0" u="none" strike="noStrike" spc="100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thdebt</a:t>
                      </a:r>
                      <a:endParaRPr lang="en-US" sz="1600" b="1" i="0" spc="100" baseline="0" dirty="0" err="1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spc="100" baseline="0" noProof="0" dirty="0">
                          <a:solidFill>
                            <a:schemeClr val="tx1"/>
                          </a:solidFill>
                        </a:rPr>
                        <a:t>Numerical Discrete</a:t>
                      </a:r>
                      <a:endParaRPr lang="en-US" sz="1600" b="1" i="0" spc="1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spc="100" baseline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Employ</a:t>
                      </a:r>
                      <a:r>
                        <a:rPr lang="en-US" sz="1600" b="0" i="0" spc="100" baseline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(</a:t>
                      </a:r>
                      <a:r>
                        <a:rPr lang="en-US" sz="1600" b="0" i="0" u="none" strike="noStrike" spc="100" baseline="0" noProof="0" dirty="0">
                          <a:solidFill>
                            <a:schemeClr val="tx1"/>
                          </a:solidFill>
                        </a:rPr>
                        <a:t>Years of employment),</a:t>
                      </a:r>
                      <a:br>
                        <a:rPr lang="en-US" sz="1600" b="0" i="0" u="none" strike="noStrike" spc="100" baseline="0" noProof="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600" b="1" i="0" u="none" strike="noStrike" spc="100" baseline="0" noProof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1600" b="0" i="0" u="none" strike="noStrike" spc="100" baseline="0" noProof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0" u="none" strike="noStrike" spc="100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Years at current address)</a:t>
                      </a:r>
                      <a:endParaRPr lang="en-US" sz="1600" b="0" i="0" spc="100" baseline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spc="100" baseline="0" noProof="0" dirty="0">
                          <a:solidFill>
                            <a:schemeClr val="tx1"/>
                          </a:solidFill>
                        </a:rPr>
                        <a:t>Ordinal Categorical</a:t>
                      </a:r>
                      <a:endParaRPr lang="en-US" sz="1600" b="1" i="0" spc="1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spc="100" baseline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Ed</a:t>
                      </a:r>
                      <a:r>
                        <a:rPr lang="en-US" sz="1600" b="0" i="0" spc="100" baseline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(</a:t>
                      </a:r>
                      <a:r>
                        <a:rPr lang="en-US" sz="1600" b="0" i="0" u="none" strike="noStrike" spc="100" baseline="0" noProof="0" dirty="0">
                          <a:solidFill>
                            <a:schemeClr val="tx1"/>
                          </a:solidFill>
                        </a:rPr>
                        <a:t>Education level)</a:t>
                      </a:r>
                      <a:endParaRPr lang="en-US" sz="1600" b="0" i="0" spc="100" baseline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spc="100" baseline="0" noProof="0" dirty="0">
                          <a:solidFill>
                            <a:srgbClr val="000000"/>
                          </a:solidFill>
                        </a:rPr>
                        <a:t>Target Column</a:t>
                      </a:r>
                      <a:endParaRPr lang="en-US" sz="1600" b="1" i="0" spc="1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spc="100" baseline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Default</a:t>
                      </a:r>
                      <a:endParaRPr lang="en-US" sz="1600" b="1" i="0" spc="1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19D34-A7FC-44B2-A881-2D511A81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74DE9-7109-00A2-F8AA-2852C13B6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72C2-C16C-DBD3-DAD9-D191A95B7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2235762"/>
            <a:ext cx="10040112" cy="2387600"/>
          </a:xfrm>
        </p:spPr>
        <p:txBody>
          <a:bodyPr anchor="t">
            <a:noAutofit/>
          </a:bodyPr>
          <a:lstStyle/>
          <a:p>
            <a:r>
              <a:rPr lang="en-US" dirty="0">
                <a:cs typeface="Arial"/>
              </a:rPr>
              <a:t>The</a:t>
            </a:r>
            <a:br>
              <a:rPr lang="en-US" dirty="0">
                <a:ln w="28575">
                  <a:solidFill>
                    <a:srgbClr val="000000"/>
                  </a:solidFill>
                </a:ln>
                <a:cs typeface="Arial"/>
              </a:rPr>
            </a:br>
            <a:r>
              <a:rPr lang="en-US" dirty="0">
                <a:ln w="28575">
                  <a:solidFill>
                    <a:srgbClr val="000000"/>
                  </a:solidFill>
                </a:ln>
                <a:cs typeface="Arial"/>
              </a:rPr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57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DA1E1-F896-28E0-B7B5-85A1E1630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68E3-5BE2-A0A0-0FBD-F194F5E1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02" y="524726"/>
            <a:ext cx="11356293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The Workflow</a:t>
            </a:r>
            <a:endParaRPr lang="en-US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BC143B-87D0-1EE5-9605-BE98146CEDC6}"/>
              </a:ext>
            </a:extLst>
          </p:cNvPr>
          <p:cNvSpPr txBox="1"/>
          <p:nvPr/>
        </p:nvSpPr>
        <p:spPr>
          <a:xfrm>
            <a:off x="721178" y="2313214"/>
            <a:ext cx="1012074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 Load &amp; Explore The Dataset</a:t>
            </a:r>
            <a:endParaRPr lang="en-US" dirty="0">
              <a:cs typeface="Arial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 Handle Missing Values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 Convert Categorical Data Into Numerical Features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 Split Dataset Into Training (80%) And Testing (20%)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 Train A Support Vector Machine (SVM)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 Predict Loan Default Status </a:t>
            </a:r>
            <a:endParaRPr lang="en-US">
              <a:cs typeface="Arial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 Evaluate Model Performance Using Precision, Recall, &amp; F1-score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662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63D3A-2C21-CC4A-6C66-BC7337A56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69D7-1A7A-1911-01C8-E2BD24AA5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2235762"/>
            <a:ext cx="10040112" cy="2387600"/>
          </a:xfrm>
        </p:spPr>
        <p:txBody>
          <a:bodyPr anchor="t">
            <a:noAutofit/>
          </a:bodyPr>
          <a:lstStyle/>
          <a:p>
            <a:r>
              <a:rPr lang="en-US" dirty="0">
                <a:cs typeface="Arial"/>
              </a:rPr>
              <a:t>Result &amp;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5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3E0090C2-CA58-4B70-B5D1-01F921C14922}" vid="{00CD7D6A-B673-47B4-AF03-4EFC805EA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239F86-289C-4137-84E8-C0091446A9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41F879-28B8-493E-AE7E-E245EA409B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2A75F4-FAA4-4B3A-89D9-C65257DD9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Widescreen</PresentationFormat>
  <Paragraphs>142</Paragraphs>
  <Slides>18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Financial Factors in Loan Approvals</vt:lpstr>
      <vt:lpstr>INTRODUCTION</vt:lpstr>
      <vt:lpstr>Why Is it IMPORTANT?</vt:lpstr>
      <vt:lpstr>The Dataset</vt:lpstr>
      <vt:lpstr>The Columns</vt:lpstr>
      <vt:lpstr>The Columns</vt:lpstr>
      <vt:lpstr>The Workflow</vt:lpstr>
      <vt:lpstr>The Workflow</vt:lpstr>
      <vt:lpstr>Result &amp; analysis </vt:lpstr>
      <vt:lpstr>Result &amp; Analysis</vt:lpstr>
      <vt:lpstr>Result &amp; Analysis</vt:lpstr>
      <vt:lpstr>Result &amp; Analysis</vt:lpstr>
      <vt:lpstr>PowerPoint Presentation</vt:lpstr>
      <vt:lpstr>Conclusion</vt:lpstr>
      <vt:lpstr>SUMMARY</vt:lpstr>
      <vt:lpstr>Future work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475</cp:revision>
  <dcterms:created xsi:type="dcterms:W3CDTF">2025-05-20T17:31:54Z</dcterms:created>
  <dcterms:modified xsi:type="dcterms:W3CDTF">2025-05-21T19:32:03Z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