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74F"/>
    <a:srgbClr val="FFF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333A3-6EE6-4DEC-BD18-08E216EB97A6}" v="205" dt="2023-05-05T11:06:35.286"/>
    <p1510:client id="{87FBD703-40A4-4BE4-A8C2-A8D5B8F0E878}" v="206" dt="2023-05-05T11:38:06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0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9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tuaries.digital/2014/11/15/a-crack-in-the-glass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010.igem.org/Team:Newcastle/problem" TargetMode="External"/><Relationship Id="rId7" Type="http://schemas.openxmlformats.org/officeDocument/2006/relationships/hyperlink" Target="https://luciosantos.blogspot.com/2009_09_01_archive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iphonemod.net/how-to-choose-matte-screen-protecto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3" Type="http://schemas.openxmlformats.org/officeDocument/2006/relationships/hyperlink" Target="https://www.electronics-lab.com/new-light-powered-ai-chip-tries-to-mimic-human-brain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rsc.org/en/content/articlelanding/2019/ee/c8ee02341g" TargetMode="External"/><Relationship Id="rId5" Type="http://schemas.openxmlformats.org/officeDocument/2006/relationships/image" Target="../media/image17.gif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89CBB8CE-FE7D-E979-1898-2B3492BBE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14801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Calibri"/>
                <a:ea typeface="+mj-lt"/>
                <a:cs typeface="+mj-lt"/>
              </a:rPr>
              <a:t>Brittleness of ionic compounds</a:t>
            </a:r>
            <a:endParaRPr lang="en-US" b="1">
              <a:solidFill>
                <a:srgbClr val="FFFFFF"/>
              </a:solidFill>
              <a:latin typeface="Calibri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Aklhak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 Hossain</a:t>
            </a:r>
            <a:endParaRPr lang="en-US" b="1" dirty="0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2022-3-60-057</a:t>
            </a:r>
            <a:endParaRPr lang="en-US" b="1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9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crystal lattice grid">
            <a:extLst>
              <a:ext uri="{FF2B5EF4-FFF2-40B4-BE49-F238E27FC236}">
                <a16:creationId xmlns:a16="http://schemas.microsoft.com/office/drawing/2014/main" id="{911DE179-0E9D-1E3F-725B-718AC3DE9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-2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4C39C1-1F0F-F76A-CFCB-405B3670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What Is Brittleness of ionic compounds?</a:t>
            </a: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6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C5254-024D-1DCD-0E1D-3FD80690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09" y="2065951"/>
            <a:ext cx="4511280" cy="2726098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rgbClr val="0B574F"/>
                </a:solidFill>
              </a:rPr>
              <a:t>How </a:t>
            </a:r>
            <a:r>
              <a:rPr lang="en-US" dirty="0">
                <a:solidFill>
                  <a:srgbClr val="0B574F"/>
                </a:solidFill>
                <a:ea typeface="+mj-lt"/>
                <a:cs typeface="+mj-lt"/>
              </a:rPr>
              <a:t>Brittleness of Ionic Compounds works?</a:t>
            </a:r>
            <a:endParaRPr lang="en-US" dirty="0">
              <a:solidFill>
                <a:srgbClr val="0B574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1450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DC52F4B-5BB5-31C7-A23E-6E021DE58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053" y="3427226"/>
            <a:ext cx="2209800" cy="2524125"/>
          </a:xfrm>
        </p:spPr>
      </p:pic>
      <p:pic>
        <p:nvPicPr>
          <p:cNvPr id="6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EFDA271-1160-E471-79DD-4976506B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761" y="786712"/>
            <a:ext cx="2209800" cy="2524125"/>
          </a:xfrm>
          <a:prstGeom prst="rect">
            <a:avLst/>
          </a:prstGeom>
        </p:spPr>
      </p:pic>
      <p:pic>
        <p:nvPicPr>
          <p:cNvPr id="7" name="Picture 11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F3B4812-2672-B2B8-93DC-3A5FD04CC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45" y="858599"/>
            <a:ext cx="2209800" cy="2524125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6119C671-030B-FF3F-4C75-422CCA2AC8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37173" r="523" b="1111"/>
          <a:stretch/>
        </p:blipFill>
        <p:spPr>
          <a:xfrm>
            <a:off x="8865078" y="3562439"/>
            <a:ext cx="3003081" cy="22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67387-F307-2AED-DF1A-1D41650F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343807"/>
            <a:ext cx="4580957" cy="1880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/>
              <a:t>Disadvantage of Brittleness</a:t>
            </a:r>
          </a:p>
        </p:txBody>
      </p:sp>
      <p:pic>
        <p:nvPicPr>
          <p:cNvPr id="21" name="Picture 20" descr="A picture containing dirty&#10;&#10;Description automatically generated">
            <a:extLst>
              <a:ext uri="{FF2B5EF4-FFF2-40B4-BE49-F238E27FC236}">
                <a16:creationId xmlns:a16="http://schemas.microsoft.com/office/drawing/2014/main" id="{71281AA7-53C3-D1DF-49B1-400D98623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314" r="23548"/>
          <a:stretch/>
        </p:blipFill>
        <p:spPr>
          <a:xfrm>
            <a:off x="-2057" y="10"/>
            <a:ext cx="3042110" cy="3807002"/>
          </a:xfrm>
          <a:prstGeom prst="rect">
            <a:avLst/>
          </a:prstGeom>
        </p:spPr>
      </p:pic>
      <p:pic>
        <p:nvPicPr>
          <p:cNvPr id="12" name="Picture 11" descr="A picture containing indoor, dark&#10;&#10;Description automatically generated">
            <a:extLst>
              <a:ext uri="{FF2B5EF4-FFF2-40B4-BE49-F238E27FC236}">
                <a16:creationId xmlns:a16="http://schemas.microsoft.com/office/drawing/2014/main" id="{E0223EA9-1047-8BC2-FE1F-15472FE477A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4"/>
          <a:srcRect l="26087" r="26087"/>
          <a:stretch/>
        </p:blipFill>
        <p:spPr>
          <a:xfrm>
            <a:off x="3036488" y="10"/>
            <a:ext cx="3040504" cy="3807002"/>
          </a:xfrm>
          <a:prstGeom prst="rect">
            <a:avLst/>
          </a:prstGeom>
        </p:spPr>
      </p:pic>
      <p:pic>
        <p:nvPicPr>
          <p:cNvPr id="14" name="Picture 13" descr="Free stock photo of breaking bad, broken glass, color">
            <a:extLst>
              <a:ext uri="{FF2B5EF4-FFF2-40B4-BE49-F238E27FC236}">
                <a16:creationId xmlns:a16="http://schemas.microsoft.com/office/drawing/2014/main" id="{8E09968B-E2D5-E9F5-B0C0-3FA7E6647E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60" r="15560" b="-3"/>
          <a:stretch/>
        </p:blipFill>
        <p:spPr>
          <a:xfrm>
            <a:off x="6077000" y="10"/>
            <a:ext cx="3015885" cy="3807002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BDEBF467-1C87-0AF2-C053-A92DF435CE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6698" b="6698"/>
          <a:stretch/>
        </p:blipFill>
        <p:spPr>
          <a:xfrm>
            <a:off x="9092881" y="10"/>
            <a:ext cx="3099119" cy="3807002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02396"/>
            <a:ext cx="0" cy="125095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00DCFE-D9CD-304E-69BD-20D4FDE66295}"/>
              </a:ext>
            </a:extLst>
          </p:cNvPr>
          <p:cNvSpPr txBox="1"/>
          <p:nvPr/>
        </p:nvSpPr>
        <p:spPr>
          <a:xfrm>
            <a:off x="6589206" y="4250071"/>
            <a:ext cx="530236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Lack of ductility</a:t>
            </a:r>
            <a:endParaRPr lang="en-US" sz="32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Limited toughness</a:t>
            </a:r>
            <a:endParaRPr lang="en-US" sz="32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Sensitivity to temperature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Limitations in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8766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12B28B2B-30BA-4870-9D79-68D543C55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54DB8D20-1E30-425E-A3AA-A1F2143BE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6812" y="836279"/>
            <a:ext cx="4379010" cy="4580438"/>
          </a:xfrm>
          <a:custGeom>
            <a:avLst/>
            <a:gdLst>
              <a:gd name="connsiteX0" fmla="*/ 2189246 w 4379010"/>
              <a:gd name="connsiteY0" fmla="*/ 0 h 4580438"/>
              <a:gd name="connsiteX1" fmla="*/ 2189765 w 4379010"/>
              <a:gd name="connsiteY1" fmla="*/ 0 h 4580438"/>
              <a:gd name="connsiteX2" fmla="*/ 4379010 w 4379010"/>
              <a:gd name="connsiteY2" fmla="*/ 2189248 h 4580438"/>
              <a:gd name="connsiteX3" fmla="*/ 4379010 w 4379010"/>
              <a:gd name="connsiteY3" fmla="*/ 4580438 h 4580438"/>
              <a:gd name="connsiteX4" fmla="*/ 0 w 4379010"/>
              <a:gd name="connsiteY4" fmla="*/ 4580438 h 4580438"/>
              <a:gd name="connsiteX5" fmla="*/ 0 w 4379010"/>
              <a:gd name="connsiteY5" fmla="*/ 2457757 h 4580438"/>
              <a:gd name="connsiteX6" fmla="*/ 0 w 4379010"/>
              <a:gd name="connsiteY6" fmla="*/ 2189248 h 4580438"/>
              <a:gd name="connsiteX7" fmla="*/ 2189246 w 4379010"/>
              <a:gd name="connsiteY7" fmla="*/ 0 h 45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9010" h="4580438">
                <a:moveTo>
                  <a:pt x="2189246" y="0"/>
                </a:moveTo>
                <a:lnTo>
                  <a:pt x="2189765" y="0"/>
                </a:lnTo>
                <a:cubicBezTo>
                  <a:pt x="3398870" y="0"/>
                  <a:pt x="4379010" y="980166"/>
                  <a:pt x="4379010" y="2189248"/>
                </a:cubicBezTo>
                <a:lnTo>
                  <a:pt x="4379010" y="4580438"/>
                </a:lnTo>
                <a:lnTo>
                  <a:pt x="0" y="4580438"/>
                </a:lnTo>
                <a:lnTo>
                  <a:pt x="0" y="2457757"/>
                </a:lnTo>
                <a:lnTo>
                  <a:pt x="0" y="2189248"/>
                </a:lnTo>
                <a:cubicBezTo>
                  <a:pt x="0" y="980166"/>
                  <a:pt x="980137" y="0"/>
                  <a:pt x="21892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4" descr="Growing plant">
            <a:extLst>
              <a:ext uri="{FF2B5EF4-FFF2-40B4-BE49-F238E27FC236}">
                <a16:creationId xmlns:a16="http://schemas.microsoft.com/office/drawing/2014/main" id="{23E38202-0C89-A2DC-AA5A-EA13310AD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8093" r="18092" b="-1"/>
          <a:stretch/>
        </p:blipFill>
        <p:spPr>
          <a:xfrm>
            <a:off x="1266812" y="830223"/>
            <a:ext cx="4379010" cy="4580438"/>
          </a:xfrm>
          <a:custGeom>
            <a:avLst/>
            <a:gdLst/>
            <a:ahLst/>
            <a:cxnLst/>
            <a:rect l="l" t="t" r="r" b="b"/>
            <a:pathLst>
              <a:path w="4379010" h="4580438">
                <a:moveTo>
                  <a:pt x="2189246" y="0"/>
                </a:moveTo>
                <a:lnTo>
                  <a:pt x="2189765" y="0"/>
                </a:lnTo>
                <a:cubicBezTo>
                  <a:pt x="3398870" y="0"/>
                  <a:pt x="4379010" y="980166"/>
                  <a:pt x="4379010" y="2189248"/>
                </a:cubicBezTo>
                <a:lnTo>
                  <a:pt x="4379010" y="4580438"/>
                </a:lnTo>
                <a:lnTo>
                  <a:pt x="0" y="4580438"/>
                </a:lnTo>
                <a:lnTo>
                  <a:pt x="0" y="2457757"/>
                </a:lnTo>
                <a:lnTo>
                  <a:pt x="0" y="2189248"/>
                </a:lnTo>
                <a:cubicBezTo>
                  <a:pt x="0" y="980166"/>
                  <a:pt x="980137" y="0"/>
                  <a:pt x="21892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C9A3DE-978E-A196-35A1-138611FC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916" y="1619624"/>
            <a:ext cx="3352802" cy="3429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Benefit of brittleness.</a:t>
            </a:r>
          </a:p>
        </p:txBody>
      </p:sp>
      <p:pic>
        <p:nvPicPr>
          <p:cNvPr id="4" name="Picture 5" descr="A picture containing person, close&#10;&#10;Description automatically generated">
            <a:extLst>
              <a:ext uri="{FF2B5EF4-FFF2-40B4-BE49-F238E27FC236}">
                <a16:creationId xmlns:a16="http://schemas.microsoft.com/office/drawing/2014/main" id="{3CF7B9FE-5BD3-0EA5-FEA3-2540BAC62A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608" r="24147"/>
          <a:stretch/>
        </p:blipFill>
        <p:spPr>
          <a:xfrm>
            <a:off x="6866023" y="10"/>
            <a:ext cx="5325977" cy="6857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ED4B2-D938-7651-7C99-A81BB53902C6}"/>
              </a:ext>
            </a:extLst>
          </p:cNvPr>
          <p:cNvSpPr txBox="1"/>
          <p:nvPr/>
        </p:nvSpPr>
        <p:spPr>
          <a:xfrm>
            <a:off x="9695804" y="6657944"/>
            <a:ext cx="249619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325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B28B2B-30BA-4870-9D79-68D543C55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DB8D20-1E30-425E-A3AA-A1F2143BE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6812" y="836279"/>
            <a:ext cx="4379010" cy="4580438"/>
          </a:xfrm>
          <a:custGeom>
            <a:avLst/>
            <a:gdLst>
              <a:gd name="connsiteX0" fmla="*/ 2189246 w 4379010"/>
              <a:gd name="connsiteY0" fmla="*/ 0 h 4580438"/>
              <a:gd name="connsiteX1" fmla="*/ 2189765 w 4379010"/>
              <a:gd name="connsiteY1" fmla="*/ 0 h 4580438"/>
              <a:gd name="connsiteX2" fmla="*/ 4379010 w 4379010"/>
              <a:gd name="connsiteY2" fmla="*/ 2189248 h 4580438"/>
              <a:gd name="connsiteX3" fmla="*/ 4379010 w 4379010"/>
              <a:gd name="connsiteY3" fmla="*/ 4580438 h 4580438"/>
              <a:gd name="connsiteX4" fmla="*/ 0 w 4379010"/>
              <a:gd name="connsiteY4" fmla="*/ 4580438 h 4580438"/>
              <a:gd name="connsiteX5" fmla="*/ 0 w 4379010"/>
              <a:gd name="connsiteY5" fmla="*/ 2457757 h 4580438"/>
              <a:gd name="connsiteX6" fmla="*/ 0 w 4379010"/>
              <a:gd name="connsiteY6" fmla="*/ 2189248 h 4580438"/>
              <a:gd name="connsiteX7" fmla="*/ 2189246 w 4379010"/>
              <a:gd name="connsiteY7" fmla="*/ 0 h 45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9010" h="4580438">
                <a:moveTo>
                  <a:pt x="2189246" y="0"/>
                </a:moveTo>
                <a:lnTo>
                  <a:pt x="2189765" y="0"/>
                </a:lnTo>
                <a:cubicBezTo>
                  <a:pt x="3398870" y="0"/>
                  <a:pt x="4379010" y="980166"/>
                  <a:pt x="4379010" y="2189248"/>
                </a:cubicBezTo>
                <a:lnTo>
                  <a:pt x="4379010" y="4580438"/>
                </a:lnTo>
                <a:lnTo>
                  <a:pt x="0" y="4580438"/>
                </a:lnTo>
                <a:lnTo>
                  <a:pt x="0" y="2457757"/>
                </a:lnTo>
                <a:lnTo>
                  <a:pt x="0" y="2189248"/>
                </a:lnTo>
                <a:cubicBezTo>
                  <a:pt x="0" y="980166"/>
                  <a:pt x="980137" y="0"/>
                  <a:pt x="21892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Exclamation mark on a yellow background">
            <a:extLst>
              <a:ext uri="{FF2B5EF4-FFF2-40B4-BE49-F238E27FC236}">
                <a16:creationId xmlns:a16="http://schemas.microsoft.com/office/drawing/2014/main" id="{32F8C0CB-7C6A-F735-D4B8-86D8B74D1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4149" r="14148" b="-1"/>
          <a:stretch/>
        </p:blipFill>
        <p:spPr>
          <a:xfrm>
            <a:off x="1266812" y="830223"/>
            <a:ext cx="4379010" cy="4580438"/>
          </a:xfrm>
          <a:custGeom>
            <a:avLst/>
            <a:gdLst/>
            <a:ahLst/>
            <a:cxnLst/>
            <a:rect l="l" t="t" r="r" b="b"/>
            <a:pathLst>
              <a:path w="4379010" h="4580438">
                <a:moveTo>
                  <a:pt x="2189246" y="0"/>
                </a:moveTo>
                <a:lnTo>
                  <a:pt x="2189765" y="0"/>
                </a:lnTo>
                <a:cubicBezTo>
                  <a:pt x="3398870" y="0"/>
                  <a:pt x="4379010" y="980166"/>
                  <a:pt x="4379010" y="2189248"/>
                </a:cubicBezTo>
                <a:lnTo>
                  <a:pt x="4379010" y="4580438"/>
                </a:lnTo>
                <a:lnTo>
                  <a:pt x="0" y="4580438"/>
                </a:lnTo>
                <a:lnTo>
                  <a:pt x="0" y="2457757"/>
                </a:lnTo>
                <a:lnTo>
                  <a:pt x="0" y="2189248"/>
                </a:lnTo>
                <a:cubicBezTo>
                  <a:pt x="0" y="980166"/>
                  <a:pt x="980137" y="0"/>
                  <a:pt x="21892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3019B-EBCE-6246-A6A0-73C4075F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916" y="1619624"/>
            <a:ext cx="3352802" cy="3429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>
                <a:solidFill>
                  <a:srgbClr val="FFFFFF"/>
                </a:solidFill>
              </a:rPr>
              <a:t>Benefit of brittleness.</a:t>
            </a:r>
          </a:p>
        </p:txBody>
      </p:sp>
      <p:pic>
        <p:nvPicPr>
          <p:cNvPr id="5" name="Picture 5" descr="Watch a Robot 3D Printing the Rocket for Relativity Space’s First ...">
            <a:extLst>
              <a:ext uri="{FF2B5EF4-FFF2-40B4-BE49-F238E27FC236}">
                <a16:creationId xmlns:a16="http://schemas.microsoft.com/office/drawing/2014/main" id="{0AE3E4A0-A420-2FD3-492A-11FE9B949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0" r="43016"/>
          <a:stretch/>
        </p:blipFill>
        <p:spPr>
          <a:xfrm>
            <a:off x="6866023" y="10"/>
            <a:ext cx="532597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3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EEB8C-2B7E-93E8-57BD-97504D1B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343807"/>
            <a:ext cx="4580957" cy="1880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/>
              <a:t>Applications of Research</a:t>
            </a:r>
          </a:p>
        </p:txBody>
      </p:sp>
      <p:pic>
        <p:nvPicPr>
          <p:cNvPr id="6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704D864B-85D1-6E78-D3ED-137D719D8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171" r="10549" b="3"/>
          <a:stretch/>
        </p:blipFill>
        <p:spPr>
          <a:xfrm>
            <a:off x="-2057" y="10"/>
            <a:ext cx="4078715" cy="3807002"/>
          </a:xfrm>
          <a:prstGeom prst="rect">
            <a:avLst/>
          </a:prstGeom>
        </p:spPr>
      </p:pic>
      <p:pic>
        <p:nvPicPr>
          <p:cNvPr id="5" name="Picture 5" descr="Free Images : building, airport, airplane, transportation, vehicle ...">
            <a:extLst>
              <a:ext uri="{FF2B5EF4-FFF2-40B4-BE49-F238E27FC236}">
                <a16:creationId xmlns:a16="http://schemas.microsoft.com/office/drawing/2014/main" id="{26C1C87C-6750-E68A-C24F-314B1346AE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521" b="-3"/>
          <a:stretch/>
        </p:blipFill>
        <p:spPr>
          <a:xfrm>
            <a:off x="4071884" y="10"/>
            <a:ext cx="4076562" cy="3807002"/>
          </a:xfrm>
          <a:prstGeom prst="rect">
            <a:avLst/>
          </a:prstGeom>
        </p:spPr>
      </p:pic>
      <p:pic>
        <p:nvPicPr>
          <p:cNvPr id="11" name="Picture 12" descr="Diagram&#10;&#10;Description automatically generated">
            <a:extLst>
              <a:ext uri="{FF2B5EF4-FFF2-40B4-BE49-F238E27FC236}">
                <a16:creationId xmlns:a16="http://schemas.microsoft.com/office/drawing/2014/main" id="{9F0A5E61-6121-FB9B-35F4-3A43978F8E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7309" r="17726" b="1"/>
          <a:stretch/>
        </p:blipFill>
        <p:spPr>
          <a:xfrm>
            <a:off x="8148445" y="10"/>
            <a:ext cx="4043554" cy="380700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02396"/>
            <a:ext cx="0" cy="125095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FB6B35-E179-2306-C0EA-428630F8740E}"/>
              </a:ext>
            </a:extLst>
          </p:cNvPr>
          <p:cNvSpPr txBox="1"/>
          <p:nvPr/>
        </p:nvSpPr>
        <p:spPr>
          <a:xfrm>
            <a:off x="1599698" y="3606957"/>
            <a:ext cx="247696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9BF95-8517-F7E8-F3F2-4045553A8B53}"/>
              </a:ext>
            </a:extLst>
          </p:cNvPr>
          <p:cNvSpPr txBox="1"/>
          <p:nvPr/>
        </p:nvSpPr>
        <p:spPr>
          <a:xfrm>
            <a:off x="9695803" y="3606957"/>
            <a:ext cx="249619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9E6B3-F606-C055-CA83-9630F22FD19E}"/>
              </a:ext>
            </a:extLst>
          </p:cNvPr>
          <p:cNvSpPr txBox="1"/>
          <p:nvPr/>
        </p:nvSpPr>
        <p:spPr>
          <a:xfrm>
            <a:off x="6891130" y="4638260"/>
            <a:ext cx="32751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D1D5DB"/>
                </a:solidFill>
                <a:ea typeface="+mn-lt"/>
                <a:cs typeface="+mn-lt"/>
              </a:rPr>
              <a:t>Aerospace</a:t>
            </a:r>
            <a:endParaRPr lang="en-US" sz="32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D1D5DB"/>
                </a:solidFill>
                <a:ea typeface="+mn-lt"/>
                <a:cs typeface="+mn-lt"/>
              </a:rPr>
              <a:t>Electronics</a:t>
            </a:r>
            <a:endParaRPr lang="en-US" sz="32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D1D5DB"/>
                </a:solidFill>
                <a:ea typeface="+mn-lt"/>
                <a:cs typeface="+mn-lt"/>
              </a:rPr>
              <a:t>Energy storage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29822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lose up of heart shaped pages of a book">
            <a:extLst>
              <a:ext uri="{FF2B5EF4-FFF2-40B4-BE49-F238E27FC236}">
                <a16:creationId xmlns:a16="http://schemas.microsoft.com/office/drawing/2014/main" id="{41DAF50A-06D4-3057-37BE-524C60CDE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E12DCC6-BC83-4B12-995C-FEA0244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-144929" y="144931"/>
            <a:ext cx="6858000" cy="6568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A3D01-82E1-17F6-8760-13C87646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8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7F2A-C67F-E7D2-FEFA-46CF491E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897" y="4993240"/>
            <a:ext cx="3694048" cy="11371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cap="all" spc="300" dirty="0">
                <a:solidFill>
                  <a:srgbClr val="FFFFFF"/>
                </a:solidFill>
              </a:rPr>
              <a:t>Would love to answer your questions.</a:t>
            </a:r>
            <a:endParaRPr lang="en-US" sz="1800" cap="all" spc="300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8134" y="378231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43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VaultVTI</vt:lpstr>
      <vt:lpstr>Brittleness of ionic compounds</vt:lpstr>
      <vt:lpstr>What Is Brittleness of ionic compounds?</vt:lpstr>
      <vt:lpstr>How Brittleness of Ionic Compounds works?</vt:lpstr>
      <vt:lpstr>Disadvantage of Brittleness</vt:lpstr>
      <vt:lpstr>Benefit of brittleness.</vt:lpstr>
      <vt:lpstr>Benefit of brittleness.</vt:lpstr>
      <vt:lpstr>Applications of Research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209</cp:revision>
  <dcterms:created xsi:type="dcterms:W3CDTF">2023-05-05T10:26:19Z</dcterms:created>
  <dcterms:modified xsi:type="dcterms:W3CDTF">2023-05-05T11:38:35Z</dcterms:modified>
</cp:coreProperties>
</file>