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1" r:id="rId2"/>
    <p:sldId id="282" r:id="rId3"/>
    <p:sldId id="258" r:id="rId4"/>
    <p:sldId id="259" r:id="rId5"/>
    <p:sldId id="260" r:id="rId6"/>
    <p:sldId id="271" r:id="rId7"/>
    <p:sldId id="272" r:id="rId8"/>
    <p:sldId id="277" r:id="rId9"/>
    <p:sldId id="283" r:id="rId10"/>
    <p:sldId id="273" r:id="rId11"/>
    <p:sldId id="274" r:id="rId12"/>
    <p:sldId id="275" r:id="rId13"/>
    <p:sldId id="261" r:id="rId14"/>
    <p:sldId id="262" r:id="rId15"/>
    <p:sldId id="263" r:id="rId16"/>
    <p:sldId id="285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8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ABBA2-E50E-4CD7-95C5-5C0A8DD74A0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3AFAA-8B71-4134-A089-17D91C91E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6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3CFC-0A6A-415D-AA6A-0B6468C306FF}" type="datetime1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F3FB-439B-4C51-A7E0-EA923ACAC4D7}" type="datetime1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DABA-D761-4CC1-B871-294108C12AF2}" type="datetime1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DD17-0C5C-4214-97A7-1B18DEAE7DEC}" type="datetime1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3B9E-DAA4-40E9-8B90-363A396C41EF}" type="datetime1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941C-D1BC-4F85-8901-D5A31C9C3053}" type="datetime1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D8BC-7B57-4673-A9BE-C4B6C6F07025}" type="datetime1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4F9F-5913-4D44-819B-B1FBEC1F64ED}" type="datetime1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A447-30F7-4A34-982F-E58D4AC30050}" type="datetime1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283C-F18B-471A-8173-D3FB8EFBF467}" type="datetime1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A158-5248-4718-9446-964C7C52B586}" type="datetime1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2C65B-947A-4286-AFF6-9323E8B8ACC5}" type="datetime1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D2571-45A0-44AC-9584-C7B12F106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Structured Programming</a:t>
            </a:r>
            <a:br>
              <a:rPr lang="en-US" dirty="0">
                <a:solidFill>
                  <a:srgbClr val="0000CC"/>
                </a:solidFill>
              </a:rPr>
            </a:br>
            <a:r>
              <a:rPr lang="en-US" dirty="0">
                <a:solidFill>
                  <a:srgbClr val="0000CC"/>
                </a:solidFill>
              </a:rPr>
              <a:t>CSE 103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83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Professor Dr. Mohammad Abu </a:t>
            </a:r>
            <a:r>
              <a:rPr lang="en-US" dirty="0" err="1">
                <a:solidFill>
                  <a:srgbClr val="C00000"/>
                </a:solidFill>
              </a:rPr>
              <a:t>Yousuf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" y="260027"/>
            <a:ext cx="7696200" cy="627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CBC44-A225-41EB-A981-594F4632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990600"/>
            <a:ext cx="5257800" cy="527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DAC25B-0D8E-4697-8D85-579C078C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NULL Pointers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It is always a good practice to assign a NULL value to a pointer variable in case you do not have exact address to be assigned. This is done at the time of variable declaration. A pointer that is assigned NULL is called a null pointer. </a:t>
            </a:r>
          </a:p>
          <a:p>
            <a:pPr algn="just"/>
            <a:r>
              <a:rPr lang="en-US" sz="2400" dirty="0"/>
              <a:t>The NULL pointer is a constant with a value of zero defined in several standard libraries.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643313"/>
            <a:ext cx="5249121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6139921"/>
            <a:ext cx="3033714" cy="33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11075-DBB2-4D87-AE3E-7744373E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1399" y="268069"/>
            <a:ext cx="8631601" cy="646331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1104900" algn="l"/>
                <a:tab pos="2211388" algn="l"/>
                <a:tab pos="3317875" algn="l"/>
                <a:tab pos="4424363" algn="l"/>
                <a:tab pos="5530850" algn="l"/>
                <a:tab pos="6637338" algn="l"/>
                <a:tab pos="7743825" algn="l"/>
                <a:tab pos="8850313" algn="l"/>
                <a:tab pos="9956800" algn="l"/>
              </a:tabLst>
            </a:pPr>
            <a:r>
              <a:rPr lang="en-GB" sz="3600" b="1" dirty="0"/>
              <a:t>Pointer Arithmetic (1)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84227" y="2150141"/>
            <a:ext cx="3069001" cy="24129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a[ 10 ], *p;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= &amp;a[2];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*p = 10;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*(p+1) = 10;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("%d", *(p+3));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55799" y="2124075"/>
            <a:ext cx="2916601" cy="24129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a[ 10 ], *p;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99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a[2] = 10;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a[3] = 10;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("%d", a[5]);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02899" y="6142037"/>
            <a:ext cx="8153400" cy="609600"/>
          </a:xfrm>
          <a:prstGeom prst="rect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617799" y="6142037"/>
            <a:ext cx="1588" cy="609600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341199" y="6142037"/>
            <a:ext cx="1588" cy="609600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502999" y="6142037"/>
            <a:ext cx="1588" cy="609600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179399" y="6142037"/>
            <a:ext cx="1588" cy="609600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017599" y="6142037"/>
            <a:ext cx="1588" cy="609600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781187" y="6142037"/>
            <a:ext cx="1587" cy="609600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6455999" y="6142037"/>
            <a:ext cx="1588" cy="609600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7294199" y="6142037"/>
            <a:ext cx="1588" cy="609600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8056199" y="6142037"/>
            <a:ext cx="1588" cy="609600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15524" y="6181725"/>
            <a:ext cx="34766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a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702899" y="6181725"/>
            <a:ext cx="72866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a[0]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502999" y="6181725"/>
            <a:ext cx="72866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a[1]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341199" y="6181725"/>
            <a:ext cx="7302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a[2]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179399" y="6181725"/>
            <a:ext cx="7302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a[3]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4087449" y="6181725"/>
            <a:ext cx="7302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a[4]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925649" y="6181725"/>
            <a:ext cx="72866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a[5]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763849" y="6181725"/>
            <a:ext cx="7302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a[6]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602049" y="6181725"/>
            <a:ext cx="7302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a[7]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7294199" y="6181725"/>
            <a:ext cx="7302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a[8]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8056199" y="6181725"/>
            <a:ext cx="7302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a[9]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2517412" y="4999037"/>
            <a:ext cx="36988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p</a:t>
            </a: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2679337" y="5456237"/>
            <a:ext cx="1587" cy="685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236549" y="4995862"/>
            <a:ext cx="7953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p+1</a:t>
            </a: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3560399" y="5429250"/>
            <a:ext cx="1588" cy="685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081099" y="4981575"/>
            <a:ext cx="7969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p+2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404949" y="5414962"/>
            <a:ext cx="1588" cy="685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4782774" y="4999037"/>
            <a:ext cx="7969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p+3</a:t>
            </a: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5106624" y="5432425"/>
            <a:ext cx="1588" cy="685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5617799" y="4999037"/>
            <a:ext cx="7969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p+4</a:t>
            </a: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5941649" y="5432425"/>
            <a:ext cx="1588" cy="685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6455999" y="4999037"/>
            <a:ext cx="7953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p+5</a:t>
            </a: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6779849" y="5432425"/>
            <a:ext cx="1588" cy="685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7294199" y="4981575"/>
            <a:ext cx="7969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p+6</a:t>
            </a: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7618049" y="5414962"/>
            <a:ext cx="1588" cy="685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8056199" y="4995862"/>
            <a:ext cx="7969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p+7</a:t>
            </a: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8380049" y="5429250"/>
            <a:ext cx="1588" cy="685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115525" y="1036637"/>
            <a:ext cx="8723676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50"/>
              </a:spcBef>
              <a:buClr>
                <a:srgbClr val="000000"/>
              </a:buClr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Arial" charset="0"/>
                <a:ea typeface="HG Mincho Light J" charset="0"/>
                <a:cs typeface="HG Mincho Light J" charset="0"/>
              </a:rPr>
              <a:t>When a pointer variable points to an array element, there is a notion of adding or subtracting an integer to/from the pointer.</a:t>
            </a:r>
            <a:endParaRPr lang="en-GB" sz="2800" dirty="0">
              <a:solidFill>
                <a:srgbClr val="FFFFFF"/>
              </a:solidFill>
              <a:latin typeface="Arial" charset="0"/>
              <a:ea typeface="HG Mincho Light J" charset="0"/>
              <a:cs typeface="HG Mincho Light J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6B61C-AD3F-4F0E-B97B-7B8DAE9C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58763"/>
            <a:ext cx="7772400" cy="646331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1104900" algn="l"/>
                <a:tab pos="2211388" algn="l"/>
                <a:tab pos="3317875" algn="l"/>
                <a:tab pos="4424363" algn="l"/>
                <a:tab pos="5530850" algn="l"/>
                <a:tab pos="6637338" algn="l"/>
                <a:tab pos="7743825" algn="l"/>
                <a:tab pos="8850313" algn="l"/>
                <a:tab pos="9956800" algn="l"/>
              </a:tabLst>
            </a:pPr>
            <a:r>
              <a:rPr lang="en-GB" sz="3600" b="1" dirty="0"/>
              <a:t>Pointer Arithmetic (2)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8200" y="1143000"/>
            <a:ext cx="7467600" cy="5391219"/>
          </a:xfrm>
          <a:prstGeom prst="rect">
            <a:avLst/>
          </a:prstGeom>
          <a:ln/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examples: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a[10], *p, *q;   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= &amp;a[2];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 = p + 3;           /* q points to a[5] now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= q – 1;           /*  p points to a[4] now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p++; 	         /*  p points to a[5] now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p--;	                    /* p points to a[4] now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*p = 123;            /*  a[4] = 123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*q = *p;	         /*   a[5] = a[4]  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 = p;	         /*   q points to a[4] now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("%d", q)    /*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("%d", &amp;a[4])  */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C4DAEC-6C24-46AD-B6BC-DEE0582B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58763"/>
            <a:ext cx="8153400" cy="646331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1104900" algn="l"/>
                <a:tab pos="2211388" algn="l"/>
                <a:tab pos="3317875" algn="l"/>
                <a:tab pos="4424363" algn="l"/>
                <a:tab pos="5530850" algn="l"/>
                <a:tab pos="6637338" algn="l"/>
                <a:tab pos="7743825" algn="l"/>
                <a:tab pos="8850313" algn="l"/>
                <a:tab pos="9956800" algn="l"/>
              </a:tabLst>
            </a:pPr>
            <a:r>
              <a:rPr lang="en-GB" sz="3600" b="1" dirty="0"/>
              <a:t>Pointer Arithmetic (3)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1143000"/>
            <a:ext cx="7848600" cy="5671296"/>
          </a:xfrm>
          <a:prstGeom prst="rect">
            <a:avLst/>
          </a:prstGeom>
          <a:ln/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two pointers point to elements of a same array, then there are notions of subtraction and comparisons between the two pointers.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a[10], *p, *q ,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= &amp;a[2];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 = &amp;a[5];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q - p;        /*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3*/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p - q;        /*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-3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a[2] = a[5] = 0;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*p - *q;     /*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a[2] – a[5] 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&lt; q;            /* true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== q;          /* false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!= q;           /* true */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5E485D-A162-44CF-9366-9FABBF89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4881-BA55-4E9C-AB53-8FEBB356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BD101-6E82-4D7E-A2E2-FD682CD5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67E79BB-D268-437E-8556-E66411F39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009002"/>
            <a:ext cx="6078587" cy="304698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What will be the output of the following C code?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"%p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%p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endParaRPr lang="en-US" altLang="en-US" dirty="0">
              <a:solidFill>
                <a:srgbClr val="0099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Output: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Same address is printed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37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DYNAMIC MEMORY ALLOCATION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562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Since an array name is actually a pointer to the first element within the array, it should be possible to define the array as a pointer variable rather than as a conventional array.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However, a conventional array definition results in a fixed block of memory being reserved at the beginning of program execution, whereas this does not occur if the array is represented in terms of a pointer variable.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Therefore, the use of a pointer variable to represent an array requires some type of initial memory assignment before the array elements are processed. This is known as </a:t>
            </a:r>
            <a:r>
              <a:rPr lang="en-US" b="1" i="1" dirty="0"/>
              <a:t>dynamic memory allocation</a:t>
            </a:r>
            <a:r>
              <a:rPr lang="en-US" i="1" dirty="0"/>
              <a:t>. Generally, </a:t>
            </a:r>
            <a:r>
              <a:rPr lang="en-US" dirty="0"/>
              <a:t>the </a:t>
            </a:r>
            <a:r>
              <a:rPr lang="en-US" b="1" dirty="0" err="1">
                <a:solidFill>
                  <a:srgbClr val="0070C0"/>
                </a:solidFill>
              </a:rPr>
              <a:t>malloc</a:t>
            </a:r>
            <a:r>
              <a:rPr lang="en-US" dirty="0"/>
              <a:t> library function is used for this purpose.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8357B-CDE3-4FB4-BD33-23998316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500" b="1" dirty="0"/>
              <a:t>DYNAMIC MEMORY ALLOCATION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700" dirty="0"/>
              <a:t>Suppose x is a one-dimensional, 10-element array of integers. It is possible to define x as a pointer variable rather than an array</a:t>
            </a:r>
          </a:p>
          <a:p>
            <a:pPr algn="just">
              <a:buNone/>
            </a:pPr>
            <a:r>
              <a:rPr lang="en-US" sz="2700" dirty="0"/>
              <a:t>			</a:t>
            </a:r>
            <a:r>
              <a:rPr lang="en-US" sz="2700" dirty="0" err="1"/>
              <a:t>int</a:t>
            </a:r>
            <a:r>
              <a:rPr lang="en-US" sz="2700" dirty="0"/>
              <a:t> *x;</a:t>
            </a:r>
          </a:p>
          <a:p>
            <a:pPr algn="just">
              <a:buNone/>
            </a:pPr>
            <a:r>
              <a:rPr lang="en-US" sz="2700" dirty="0"/>
              <a:t>				rather than</a:t>
            </a:r>
          </a:p>
          <a:p>
            <a:pPr algn="just">
              <a:buNone/>
            </a:pPr>
            <a:r>
              <a:rPr lang="pt-BR" sz="2700" dirty="0"/>
              <a:t>			int  x [10] ;</a:t>
            </a:r>
          </a:p>
          <a:p>
            <a:pPr algn="just"/>
            <a:r>
              <a:rPr lang="en-US" sz="2800" dirty="0"/>
              <a:t>However, x is not automatically assigned a memory block when it is defined as a pointer variable, though a block of memory large enough to store 10 integer quantities will be reserved in advance when x is defined as an array.</a:t>
            </a:r>
          </a:p>
          <a:p>
            <a:pPr algn="just"/>
            <a:r>
              <a:rPr lang="en-US" sz="2800" dirty="0"/>
              <a:t>To assign sufficient memory for x, we can make use of the library function </a:t>
            </a:r>
            <a:r>
              <a:rPr lang="en-US" sz="2800" dirty="0" err="1"/>
              <a:t>malloc</a:t>
            </a:r>
            <a:r>
              <a:rPr lang="en-US" sz="2800" dirty="0"/>
              <a:t>, as follows.</a:t>
            </a:r>
          </a:p>
          <a:p>
            <a:pPr>
              <a:buNone/>
            </a:pPr>
            <a:r>
              <a:rPr lang="en-US" sz="2800" b="1" dirty="0"/>
              <a:t>			x = (</a:t>
            </a:r>
            <a:r>
              <a:rPr lang="en-US" sz="2800" b="1" dirty="0" err="1"/>
              <a:t>int</a:t>
            </a:r>
            <a:r>
              <a:rPr lang="en-US" sz="2800" b="1" dirty="0"/>
              <a:t> *) </a:t>
            </a:r>
            <a:r>
              <a:rPr lang="en-US" sz="2800" b="1" dirty="0" err="1"/>
              <a:t>malloc</a:t>
            </a:r>
            <a:r>
              <a:rPr lang="en-US" sz="2800" b="1" dirty="0"/>
              <a:t>(10 * </a:t>
            </a:r>
            <a:r>
              <a:rPr lang="en-US" sz="2800" b="1" dirty="0" err="1"/>
              <a:t>sizeof</a:t>
            </a:r>
            <a:r>
              <a:rPr lang="en-US" sz="2800" b="1" dirty="0"/>
              <a:t>(</a:t>
            </a:r>
            <a:r>
              <a:rPr lang="en-US" sz="2800" b="1" dirty="0" err="1"/>
              <a:t>int</a:t>
            </a:r>
            <a:r>
              <a:rPr lang="en-US" sz="2800" b="1" dirty="0"/>
              <a:t>));</a:t>
            </a:r>
          </a:p>
          <a:p>
            <a:pPr algn="just"/>
            <a:r>
              <a:rPr lang="en-US" sz="2800" dirty="0"/>
              <a:t>This function reserves a block of memory whose size (in bytes) is equivalent to 10 integer quantities. As written, the function returns a pointer to an integer. This pointer indicates the beginning of the memory block.</a:t>
            </a:r>
            <a:endParaRPr lang="en-US" sz="2800" b="1" dirty="0"/>
          </a:p>
          <a:p>
            <a:pPr>
              <a:buNone/>
            </a:pPr>
            <a:endParaRPr lang="en-US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BF9A5-8229-4192-A676-5DC54AA3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r>
              <a:rPr lang="en-US" sz="2400" dirty="0"/>
              <a:t>find sum of n elements entered by user using </a:t>
            </a:r>
            <a:r>
              <a:rPr lang="en-US" sz="2400" dirty="0" err="1"/>
              <a:t>malloc</a:t>
            </a:r>
            <a:r>
              <a:rPr lang="en-US" sz="2400" dirty="0"/>
              <a:t> function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0772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7D8B70-287A-494F-A122-AC07DE51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6541-86AE-43CE-B03B-517C0366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r>
              <a:rPr lang="en-US" dirty="0"/>
              <a:t>Pointer-2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E71A6-0D4E-448D-92CD-FBA30FB2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62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1143000"/>
            <a:ext cx="8458200" cy="5293757"/>
          </a:xfrm>
          <a:prstGeom prst="rect">
            <a:avLst/>
          </a:prstGeom>
          <a:ln/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lang="en-GB" sz="2600" dirty="0" err="1"/>
              <a:t>Malloc</a:t>
            </a:r>
            <a:r>
              <a:rPr lang="en-GB" sz="2600" dirty="0"/>
              <a:t> and free function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stdlib.h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 = (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*)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malloc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sizeof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("%d", 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("%d", *p);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free(p);	/* This returns the memory to the system.*/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/* Important !!! */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137427-B06D-4B30-B938-20825DCF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/>
              <a:t>POINTERS AND MULTIDIMENSIONAL ARRAYS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 two-dimensional array declaration can be written </a:t>
            </a:r>
            <a:r>
              <a:rPr lang="en-US" sz="2600" b="1" dirty="0"/>
              <a:t>as</a:t>
            </a:r>
          </a:p>
          <a:p>
            <a:pPr>
              <a:buNone/>
            </a:pPr>
            <a:r>
              <a:rPr lang="en-US" sz="2600" b="1" i="1" dirty="0"/>
              <a:t>		data- type ( *</a:t>
            </a:r>
            <a:r>
              <a:rPr lang="en-US" sz="2600" b="1" i="1" dirty="0" err="1"/>
              <a:t>ptvar</a:t>
            </a:r>
            <a:r>
              <a:rPr lang="en-US" sz="2600" b="1" i="1" dirty="0"/>
              <a:t>) [ expression 2] ;</a:t>
            </a:r>
          </a:p>
          <a:p>
            <a:pPr>
              <a:buNone/>
            </a:pPr>
            <a:r>
              <a:rPr lang="en-US" sz="2600" dirty="0"/>
              <a:t>			rather than</a:t>
            </a:r>
          </a:p>
          <a:p>
            <a:pPr>
              <a:buNone/>
            </a:pPr>
            <a:r>
              <a:rPr lang="en-US" sz="2600" b="1" i="1" dirty="0"/>
              <a:t>		data- type array[ expression I] [ expression 2];</a:t>
            </a:r>
          </a:p>
          <a:p>
            <a:r>
              <a:rPr lang="en-US" sz="2600" b="1" i="1" dirty="0"/>
              <a:t>Example:</a:t>
            </a:r>
          </a:p>
          <a:p>
            <a:pPr>
              <a:buNone/>
            </a:pPr>
            <a:r>
              <a:rPr lang="en-US" sz="2600" b="1" i="1" dirty="0"/>
              <a:t>		 </a:t>
            </a:r>
            <a:r>
              <a:rPr lang="en-US" sz="2800" b="1" dirty="0" err="1"/>
              <a:t>int</a:t>
            </a:r>
            <a:r>
              <a:rPr lang="en-US" sz="2800" b="1" dirty="0"/>
              <a:t> (*x)[20];</a:t>
            </a:r>
          </a:p>
          <a:p>
            <a:pPr>
              <a:buNone/>
            </a:pPr>
            <a:r>
              <a:rPr lang="en-US" sz="2800" dirty="0"/>
              <a:t>			rather than</a:t>
            </a:r>
          </a:p>
          <a:p>
            <a:pPr>
              <a:buNone/>
            </a:pPr>
            <a:r>
              <a:rPr lang="en-US" sz="2800" b="1" dirty="0"/>
              <a:t>		</a:t>
            </a:r>
            <a:r>
              <a:rPr lang="en-US" sz="2800" b="1" dirty="0" err="1"/>
              <a:t>int</a:t>
            </a:r>
            <a:r>
              <a:rPr lang="en-US" sz="2800" b="1" dirty="0"/>
              <a:t> x[10][20];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9E391-6E14-4553-A7C0-864EB08E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33198"/>
            <a:ext cx="6629399" cy="4229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/>
              <a:t>POINTERS AND MULTIDIMENSIONAL ARRAYS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ABB89D-B221-4002-A51F-A8EFECD4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>
            <a:normAutofit/>
          </a:bodyPr>
          <a:lstStyle/>
          <a:p>
            <a:pPr algn="just"/>
            <a:r>
              <a:rPr lang="en-US" sz="2500" dirty="0"/>
              <a:t>Suppose x is a two-dimensional integer array having 10 rows and 20 columns, as declared in the previous example. The item in row 2, column 5 can be accessed by writing either</a:t>
            </a:r>
          </a:p>
          <a:p>
            <a:pPr algn="just">
              <a:buNone/>
            </a:pPr>
            <a:r>
              <a:rPr lang="en-US" sz="2500" dirty="0"/>
              <a:t>		x[2][5]     or       * ( * ( x + 2) + 5)</a:t>
            </a:r>
          </a:p>
          <a:p>
            <a:pPr algn="just"/>
            <a:r>
              <a:rPr lang="en-US" sz="2600" dirty="0"/>
              <a:t>The second form requires some explanation. First, note that (x + 2) is a pointer to row 2. Therefore the object of this pointer, * ( x + 2),refers to the entire row. Since row 2 is a one-dimensional array, * ( x + 2) is actually a pointer to the first element in row 2. </a:t>
            </a:r>
          </a:p>
          <a:p>
            <a:pPr algn="just"/>
            <a:r>
              <a:rPr lang="en-US" sz="2600" dirty="0"/>
              <a:t>We now add </a:t>
            </a:r>
            <a:r>
              <a:rPr lang="en-US" sz="2600" i="1" dirty="0"/>
              <a:t>5 to this pointer. Hence</a:t>
            </a:r>
            <a:r>
              <a:rPr lang="en-US" sz="2600" i="1"/>
              <a:t>, (*(</a:t>
            </a:r>
            <a:r>
              <a:rPr lang="en-US" sz="2600" i="1" dirty="0"/>
              <a:t>x + 2) + 5) is a pointer to element 5 (i.e., the sixth </a:t>
            </a:r>
            <a:r>
              <a:rPr lang="en-US" sz="2600" dirty="0"/>
              <a:t>element) in row 2. The object of this pointer, * ( * (x + 2) + 5),therefore refers to the item in column </a:t>
            </a:r>
            <a:r>
              <a:rPr lang="en-US" sz="2600" i="1" dirty="0"/>
              <a:t>5 of row 2, which </a:t>
            </a:r>
            <a:r>
              <a:rPr lang="en-US" sz="2600" dirty="0"/>
              <a:t>is x [ 2] [ 5].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E454ED-65B2-4CCB-B2A7-ABE2DB0D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1" y="1041941"/>
            <a:ext cx="7086599" cy="513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632B6-52DE-47FE-B431-3B0EA232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4ACC-1171-4A53-A053-36948F35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0574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4C2D1-C5F2-4C69-B35B-F6B89342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3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685945"/>
            <a:ext cx="7848600" cy="4791055"/>
          </a:xfrm>
          <a:prstGeom prst="rect">
            <a:avLst/>
          </a:prstGeom>
          <a:ln/>
        </p:spPr>
        <p:txBody>
          <a:bodyPr vert="horz" wrap="square" lIns="91440" tIns="45720" rIns="91440" bIns="45720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m=3, n=100, *p;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p=m;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("m is %d\n",*p);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m++;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("now m is %d\n",*p);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p=&amp;n;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("n is %d\n",*p);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*p=500;    /* *p is at the left of "=" 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("now n is %d\n", n);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224EE-54F1-46BD-8CEA-6AF80C9D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Output of previous program: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667000"/>
            <a:ext cx="2309812" cy="1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69ED0-FD57-4A6E-9844-3FC0D5E9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/>
              <a:t>More on pointers as function parameters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48268" y="1775764"/>
            <a:ext cx="3962400" cy="48536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min_max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a,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b,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*min,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*max){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if(a&gt;b){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*max=a;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*min=b;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else{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*max=b;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*min=a;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63068" y="1815775"/>
            <a:ext cx="4572000" cy="48136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small,big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("Two integers: 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("%d %d", &amp;x, &amp;y);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min_max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x,y,&amp;small,&amp;big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("%d &lt;= %d", small, big);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231967-32B9-466C-8B1B-8003DACD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1498382"/>
            <a:ext cx="7620000" cy="4750018"/>
          </a:xfrm>
          <a:prstGeom prst="rect">
            <a:avLst/>
          </a:prstGeom>
          <a:ln/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What’s wrong of the  following program </a:t>
            </a:r>
            <a:r>
              <a:rPr lang="en-GB" sz="3200" dirty="0"/>
              <a:t>....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d",p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F595A9-0289-44C3-A9D4-930D56C8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57400" y="533400"/>
            <a:ext cx="4572000" cy="6249988"/>
          </a:xfrm>
          <a:prstGeom prst="rect">
            <a:avLst/>
          </a:prstGeom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one is correct: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 = &amp;a;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d",p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6A0111-1884-481A-B545-57C7317A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-17208"/>
            <a:ext cx="5057775" cy="3703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648075"/>
            <a:ext cx="455923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523621-0102-42E5-9D4E-D0B82713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BD9C3-7279-4265-8439-50B43709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4761EC-2BFD-4F55-BFA9-DB46370D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83539"/>
              </p:ext>
            </p:extLst>
          </p:nvPr>
        </p:nvGraphicFramePr>
        <p:xfrm>
          <a:off x="76201" y="111150"/>
          <a:ext cx="6553200" cy="6245200"/>
        </p:xfrm>
        <a:graphic>
          <a:graphicData uri="http://schemas.openxmlformats.org/drawingml/2006/table">
            <a:tbl>
              <a:tblPr/>
              <a:tblGrid>
                <a:gridCol w="6553200">
                  <a:extLst>
                    <a:ext uri="{9D8B030D-6E8A-4147-A177-3AD203B41FA5}">
                      <a16:colId xmlns:a16="http://schemas.microsoft.com/office/drawing/2014/main" val="3552162738"/>
                    </a:ext>
                  </a:extLst>
                </a:gridCol>
              </a:tblGrid>
              <a:tr h="452596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#include &lt;</a:t>
                      </a:r>
                      <a:r>
                        <a:rPr lang="en-US" sz="1800" b="0" i="0" dirty="0" err="1"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rtl="0" fontAlgn="base"/>
                      <a:endParaRPr lang="en-US" sz="18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int main()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    // Declare an array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    int v[3] = {10, 100, 200};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    // Declare pointer variable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    int *</a:t>
                      </a:r>
                      <a:r>
                        <a:rPr lang="en-US" sz="18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    // Assign the address of v[0] to </a:t>
                      </a:r>
                      <a:r>
                        <a:rPr lang="en-US" sz="18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endParaRPr lang="en-US" sz="18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8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 = v;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    for (int </a:t>
                      </a:r>
                      <a:r>
                        <a:rPr lang="en-US" sz="1800" b="0" i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800" b="0" i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 &lt; 3; </a:t>
                      </a:r>
                      <a:r>
                        <a:rPr lang="en-US" sz="1800" b="0" i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++)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8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("Value of *</a:t>
                      </a:r>
                      <a:r>
                        <a:rPr lang="en-US" sz="18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 = %d\n", *</a:t>
                      </a:r>
                      <a:r>
                        <a:rPr lang="en-US" sz="18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8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("Value of </a:t>
                      </a:r>
                      <a:r>
                        <a:rPr lang="en-US" sz="18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 = %p\n\n", </a:t>
                      </a:r>
                      <a:r>
                        <a:rPr lang="en-US" sz="18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        // Increment pointer </a:t>
                      </a:r>
                      <a:r>
                        <a:rPr lang="en-US" sz="18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 by 1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80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++;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algn="l" rtl="0" fontAlgn="base"/>
                      <a:r>
                        <a:rPr lang="en-US" sz="18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75057" marR="75057" marT="105080" marB="1050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223992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4A9A87E6-12CF-4704-8270-A517955C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308556"/>
            <a:ext cx="2875787" cy="17876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genial" panose="02000503040000020004" pitchFamily="2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genial" panose="02000503040000020004" pitchFamily="2" charset="0"/>
              </a:rPr>
              <a:t>Value of 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genial" panose="02000503040000020004" pitchFamily="2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genial" panose="02000503040000020004" pitchFamily="2" charset="0"/>
              </a:rPr>
              <a:t> =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genial" panose="02000503040000020004" pitchFamily="2" charset="0"/>
              </a:rPr>
              <a:t>Value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genial" panose="02000503040000020004" pitchFamily="2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genial" panose="02000503040000020004" pitchFamily="2" charset="0"/>
              </a:rPr>
              <a:t> = 0x7ffcae30c710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genial" panose="02000503040000020004" pitchFamily="2" charset="0"/>
              </a:rPr>
              <a:t>Value of 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genial" panose="02000503040000020004" pitchFamily="2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genial" panose="02000503040000020004" pitchFamily="2" charset="0"/>
              </a:rPr>
              <a:t> = 100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genial" panose="02000503040000020004" pitchFamily="2" charset="0"/>
              </a:rPr>
              <a:t>Value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genial" panose="02000503040000020004" pitchFamily="2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genial" panose="02000503040000020004" pitchFamily="2" charset="0"/>
              </a:rPr>
              <a:t> = 0x7ffcae30c714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genial" panose="02000503040000020004" pitchFamily="2" charset="0"/>
              </a:rPr>
              <a:t>Value of 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genial" panose="02000503040000020004" pitchFamily="2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genial" panose="02000503040000020004" pitchFamily="2" charset="0"/>
              </a:rPr>
              <a:t> = 200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genial" panose="02000503040000020004" pitchFamily="2" charset="0"/>
              </a:rPr>
              <a:t>Value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genial" panose="02000503040000020004" pitchFamily="2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genial" panose="02000503040000020004" pitchFamily="2" charset="0"/>
              </a:rPr>
              <a:t> = 0x7ffcae30c718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genial" panose="0200050304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502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1730</Words>
  <Application>Microsoft Office PowerPoint</Application>
  <PresentationFormat>On-screen Show (4:3)</PresentationFormat>
  <Paragraphs>220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Congenial</vt:lpstr>
      <vt:lpstr>Consolas</vt:lpstr>
      <vt:lpstr>Monotype Sorts</vt:lpstr>
      <vt:lpstr>Wingdings</vt:lpstr>
      <vt:lpstr>Office Theme</vt:lpstr>
      <vt:lpstr>Structured Programming CSE 103</vt:lpstr>
      <vt:lpstr>Pointer-2</vt:lpstr>
      <vt:lpstr>Example</vt:lpstr>
      <vt:lpstr>PowerPoint Presentation</vt:lpstr>
      <vt:lpstr>More on pointers as function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NULL Pointers in C</vt:lpstr>
      <vt:lpstr>Pointer Arithmetic (1)</vt:lpstr>
      <vt:lpstr>Pointer Arithmetic (2)</vt:lpstr>
      <vt:lpstr>Pointer Arithmetic (3)</vt:lpstr>
      <vt:lpstr>Find output</vt:lpstr>
      <vt:lpstr>DYNAMIC MEMORY ALLOCATION</vt:lpstr>
      <vt:lpstr>DYNAMIC MEMORY ALLOCATION</vt:lpstr>
      <vt:lpstr>PowerPoint Presentation</vt:lpstr>
      <vt:lpstr>PowerPoint Presentation</vt:lpstr>
      <vt:lpstr>POINTERS AND MULTIDIMENSIONAL ARRAYS</vt:lpstr>
      <vt:lpstr>POINTERS AND MULTIDIMENSIONAL ARRAYS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CSE115</dc:title>
  <dc:creator>admin</dc:creator>
  <cp:lastModifiedBy>Mohammad Abu Yousuf</cp:lastModifiedBy>
  <cp:revision>31</cp:revision>
  <dcterms:created xsi:type="dcterms:W3CDTF">2015-03-29T03:02:44Z</dcterms:created>
  <dcterms:modified xsi:type="dcterms:W3CDTF">2022-06-04T05:44:37Z</dcterms:modified>
</cp:coreProperties>
</file>