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1" r:id="rId2"/>
    <p:sldId id="262" r:id="rId3"/>
    <p:sldId id="263" r:id="rId4"/>
    <p:sldId id="264" r:id="rId5"/>
    <p:sldId id="265" r:id="rId6"/>
    <p:sldId id="266" r:id="rId7"/>
    <p:sldId id="267" r:id="rId8"/>
    <p:sldId id="268" r:id="rId9"/>
    <p:sldId id="269" r:id="rId10"/>
    <p:sldId id="270" r:id="rId11"/>
    <p:sldId id="271" r:id="rId12"/>
    <p:sldId id="272" r:id="rId13"/>
    <p:sldId id="273" r:id="rId14"/>
    <p:sldId id="295" r:id="rId15"/>
    <p:sldId id="257" r:id="rId16"/>
    <p:sldId id="258" r:id="rId17"/>
    <p:sldId id="259" r:id="rId18"/>
    <p:sldId id="260" r:id="rId19"/>
    <p:sldId id="261" r:id="rId20"/>
    <p:sldId id="282" r:id="rId21"/>
    <p:sldId id="283" r:id="rId22"/>
    <p:sldId id="284" r:id="rId23"/>
    <p:sldId id="285" r:id="rId24"/>
    <p:sldId id="286" r:id="rId25"/>
    <p:sldId id="296" r:id="rId26"/>
    <p:sldId id="287" r:id="rId27"/>
    <p:sldId id="288" r:id="rId28"/>
    <p:sldId id="289" r:id="rId29"/>
    <p:sldId id="290" r:id="rId30"/>
    <p:sldId id="291" r:id="rId31"/>
    <p:sldId id="292" r:id="rId32"/>
    <p:sldId id="293" r:id="rId33"/>
    <p:sldId id="274" r:id="rId34"/>
    <p:sldId id="275" r:id="rId35"/>
    <p:sldId id="276" r:id="rId36"/>
    <p:sldId id="277" r:id="rId37"/>
    <p:sldId id="278"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5AF3E-CAC1-4921-BDE0-B375A0CECD11}" type="datetimeFigureOut">
              <a:rPr lang="en-US" smtClean="0"/>
              <a:t>6/4/2022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E70FB-AACA-48C0-A2E8-76A0B1C8DB59}" type="slidenum">
              <a:rPr lang="en-US" smtClean="0"/>
              <a:t>‹#›</a:t>
            </a:fld>
            <a:endParaRPr lang="en-US"/>
          </a:p>
        </p:txBody>
      </p:sp>
    </p:spTree>
    <p:extLst>
      <p:ext uri="{BB962C8B-B14F-4D97-AF65-F5344CB8AC3E}">
        <p14:creationId xmlns:p14="http://schemas.microsoft.com/office/powerpoint/2010/main" val="221899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60CCA3-33B6-4A5D-869E-3AA8D12F72BF}" type="datetime1">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F78358-0067-4819-962E-8C8A6AEC3592}" type="datetime1">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4EBD7A-1DB9-4AF8-AD28-4C2661F6E4B5}" type="datetime1">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1B3B1A-6A01-4429-B71A-F15F5BAC4BFC}" type="datetime1">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2CB94-9ED3-46E4-B2E7-74BD50B3C77B}" type="datetime1">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F0A9F1-082E-4980-ADFE-5B2D99DE5E0B}" type="datetime1">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DF74DD-5E4D-4E0A-81D4-769E50EABF63}" type="datetime1">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6C3136-B725-4816-A49D-E8904618572C}" type="datetime1">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8298A-1880-45D9-8585-1EC83A8B26FC}" type="datetime1">
              <a:rPr lang="en-US" smtClean="0"/>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34E565-E7AD-45B6-A350-8BA59EE473FA}" type="datetime1">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5F77C5-DEE7-4764-BB3E-AA680EEAA80F}" type="datetime1">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A4358-9AB0-4A2E-898C-66F68BC009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6993E-79D5-4C8C-8D31-5C84F8946FB9}" type="datetime1">
              <a:rPr lang="en-US" smtClean="0"/>
              <a:t>6/4/2022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A4358-9AB0-4A2E-898C-66F68BC009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0000CC"/>
                </a:solidFill>
              </a:rPr>
              <a:t>Structured Programming </a:t>
            </a:r>
            <a:br>
              <a:rPr lang="en-US" dirty="0">
                <a:solidFill>
                  <a:srgbClr val="0000CC"/>
                </a:solidFill>
              </a:rPr>
            </a:br>
            <a:r>
              <a:rPr lang="en-US" dirty="0">
                <a:solidFill>
                  <a:srgbClr val="0000CC"/>
                </a:solidFill>
              </a:rPr>
              <a:t>CSE 103</a:t>
            </a:r>
          </a:p>
        </p:txBody>
      </p:sp>
      <p:sp>
        <p:nvSpPr>
          <p:cNvPr id="3" name="Subtitle 2"/>
          <p:cNvSpPr>
            <a:spLocks noGrp="1"/>
          </p:cNvSpPr>
          <p:nvPr>
            <p:ph type="subTitle" idx="1"/>
          </p:nvPr>
        </p:nvSpPr>
        <p:spPr>
          <a:xfrm>
            <a:off x="1371600" y="4800600"/>
            <a:ext cx="6400800" cy="838200"/>
          </a:xfrm>
        </p:spPr>
        <p:txBody>
          <a:bodyPr/>
          <a:lstStyle/>
          <a:p>
            <a:r>
              <a:rPr lang="en-US" dirty="0">
                <a:solidFill>
                  <a:srgbClr val="C00000"/>
                </a:solidFill>
              </a:rPr>
              <a:t>Professor Dr. Mohammad Abu </a:t>
            </a:r>
            <a:r>
              <a:rPr lang="en-US" dirty="0" err="1">
                <a:solidFill>
                  <a:srgbClr val="C00000"/>
                </a:solidFill>
              </a:rPr>
              <a:t>Yousuf</a:t>
            </a:r>
            <a:endParaRPr lang="en-US" dirty="0">
              <a:solidFill>
                <a:srgbClr val="C00000"/>
              </a:solidFill>
            </a:endParaRPr>
          </a:p>
        </p:txBody>
      </p:sp>
      <p:sp>
        <p:nvSpPr>
          <p:cNvPr id="5" name="Slide Number Placeholder 4"/>
          <p:cNvSpPr>
            <a:spLocks noGrp="1"/>
          </p:cNvSpPr>
          <p:nvPr>
            <p:ph type="sldNum" sz="quarter" idx="12"/>
          </p:nvPr>
        </p:nvSpPr>
        <p:spPr/>
        <p:txBody>
          <a:bodyPr/>
          <a:lstStyle/>
          <a:p>
            <a:fld id="{2C304F23-0FC4-4B03-A692-618B67C3FCF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a:buNone/>
            </a:pPr>
            <a:r>
              <a:rPr lang="en-US" b="1" dirty="0"/>
              <a:t>	</a:t>
            </a:r>
            <a:r>
              <a:rPr lang="en-US" dirty="0" err="1"/>
              <a:t>struct</a:t>
            </a:r>
            <a:r>
              <a:rPr lang="en-US" dirty="0"/>
              <a:t>  </a:t>
            </a:r>
            <a:r>
              <a:rPr lang="en-US" dirty="0" err="1"/>
              <a:t>account_customer</a:t>
            </a:r>
            <a:r>
              <a:rPr lang="en-US" dirty="0"/>
              <a:t> = (12345, ' R I , "John W. Smith", 586.30, 5, 24, 90);</a:t>
            </a:r>
          </a:p>
        </p:txBody>
      </p:sp>
      <p:pic>
        <p:nvPicPr>
          <p:cNvPr id="6146" name="Picture 2"/>
          <p:cNvPicPr>
            <a:picLocks noChangeAspect="1" noChangeArrowheads="1"/>
          </p:cNvPicPr>
          <p:nvPr/>
        </p:nvPicPr>
        <p:blipFill>
          <a:blip r:embed="rId2"/>
          <a:srcRect/>
          <a:stretch>
            <a:fillRect/>
          </a:stretch>
        </p:blipFill>
        <p:spPr bwMode="auto">
          <a:xfrm>
            <a:off x="3505200" y="990600"/>
            <a:ext cx="2074506" cy="1752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519487" y="2776538"/>
            <a:ext cx="3879699" cy="2405062"/>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D823AF6F-4589-473F-98B5-0DCC4949E19A}"/>
              </a:ext>
            </a:extLst>
          </p:cNvPr>
          <p:cNvSpPr>
            <a:spLocks noGrp="1"/>
          </p:cNvSpPr>
          <p:nvPr>
            <p:ph type="sldNum" sz="quarter" idx="12"/>
          </p:nvPr>
        </p:nvSpPr>
        <p:spPr/>
        <p:txBody>
          <a:bodyPr/>
          <a:lstStyle/>
          <a:p>
            <a:fld id="{ABEA4358-9AB0-4A2E-898C-66F68BC0095C}" type="slidenum">
              <a:rPr lang="en-US" smtClean="0"/>
              <a:pPr/>
              <a:t>10</a:t>
            </a:fld>
            <a:endParaRPr lang="en-US"/>
          </a:p>
        </p:txBody>
      </p:sp>
      <p:sp>
        <p:nvSpPr>
          <p:cNvPr id="7" name="Title 1">
            <a:extLst>
              <a:ext uri="{FF2B5EF4-FFF2-40B4-BE49-F238E27FC236}">
                <a16:creationId xmlns:a16="http://schemas.microsoft.com/office/drawing/2014/main" id="{5D501331-247D-45A1-A067-A46BB2D2CE71}"/>
              </a:ext>
            </a:extLst>
          </p:cNvPr>
          <p:cNvSpPr>
            <a:spLocks noGrp="1"/>
          </p:cNvSpPr>
          <p:nvPr>
            <p:ph type="title"/>
          </p:nvPr>
        </p:nvSpPr>
        <p:spPr>
          <a:xfrm>
            <a:off x="457200" y="76200"/>
            <a:ext cx="8229600" cy="868362"/>
          </a:xfrm>
        </p:spPr>
        <p:txBody>
          <a:bodyPr>
            <a:normAutofit/>
          </a:bodyPr>
          <a:lstStyle/>
          <a:p>
            <a:r>
              <a:rPr lang="en-US" sz="3600" b="1" dirty="0"/>
              <a:t>DEFINING A STRUCTURE</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700" dirty="0"/>
              <a:t>It is also possible to define an array of structures</a:t>
            </a:r>
          </a:p>
        </p:txBody>
      </p:sp>
      <p:pic>
        <p:nvPicPr>
          <p:cNvPr id="7170" name="Picture 2"/>
          <p:cNvPicPr>
            <a:picLocks noChangeAspect="1" noChangeArrowheads="1"/>
          </p:cNvPicPr>
          <p:nvPr/>
        </p:nvPicPr>
        <p:blipFill>
          <a:blip r:embed="rId2"/>
          <a:srcRect/>
          <a:stretch>
            <a:fillRect/>
          </a:stretch>
        </p:blipFill>
        <p:spPr bwMode="auto">
          <a:xfrm>
            <a:off x="2514600" y="2209800"/>
            <a:ext cx="3838028" cy="3938587"/>
          </a:xfrm>
          <a:prstGeom prst="rect">
            <a:avLst/>
          </a:prstGeom>
          <a:noFill/>
          <a:ln w="9525">
            <a:solidFill>
              <a:schemeClr val="accent1"/>
            </a:solidFill>
            <a:miter lim="800000"/>
            <a:headEnd/>
            <a:tailEnd/>
          </a:ln>
          <a:effectLst/>
        </p:spPr>
      </p:pic>
      <p:sp>
        <p:nvSpPr>
          <p:cNvPr id="4" name="Slide Number Placeholder 3">
            <a:extLst>
              <a:ext uri="{FF2B5EF4-FFF2-40B4-BE49-F238E27FC236}">
                <a16:creationId xmlns:a16="http://schemas.microsoft.com/office/drawing/2014/main" id="{EBB30822-2F29-43B4-87F1-ECA21A14D7D1}"/>
              </a:ext>
            </a:extLst>
          </p:cNvPr>
          <p:cNvSpPr>
            <a:spLocks noGrp="1"/>
          </p:cNvSpPr>
          <p:nvPr>
            <p:ph type="sldNum" sz="quarter" idx="12"/>
          </p:nvPr>
        </p:nvSpPr>
        <p:spPr/>
        <p:txBody>
          <a:bodyPr/>
          <a:lstStyle/>
          <a:p>
            <a:fld id="{ABEA4358-9AB0-4A2E-898C-66F68BC0095C}" type="slidenum">
              <a:rPr lang="en-US" smtClean="0"/>
              <a:pPr/>
              <a:t>11</a:t>
            </a:fld>
            <a:endParaRPr lang="en-US"/>
          </a:p>
        </p:txBody>
      </p:sp>
      <p:sp>
        <p:nvSpPr>
          <p:cNvPr id="6" name="Title 1">
            <a:extLst>
              <a:ext uri="{FF2B5EF4-FFF2-40B4-BE49-F238E27FC236}">
                <a16:creationId xmlns:a16="http://schemas.microsoft.com/office/drawing/2014/main" id="{C5E53798-524A-47F6-8578-F51364B98CE9}"/>
              </a:ext>
            </a:extLst>
          </p:cNvPr>
          <p:cNvSpPr>
            <a:spLocks noGrp="1"/>
          </p:cNvSpPr>
          <p:nvPr>
            <p:ph type="title"/>
          </p:nvPr>
        </p:nvSpPr>
        <p:spPr>
          <a:xfrm>
            <a:off x="457200" y="76200"/>
            <a:ext cx="8229600" cy="868362"/>
          </a:xfrm>
        </p:spPr>
        <p:txBody>
          <a:bodyPr>
            <a:normAutofit/>
          </a:bodyPr>
          <a:lstStyle/>
          <a:p>
            <a:r>
              <a:rPr lang="en-US" sz="3600" b="1" dirty="0"/>
              <a:t>DEFINING A STRUCTURE</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PROCESSING A STRUCTURE</a:t>
            </a:r>
            <a:endParaRPr lang="en-US" dirty="0"/>
          </a:p>
        </p:txBody>
      </p:sp>
      <p:sp>
        <p:nvSpPr>
          <p:cNvPr id="3" name="Content Placeholder 2"/>
          <p:cNvSpPr>
            <a:spLocks noGrp="1"/>
          </p:cNvSpPr>
          <p:nvPr>
            <p:ph idx="1"/>
          </p:nvPr>
        </p:nvSpPr>
        <p:spPr/>
        <p:txBody>
          <a:bodyPr>
            <a:normAutofit/>
          </a:bodyPr>
          <a:lstStyle/>
          <a:p>
            <a:r>
              <a:rPr lang="en-US" sz="2700" dirty="0"/>
              <a:t>A structure member can be accessed by writing</a:t>
            </a:r>
          </a:p>
          <a:p>
            <a:pPr>
              <a:buNone/>
            </a:pPr>
            <a:r>
              <a:rPr lang="en-US" sz="2700" b="1" i="1" dirty="0"/>
              <a:t>		variable. member</a:t>
            </a:r>
          </a:p>
          <a:p>
            <a:pPr algn="just">
              <a:buNone/>
            </a:pPr>
            <a:r>
              <a:rPr lang="en-US" sz="2700" dirty="0"/>
              <a:t>	where </a:t>
            </a:r>
            <a:r>
              <a:rPr lang="en-US" sz="2700" i="1" dirty="0"/>
              <a:t>variable refers to-the name of a structure-type variable, and member refers to the name of a member </a:t>
            </a:r>
            <a:r>
              <a:rPr lang="en-US" sz="2700" dirty="0"/>
              <a:t>within the structure.</a:t>
            </a:r>
          </a:p>
        </p:txBody>
      </p:sp>
      <p:sp>
        <p:nvSpPr>
          <p:cNvPr id="4" name="Slide Number Placeholder 3">
            <a:extLst>
              <a:ext uri="{FF2B5EF4-FFF2-40B4-BE49-F238E27FC236}">
                <a16:creationId xmlns:a16="http://schemas.microsoft.com/office/drawing/2014/main" id="{0B84A138-A394-4256-9946-0FAB97C7791C}"/>
              </a:ext>
            </a:extLst>
          </p:cNvPr>
          <p:cNvSpPr>
            <a:spLocks noGrp="1"/>
          </p:cNvSpPr>
          <p:nvPr>
            <p:ph type="sldNum" sz="quarter" idx="12"/>
          </p:nvPr>
        </p:nvSpPr>
        <p:spPr/>
        <p:txBody>
          <a:bodyPr/>
          <a:lstStyle/>
          <a:p>
            <a:fld id="{ABEA4358-9AB0-4A2E-898C-66F68BC0095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667000" y="1396561"/>
            <a:ext cx="4267200" cy="4709298"/>
          </a:xfrm>
          <a:prstGeom prst="rect">
            <a:avLst/>
          </a:prstGeom>
          <a:noFill/>
          <a:ln w="9525">
            <a:solidFill>
              <a:schemeClr val="accent1"/>
            </a:solidFill>
            <a:miter lim="800000"/>
            <a:headEnd/>
            <a:tailEnd/>
          </a:ln>
          <a:effectLst/>
        </p:spPr>
      </p:pic>
      <p:sp>
        <p:nvSpPr>
          <p:cNvPr id="6" name="Rectangle 5"/>
          <p:cNvSpPr/>
          <p:nvPr/>
        </p:nvSpPr>
        <p:spPr>
          <a:xfrm>
            <a:off x="2971800" y="6106308"/>
            <a:ext cx="2490875" cy="477054"/>
          </a:xfrm>
          <a:prstGeom prst="rect">
            <a:avLst/>
          </a:prstGeom>
        </p:spPr>
        <p:txBody>
          <a:bodyPr wrap="none">
            <a:spAutoFit/>
          </a:bodyPr>
          <a:lstStyle/>
          <a:p>
            <a:r>
              <a:rPr lang="en-US" sz="2500" dirty="0" err="1"/>
              <a:t>customer.acct_no</a:t>
            </a:r>
            <a:endParaRPr lang="en-US" sz="2500" dirty="0"/>
          </a:p>
        </p:txBody>
      </p:sp>
      <p:sp>
        <p:nvSpPr>
          <p:cNvPr id="3" name="Slide Number Placeholder 2">
            <a:extLst>
              <a:ext uri="{FF2B5EF4-FFF2-40B4-BE49-F238E27FC236}">
                <a16:creationId xmlns:a16="http://schemas.microsoft.com/office/drawing/2014/main" id="{104D9D9E-AF1D-456F-B733-08E25891FEFB}"/>
              </a:ext>
            </a:extLst>
          </p:cNvPr>
          <p:cNvSpPr>
            <a:spLocks noGrp="1"/>
          </p:cNvSpPr>
          <p:nvPr>
            <p:ph type="sldNum" sz="quarter" idx="12"/>
          </p:nvPr>
        </p:nvSpPr>
        <p:spPr/>
        <p:txBody>
          <a:bodyPr/>
          <a:lstStyle/>
          <a:p>
            <a:fld id="{ABEA4358-9AB0-4A2E-898C-66F68BC0095C}" type="slidenum">
              <a:rPr lang="en-US" smtClean="0"/>
              <a:pPr/>
              <a:t>13</a:t>
            </a:fld>
            <a:endParaRPr lang="en-US"/>
          </a:p>
        </p:txBody>
      </p:sp>
      <p:sp>
        <p:nvSpPr>
          <p:cNvPr id="7" name="Title 1">
            <a:extLst>
              <a:ext uri="{FF2B5EF4-FFF2-40B4-BE49-F238E27FC236}">
                <a16:creationId xmlns:a16="http://schemas.microsoft.com/office/drawing/2014/main" id="{5A7FFAA7-330A-4F7B-AD4A-258833D9A6DD}"/>
              </a:ext>
            </a:extLst>
          </p:cNvPr>
          <p:cNvSpPr>
            <a:spLocks noGrp="1"/>
          </p:cNvSpPr>
          <p:nvPr>
            <p:ph type="title"/>
          </p:nvPr>
        </p:nvSpPr>
        <p:spPr>
          <a:xfrm>
            <a:off x="457200" y="274638"/>
            <a:ext cx="8229600" cy="1143000"/>
          </a:xfrm>
        </p:spPr>
        <p:txBody>
          <a:bodyPr/>
          <a:lstStyle/>
          <a:p>
            <a:r>
              <a:rPr lang="en-US" b="1" dirty="0"/>
              <a:t>PROCESSING A STRUCTURE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2D61B3-DCF8-4D5D-955C-751D0D1064C4}"/>
              </a:ext>
            </a:extLst>
          </p:cNvPr>
          <p:cNvSpPr>
            <a:spLocks noGrp="1"/>
          </p:cNvSpPr>
          <p:nvPr>
            <p:ph type="sldNum" sz="quarter" idx="12"/>
          </p:nvPr>
        </p:nvSpPr>
        <p:spPr/>
        <p:txBody>
          <a:bodyPr/>
          <a:lstStyle/>
          <a:p>
            <a:fld id="{ABEA4358-9AB0-4A2E-898C-66F68BC0095C}" type="slidenum">
              <a:rPr lang="en-US" smtClean="0"/>
              <a:pPr/>
              <a:t>14</a:t>
            </a:fld>
            <a:endParaRPr lang="en-US"/>
          </a:p>
        </p:txBody>
      </p:sp>
      <p:sp>
        <p:nvSpPr>
          <p:cNvPr id="7" name="TextBox 6">
            <a:extLst>
              <a:ext uri="{FF2B5EF4-FFF2-40B4-BE49-F238E27FC236}">
                <a16:creationId xmlns:a16="http://schemas.microsoft.com/office/drawing/2014/main" id="{0BFCEB0E-CC52-426D-9BBE-71153192A94E}"/>
              </a:ext>
            </a:extLst>
          </p:cNvPr>
          <p:cNvSpPr txBox="1"/>
          <p:nvPr/>
        </p:nvSpPr>
        <p:spPr>
          <a:xfrm>
            <a:off x="228600" y="37289"/>
            <a:ext cx="6705600" cy="6598858"/>
          </a:xfrm>
          <a:prstGeom prst="rect">
            <a:avLst/>
          </a:prstGeom>
          <a:noFill/>
          <a:ln>
            <a:solidFill>
              <a:schemeClr val="accent1"/>
            </a:solidFill>
          </a:ln>
        </p:spPr>
        <p:txBody>
          <a:bodyPr wrap="square">
            <a:spAutoFit/>
          </a:bodyPr>
          <a:lstStyle/>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#include &lt;</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stdio.h</a:t>
            </a:r>
            <a:r>
              <a:rPr lang="en-US" sz="1800" dirty="0">
                <a:effectLst/>
                <a:latin typeface="Consolas" panose="020B0609020204030204" pitchFamily="49" charset="0"/>
                <a:ea typeface="Calibri" panose="020F0502020204030204" pitchFamily="34" charset="0"/>
                <a:cs typeface="Times New Roman" panose="02020603050405020304" pitchFamily="18" charset="0"/>
              </a:rPr>
              <a: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#include &lt;</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string.h</a:t>
            </a:r>
            <a:r>
              <a:rPr lang="en-US" sz="1800" dirty="0">
                <a:effectLst/>
                <a:latin typeface="Consolas" panose="020B0609020204030204" pitchFamily="49" charset="0"/>
                <a:ea typeface="Calibri" panose="020F0502020204030204" pitchFamily="34" charset="0"/>
                <a:cs typeface="Times New Roman" panose="02020603050405020304" pitchFamily="18" charset="0"/>
              </a:rPr>
              <a: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create struct with person1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struct Person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char name[50];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int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citNo</a:t>
            </a:r>
            <a:r>
              <a:rPr lang="en-US" sz="1800" dirty="0">
                <a:effectLst/>
                <a:latin typeface="Consolas" panose="020B06090202040302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float salary;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person1;</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int main()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 assign value to name of person1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strcpy</a:t>
            </a:r>
            <a:r>
              <a:rPr lang="en-US" sz="1800" dirty="0">
                <a:effectLst/>
                <a:latin typeface="Consolas" panose="020B0609020204030204" pitchFamily="49" charset="0"/>
                <a:ea typeface="Calibri" panose="020F0502020204030204" pitchFamily="34" charset="0"/>
                <a:cs typeface="Times New Roman" panose="02020603050405020304" pitchFamily="18" charset="0"/>
              </a:rPr>
              <a:t>(person1.name, "George Orwell");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 assign values to other person1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person1.citNo = 1984;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person1. salary = 2500;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 print struct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printf</a:t>
            </a:r>
            <a:r>
              <a:rPr lang="en-US" sz="1800" dirty="0">
                <a:effectLst/>
                <a:latin typeface="Consolas" panose="020B0609020204030204" pitchFamily="49" charset="0"/>
                <a:ea typeface="Calibri" panose="020F0502020204030204" pitchFamily="34" charset="0"/>
                <a:cs typeface="Times New Roman" panose="02020603050405020304" pitchFamily="18" charset="0"/>
              </a:rPr>
              <a:t>("Name: %s\n", person1.name);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printf</a:t>
            </a:r>
            <a:r>
              <a:rPr lang="en-US" sz="1800" dirty="0">
                <a:effectLst/>
                <a:latin typeface="Consolas" panose="020B0609020204030204" pitchFamily="49" charset="0"/>
                <a:ea typeface="Calibri" panose="020F0502020204030204" pitchFamily="34" charset="0"/>
                <a:cs typeface="Times New Roman" panose="02020603050405020304" pitchFamily="18" charset="0"/>
              </a:rPr>
              <a:t>("Citizenship No.: %d\n", person1.citNo);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printf</a:t>
            </a:r>
            <a:r>
              <a:rPr lang="en-US" sz="1800" dirty="0">
                <a:effectLst/>
                <a:latin typeface="Consolas" panose="020B0609020204030204" pitchFamily="49" charset="0"/>
                <a:ea typeface="Calibri" panose="020F0502020204030204" pitchFamily="34" charset="0"/>
                <a:cs typeface="Times New Roman" panose="02020603050405020304" pitchFamily="18" charset="0"/>
              </a:rPr>
              <a:t>("Salary: %.2f", person1.salary);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return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417DED95-1337-4DBF-BD71-CD9766B27F65}"/>
              </a:ext>
            </a:extLst>
          </p:cNvPr>
          <p:cNvSpPr>
            <a:spLocks noChangeArrowheads="1"/>
          </p:cNvSpPr>
          <p:nvPr/>
        </p:nvSpPr>
        <p:spPr bwMode="auto">
          <a:xfrm>
            <a:off x="6934200" y="2228722"/>
            <a:ext cx="2133600" cy="1107996"/>
          </a:xfrm>
          <a:prstGeom prst="rect">
            <a:avLst/>
          </a:prstGeom>
          <a:noFill/>
          <a:ln>
            <a:solidFill>
              <a:schemeClr val="accent1"/>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mj-lt"/>
              </a:rPr>
              <a:t>Output</a:t>
            </a:r>
            <a:endParaRPr kumimoji="0" lang="en-US" altLang="en-US" b="0" i="0" u="none" strike="noStrike" cap="none" normalizeH="0" baseline="0" dirty="0">
              <a:ln>
                <a:noFill/>
              </a:ln>
              <a:solidFill>
                <a:srgbClr val="FF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mj-lt"/>
              </a:rPr>
              <a:t>Name: George Orwell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mj-lt"/>
              </a:rPr>
              <a:t>Citizenship No.: 1984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mj-lt"/>
              </a:rPr>
              <a:t>Salary: 2500.00 </a:t>
            </a:r>
          </a:p>
        </p:txBody>
      </p:sp>
    </p:spTree>
    <p:extLst>
      <p:ext uri="{BB962C8B-B14F-4D97-AF65-F5344CB8AC3E}">
        <p14:creationId xmlns:p14="http://schemas.microsoft.com/office/powerpoint/2010/main" val="134537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a:bodyPr>
          <a:lstStyle/>
          <a:p>
            <a:r>
              <a:rPr lang="en-US" sz="2600" dirty="0"/>
              <a:t>Several expressions involving the structure variable customer and its members are given below.</a:t>
            </a:r>
          </a:p>
        </p:txBody>
      </p:sp>
      <p:pic>
        <p:nvPicPr>
          <p:cNvPr id="1026" name="Picture 2"/>
          <p:cNvPicPr>
            <a:picLocks noChangeAspect="1" noChangeArrowheads="1"/>
          </p:cNvPicPr>
          <p:nvPr/>
        </p:nvPicPr>
        <p:blipFill>
          <a:blip r:embed="rId2"/>
          <a:srcRect/>
          <a:stretch>
            <a:fillRect/>
          </a:stretch>
        </p:blipFill>
        <p:spPr bwMode="auto">
          <a:xfrm>
            <a:off x="0" y="3081338"/>
            <a:ext cx="9110818" cy="1871662"/>
          </a:xfrm>
          <a:prstGeom prst="rect">
            <a:avLst/>
          </a:prstGeom>
          <a:noFill/>
          <a:ln w="9525">
            <a:noFill/>
            <a:miter lim="800000"/>
            <a:headEnd/>
            <a:tailEnd/>
          </a:ln>
          <a:effectLst/>
        </p:spPr>
      </p:pic>
      <p:sp>
        <p:nvSpPr>
          <p:cNvPr id="5" name="Title 1">
            <a:extLst>
              <a:ext uri="{FF2B5EF4-FFF2-40B4-BE49-F238E27FC236}">
                <a16:creationId xmlns:a16="http://schemas.microsoft.com/office/drawing/2014/main" id="{C8C98537-6AA3-4514-AC5B-F82822A2CC84}"/>
              </a:ext>
            </a:extLst>
          </p:cNvPr>
          <p:cNvSpPr>
            <a:spLocks noGrp="1"/>
          </p:cNvSpPr>
          <p:nvPr>
            <p:ph type="title"/>
          </p:nvPr>
        </p:nvSpPr>
        <p:spPr>
          <a:xfrm>
            <a:off x="457200" y="274638"/>
            <a:ext cx="8229600" cy="1143000"/>
          </a:xfrm>
        </p:spPr>
        <p:txBody>
          <a:bodyPr/>
          <a:lstStyle/>
          <a:p>
            <a:r>
              <a:rPr lang="en-US" b="1" dirty="0"/>
              <a:t>PROCESSING A STRUCTURE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1325562"/>
            <a:ext cx="8915400" cy="5364163"/>
          </a:xfrm>
        </p:spPr>
        <p:txBody>
          <a:bodyPr>
            <a:normAutofit/>
          </a:bodyPr>
          <a:lstStyle/>
          <a:p>
            <a:r>
              <a:rPr lang="en-US" sz="2700" dirty="0"/>
              <a:t>if a structure member is itself a structure, then a member of the embedded structure can be accessed by writing</a:t>
            </a:r>
          </a:p>
          <a:p>
            <a:pPr>
              <a:buNone/>
            </a:pPr>
            <a:r>
              <a:rPr lang="en-US" sz="2700" b="1" i="1" dirty="0"/>
              <a:t>		variable. member. </a:t>
            </a:r>
            <a:r>
              <a:rPr lang="en-US" sz="2700" b="1" i="1" dirty="0" err="1"/>
              <a:t>submember</a:t>
            </a:r>
            <a:endParaRPr lang="en-US" sz="2700" b="1" i="1" dirty="0"/>
          </a:p>
          <a:p>
            <a:pPr>
              <a:buNone/>
            </a:pPr>
            <a:r>
              <a:rPr lang="en-US" sz="2700" dirty="0"/>
              <a:t>	where </a:t>
            </a:r>
            <a:r>
              <a:rPr lang="en-US" sz="2700" b="1" dirty="0"/>
              <a:t>member</a:t>
            </a:r>
            <a:r>
              <a:rPr lang="en-US" sz="2700" dirty="0"/>
              <a:t> refers to the name of the member within the outer structure, </a:t>
            </a:r>
            <a:r>
              <a:rPr lang="en-US" sz="2700" b="1" dirty="0"/>
              <a:t>and sub member </a:t>
            </a:r>
            <a:r>
              <a:rPr lang="en-US" sz="2700" dirty="0"/>
              <a:t>refers to the name of the member within the embedded structure.</a:t>
            </a:r>
          </a:p>
          <a:p>
            <a:pPr algn="just"/>
            <a:r>
              <a:rPr lang="en-US" sz="2700" dirty="0"/>
              <a:t>To access the month of the last payment, we would therefore write</a:t>
            </a:r>
          </a:p>
          <a:p>
            <a:pPr algn="just">
              <a:buNone/>
            </a:pPr>
            <a:r>
              <a:rPr lang="en-US" sz="2700" b="1" dirty="0"/>
              <a:t>			</a:t>
            </a:r>
            <a:r>
              <a:rPr lang="en-US" sz="2700" b="1" dirty="0" err="1"/>
              <a:t>customer.lastpayment.month</a:t>
            </a:r>
            <a:endParaRPr lang="en-US" sz="2700" b="1" dirty="0"/>
          </a:p>
          <a:p>
            <a:pPr algn="just">
              <a:buNone/>
            </a:pPr>
            <a:r>
              <a:rPr lang="en-US" sz="2700" dirty="0"/>
              <a:t>	Moreover, this value can be incremented by writing</a:t>
            </a:r>
          </a:p>
          <a:p>
            <a:pPr algn="just">
              <a:buNone/>
            </a:pPr>
            <a:r>
              <a:rPr lang="en-US" sz="2700" b="1" dirty="0"/>
              <a:t>			++</a:t>
            </a:r>
            <a:r>
              <a:rPr lang="en-US" sz="2700" b="1" dirty="0" err="1"/>
              <a:t>customer.lastpayment.month</a:t>
            </a:r>
            <a:endParaRPr lang="en-US" sz="2700" dirty="0"/>
          </a:p>
        </p:txBody>
      </p:sp>
      <p:sp>
        <p:nvSpPr>
          <p:cNvPr id="4" name="Title 1">
            <a:extLst>
              <a:ext uri="{FF2B5EF4-FFF2-40B4-BE49-F238E27FC236}">
                <a16:creationId xmlns:a16="http://schemas.microsoft.com/office/drawing/2014/main" id="{E0107DB4-F54C-4D62-B4C0-0CF1BB001F1F}"/>
              </a:ext>
            </a:extLst>
          </p:cNvPr>
          <p:cNvSpPr>
            <a:spLocks noGrp="1"/>
          </p:cNvSpPr>
          <p:nvPr>
            <p:ph type="title"/>
          </p:nvPr>
        </p:nvSpPr>
        <p:spPr>
          <a:xfrm>
            <a:off x="457200" y="274638"/>
            <a:ext cx="8229600" cy="563562"/>
          </a:xfrm>
        </p:spPr>
        <p:txBody>
          <a:bodyPr>
            <a:normAutofit fontScale="90000"/>
          </a:bodyPr>
          <a:lstStyle/>
          <a:p>
            <a:r>
              <a:rPr lang="en-US" b="1" dirty="0"/>
              <a:t>PROCESSING A STRUCTURE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192" y="1600200"/>
            <a:ext cx="8839200" cy="4525963"/>
          </a:xfrm>
        </p:spPr>
        <p:txBody>
          <a:bodyPr>
            <a:normAutofit/>
          </a:bodyPr>
          <a:lstStyle/>
          <a:p>
            <a:pPr algn="just"/>
            <a:r>
              <a:rPr lang="en-US" sz="2700" dirty="0"/>
              <a:t>Similarly, if a structure member is an array, then </a:t>
            </a:r>
            <a:r>
              <a:rPr lang="en-US" sz="2700" b="1" dirty="0"/>
              <a:t>an individual </a:t>
            </a:r>
            <a:r>
              <a:rPr lang="en-US" sz="2700" dirty="0"/>
              <a:t>array element can be accessed by writing</a:t>
            </a:r>
          </a:p>
          <a:p>
            <a:pPr algn="just">
              <a:buNone/>
            </a:pPr>
            <a:r>
              <a:rPr lang="en-US" sz="2700" b="1" i="1" dirty="0"/>
              <a:t>			variable. member[ expression]</a:t>
            </a:r>
          </a:p>
          <a:p>
            <a:pPr algn="just">
              <a:buNone/>
            </a:pPr>
            <a:r>
              <a:rPr lang="en-US" sz="2700" dirty="0"/>
              <a:t>	where expression is a nonnegative value that indicates the array element.</a:t>
            </a:r>
          </a:p>
          <a:p>
            <a:pPr algn="just"/>
            <a:r>
              <a:rPr lang="en-US" sz="2700" dirty="0"/>
              <a:t>Example: T</a:t>
            </a:r>
            <a:r>
              <a:rPr lang="en-US" sz="2800" dirty="0"/>
              <a:t>he third member of customer is the character array customer. name. The third character within this array can be accessed by writing</a:t>
            </a:r>
          </a:p>
          <a:p>
            <a:pPr>
              <a:buNone/>
            </a:pPr>
            <a:r>
              <a:rPr lang="en-US" sz="2800" b="1" dirty="0"/>
              <a:t>			customer.name[2]</a:t>
            </a:r>
            <a:endParaRPr lang="en-US" sz="2700" dirty="0"/>
          </a:p>
        </p:txBody>
      </p:sp>
      <p:sp>
        <p:nvSpPr>
          <p:cNvPr id="4" name="Title 1">
            <a:extLst>
              <a:ext uri="{FF2B5EF4-FFF2-40B4-BE49-F238E27FC236}">
                <a16:creationId xmlns:a16="http://schemas.microsoft.com/office/drawing/2014/main" id="{1BB693E6-AEED-46DA-912C-FB4CE6184A2F}"/>
              </a:ext>
            </a:extLst>
          </p:cNvPr>
          <p:cNvSpPr>
            <a:spLocks noGrp="1"/>
          </p:cNvSpPr>
          <p:nvPr>
            <p:ph type="title"/>
          </p:nvPr>
        </p:nvSpPr>
        <p:spPr>
          <a:xfrm>
            <a:off x="457200" y="304800"/>
            <a:ext cx="8229600" cy="1143000"/>
          </a:xfrm>
        </p:spPr>
        <p:txBody>
          <a:bodyPr/>
          <a:lstStyle/>
          <a:p>
            <a:r>
              <a:rPr lang="en-US" b="1" dirty="0"/>
              <a:t>PROCESSING A STRUCTURE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553200"/>
          </a:xfrm>
        </p:spPr>
        <p:txBody>
          <a:bodyPr>
            <a:normAutofit lnSpcReduction="10000"/>
          </a:bodyPr>
          <a:lstStyle/>
          <a:p>
            <a:r>
              <a:rPr lang="en-US" sz="2700" dirty="0"/>
              <a:t>The use of the period operator can be extended to arrays of structures, by writing</a:t>
            </a:r>
          </a:p>
          <a:p>
            <a:pPr>
              <a:buNone/>
            </a:pPr>
            <a:r>
              <a:rPr lang="en-US" sz="2700" b="1" i="1" dirty="0"/>
              <a:t>			array[ expression] .member</a:t>
            </a:r>
          </a:p>
          <a:p>
            <a:pPr>
              <a:buNone/>
            </a:pPr>
            <a:endParaRPr lang="en-US" sz="2700" b="1" i="1" dirty="0"/>
          </a:p>
          <a:p>
            <a:pPr>
              <a:buNone/>
            </a:pPr>
            <a:endParaRPr lang="en-US" sz="2700" b="1" i="1" dirty="0"/>
          </a:p>
          <a:p>
            <a:pPr>
              <a:buNone/>
            </a:pPr>
            <a:endParaRPr lang="en-US" sz="2700" b="1" i="1" dirty="0"/>
          </a:p>
          <a:p>
            <a:pPr>
              <a:buNone/>
            </a:pPr>
            <a:endParaRPr lang="en-US" sz="2700" b="1" i="1" dirty="0"/>
          </a:p>
          <a:p>
            <a:pPr>
              <a:buNone/>
            </a:pPr>
            <a:endParaRPr lang="en-US" sz="2700" b="1" i="1" dirty="0"/>
          </a:p>
          <a:p>
            <a:pPr>
              <a:buNone/>
            </a:pPr>
            <a:endParaRPr lang="en-US" sz="2700" b="1" i="1" dirty="0"/>
          </a:p>
          <a:p>
            <a:pPr>
              <a:buNone/>
            </a:pPr>
            <a:endParaRPr lang="en-US" sz="2700" b="1" i="1" dirty="0"/>
          </a:p>
          <a:p>
            <a:pPr>
              <a:buNone/>
            </a:pPr>
            <a:endParaRPr lang="en-US" sz="2700" b="1" i="1" dirty="0"/>
          </a:p>
          <a:p>
            <a:endParaRPr lang="en-US" sz="2600" dirty="0"/>
          </a:p>
          <a:p>
            <a:r>
              <a:rPr lang="en-US" sz="2600" dirty="0"/>
              <a:t>14</a:t>
            </a:r>
            <a:r>
              <a:rPr lang="en-US" sz="2600" baseline="30000" dirty="0"/>
              <a:t>th</a:t>
            </a:r>
            <a:r>
              <a:rPr lang="en-US" sz="2600" dirty="0"/>
              <a:t> customer's balance can be accessed by writing </a:t>
            </a:r>
            <a:r>
              <a:rPr lang="en-US" sz="2600" b="1" dirty="0"/>
              <a:t>customer[ 13]. balance. </a:t>
            </a:r>
            <a:r>
              <a:rPr lang="en-US" sz="2600" dirty="0"/>
              <a:t>The corresponding address can be obtained as</a:t>
            </a:r>
            <a:r>
              <a:rPr lang="en-US" sz="2600" b="1" dirty="0"/>
              <a:t> &amp;customer[ 13]. balance.</a:t>
            </a:r>
            <a:endParaRPr lang="en-US" sz="2600" dirty="0"/>
          </a:p>
        </p:txBody>
      </p:sp>
      <p:pic>
        <p:nvPicPr>
          <p:cNvPr id="2050" name="Picture 2"/>
          <p:cNvPicPr>
            <a:picLocks noChangeAspect="1" noChangeArrowheads="1"/>
          </p:cNvPicPr>
          <p:nvPr/>
        </p:nvPicPr>
        <p:blipFill>
          <a:blip r:embed="rId2"/>
          <a:srcRect/>
          <a:stretch>
            <a:fillRect/>
          </a:stretch>
        </p:blipFill>
        <p:spPr bwMode="auto">
          <a:xfrm>
            <a:off x="2590800" y="1741137"/>
            <a:ext cx="3513595" cy="36690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543772" y="2057400"/>
            <a:ext cx="8056456" cy="3505200"/>
          </a:xfrm>
          <a:prstGeom prst="rect">
            <a:avLst/>
          </a:prstGeom>
          <a:noFill/>
          <a:ln w="9525">
            <a:solidFill>
              <a:schemeClr val="accent1"/>
            </a:solid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a:t>Structure</a:t>
            </a:r>
          </a:p>
        </p:txBody>
      </p:sp>
      <p:sp>
        <p:nvSpPr>
          <p:cNvPr id="3" name="Slide Number Placeholder 2">
            <a:extLst>
              <a:ext uri="{FF2B5EF4-FFF2-40B4-BE49-F238E27FC236}">
                <a16:creationId xmlns:a16="http://schemas.microsoft.com/office/drawing/2014/main" id="{8A5D0E12-DAC4-493A-A26B-FE1103532550}"/>
              </a:ext>
            </a:extLst>
          </p:cNvPr>
          <p:cNvSpPr>
            <a:spLocks noGrp="1"/>
          </p:cNvSpPr>
          <p:nvPr>
            <p:ph type="sldNum" sz="quarter" idx="12"/>
          </p:nvPr>
        </p:nvSpPr>
        <p:spPr/>
        <p:txBody>
          <a:bodyPr/>
          <a:lstStyle/>
          <a:p>
            <a:fld id="{ABEA4358-9AB0-4A2E-898C-66F68BC0095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119"/>
            <a:ext cx="8229600" cy="792162"/>
          </a:xfrm>
        </p:spPr>
        <p:txBody>
          <a:bodyPr>
            <a:normAutofit/>
          </a:bodyPr>
          <a:lstStyle/>
          <a:p>
            <a:r>
              <a:rPr lang="en-US" sz="3600" b="1" dirty="0"/>
              <a:t>USER-DEFINED DATA TYPES (</a:t>
            </a:r>
            <a:r>
              <a:rPr lang="en-US" sz="3600" b="1" dirty="0" err="1"/>
              <a:t>typedef</a:t>
            </a:r>
            <a:r>
              <a:rPr lang="en-US" sz="3600" b="1" dirty="0"/>
              <a:t>)</a:t>
            </a:r>
            <a:endParaRPr lang="en-US" sz="3600" dirty="0"/>
          </a:p>
        </p:txBody>
      </p:sp>
      <p:sp>
        <p:nvSpPr>
          <p:cNvPr id="3" name="Content Placeholder 2"/>
          <p:cNvSpPr>
            <a:spLocks noGrp="1"/>
          </p:cNvSpPr>
          <p:nvPr>
            <p:ph idx="1"/>
          </p:nvPr>
        </p:nvSpPr>
        <p:spPr>
          <a:xfrm>
            <a:off x="228600" y="914400"/>
            <a:ext cx="8686800" cy="5486400"/>
          </a:xfrm>
        </p:spPr>
        <p:txBody>
          <a:bodyPr>
            <a:normAutofit fontScale="85000" lnSpcReduction="20000"/>
          </a:bodyPr>
          <a:lstStyle/>
          <a:p>
            <a:pPr algn="just"/>
            <a:r>
              <a:rPr lang="en-US" dirty="0"/>
              <a:t>The </a:t>
            </a:r>
            <a:r>
              <a:rPr lang="en-US" b="1" dirty="0" err="1"/>
              <a:t>typedef</a:t>
            </a:r>
            <a:r>
              <a:rPr lang="en-US" b="1" dirty="0"/>
              <a:t> feature allows users to define new data-types that are equivalent to existing data types. Once a </a:t>
            </a:r>
            <a:r>
              <a:rPr lang="en-US" dirty="0"/>
              <a:t>user-defined data type has been established, then new variables, arrays, structures, etc. can be declared in terms of this new data type.</a:t>
            </a:r>
          </a:p>
          <a:p>
            <a:pPr algn="just"/>
            <a:r>
              <a:rPr lang="en-US" dirty="0"/>
              <a:t>In general terms, a new data type is defined </a:t>
            </a:r>
            <a:r>
              <a:rPr lang="en-US" b="1" dirty="0"/>
              <a:t>as</a:t>
            </a:r>
          </a:p>
          <a:p>
            <a:pPr algn="just">
              <a:buNone/>
            </a:pPr>
            <a:r>
              <a:rPr lang="en-US" b="1" dirty="0"/>
              <a:t>			</a:t>
            </a:r>
            <a:r>
              <a:rPr lang="en-US" b="1" dirty="0" err="1"/>
              <a:t>typedef</a:t>
            </a:r>
            <a:r>
              <a:rPr lang="en-US" b="1" dirty="0"/>
              <a:t>  </a:t>
            </a:r>
            <a:r>
              <a:rPr lang="en-US" b="1" i="1" dirty="0"/>
              <a:t>type  new-type;</a:t>
            </a:r>
          </a:p>
          <a:p>
            <a:pPr algn="just">
              <a:buNone/>
            </a:pPr>
            <a:endParaRPr lang="en-US" b="1" i="1" dirty="0"/>
          </a:p>
          <a:p>
            <a:pPr algn="just">
              <a:buNone/>
            </a:pPr>
            <a:r>
              <a:rPr lang="en-US" dirty="0"/>
              <a:t>	where </a:t>
            </a:r>
            <a:r>
              <a:rPr lang="en-US" b="1" i="1" dirty="0"/>
              <a:t>type </a:t>
            </a:r>
            <a:r>
              <a:rPr lang="en-US" dirty="0"/>
              <a:t>refers to an existing data type </a:t>
            </a:r>
            <a:r>
              <a:rPr lang="en-US" b="1" i="1" dirty="0"/>
              <a:t>(either a standard data type, or previous user-defined data type), </a:t>
            </a:r>
            <a:r>
              <a:rPr lang="en-US" dirty="0"/>
              <a:t>and </a:t>
            </a:r>
            <a:r>
              <a:rPr lang="en-US" b="1" i="1" dirty="0"/>
              <a:t>new- type </a:t>
            </a:r>
            <a:r>
              <a:rPr lang="en-US" dirty="0"/>
              <a:t>refers to the new user-defined data type</a:t>
            </a:r>
            <a:r>
              <a:rPr lang="en-US" b="1" i="1" dirty="0"/>
              <a:t>. </a:t>
            </a:r>
            <a:r>
              <a:rPr lang="en-US" dirty="0"/>
              <a:t>It should be understood, however, that the new data type will be new in name only. In reality, this new data type will not be fundamentally different from one of the standard data types.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444" y="1600200"/>
            <a:ext cx="8839200" cy="4525963"/>
          </a:xfrm>
        </p:spPr>
        <p:txBody>
          <a:bodyPr>
            <a:normAutofit fontScale="85000" lnSpcReduction="10000"/>
          </a:bodyPr>
          <a:lstStyle/>
          <a:p>
            <a:r>
              <a:rPr lang="en-US" b="1" dirty="0"/>
              <a:t>Example:</a:t>
            </a:r>
          </a:p>
          <a:p>
            <a:pPr>
              <a:buNone/>
            </a:pPr>
            <a:r>
              <a:rPr lang="en-US" b="1" dirty="0"/>
              <a:t>		</a:t>
            </a:r>
            <a:r>
              <a:rPr lang="en-US" b="1" dirty="0" err="1"/>
              <a:t>typedef</a:t>
            </a:r>
            <a:r>
              <a:rPr lang="en-US" b="1" dirty="0"/>
              <a:t>  </a:t>
            </a:r>
            <a:r>
              <a:rPr lang="en-US" b="1" dirty="0" err="1"/>
              <a:t>int</a:t>
            </a:r>
            <a:r>
              <a:rPr lang="en-US" b="1" dirty="0"/>
              <a:t> age;</a:t>
            </a:r>
          </a:p>
          <a:p>
            <a:pPr>
              <a:buNone/>
            </a:pPr>
            <a:r>
              <a:rPr lang="en-US" dirty="0"/>
              <a:t>	In this declaration </a:t>
            </a:r>
            <a:r>
              <a:rPr lang="en-US" b="1" dirty="0"/>
              <a:t>age </a:t>
            </a:r>
            <a:r>
              <a:rPr lang="en-US" dirty="0"/>
              <a:t>is a user-defined data type, which is equivalent to type </a:t>
            </a:r>
            <a:r>
              <a:rPr lang="en-US" b="1" dirty="0"/>
              <a:t>int. </a:t>
            </a:r>
            <a:r>
              <a:rPr lang="en-US" dirty="0"/>
              <a:t>Hence, the variable declaration</a:t>
            </a:r>
          </a:p>
          <a:p>
            <a:pPr>
              <a:buNone/>
            </a:pPr>
            <a:r>
              <a:rPr lang="en-US" b="1" dirty="0"/>
              <a:t>		age male, female;</a:t>
            </a:r>
          </a:p>
          <a:p>
            <a:pPr>
              <a:buNone/>
            </a:pPr>
            <a:r>
              <a:rPr lang="en-US" dirty="0"/>
              <a:t>	is equivalent to writing</a:t>
            </a:r>
          </a:p>
          <a:p>
            <a:pPr>
              <a:buNone/>
            </a:pPr>
            <a:r>
              <a:rPr lang="en-US" b="1" dirty="0"/>
              <a:t>		</a:t>
            </a:r>
            <a:r>
              <a:rPr lang="en-US" b="1" dirty="0" err="1"/>
              <a:t>int</a:t>
            </a:r>
            <a:r>
              <a:rPr lang="en-US" b="1" dirty="0"/>
              <a:t> male, female;</a:t>
            </a:r>
          </a:p>
          <a:p>
            <a:pPr>
              <a:buNone/>
            </a:pPr>
            <a:r>
              <a:rPr lang="en-US" dirty="0"/>
              <a:t>	In other words, male and female are regarded as variables of type age, though they are actually integer-type variables.</a:t>
            </a:r>
          </a:p>
        </p:txBody>
      </p:sp>
      <p:sp>
        <p:nvSpPr>
          <p:cNvPr id="4" name="Title 1">
            <a:extLst>
              <a:ext uri="{FF2B5EF4-FFF2-40B4-BE49-F238E27FC236}">
                <a16:creationId xmlns:a16="http://schemas.microsoft.com/office/drawing/2014/main" id="{FD7C66AD-5264-484F-9C5E-6D7C1F1501AC}"/>
              </a:ext>
            </a:extLst>
          </p:cNvPr>
          <p:cNvSpPr>
            <a:spLocks noGrp="1"/>
          </p:cNvSpPr>
          <p:nvPr>
            <p:ph type="title"/>
          </p:nvPr>
        </p:nvSpPr>
        <p:spPr>
          <a:xfrm>
            <a:off x="457200" y="61119"/>
            <a:ext cx="8229600" cy="792162"/>
          </a:xfrm>
        </p:spPr>
        <p:txBody>
          <a:bodyPr>
            <a:normAutofit/>
          </a:bodyPr>
          <a:lstStyle/>
          <a:p>
            <a:r>
              <a:rPr lang="en-US" sz="3600" b="1" dirty="0"/>
              <a:t>USER-DEFINED DATA TYPES (</a:t>
            </a:r>
            <a:r>
              <a:rPr lang="en-US" sz="3600" b="1" dirty="0" err="1"/>
              <a:t>typedef</a:t>
            </a:r>
            <a:r>
              <a:rPr lang="en-US" sz="3600" b="1" dirty="0"/>
              <a:t>)</a:t>
            </a:r>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937"/>
            <a:ext cx="8229600" cy="685800"/>
          </a:xfrm>
        </p:spPr>
        <p:txBody>
          <a:bodyPr>
            <a:normAutofit/>
          </a:bodyPr>
          <a:lstStyle/>
          <a:p>
            <a:r>
              <a:rPr lang="en-US" sz="3600" b="1" dirty="0"/>
              <a:t>Define Structure using Tag</a:t>
            </a:r>
          </a:p>
        </p:txBody>
      </p:sp>
      <p:sp>
        <p:nvSpPr>
          <p:cNvPr id="3" name="Content Placeholder 2"/>
          <p:cNvSpPr>
            <a:spLocks noGrp="1"/>
          </p:cNvSpPr>
          <p:nvPr>
            <p:ph idx="1"/>
          </p:nvPr>
        </p:nvSpPr>
        <p:spPr/>
        <p:txBody>
          <a:bodyPr>
            <a:normAutofit fontScale="92500" lnSpcReduction="20000"/>
          </a:bodyPr>
          <a:lstStyle/>
          <a:p>
            <a:r>
              <a:rPr lang="en-US" dirty="0"/>
              <a:t>In general terms, a user-defined structure type can be written </a:t>
            </a:r>
            <a:r>
              <a:rPr lang="en-US" b="1" dirty="0"/>
              <a:t>as</a:t>
            </a:r>
          </a:p>
          <a:p>
            <a:endParaRPr lang="en-US" b="1" dirty="0"/>
          </a:p>
          <a:p>
            <a:endParaRPr lang="en-US" b="1" dirty="0"/>
          </a:p>
          <a:p>
            <a:endParaRPr lang="en-US" b="1" dirty="0"/>
          </a:p>
          <a:p>
            <a:endParaRPr lang="en-US" b="1" dirty="0"/>
          </a:p>
          <a:p>
            <a:endParaRPr lang="en-US" b="1" dirty="0"/>
          </a:p>
          <a:p>
            <a:r>
              <a:rPr lang="en-US" dirty="0"/>
              <a:t>where </a:t>
            </a:r>
            <a:r>
              <a:rPr lang="en-US" b="1" i="1" dirty="0"/>
              <a:t>new- type is the user-defined structure type. Structure variables can then be defined in terms of the </a:t>
            </a:r>
            <a:r>
              <a:rPr lang="en-US" dirty="0"/>
              <a:t>new data type.</a:t>
            </a:r>
          </a:p>
        </p:txBody>
      </p:sp>
      <p:pic>
        <p:nvPicPr>
          <p:cNvPr id="4098" name="Picture 2"/>
          <p:cNvPicPr>
            <a:picLocks noChangeAspect="1" noChangeArrowheads="1"/>
          </p:cNvPicPr>
          <p:nvPr/>
        </p:nvPicPr>
        <p:blipFill>
          <a:blip r:embed="rId2"/>
          <a:srcRect/>
          <a:stretch>
            <a:fillRect/>
          </a:stretch>
        </p:blipFill>
        <p:spPr bwMode="auto">
          <a:xfrm>
            <a:off x="3124200" y="2743200"/>
            <a:ext cx="2413746" cy="170973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444" y="533400"/>
            <a:ext cx="8839200" cy="4525963"/>
          </a:xfrm>
        </p:spPr>
        <p:txBody>
          <a:bodyPr>
            <a:noAutofit/>
          </a:bodyPr>
          <a:lstStyle/>
          <a:p>
            <a:r>
              <a:rPr lang="en-US" sz="2600" dirty="0"/>
              <a:t>Example:</a:t>
            </a:r>
          </a:p>
          <a:p>
            <a:endParaRPr lang="en-US" sz="2600" dirty="0"/>
          </a:p>
          <a:p>
            <a:endParaRPr lang="en-US" sz="2600" dirty="0"/>
          </a:p>
          <a:p>
            <a:endParaRPr lang="en-US" sz="2600" dirty="0"/>
          </a:p>
          <a:p>
            <a:endParaRPr lang="en-US" sz="2600" dirty="0"/>
          </a:p>
          <a:p>
            <a:endParaRPr lang="en-US" sz="2600" dirty="0"/>
          </a:p>
          <a:p>
            <a:endParaRPr lang="en-US" sz="2600" dirty="0"/>
          </a:p>
          <a:p>
            <a:pPr algn="just"/>
            <a:r>
              <a:rPr lang="en-US" sz="2600" dirty="0"/>
              <a:t>The first declaration defines record as a user-defined data type. The second declaration defines </a:t>
            </a:r>
            <a:r>
              <a:rPr lang="en-US" sz="2600" dirty="0" err="1"/>
              <a:t>oldcustomer</a:t>
            </a:r>
            <a:r>
              <a:rPr lang="en-US" sz="2600" dirty="0"/>
              <a:t> and </a:t>
            </a:r>
            <a:r>
              <a:rPr lang="en-US" sz="2600" dirty="0" err="1"/>
              <a:t>newcustomer</a:t>
            </a:r>
            <a:r>
              <a:rPr lang="en-US" sz="2600" dirty="0"/>
              <a:t> as structure variables of type record.</a:t>
            </a:r>
          </a:p>
          <a:p>
            <a:r>
              <a:rPr lang="en-US" sz="2600" dirty="0"/>
              <a:t>The </a:t>
            </a:r>
            <a:r>
              <a:rPr lang="en-US" sz="2600" b="1" dirty="0" err="1"/>
              <a:t>typedef</a:t>
            </a:r>
            <a:r>
              <a:rPr lang="en-US" sz="2600" b="1" dirty="0"/>
              <a:t> feature is particularly convenient when defining structures, since it eliminates the need to </a:t>
            </a:r>
            <a:r>
              <a:rPr lang="en-US" sz="2600" dirty="0"/>
              <a:t>repeatedly write </a:t>
            </a:r>
            <a:r>
              <a:rPr lang="en-US" sz="2600" b="1" dirty="0" err="1"/>
              <a:t>struct</a:t>
            </a:r>
            <a:r>
              <a:rPr lang="en-US" sz="2600" b="1" dirty="0"/>
              <a:t> </a:t>
            </a:r>
            <a:r>
              <a:rPr lang="en-US" sz="2600" b="1" i="1" dirty="0"/>
              <a:t>tag whenever a structure is referenced.</a:t>
            </a:r>
            <a:endParaRPr lang="en-US" sz="2600" dirty="0"/>
          </a:p>
          <a:p>
            <a:endParaRPr lang="en-US" sz="2600" dirty="0"/>
          </a:p>
        </p:txBody>
      </p:sp>
      <p:pic>
        <p:nvPicPr>
          <p:cNvPr id="5122" name="Picture 2"/>
          <p:cNvPicPr>
            <a:picLocks noChangeAspect="1" noChangeArrowheads="1"/>
          </p:cNvPicPr>
          <p:nvPr/>
        </p:nvPicPr>
        <p:blipFill>
          <a:blip r:embed="rId2"/>
          <a:srcRect/>
          <a:stretch>
            <a:fillRect/>
          </a:stretch>
        </p:blipFill>
        <p:spPr bwMode="auto">
          <a:xfrm>
            <a:off x="1828800" y="1121530"/>
            <a:ext cx="4724400" cy="2768808"/>
          </a:xfrm>
          <a:prstGeom prst="rect">
            <a:avLst/>
          </a:prstGeom>
          <a:noFill/>
          <a:ln w="9525">
            <a:solidFill>
              <a:schemeClr val="accent1"/>
            </a:solid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a:t>
            </a:r>
          </a:p>
        </p:txBody>
      </p:sp>
      <p:pic>
        <p:nvPicPr>
          <p:cNvPr id="6146" name="Picture 2"/>
          <p:cNvPicPr>
            <a:picLocks noChangeAspect="1" noChangeArrowheads="1"/>
          </p:cNvPicPr>
          <p:nvPr/>
        </p:nvPicPr>
        <p:blipFill>
          <a:blip r:embed="rId2"/>
          <a:srcRect/>
          <a:stretch>
            <a:fillRect/>
          </a:stretch>
        </p:blipFill>
        <p:spPr bwMode="auto">
          <a:xfrm>
            <a:off x="3048000" y="1752600"/>
            <a:ext cx="3048000" cy="4733365"/>
          </a:xfrm>
          <a:prstGeom prst="rect">
            <a:avLst/>
          </a:prstGeom>
          <a:noFill/>
          <a:ln w="9525">
            <a:solidFill>
              <a:schemeClr val="accent1"/>
            </a:solid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7E3771-28E2-47B5-A039-A65B999B664A}"/>
              </a:ext>
            </a:extLst>
          </p:cNvPr>
          <p:cNvSpPr>
            <a:spLocks noGrp="1"/>
          </p:cNvSpPr>
          <p:nvPr>
            <p:ph type="sldNum" sz="quarter" idx="12"/>
          </p:nvPr>
        </p:nvSpPr>
        <p:spPr/>
        <p:txBody>
          <a:bodyPr/>
          <a:lstStyle/>
          <a:p>
            <a:fld id="{ABEA4358-9AB0-4A2E-898C-66F68BC0095C}" type="slidenum">
              <a:rPr lang="en-US" smtClean="0"/>
              <a:pPr/>
              <a:t>25</a:t>
            </a:fld>
            <a:endParaRPr lang="en-US"/>
          </a:p>
        </p:txBody>
      </p:sp>
      <p:sp>
        <p:nvSpPr>
          <p:cNvPr id="6" name="TextBox 5">
            <a:extLst>
              <a:ext uri="{FF2B5EF4-FFF2-40B4-BE49-F238E27FC236}">
                <a16:creationId xmlns:a16="http://schemas.microsoft.com/office/drawing/2014/main" id="{0A0B0AC1-58B6-4BA5-9F75-996AAC7D47A1}"/>
              </a:ext>
            </a:extLst>
          </p:cNvPr>
          <p:cNvSpPr txBox="1"/>
          <p:nvPr/>
        </p:nvSpPr>
        <p:spPr>
          <a:xfrm>
            <a:off x="266700" y="126797"/>
            <a:ext cx="5829300" cy="6598858"/>
          </a:xfrm>
          <a:prstGeom prst="rect">
            <a:avLst/>
          </a:prstGeom>
          <a:noFill/>
          <a:ln>
            <a:solidFill>
              <a:schemeClr val="accent1"/>
            </a:solidFill>
          </a:ln>
        </p:spPr>
        <p:txBody>
          <a:bodyPr wrap="square">
            <a:spAutoFit/>
          </a:bodyPr>
          <a:lstStyle/>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#include &lt;</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stdio.h</a:t>
            </a:r>
            <a:r>
              <a:rPr lang="en-US" sz="1800" dirty="0">
                <a:effectLst/>
                <a:latin typeface="Consolas" panose="020B0609020204030204" pitchFamily="49" charset="0"/>
                <a:ea typeface="Calibri" panose="020F0502020204030204" pitchFamily="34" charset="0"/>
                <a:cs typeface="Times New Roman" panose="02020603050405020304" pitchFamily="18" charset="0"/>
              </a:rPr>
              <a: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#include &lt;</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string.h</a:t>
            </a:r>
            <a:r>
              <a:rPr lang="en-US" sz="1800" dirty="0">
                <a:effectLst/>
                <a:latin typeface="Consolas" panose="020B0609020204030204" pitchFamily="49" charset="0"/>
                <a:ea typeface="Calibri" panose="020F0502020204030204" pitchFamily="34" charset="0"/>
                <a:cs typeface="Times New Roman" panose="02020603050405020304" pitchFamily="18" charset="0"/>
              </a:rPr>
              <a: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struct with typedef person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typedef struct Person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char name[50];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int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citNo</a:t>
            </a:r>
            <a:r>
              <a:rPr lang="en-US" sz="1800" dirty="0">
                <a:effectLst/>
                <a:latin typeface="Consolas" panose="020B06090202040302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float salary;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person;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int main()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 create  Person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person p1;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 assign value to name of p1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strcpy</a:t>
            </a:r>
            <a:r>
              <a:rPr lang="en-US" sz="1800" dirty="0">
                <a:effectLst/>
                <a:latin typeface="Consolas" panose="020B0609020204030204" pitchFamily="49" charset="0"/>
                <a:ea typeface="Calibri" panose="020F0502020204030204" pitchFamily="34" charset="0"/>
                <a:cs typeface="Times New Roman" panose="02020603050405020304" pitchFamily="18" charset="0"/>
              </a:rPr>
              <a:t>(p1.name, "George Orwell");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 assign values to other p1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p1.citNo = 1984;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p1. salary = 2500;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 print struct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printf</a:t>
            </a:r>
            <a:r>
              <a:rPr lang="en-US" sz="1800" dirty="0">
                <a:effectLst/>
                <a:latin typeface="Consolas" panose="020B0609020204030204" pitchFamily="49" charset="0"/>
                <a:ea typeface="Calibri" panose="020F0502020204030204" pitchFamily="34" charset="0"/>
                <a:cs typeface="Times New Roman" panose="02020603050405020304" pitchFamily="18" charset="0"/>
              </a:rPr>
              <a:t>("Name: %s\n", p1.name);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printf</a:t>
            </a:r>
            <a:r>
              <a:rPr lang="en-US" sz="1800" dirty="0">
                <a:effectLst/>
                <a:latin typeface="Consolas" panose="020B0609020204030204" pitchFamily="49" charset="0"/>
                <a:ea typeface="Calibri" panose="020F0502020204030204" pitchFamily="34" charset="0"/>
                <a:cs typeface="Times New Roman" panose="02020603050405020304" pitchFamily="18" charset="0"/>
              </a:rPr>
              <a:t>("Citizenship No.: %d\n", p1.citNo);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printf</a:t>
            </a:r>
            <a:r>
              <a:rPr lang="en-US" sz="1800" dirty="0">
                <a:effectLst/>
                <a:latin typeface="Consolas" panose="020B0609020204030204" pitchFamily="49" charset="0"/>
                <a:ea typeface="Calibri" panose="020F0502020204030204" pitchFamily="34" charset="0"/>
                <a:cs typeface="Times New Roman" panose="02020603050405020304" pitchFamily="18" charset="0"/>
              </a:rPr>
              <a:t>("Salary: %.2f", p1.salary);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  return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1">
            <a:extLst>
              <a:ext uri="{FF2B5EF4-FFF2-40B4-BE49-F238E27FC236}">
                <a16:creationId xmlns:a16="http://schemas.microsoft.com/office/drawing/2014/main" id="{6D1397F8-2A3A-4CB0-8CBC-740E51279FE3}"/>
              </a:ext>
            </a:extLst>
          </p:cNvPr>
          <p:cNvSpPr>
            <a:spLocks noChangeArrowheads="1"/>
          </p:cNvSpPr>
          <p:nvPr/>
        </p:nvSpPr>
        <p:spPr bwMode="auto">
          <a:xfrm>
            <a:off x="6335949" y="2438400"/>
            <a:ext cx="2350851" cy="1384995"/>
          </a:xfrm>
          <a:prstGeom prst="rect">
            <a:avLst/>
          </a:prstGeom>
          <a:noFill/>
          <a:ln>
            <a:solidFill>
              <a:schemeClr val="accent1"/>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mj-lt"/>
              </a:rPr>
              <a:t>Output</a:t>
            </a:r>
            <a:endParaRPr kumimoji="0" lang="en-US" altLang="en-US" b="0" i="0" u="none" strike="noStrike" cap="none" normalizeH="0" baseline="0" dirty="0">
              <a:ln>
                <a:noFill/>
              </a:ln>
              <a:solidFill>
                <a:srgbClr val="FF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mj-lt"/>
              </a:rPr>
              <a:t>Name: George Orwell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mj-lt"/>
              </a:rPr>
              <a:t>Citizenship No.: 1984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mj-lt"/>
              </a:rPr>
              <a:t>Salary: 2500.00</a:t>
            </a:r>
            <a:br>
              <a:rPr kumimoji="0" lang="en-US" altLang="en-US" b="0" i="0" u="none" strike="noStrike" cap="none" normalizeH="0" baseline="0" dirty="0">
                <a:ln>
                  <a:noFill/>
                </a:ln>
                <a:solidFill>
                  <a:srgbClr val="FF0000"/>
                </a:solidFill>
                <a:effectLst/>
                <a:latin typeface="+mj-lt"/>
              </a:rPr>
            </a:br>
            <a:endParaRPr kumimoji="0" lang="en-US" altLang="en-US" b="0" i="0" u="none" strike="noStrike" cap="none" normalizeH="0" baseline="0" dirty="0">
              <a:ln>
                <a:noFill/>
              </a:ln>
              <a:solidFill>
                <a:srgbClr val="FF0000"/>
              </a:solidFill>
              <a:effectLst/>
              <a:latin typeface="+mj-lt"/>
            </a:endParaRPr>
          </a:p>
        </p:txBody>
      </p:sp>
    </p:spTree>
    <p:extLst>
      <p:ext uri="{BB962C8B-B14F-4D97-AF65-F5344CB8AC3E}">
        <p14:creationId xmlns:p14="http://schemas.microsoft.com/office/powerpoint/2010/main" val="207778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a:t>STRUCTURES AND POINTERS</a:t>
            </a:r>
            <a:endParaRPr lang="en-US" sz="3600" dirty="0"/>
          </a:p>
        </p:txBody>
      </p:sp>
      <p:sp>
        <p:nvSpPr>
          <p:cNvPr id="3" name="Content Placeholder 2"/>
          <p:cNvSpPr>
            <a:spLocks noGrp="1"/>
          </p:cNvSpPr>
          <p:nvPr>
            <p:ph idx="1"/>
          </p:nvPr>
        </p:nvSpPr>
        <p:spPr>
          <a:xfrm>
            <a:off x="152400" y="914400"/>
            <a:ext cx="8839200" cy="5211763"/>
          </a:xfrm>
        </p:spPr>
        <p:txBody>
          <a:bodyPr>
            <a:normAutofit/>
          </a:bodyPr>
          <a:lstStyle/>
          <a:p>
            <a:pPr algn="just"/>
            <a:r>
              <a:rPr lang="en-US" sz="2600" dirty="0"/>
              <a:t>The beginning address of a structure can be accessed in the same manner as any other address, through the use of the address (&amp;) operator. Thus, if </a:t>
            </a:r>
            <a:r>
              <a:rPr lang="en-US" sz="2600" b="1" i="1" dirty="0"/>
              <a:t>variable represents a structure-type variable, then &amp;variable </a:t>
            </a:r>
            <a:r>
              <a:rPr lang="en-US" sz="2600" dirty="0"/>
              <a:t>represents the starting address of that variable. Moreover, we can declare a pointer variable for a structure by writing</a:t>
            </a:r>
          </a:p>
          <a:p>
            <a:pPr algn="just">
              <a:buNone/>
            </a:pPr>
            <a:r>
              <a:rPr lang="en-US" sz="2600" b="1" i="1" dirty="0"/>
              <a:t>				type *</a:t>
            </a:r>
            <a:r>
              <a:rPr lang="en-US" sz="2600" b="1" i="1" dirty="0" err="1"/>
              <a:t>ptvar</a:t>
            </a:r>
            <a:r>
              <a:rPr lang="en-US" sz="2600" b="1" i="1" dirty="0"/>
              <a:t>;</a:t>
            </a:r>
          </a:p>
          <a:p>
            <a:pPr algn="just">
              <a:buNone/>
            </a:pPr>
            <a:r>
              <a:rPr lang="en-US" sz="2600" dirty="0"/>
              <a:t>	where </a:t>
            </a:r>
            <a:r>
              <a:rPr lang="en-US" sz="2600" b="1" i="1" dirty="0"/>
              <a:t>type </a:t>
            </a:r>
            <a:r>
              <a:rPr lang="en-US" sz="2600" dirty="0"/>
              <a:t>is a data type that identifies the composition of the structure</a:t>
            </a:r>
            <a:r>
              <a:rPr lang="en-US" sz="2600" b="1" i="1" dirty="0"/>
              <a:t>, and </a:t>
            </a:r>
            <a:r>
              <a:rPr lang="en-US" sz="2600" b="1" i="1" dirty="0" err="1"/>
              <a:t>ptvar</a:t>
            </a:r>
            <a:r>
              <a:rPr lang="en-US" sz="2600" b="1" i="1" dirty="0"/>
              <a:t> </a:t>
            </a:r>
            <a:r>
              <a:rPr lang="en-US" sz="2600" b="1" dirty="0"/>
              <a:t>represents the name of the pointer variable</a:t>
            </a:r>
            <a:r>
              <a:rPr lang="en-US" sz="2600" dirty="0"/>
              <a:t>. We can then assign the beginning address of a structure variable to this pointer by writing</a:t>
            </a:r>
          </a:p>
          <a:p>
            <a:pPr algn="just">
              <a:buNone/>
            </a:pPr>
            <a:r>
              <a:rPr lang="en-US" sz="2600" b="1" i="1" dirty="0"/>
              <a:t>				</a:t>
            </a:r>
            <a:r>
              <a:rPr lang="en-US" sz="2600" b="1" i="1" dirty="0" err="1"/>
              <a:t>ptvar</a:t>
            </a:r>
            <a:r>
              <a:rPr lang="en-US" sz="2600" b="1" i="1" dirty="0"/>
              <a:t> = &amp;variable;</a:t>
            </a:r>
            <a:endParaRPr lang="en-US" sz="2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rmAutofit/>
          </a:bodyPr>
          <a:lstStyle/>
          <a:p>
            <a:pPr algn="just"/>
            <a:r>
              <a:rPr lang="en-US" sz="2600" dirty="0"/>
              <a:t>Example:</a:t>
            </a:r>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r>
              <a:rPr lang="en-US" sz="2600" dirty="0"/>
              <a:t>In this example </a:t>
            </a:r>
            <a:r>
              <a:rPr lang="en-US" sz="2600" b="1" dirty="0"/>
              <a:t>customer</a:t>
            </a:r>
            <a:r>
              <a:rPr lang="en-US" sz="2600" dirty="0"/>
              <a:t> is a structure variable of </a:t>
            </a:r>
            <a:r>
              <a:rPr lang="en-US" sz="2600" b="1" dirty="0"/>
              <a:t>type account</a:t>
            </a:r>
            <a:r>
              <a:rPr lang="en-US" sz="2600" dirty="0"/>
              <a:t>, and </a:t>
            </a:r>
            <a:r>
              <a:rPr lang="en-US" sz="2600" b="1" dirty="0"/>
              <a:t>pc</a:t>
            </a:r>
            <a:r>
              <a:rPr lang="en-US" sz="2600" dirty="0"/>
              <a:t> is a </a:t>
            </a:r>
            <a:r>
              <a:rPr lang="en-US" sz="2600" b="1" dirty="0"/>
              <a:t>pointer variable </a:t>
            </a:r>
            <a:r>
              <a:rPr lang="en-US" sz="2600" dirty="0"/>
              <a:t>whose object is a structure variable of type account. Thus, the beginning address of customer can be assigned to pc by writing</a:t>
            </a:r>
          </a:p>
          <a:p>
            <a:pPr algn="just">
              <a:buNone/>
            </a:pPr>
            <a:r>
              <a:rPr lang="en-US" sz="2600" b="1" dirty="0"/>
              <a:t>			pc = &amp;customer;</a:t>
            </a:r>
            <a:endParaRPr lang="en-US" sz="2600" dirty="0"/>
          </a:p>
        </p:txBody>
      </p:sp>
      <p:pic>
        <p:nvPicPr>
          <p:cNvPr id="7170" name="Picture 2"/>
          <p:cNvPicPr>
            <a:picLocks noChangeAspect="1" noChangeArrowheads="1"/>
          </p:cNvPicPr>
          <p:nvPr/>
        </p:nvPicPr>
        <p:blipFill>
          <a:blip r:embed="rId2"/>
          <a:srcRect/>
          <a:stretch>
            <a:fillRect/>
          </a:stretch>
        </p:blipFill>
        <p:spPr bwMode="auto">
          <a:xfrm>
            <a:off x="2895600" y="1295400"/>
            <a:ext cx="3200400" cy="2535149"/>
          </a:xfrm>
          <a:prstGeom prst="rect">
            <a:avLst/>
          </a:prstGeom>
          <a:noFill/>
          <a:ln w="9525">
            <a:noFill/>
            <a:miter lim="800000"/>
            <a:headEnd/>
            <a:tailEnd/>
          </a:ln>
          <a:effectLst/>
        </p:spPr>
      </p:pic>
      <p:sp>
        <p:nvSpPr>
          <p:cNvPr id="4" name="Title 1">
            <a:extLst>
              <a:ext uri="{FF2B5EF4-FFF2-40B4-BE49-F238E27FC236}">
                <a16:creationId xmlns:a16="http://schemas.microsoft.com/office/drawing/2014/main" id="{3A028489-A769-495E-A2DD-61B58E702332}"/>
              </a:ext>
            </a:extLst>
          </p:cNvPr>
          <p:cNvSpPr>
            <a:spLocks noGrp="1"/>
          </p:cNvSpPr>
          <p:nvPr>
            <p:ph type="title"/>
          </p:nvPr>
        </p:nvSpPr>
        <p:spPr>
          <a:xfrm>
            <a:off x="457200" y="76200"/>
            <a:ext cx="8229600" cy="792162"/>
          </a:xfrm>
        </p:spPr>
        <p:txBody>
          <a:bodyPr>
            <a:normAutofit/>
          </a:bodyPr>
          <a:lstStyle/>
          <a:p>
            <a:r>
              <a:rPr lang="en-US" sz="3600" b="1" dirty="0"/>
              <a:t>STRUCTURES AND POINTERS</a:t>
            </a:r>
            <a:endParaRPr lang="en-US" sz="3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a:bodyPr>
          <a:lstStyle/>
          <a:p>
            <a:pPr algn="just"/>
            <a:r>
              <a:rPr lang="en-US" sz="2600" dirty="0"/>
              <a:t>The variable and pointer declarations can be combined with the structure declaration by writing</a:t>
            </a:r>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r>
              <a:rPr lang="en-US" sz="2600" dirty="0"/>
              <a:t>where </a:t>
            </a:r>
            <a:r>
              <a:rPr lang="en-US" sz="2600" b="1" i="1" dirty="0"/>
              <a:t>variable again represents a structure-type variable, and </a:t>
            </a:r>
            <a:r>
              <a:rPr lang="en-US" sz="2600" b="1" i="1" dirty="0" err="1"/>
              <a:t>ptvar</a:t>
            </a:r>
            <a:r>
              <a:rPr lang="en-US" sz="2600" b="1" i="1" dirty="0"/>
              <a:t> represents the name of a pointer </a:t>
            </a:r>
            <a:r>
              <a:rPr lang="en-US" sz="2600" dirty="0"/>
              <a:t>variable.</a:t>
            </a:r>
          </a:p>
        </p:txBody>
      </p:sp>
      <p:pic>
        <p:nvPicPr>
          <p:cNvPr id="8194" name="Picture 2"/>
          <p:cNvPicPr>
            <a:picLocks noChangeAspect="1" noChangeArrowheads="1"/>
          </p:cNvPicPr>
          <p:nvPr/>
        </p:nvPicPr>
        <p:blipFill>
          <a:blip r:embed="rId2"/>
          <a:srcRect/>
          <a:stretch>
            <a:fillRect/>
          </a:stretch>
        </p:blipFill>
        <p:spPr bwMode="auto">
          <a:xfrm>
            <a:off x="2605454" y="2743200"/>
            <a:ext cx="3033346" cy="1928812"/>
          </a:xfrm>
          <a:prstGeom prst="rect">
            <a:avLst/>
          </a:prstGeom>
          <a:noFill/>
          <a:ln w="9525">
            <a:noFill/>
            <a:miter lim="800000"/>
            <a:headEnd/>
            <a:tailEnd/>
          </a:ln>
          <a:effectLst/>
        </p:spPr>
      </p:pic>
      <p:sp>
        <p:nvSpPr>
          <p:cNvPr id="5" name="Title 1">
            <a:extLst>
              <a:ext uri="{FF2B5EF4-FFF2-40B4-BE49-F238E27FC236}">
                <a16:creationId xmlns:a16="http://schemas.microsoft.com/office/drawing/2014/main" id="{68428244-48BB-4D37-A390-C9F12B1893F8}"/>
              </a:ext>
            </a:extLst>
          </p:cNvPr>
          <p:cNvSpPr>
            <a:spLocks noGrp="1"/>
          </p:cNvSpPr>
          <p:nvPr>
            <p:ph type="title"/>
          </p:nvPr>
        </p:nvSpPr>
        <p:spPr>
          <a:xfrm>
            <a:off x="457200" y="76200"/>
            <a:ext cx="8229600" cy="792162"/>
          </a:xfrm>
        </p:spPr>
        <p:txBody>
          <a:bodyPr>
            <a:normAutofit/>
          </a:bodyPr>
          <a:lstStyle/>
          <a:p>
            <a:r>
              <a:rPr lang="en-US" sz="3600" b="1" dirty="0"/>
              <a:t>STRUCTURES AND POINTERS</a:t>
            </a:r>
            <a:endParaRPr 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Example:</a:t>
            </a:r>
          </a:p>
          <a:p>
            <a:endParaRPr lang="en-US" sz="2600" dirty="0"/>
          </a:p>
          <a:p>
            <a:endParaRPr lang="en-US" sz="2600" dirty="0"/>
          </a:p>
          <a:p>
            <a:endParaRPr lang="en-US" sz="2600" dirty="0"/>
          </a:p>
          <a:p>
            <a:endParaRPr lang="en-US" sz="2600" dirty="0"/>
          </a:p>
          <a:p>
            <a:r>
              <a:rPr lang="en-US" sz="2600" dirty="0"/>
              <a:t>The beginning address of customer can be assigned to pc by writing</a:t>
            </a:r>
          </a:p>
          <a:p>
            <a:pPr>
              <a:buNone/>
            </a:pPr>
            <a:r>
              <a:rPr lang="en-US" sz="2600" b="1" dirty="0"/>
              <a:t>			pc = &amp;customer;</a:t>
            </a:r>
          </a:p>
          <a:p>
            <a:pPr>
              <a:buNone/>
            </a:pPr>
            <a:r>
              <a:rPr lang="en-US" sz="2600" dirty="0"/>
              <a:t>	as in the previous example. </a:t>
            </a:r>
          </a:p>
        </p:txBody>
      </p:sp>
      <p:pic>
        <p:nvPicPr>
          <p:cNvPr id="9218" name="Picture 2"/>
          <p:cNvPicPr>
            <a:picLocks noChangeAspect="1" noChangeArrowheads="1"/>
          </p:cNvPicPr>
          <p:nvPr/>
        </p:nvPicPr>
        <p:blipFill>
          <a:blip r:embed="rId2"/>
          <a:srcRect/>
          <a:stretch>
            <a:fillRect/>
          </a:stretch>
        </p:blipFill>
        <p:spPr bwMode="auto">
          <a:xfrm>
            <a:off x="2743200" y="1600200"/>
            <a:ext cx="2895600" cy="2171700"/>
          </a:xfrm>
          <a:prstGeom prst="rect">
            <a:avLst/>
          </a:prstGeom>
          <a:noFill/>
          <a:ln w="9525">
            <a:solidFill>
              <a:schemeClr val="accent1"/>
            </a:solidFill>
            <a:miter lim="800000"/>
            <a:headEnd/>
            <a:tailEnd/>
          </a:ln>
          <a:effectLst/>
        </p:spPr>
      </p:pic>
      <p:sp>
        <p:nvSpPr>
          <p:cNvPr id="5" name="Title 1">
            <a:extLst>
              <a:ext uri="{FF2B5EF4-FFF2-40B4-BE49-F238E27FC236}">
                <a16:creationId xmlns:a16="http://schemas.microsoft.com/office/drawing/2014/main" id="{75591F1C-7CDE-470A-8E11-3B3A03211C5B}"/>
              </a:ext>
            </a:extLst>
          </p:cNvPr>
          <p:cNvSpPr>
            <a:spLocks noGrp="1"/>
          </p:cNvSpPr>
          <p:nvPr>
            <p:ph type="title"/>
          </p:nvPr>
        </p:nvSpPr>
        <p:spPr>
          <a:xfrm>
            <a:off x="457200" y="76200"/>
            <a:ext cx="8229600" cy="792162"/>
          </a:xfrm>
        </p:spPr>
        <p:txBody>
          <a:bodyPr>
            <a:normAutofit/>
          </a:bodyPr>
          <a:lstStyle/>
          <a:p>
            <a:r>
              <a:rPr lang="en-US" sz="3600" b="1" dirty="0"/>
              <a:t>STRUCTURES AND POINTERS</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3600" b="1" dirty="0"/>
              <a:t>DEFINING A STRUCTURE</a:t>
            </a:r>
            <a:endParaRPr lang="en-US" sz="3600" dirty="0"/>
          </a:p>
        </p:txBody>
      </p:sp>
      <p:sp>
        <p:nvSpPr>
          <p:cNvPr id="3" name="Content Placeholder 2"/>
          <p:cNvSpPr>
            <a:spLocks noGrp="1"/>
          </p:cNvSpPr>
          <p:nvPr>
            <p:ph idx="1"/>
          </p:nvPr>
        </p:nvSpPr>
        <p:spPr>
          <a:xfrm>
            <a:off x="228600" y="3429000"/>
            <a:ext cx="8458200" cy="2697163"/>
          </a:xfrm>
        </p:spPr>
        <p:txBody>
          <a:bodyPr>
            <a:normAutofit/>
          </a:bodyPr>
          <a:lstStyle/>
          <a:p>
            <a:pPr algn="just"/>
            <a:r>
              <a:rPr lang="en-US" dirty="0"/>
              <a:t>In this declaration, </a:t>
            </a:r>
            <a:r>
              <a:rPr lang="en-US" b="1" dirty="0" err="1"/>
              <a:t>struct</a:t>
            </a:r>
            <a:r>
              <a:rPr lang="en-US" dirty="0"/>
              <a:t> is a required keyword; </a:t>
            </a:r>
            <a:r>
              <a:rPr lang="en-US" b="1" i="1" dirty="0"/>
              <a:t>tag</a:t>
            </a:r>
            <a:r>
              <a:rPr lang="en-US" i="1" dirty="0"/>
              <a:t> is a name that identifies structures of this type (i.e., </a:t>
            </a:r>
            <a:r>
              <a:rPr lang="en-US" dirty="0"/>
              <a:t>structures having this composition); and </a:t>
            </a:r>
            <a:r>
              <a:rPr lang="en-US" b="1" i="1" dirty="0"/>
              <a:t>member 1 , member 2, . . . , member m </a:t>
            </a:r>
            <a:r>
              <a:rPr lang="en-US" i="1" dirty="0"/>
              <a:t>are individual member </a:t>
            </a:r>
            <a:r>
              <a:rPr lang="en-US" dirty="0"/>
              <a:t>declarations.</a:t>
            </a:r>
          </a:p>
        </p:txBody>
      </p:sp>
      <p:pic>
        <p:nvPicPr>
          <p:cNvPr id="1026" name="Picture 2"/>
          <p:cNvPicPr>
            <a:picLocks noChangeAspect="1" noChangeArrowheads="1"/>
          </p:cNvPicPr>
          <p:nvPr/>
        </p:nvPicPr>
        <p:blipFill>
          <a:blip r:embed="rId2"/>
          <a:srcRect/>
          <a:stretch>
            <a:fillRect/>
          </a:stretch>
        </p:blipFill>
        <p:spPr bwMode="auto">
          <a:xfrm>
            <a:off x="2895600" y="957799"/>
            <a:ext cx="3005137" cy="2547401"/>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EDE61130-5220-4AAB-B0AA-0C11D5F33395}"/>
              </a:ext>
            </a:extLst>
          </p:cNvPr>
          <p:cNvSpPr>
            <a:spLocks noGrp="1"/>
          </p:cNvSpPr>
          <p:nvPr>
            <p:ph type="sldNum" sz="quarter" idx="12"/>
          </p:nvPr>
        </p:nvSpPr>
        <p:spPr/>
        <p:txBody>
          <a:bodyPr/>
          <a:lstStyle/>
          <a:p>
            <a:fld id="{ABEA4358-9AB0-4A2E-898C-66F68BC0095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algn="just"/>
            <a:r>
              <a:rPr lang="en-US" sz="2700" dirty="0"/>
              <a:t>An individual structure member can be accessed in terms of its corresponding pointer variable by writing</a:t>
            </a:r>
          </a:p>
          <a:p>
            <a:pPr algn="just">
              <a:buNone/>
            </a:pPr>
            <a:r>
              <a:rPr lang="en-US" sz="2700" b="1" i="1" dirty="0"/>
              <a:t>			</a:t>
            </a:r>
            <a:r>
              <a:rPr lang="en-US" sz="2700" b="1" i="1" dirty="0" err="1"/>
              <a:t>ptvar</a:t>
            </a:r>
            <a:r>
              <a:rPr lang="en-US" sz="2700" b="1" i="1" dirty="0"/>
              <a:t>- &gt;member</a:t>
            </a:r>
          </a:p>
          <a:p>
            <a:pPr algn="just">
              <a:buNone/>
            </a:pPr>
            <a:r>
              <a:rPr lang="en-US" sz="2700" dirty="0"/>
              <a:t>	where </a:t>
            </a:r>
            <a:r>
              <a:rPr lang="en-US" sz="2700" b="1" i="1" dirty="0" err="1"/>
              <a:t>ptvar</a:t>
            </a:r>
            <a:r>
              <a:rPr lang="en-US" sz="2700" b="1" i="1" dirty="0"/>
              <a:t> refers to a structure-type pointer variable and the operator -&gt; is comparable to the period (.).</a:t>
            </a:r>
          </a:p>
          <a:p>
            <a:pPr algn="just"/>
            <a:r>
              <a:rPr lang="en-US" sz="2700" dirty="0"/>
              <a:t>Thus, the expression</a:t>
            </a:r>
          </a:p>
          <a:p>
            <a:pPr algn="just">
              <a:buNone/>
            </a:pPr>
            <a:r>
              <a:rPr lang="en-US" sz="2700" b="1" i="1" dirty="0"/>
              <a:t>		</a:t>
            </a:r>
            <a:r>
              <a:rPr lang="en-US" sz="2700" b="1" i="1" dirty="0" err="1"/>
              <a:t>ptvar</a:t>
            </a:r>
            <a:r>
              <a:rPr lang="en-US" sz="2700" b="1" i="1" dirty="0"/>
              <a:t>-&gt;member</a:t>
            </a:r>
          </a:p>
          <a:p>
            <a:pPr algn="just">
              <a:buNone/>
            </a:pPr>
            <a:r>
              <a:rPr lang="en-US" sz="2700" dirty="0"/>
              <a:t>	is equivalent to writing</a:t>
            </a:r>
          </a:p>
          <a:p>
            <a:pPr algn="just">
              <a:buNone/>
            </a:pPr>
            <a:r>
              <a:rPr lang="en-US" sz="2700" b="1" i="1" dirty="0"/>
              <a:t>		variable. member</a:t>
            </a:r>
          </a:p>
          <a:p>
            <a:pPr algn="just">
              <a:buNone/>
            </a:pPr>
            <a:r>
              <a:rPr lang="en-US" sz="2800" dirty="0"/>
              <a:t>where </a:t>
            </a:r>
            <a:r>
              <a:rPr lang="en-US" sz="2800" b="1" i="1" dirty="0"/>
              <a:t>variable is a structure-type variable</a:t>
            </a:r>
            <a:endParaRPr lang="en-US" sz="2700" dirty="0"/>
          </a:p>
        </p:txBody>
      </p:sp>
      <p:sp>
        <p:nvSpPr>
          <p:cNvPr id="4" name="Title 1">
            <a:extLst>
              <a:ext uri="{FF2B5EF4-FFF2-40B4-BE49-F238E27FC236}">
                <a16:creationId xmlns:a16="http://schemas.microsoft.com/office/drawing/2014/main" id="{C206CCD9-51C8-4527-9123-737075BE1B2E}"/>
              </a:ext>
            </a:extLst>
          </p:cNvPr>
          <p:cNvSpPr>
            <a:spLocks noGrp="1"/>
          </p:cNvSpPr>
          <p:nvPr>
            <p:ph type="title"/>
          </p:nvPr>
        </p:nvSpPr>
        <p:spPr>
          <a:xfrm>
            <a:off x="457200" y="76200"/>
            <a:ext cx="8229600" cy="792162"/>
          </a:xfrm>
        </p:spPr>
        <p:txBody>
          <a:bodyPr>
            <a:normAutofit/>
          </a:bodyPr>
          <a:lstStyle/>
          <a:p>
            <a:r>
              <a:rPr lang="en-US" sz="3600" b="1" dirty="0"/>
              <a:t>STRUCTURES AND POINTERS</a:t>
            </a:r>
            <a:endParaRPr lang="en-US"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fontScale="92500" lnSpcReduction="20000"/>
          </a:bodyPr>
          <a:lstStyle/>
          <a:p>
            <a:pPr algn="just"/>
            <a:r>
              <a:rPr lang="en-US" sz="2700" dirty="0"/>
              <a:t>Example:</a:t>
            </a:r>
          </a:p>
          <a:p>
            <a:pPr algn="just"/>
            <a:endParaRPr lang="en-US" sz="2700" dirty="0"/>
          </a:p>
          <a:p>
            <a:pPr algn="just"/>
            <a:endParaRPr lang="en-US" sz="2700" dirty="0"/>
          </a:p>
          <a:p>
            <a:pPr algn="just"/>
            <a:endParaRPr lang="en-US" sz="2700" dirty="0"/>
          </a:p>
          <a:p>
            <a:pPr algn="just"/>
            <a:endParaRPr lang="en-US" sz="2700" dirty="0"/>
          </a:p>
          <a:p>
            <a:pPr algn="just"/>
            <a:endParaRPr lang="en-US" sz="2700" dirty="0"/>
          </a:p>
          <a:p>
            <a:pPr algn="just">
              <a:buNone/>
            </a:pPr>
            <a:endParaRPr lang="en-US" sz="2700" dirty="0"/>
          </a:p>
          <a:p>
            <a:pPr algn="just"/>
            <a:endParaRPr lang="en-US" sz="2700" dirty="0"/>
          </a:p>
          <a:p>
            <a:pPr algn="just"/>
            <a:endParaRPr lang="en-US" sz="2700" dirty="0"/>
          </a:p>
          <a:p>
            <a:pPr algn="just"/>
            <a:r>
              <a:rPr lang="en-US" sz="2700" dirty="0"/>
              <a:t>If we wanted to access the customer’s account number, we could write any of the following:</a:t>
            </a:r>
          </a:p>
          <a:p>
            <a:pPr algn="just">
              <a:buNone/>
            </a:pPr>
            <a:r>
              <a:rPr lang="en-US" sz="2700" b="1" dirty="0"/>
              <a:t>	</a:t>
            </a:r>
            <a:r>
              <a:rPr lang="en-US" sz="2700" b="1" dirty="0" err="1"/>
              <a:t>customer.acct</a:t>
            </a:r>
            <a:r>
              <a:rPr lang="en-US" sz="2700" b="1" dirty="0"/>
              <a:t>-no        pc-&gt;acct-no          (*pc).acct-no</a:t>
            </a:r>
          </a:p>
          <a:p>
            <a:pPr algn="just"/>
            <a:r>
              <a:rPr lang="en-US" sz="2800" dirty="0"/>
              <a:t>The parentheses are required in the last expression because the period operator has a higher precedence than the indirection operator (*). Without the parentheses the compiler would generate an error, because pc (a pointer) is not directly compatible with the dot operator.</a:t>
            </a:r>
            <a:endParaRPr lang="en-US" sz="2700" dirty="0"/>
          </a:p>
        </p:txBody>
      </p:sp>
      <p:pic>
        <p:nvPicPr>
          <p:cNvPr id="10242" name="Picture 2"/>
          <p:cNvPicPr>
            <a:picLocks noChangeAspect="1" noChangeArrowheads="1"/>
          </p:cNvPicPr>
          <p:nvPr/>
        </p:nvPicPr>
        <p:blipFill>
          <a:blip r:embed="rId2"/>
          <a:srcRect/>
          <a:stretch>
            <a:fillRect/>
          </a:stretch>
        </p:blipFill>
        <p:spPr bwMode="auto">
          <a:xfrm>
            <a:off x="2743200" y="152400"/>
            <a:ext cx="3290887" cy="337787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8839200" cy="5440363"/>
          </a:xfrm>
        </p:spPr>
        <p:txBody>
          <a:bodyPr>
            <a:normAutofit/>
          </a:bodyPr>
          <a:lstStyle/>
          <a:p>
            <a:r>
              <a:rPr lang="en-US" sz="2400" dirty="0"/>
              <a:t>The month of the last payment can be accessed by writing any of the following:</a:t>
            </a:r>
          </a:p>
          <a:p>
            <a:pPr>
              <a:buNone/>
            </a:pPr>
            <a:r>
              <a:rPr lang="en-US" sz="2400" b="1" dirty="0"/>
              <a:t>	</a:t>
            </a:r>
            <a:r>
              <a:rPr lang="en-US" sz="2400" b="1" dirty="0" err="1"/>
              <a:t>customer.lastpayment.month</a:t>
            </a:r>
            <a:r>
              <a:rPr lang="en-US" sz="2400" b="1" dirty="0"/>
              <a:t>          pc-&gt;</a:t>
            </a:r>
            <a:r>
              <a:rPr lang="en-US" sz="2400" b="1" dirty="0" err="1"/>
              <a:t>lastpayment.month</a:t>
            </a:r>
            <a:r>
              <a:rPr lang="en-US" sz="2400" b="1" dirty="0"/>
              <a:t>      				(*pc).</a:t>
            </a:r>
            <a:r>
              <a:rPr lang="en-US" sz="2400" b="1" dirty="0" err="1"/>
              <a:t>lastpayment.month</a:t>
            </a:r>
            <a:endParaRPr lang="en-US" sz="2400" b="1" dirty="0"/>
          </a:p>
          <a:p>
            <a:r>
              <a:rPr lang="en-US" sz="2400" dirty="0"/>
              <a:t>Finally, the customer's name can be accessed by writing any of the following:</a:t>
            </a:r>
          </a:p>
          <a:p>
            <a:pPr>
              <a:buNone/>
            </a:pPr>
            <a:r>
              <a:rPr lang="en-US" sz="2400" dirty="0"/>
              <a:t>		</a:t>
            </a:r>
            <a:r>
              <a:rPr lang="en-US" sz="2400" b="1" dirty="0"/>
              <a:t>customer. name       pc -&gt;name            (*pc).name</a:t>
            </a:r>
          </a:p>
          <a:p>
            <a:r>
              <a:rPr lang="en-US" sz="2400" dirty="0"/>
              <a:t>Therefore, the third character of the customer's name can be accessed by writing any of the following</a:t>
            </a:r>
            <a:r>
              <a:rPr lang="en-US" sz="2400" b="1" dirty="0"/>
              <a:t>.</a:t>
            </a:r>
          </a:p>
          <a:p>
            <a:pPr>
              <a:buNone/>
            </a:pPr>
            <a:r>
              <a:rPr lang="en-US" sz="2400" dirty="0"/>
              <a:t>	</a:t>
            </a:r>
            <a:r>
              <a:rPr lang="en-US" sz="2400" b="1" dirty="0"/>
              <a:t>customer.name[2]                 pc-&gt;name[2]                (*pc).name[2]</a:t>
            </a:r>
          </a:p>
          <a:p>
            <a:pPr>
              <a:buNone/>
            </a:pPr>
            <a:r>
              <a:rPr lang="en-US" sz="2400" b="1" dirty="0"/>
              <a:t>	*(customer. name + 2)          pc-&gt;(name + 2)          *((*pc).name + 2)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590800" y="762000"/>
            <a:ext cx="3733800" cy="5453701"/>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srcRect/>
          <a:stretch>
            <a:fillRect/>
          </a:stretch>
        </p:blipFill>
        <p:spPr bwMode="auto">
          <a:xfrm>
            <a:off x="317995" y="304800"/>
            <a:ext cx="8521205" cy="2819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sz="3600" b="1" dirty="0"/>
              <a:t>PASSING STRUCTURES TO FUNCTIONS</a:t>
            </a:r>
            <a:endParaRPr lang="en-US" sz="3600" dirty="0"/>
          </a:p>
        </p:txBody>
      </p:sp>
      <p:pic>
        <p:nvPicPr>
          <p:cNvPr id="12290" name="Picture 2"/>
          <p:cNvPicPr>
            <a:picLocks noChangeAspect="1" noChangeArrowheads="1"/>
          </p:cNvPicPr>
          <p:nvPr/>
        </p:nvPicPr>
        <p:blipFill>
          <a:blip r:embed="rId2"/>
          <a:srcRect/>
          <a:stretch>
            <a:fillRect/>
          </a:stretch>
        </p:blipFill>
        <p:spPr bwMode="auto">
          <a:xfrm>
            <a:off x="304801" y="693259"/>
            <a:ext cx="8664888" cy="5555141"/>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81000" y="1600200"/>
            <a:ext cx="8459755" cy="3048000"/>
          </a:xfrm>
          <a:prstGeom prst="rect">
            <a:avLst/>
          </a:prstGeom>
          <a:noFill/>
          <a:ln w="9525">
            <a:noFill/>
            <a:miter lim="800000"/>
            <a:headEnd/>
            <a:tailEnd/>
          </a:ln>
          <a:effectLst/>
        </p:spPr>
      </p:pic>
      <p:sp>
        <p:nvSpPr>
          <p:cNvPr id="4" name="Title 1">
            <a:extLst>
              <a:ext uri="{FF2B5EF4-FFF2-40B4-BE49-F238E27FC236}">
                <a16:creationId xmlns:a16="http://schemas.microsoft.com/office/drawing/2014/main" id="{2FB35686-5A4D-4B41-B06F-A6B61C40EE7D}"/>
              </a:ext>
            </a:extLst>
          </p:cNvPr>
          <p:cNvSpPr>
            <a:spLocks noGrp="1"/>
          </p:cNvSpPr>
          <p:nvPr>
            <p:ph type="title"/>
          </p:nvPr>
        </p:nvSpPr>
        <p:spPr>
          <a:xfrm>
            <a:off x="457200" y="76200"/>
            <a:ext cx="8229600" cy="639762"/>
          </a:xfrm>
        </p:spPr>
        <p:txBody>
          <a:bodyPr>
            <a:normAutofit fontScale="90000"/>
          </a:bodyPr>
          <a:lstStyle/>
          <a:p>
            <a:r>
              <a:rPr lang="en-US" sz="3600" b="1" dirty="0"/>
              <a:t>PASSING STRUCTURES TO FUNCTIONS</a:t>
            </a:r>
            <a:endParaRPr lang="en-US"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5821363"/>
          </a:xfrm>
        </p:spPr>
        <p:txBody>
          <a:bodyPr/>
          <a:lstStyle/>
          <a:p>
            <a:r>
              <a:rPr lang="en-US" dirty="0"/>
              <a:t>Example:</a:t>
            </a:r>
          </a:p>
        </p:txBody>
      </p:sp>
      <p:pic>
        <p:nvPicPr>
          <p:cNvPr id="14338" name="Picture 2"/>
          <p:cNvPicPr>
            <a:picLocks noChangeAspect="1" noChangeArrowheads="1"/>
          </p:cNvPicPr>
          <p:nvPr/>
        </p:nvPicPr>
        <p:blipFill>
          <a:blip r:embed="rId2"/>
          <a:srcRect/>
          <a:stretch>
            <a:fillRect/>
          </a:stretch>
        </p:blipFill>
        <p:spPr bwMode="auto">
          <a:xfrm>
            <a:off x="2595563" y="152400"/>
            <a:ext cx="6015037" cy="4343539"/>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2586037" y="4508624"/>
            <a:ext cx="5872163" cy="2196976"/>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EDE1-27C3-4FEA-A7A4-25EB4CB89860}"/>
              </a:ext>
            </a:extLst>
          </p:cNvPr>
          <p:cNvSpPr>
            <a:spLocks noGrp="1"/>
          </p:cNvSpPr>
          <p:nvPr>
            <p:ph type="title"/>
          </p:nvPr>
        </p:nvSpPr>
        <p:spPr>
          <a:xfrm>
            <a:off x="457200" y="2286000"/>
            <a:ext cx="8229600" cy="1143000"/>
          </a:xfrm>
        </p:spPr>
        <p:txBody>
          <a:bodyPr/>
          <a:lstStyle/>
          <a:p>
            <a:r>
              <a:rPr lang="en-US" dirty="0"/>
              <a:t>Thank you</a:t>
            </a:r>
          </a:p>
        </p:txBody>
      </p:sp>
      <p:sp>
        <p:nvSpPr>
          <p:cNvPr id="4" name="Slide Number Placeholder 3">
            <a:extLst>
              <a:ext uri="{FF2B5EF4-FFF2-40B4-BE49-F238E27FC236}">
                <a16:creationId xmlns:a16="http://schemas.microsoft.com/office/drawing/2014/main" id="{A9C66C62-58CC-4FF8-B713-2CCB424F1DD0}"/>
              </a:ext>
            </a:extLst>
          </p:cNvPr>
          <p:cNvSpPr>
            <a:spLocks noGrp="1"/>
          </p:cNvSpPr>
          <p:nvPr>
            <p:ph type="sldNum" sz="quarter" idx="12"/>
          </p:nvPr>
        </p:nvSpPr>
        <p:spPr/>
        <p:txBody>
          <a:bodyPr/>
          <a:lstStyle/>
          <a:p>
            <a:fld id="{ABEA4358-9AB0-4A2E-898C-66F68BC0095C}" type="slidenum">
              <a:rPr lang="en-US" smtClean="0"/>
              <a:pPr/>
              <a:t>38</a:t>
            </a:fld>
            <a:endParaRPr lang="en-US"/>
          </a:p>
        </p:txBody>
      </p:sp>
    </p:spTree>
    <p:extLst>
      <p:ext uri="{BB962C8B-B14F-4D97-AF65-F5344CB8AC3E}">
        <p14:creationId xmlns:p14="http://schemas.microsoft.com/office/powerpoint/2010/main" val="182927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257800"/>
          </a:xfrm>
        </p:spPr>
        <p:txBody>
          <a:bodyPr>
            <a:normAutofit fontScale="92500" lnSpcReduction="20000"/>
          </a:bodyPr>
          <a:lstStyle/>
          <a:p>
            <a:r>
              <a:rPr lang="en-US" dirty="0"/>
              <a:t>Example</a:t>
            </a:r>
          </a:p>
          <a:p>
            <a:endParaRPr lang="en-US" dirty="0"/>
          </a:p>
          <a:p>
            <a:endParaRPr lang="en-US" dirty="0"/>
          </a:p>
          <a:p>
            <a:endParaRPr lang="en-US" dirty="0"/>
          </a:p>
          <a:p>
            <a:endParaRPr lang="en-US" dirty="0"/>
          </a:p>
          <a:p>
            <a:endParaRPr lang="en-US" dirty="0"/>
          </a:p>
          <a:p>
            <a:pPr algn="just"/>
            <a:r>
              <a:rPr lang="en-US" dirty="0"/>
              <a:t>We can now declare the structure variables </a:t>
            </a:r>
            <a:r>
              <a:rPr lang="en-US" b="1" dirty="0" err="1"/>
              <a:t>oldcustomer</a:t>
            </a:r>
            <a:r>
              <a:rPr lang="en-US" dirty="0"/>
              <a:t> and </a:t>
            </a:r>
            <a:r>
              <a:rPr lang="en-US" b="1" dirty="0" err="1"/>
              <a:t>newcustomer</a:t>
            </a:r>
            <a:r>
              <a:rPr lang="en-US" dirty="0"/>
              <a:t> as follows. </a:t>
            </a:r>
          </a:p>
          <a:p>
            <a:pPr algn="just">
              <a:buNone/>
            </a:pPr>
            <a:r>
              <a:rPr lang="en-US" dirty="0"/>
              <a:t>		</a:t>
            </a:r>
            <a:r>
              <a:rPr lang="en-US" dirty="0" err="1">
                <a:solidFill>
                  <a:srgbClr val="FF0000"/>
                </a:solidFill>
              </a:rPr>
              <a:t>struct</a:t>
            </a:r>
            <a:r>
              <a:rPr lang="en-US" dirty="0">
                <a:solidFill>
                  <a:srgbClr val="FF0000"/>
                </a:solidFill>
              </a:rPr>
              <a:t> account </a:t>
            </a:r>
            <a:r>
              <a:rPr lang="en-US" dirty="0" err="1">
                <a:solidFill>
                  <a:srgbClr val="FF0000"/>
                </a:solidFill>
              </a:rPr>
              <a:t>oldcustomer</a:t>
            </a:r>
            <a:r>
              <a:rPr lang="en-US" dirty="0">
                <a:solidFill>
                  <a:srgbClr val="FF0000"/>
                </a:solidFill>
              </a:rPr>
              <a:t>, </a:t>
            </a:r>
            <a:r>
              <a:rPr lang="en-US" dirty="0" err="1">
                <a:solidFill>
                  <a:srgbClr val="FF0000"/>
                </a:solidFill>
              </a:rPr>
              <a:t>newcustomer</a:t>
            </a:r>
            <a:r>
              <a:rPr lang="en-US" dirty="0">
                <a:solidFill>
                  <a:srgbClr val="FF0000"/>
                </a:solidFill>
              </a:rPr>
              <a:t>;</a:t>
            </a:r>
          </a:p>
          <a:p>
            <a:pPr algn="just">
              <a:buNone/>
            </a:pPr>
            <a:r>
              <a:rPr lang="en-US" dirty="0"/>
              <a:t>	 Thus, </a:t>
            </a:r>
            <a:r>
              <a:rPr lang="en-US" b="1" dirty="0" err="1"/>
              <a:t>oldcustomer</a:t>
            </a:r>
            <a:r>
              <a:rPr lang="en-US" b="1" dirty="0"/>
              <a:t> and </a:t>
            </a:r>
            <a:r>
              <a:rPr lang="en-US" b="1" dirty="0" err="1"/>
              <a:t>newcustomer</a:t>
            </a:r>
            <a:r>
              <a:rPr lang="en-US" dirty="0"/>
              <a:t> are variables of type account.</a:t>
            </a:r>
          </a:p>
        </p:txBody>
      </p:sp>
      <p:pic>
        <p:nvPicPr>
          <p:cNvPr id="2050" name="Picture 2"/>
          <p:cNvPicPr>
            <a:picLocks noChangeAspect="1" noChangeArrowheads="1"/>
          </p:cNvPicPr>
          <p:nvPr/>
        </p:nvPicPr>
        <p:blipFill>
          <a:blip r:embed="rId2"/>
          <a:srcRect/>
          <a:stretch>
            <a:fillRect/>
          </a:stretch>
        </p:blipFill>
        <p:spPr bwMode="auto">
          <a:xfrm>
            <a:off x="2362200" y="1447800"/>
            <a:ext cx="3033712" cy="2280115"/>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C29D3A0B-AD2D-4E99-A7FC-733353FF44D3}"/>
              </a:ext>
            </a:extLst>
          </p:cNvPr>
          <p:cNvSpPr>
            <a:spLocks noGrp="1"/>
          </p:cNvSpPr>
          <p:nvPr>
            <p:ph type="sldNum" sz="quarter" idx="12"/>
          </p:nvPr>
        </p:nvSpPr>
        <p:spPr/>
        <p:txBody>
          <a:bodyPr/>
          <a:lstStyle/>
          <a:p>
            <a:fld id="{ABEA4358-9AB0-4A2E-898C-66F68BC0095C}" type="slidenum">
              <a:rPr lang="en-US" smtClean="0"/>
              <a:pPr/>
              <a:t>4</a:t>
            </a:fld>
            <a:endParaRPr lang="en-US"/>
          </a:p>
        </p:txBody>
      </p:sp>
      <p:sp>
        <p:nvSpPr>
          <p:cNvPr id="6" name="Title 1">
            <a:extLst>
              <a:ext uri="{FF2B5EF4-FFF2-40B4-BE49-F238E27FC236}">
                <a16:creationId xmlns:a16="http://schemas.microsoft.com/office/drawing/2014/main" id="{DB814AF0-992B-4039-81D0-FABB9CBA9A3D}"/>
              </a:ext>
            </a:extLst>
          </p:cNvPr>
          <p:cNvSpPr>
            <a:spLocks noGrp="1"/>
          </p:cNvSpPr>
          <p:nvPr>
            <p:ph type="title"/>
          </p:nvPr>
        </p:nvSpPr>
        <p:spPr>
          <a:xfrm>
            <a:off x="457200" y="76200"/>
            <a:ext cx="8229600" cy="868362"/>
          </a:xfrm>
        </p:spPr>
        <p:txBody>
          <a:bodyPr>
            <a:normAutofit/>
          </a:bodyPr>
          <a:lstStyle/>
          <a:p>
            <a:r>
              <a:rPr lang="en-US" sz="3600" b="1" dirty="0"/>
              <a:t>DEFINING A STRUCTURE</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normAutofit/>
          </a:bodyPr>
          <a:lstStyle/>
          <a:p>
            <a:pPr algn="just"/>
            <a:r>
              <a:rPr lang="en-US" sz="2700" dirty="0"/>
              <a:t>It is possible to combine the declaration of the structure composition with that of the structure variables, as shown below.</a:t>
            </a:r>
          </a:p>
          <a:p>
            <a:pPr algn="just"/>
            <a:endParaRPr lang="en-US" sz="2700" dirty="0"/>
          </a:p>
          <a:p>
            <a:pPr algn="just"/>
            <a:endParaRPr lang="en-US" sz="2700" dirty="0"/>
          </a:p>
          <a:p>
            <a:pPr algn="just"/>
            <a:endParaRPr lang="en-US" sz="2700" dirty="0"/>
          </a:p>
          <a:p>
            <a:pPr algn="just"/>
            <a:endParaRPr lang="en-US" sz="2700" dirty="0"/>
          </a:p>
          <a:p>
            <a:pPr algn="just"/>
            <a:endParaRPr lang="en-US" sz="2700" dirty="0"/>
          </a:p>
          <a:p>
            <a:pPr algn="just"/>
            <a:r>
              <a:rPr lang="en-US" sz="2800" dirty="0"/>
              <a:t>The </a:t>
            </a:r>
            <a:r>
              <a:rPr lang="en-US" sz="2800" b="1" i="1" dirty="0"/>
              <a:t>tag </a:t>
            </a:r>
            <a:r>
              <a:rPr lang="en-US" sz="2800" dirty="0"/>
              <a:t>is optional in this situation.</a:t>
            </a:r>
            <a:endParaRPr lang="en-US" sz="2700" dirty="0"/>
          </a:p>
        </p:txBody>
      </p:sp>
      <p:pic>
        <p:nvPicPr>
          <p:cNvPr id="3074" name="Picture 2"/>
          <p:cNvPicPr>
            <a:picLocks noChangeAspect="1" noChangeArrowheads="1"/>
          </p:cNvPicPr>
          <p:nvPr/>
        </p:nvPicPr>
        <p:blipFill>
          <a:blip r:embed="rId2"/>
          <a:srcRect/>
          <a:stretch>
            <a:fillRect/>
          </a:stretch>
        </p:blipFill>
        <p:spPr bwMode="auto">
          <a:xfrm>
            <a:off x="2209800" y="3352800"/>
            <a:ext cx="5940067" cy="180975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1F5E2733-26BA-4343-B13E-E38CF1B1F765}"/>
              </a:ext>
            </a:extLst>
          </p:cNvPr>
          <p:cNvSpPr>
            <a:spLocks noGrp="1"/>
          </p:cNvSpPr>
          <p:nvPr>
            <p:ph type="sldNum" sz="quarter" idx="12"/>
          </p:nvPr>
        </p:nvSpPr>
        <p:spPr/>
        <p:txBody>
          <a:bodyPr/>
          <a:lstStyle/>
          <a:p>
            <a:fld id="{ABEA4358-9AB0-4A2E-898C-66F68BC0095C}" type="slidenum">
              <a:rPr lang="en-US" smtClean="0"/>
              <a:pPr/>
              <a:t>5</a:t>
            </a:fld>
            <a:endParaRPr lang="en-US"/>
          </a:p>
        </p:txBody>
      </p:sp>
      <p:sp>
        <p:nvSpPr>
          <p:cNvPr id="6" name="Title 1">
            <a:extLst>
              <a:ext uri="{FF2B5EF4-FFF2-40B4-BE49-F238E27FC236}">
                <a16:creationId xmlns:a16="http://schemas.microsoft.com/office/drawing/2014/main" id="{65EEF04D-1056-4605-9BCF-9E5D044A0637}"/>
              </a:ext>
            </a:extLst>
          </p:cNvPr>
          <p:cNvSpPr>
            <a:spLocks noGrp="1"/>
          </p:cNvSpPr>
          <p:nvPr>
            <p:ph type="title"/>
          </p:nvPr>
        </p:nvSpPr>
        <p:spPr>
          <a:xfrm>
            <a:off x="457200" y="76200"/>
            <a:ext cx="8229600" cy="868362"/>
          </a:xfrm>
        </p:spPr>
        <p:txBody>
          <a:bodyPr>
            <a:normAutofit/>
          </a:bodyPr>
          <a:lstStyle/>
          <a:p>
            <a:r>
              <a:rPr lang="en-US" sz="3600" b="1" dirty="0"/>
              <a:t>DEFINING A STRUCTURE</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700" dirty="0"/>
          </a:p>
          <a:p>
            <a:endParaRPr lang="en-US" sz="2700" dirty="0"/>
          </a:p>
          <a:p>
            <a:endParaRPr lang="en-US" sz="2700" dirty="0"/>
          </a:p>
          <a:p>
            <a:endParaRPr lang="en-US" sz="2700" dirty="0"/>
          </a:p>
          <a:p>
            <a:r>
              <a:rPr lang="en-US" sz="2700" dirty="0"/>
              <a:t>The above declaration can also be written </a:t>
            </a:r>
            <a:r>
              <a:rPr lang="en-US" sz="2700" b="1" dirty="0"/>
              <a:t>as</a:t>
            </a:r>
            <a:endParaRPr lang="en-US" sz="2700" dirty="0"/>
          </a:p>
        </p:txBody>
      </p:sp>
      <p:pic>
        <p:nvPicPr>
          <p:cNvPr id="4098" name="Picture 2"/>
          <p:cNvPicPr>
            <a:picLocks noChangeAspect="1" noChangeArrowheads="1"/>
          </p:cNvPicPr>
          <p:nvPr/>
        </p:nvPicPr>
        <p:blipFill>
          <a:blip r:embed="rId2"/>
          <a:srcRect/>
          <a:stretch>
            <a:fillRect/>
          </a:stretch>
        </p:blipFill>
        <p:spPr bwMode="auto">
          <a:xfrm>
            <a:off x="2667000" y="1143000"/>
            <a:ext cx="4038600" cy="211108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971800" y="4321678"/>
            <a:ext cx="4075755" cy="2231522"/>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34C5FDDA-49CD-4D0F-B881-1FEC32324CBC}"/>
              </a:ext>
            </a:extLst>
          </p:cNvPr>
          <p:cNvSpPr>
            <a:spLocks noGrp="1"/>
          </p:cNvSpPr>
          <p:nvPr>
            <p:ph type="sldNum" sz="quarter" idx="12"/>
          </p:nvPr>
        </p:nvSpPr>
        <p:spPr/>
        <p:txBody>
          <a:bodyPr/>
          <a:lstStyle/>
          <a:p>
            <a:fld id="{ABEA4358-9AB0-4A2E-898C-66F68BC0095C}" type="slidenum">
              <a:rPr lang="en-US" smtClean="0"/>
              <a:pPr/>
              <a:t>6</a:t>
            </a:fld>
            <a:endParaRPr lang="en-US"/>
          </a:p>
        </p:txBody>
      </p:sp>
      <p:sp>
        <p:nvSpPr>
          <p:cNvPr id="7" name="Title 1">
            <a:extLst>
              <a:ext uri="{FF2B5EF4-FFF2-40B4-BE49-F238E27FC236}">
                <a16:creationId xmlns:a16="http://schemas.microsoft.com/office/drawing/2014/main" id="{261E5EDE-8D19-4363-8A23-9527198F9F00}"/>
              </a:ext>
            </a:extLst>
          </p:cNvPr>
          <p:cNvSpPr>
            <a:spLocks noGrp="1"/>
          </p:cNvSpPr>
          <p:nvPr>
            <p:ph type="title"/>
          </p:nvPr>
        </p:nvSpPr>
        <p:spPr>
          <a:xfrm>
            <a:off x="457200" y="76200"/>
            <a:ext cx="8229600" cy="868362"/>
          </a:xfrm>
        </p:spPr>
        <p:txBody>
          <a:bodyPr>
            <a:normAutofit/>
          </a:bodyPr>
          <a:lstStyle/>
          <a:p>
            <a:r>
              <a:rPr lang="en-US" sz="3600" b="1" dirty="0"/>
              <a:t>DEFINING A STRUCTURE</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915400" cy="4525963"/>
          </a:xfrm>
        </p:spPr>
        <p:txBody>
          <a:bodyPr>
            <a:noAutofit/>
          </a:bodyPr>
          <a:lstStyle/>
          <a:p>
            <a:pPr algn="just"/>
            <a:r>
              <a:rPr lang="en-US" sz="2700" dirty="0"/>
              <a:t>A structure variable may be defined as a member of another structure. In such situations, the declaration of the embedded structure must appear before the declaration of the outer structure.</a:t>
            </a:r>
          </a:p>
        </p:txBody>
      </p:sp>
      <p:pic>
        <p:nvPicPr>
          <p:cNvPr id="5122" name="Picture 2"/>
          <p:cNvPicPr>
            <a:picLocks noChangeAspect="1" noChangeArrowheads="1"/>
          </p:cNvPicPr>
          <p:nvPr/>
        </p:nvPicPr>
        <p:blipFill>
          <a:blip r:embed="rId2"/>
          <a:srcRect/>
          <a:stretch>
            <a:fillRect/>
          </a:stretch>
        </p:blipFill>
        <p:spPr bwMode="auto">
          <a:xfrm>
            <a:off x="2895600" y="2478958"/>
            <a:ext cx="3709987" cy="4150442"/>
          </a:xfrm>
          <a:prstGeom prst="rect">
            <a:avLst/>
          </a:prstGeom>
          <a:noFill/>
          <a:ln w="9525">
            <a:solidFill>
              <a:schemeClr val="accent1"/>
            </a:solidFill>
            <a:miter lim="800000"/>
            <a:headEnd/>
            <a:tailEnd/>
          </a:ln>
          <a:effectLst/>
        </p:spPr>
      </p:pic>
      <p:sp>
        <p:nvSpPr>
          <p:cNvPr id="4" name="Slide Number Placeholder 3">
            <a:extLst>
              <a:ext uri="{FF2B5EF4-FFF2-40B4-BE49-F238E27FC236}">
                <a16:creationId xmlns:a16="http://schemas.microsoft.com/office/drawing/2014/main" id="{31FB21BB-A311-405D-9432-98EC84928E6D}"/>
              </a:ext>
            </a:extLst>
          </p:cNvPr>
          <p:cNvSpPr>
            <a:spLocks noGrp="1"/>
          </p:cNvSpPr>
          <p:nvPr>
            <p:ph type="sldNum" sz="quarter" idx="12"/>
          </p:nvPr>
        </p:nvSpPr>
        <p:spPr/>
        <p:txBody>
          <a:bodyPr/>
          <a:lstStyle/>
          <a:p>
            <a:fld id="{ABEA4358-9AB0-4A2E-898C-66F68BC0095C}" type="slidenum">
              <a:rPr lang="en-US" smtClean="0"/>
              <a:pPr/>
              <a:t>7</a:t>
            </a:fld>
            <a:endParaRPr lang="en-US"/>
          </a:p>
        </p:txBody>
      </p:sp>
      <p:sp>
        <p:nvSpPr>
          <p:cNvPr id="6" name="Title 1">
            <a:extLst>
              <a:ext uri="{FF2B5EF4-FFF2-40B4-BE49-F238E27FC236}">
                <a16:creationId xmlns:a16="http://schemas.microsoft.com/office/drawing/2014/main" id="{C36E5EB2-2FAD-4379-99CE-122919D181ED}"/>
              </a:ext>
            </a:extLst>
          </p:cNvPr>
          <p:cNvSpPr>
            <a:spLocks noGrp="1"/>
          </p:cNvSpPr>
          <p:nvPr>
            <p:ph type="title"/>
          </p:nvPr>
        </p:nvSpPr>
        <p:spPr>
          <a:xfrm>
            <a:off x="457200" y="76200"/>
            <a:ext cx="8229600" cy="609600"/>
          </a:xfrm>
        </p:spPr>
        <p:txBody>
          <a:bodyPr>
            <a:normAutofit fontScale="90000"/>
          </a:bodyPr>
          <a:lstStyle/>
          <a:p>
            <a:r>
              <a:rPr lang="en-US" sz="3600" b="1" dirty="0"/>
              <a:t>DEFINING A STRUCTURE</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dirty="0"/>
              <a:t>The second structure (account) now contains another structure (date) as one of its members. Note that the declaration of date precedes the declaration of account.</a:t>
            </a:r>
          </a:p>
        </p:txBody>
      </p:sp>
      <p:sp>
        <p:nvSpPr>
          <p:cNvPr id="4" name="Slide Number Placeholder 3">
            <a:extLst>
              <a:ext uri="{FF2B5EF4-FFF2-40B4-BE49-F238E27FC236}">
                <a16:creationId xmlns:a16="http://schemas.microsoft.com/office/drawing/2014/main" id="{E780486B-12F9-4D20-BACC-BA64F460E6AA}"/>
              </a:ext>
            </a:extLst>
          </p:cNvPr>
          <p:cNvSpPr>
            <a:spLocks noGrp="1"/>
          </p:cNvSpPr>
          <p:nvPr>
            <p:ph type="sldNum" sz="quarter" idx="12"/>
          </p:nvPr>
        </p:nvSpPr>
        <p:spPr/>
        <p:txBody>
          <a:bodyPr/>
          <a:lstStyle/>
          <a:p>
            <a:fld id="{ABEA4358-9AB0-4A2E-898C-66F68BC0095C}" type="slidenum">
              <a:rPr lang="en-US" smtClean="0"/>
              <a:pPr/>
              <a:t>8</a:t>
            </a:fld>
            <a:endParaRPr lang="en-US"/>
          </a:p>
        </p:txBody>
      </p:sp>
      <p:sp>
        <p:nvSpPr>
          <p:cNvPr id="5" name="Title 1">
            <a:extLst>
              <a:ext uri="{FF2B5EF4-FFF2-40B4-BE49-F238E27FC236}">
                <a16:creationId xmlns:a16="http://schemas.microsoft.com/office/drawing/2014/main" id="{F2233448-3A89-4A22-AA76-290D7AE75D5F}"/>
              </a:ext>
            </a:extLst>
          </p:cNvPr>
          <p:cNvSpPr>
            <a:spLocks noGrp="1"/>
          </p:cNvSpPr>
          <p:nvPr>
            <p:ph type="title"/>
          </p:nvPr>
        </p:nvSpPr>
        <p:spPr>
          <a:xfrm>
            <a:off x="457200" y="76200"/>
            <a:ext cx="8229600" cy="868362"/>
          </a:xfrm>
        </p:spPr>
        <p:txBody>
          <a:bodyPr>
            <a:normAutofit/>
          </a:bodyPr>
          <a:lstStyle/>
          <a:p>
            <a:r>
              <a:rPr lang="en-US" sz="3600" b="1" dirty="0"/>
              <a:t>DEFINING A STRUCTURE</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normAutofit fontScale="85000" lnSpcReduction="10000"/>
          </a:bodyPr>
          <a:lstStyle/>
          <a:p>
            <a:pPr algn="just"/>
            <a:r>
              <a:rPr lang="en-US" dirty="0"/>
              <a:t>The members of a structure variable can be assigned initial values in much the same manner as the elements of </a:t>
            </a:r>
            <a:r>
              <a:rPr lang="en-US" b="1" dirty="0"/>
              <a:t>an array. The initial values must appear in the order in which they will be assigned to their </a:t>
            </a:r>
            <a:r>
              <a:rPr lang="en-US" dirty="0"/>
              <a:t>corresponding structure members, enclosed in braces and separated by commas. The general form </a:t>
            </a:r>
            <a:r>
              <a:rPr lang="en-US" b="1" dirty="0"/>
              <a:t>is</a:t>
            </a:r>
          </a:p>
          <a:p>
            <a:pPr algn="just">
              <a:buNone/>
            </a:pPr>
            <a:r>
              <a:rPr lang="en-US" i="1" dirty="0"/>
              <a:t>	</a:t>
            </a:r>
            <a:r>
              <a:rPr lang="en-US" b="1" i="1" dirty="0" err="1"/>
              <a:t>struct</a:t>
            </a:r>
            <a:r>
              <a:rPr lang="en-US" b="1" i="1" dirty="0"/>
              <a:t> tag variable = {value 1, value 2, . . ., value n);</a:t>
            </a:r>
          </a:p>
          <a:p>
            <a:pPr algn="just">
              <a:buNone/>
            </a:pPr>
            <a:r>
              <a:rPr lang="en-US" dirty="0"/>
              <a:t>	</a:t>
            </a:r>
            <a:r>
              <a:rPr lang="en-US" b="1" dirty="0"/>
              <a:t>where </a:t>
            </a:r>
            <a:r>
              <a:rPr lang="en-US" b="1" i="1" dirty="0"/>
              <a:t>value1 refers to the value of the first member, value 2 refers to the value of the second member, </a:t>
            </a:r>
            <a:r>
              <a:rPr lang="en-US" b="1" dirty="0"/>
              <a:t>and so on.</a:t>
            </a:r>
          </a:p>
        </p:txBody>
      </p:sp>
      <p:sp>
        <p:nvSpPr>
          <p:cNvPr id="4" name="Slide Number Placeholder 3">
            <a:extLst>
              <a:ext uri="{FF2B5EF4-FFF2-40B4-BE49-F238E27FC236}">
                <a16:creationId xmlns:a16="http://schemas.microsoft.com/office/drawing/2014/main" id="{83E67283-C586-4E52-B611-9F8945DD944C}"/>
              </a:ext>
            </a:extLst>
          </p:cNvPr>
          <p:cNvSpPr>
            <a:spLocks noGrp="1"/>
          </p:cNvSpPr>
          <p:nvPr>
            <p:ph type="sldNum" sz="quarter" idx="12"/>
          </p:nvPr>
        </p:nvSpPr>
        <p:spPr/>
        <p:txBody>
          <a:bodyPr/>
          <a:lstStyle/>
          <a:p>
            <a:fld id="{ABEA4358-9AB0-4A2E-898C-66F68BC0095C}" type="slidenum">
              <a:rPr lang="en-US" smtClean="0"/>
              <a:pPr/>
              <a:t>9</a:t>
            </a:fld>
            <a:endParaRPr lang="en-US"/>
          </a:p>
        </p:txBody>
      </p:sp>
      <p:sp>
        <p:nvSpPr>
          <p:cNvPr id="5" name="Title 1">
            <a:extLst>
              <a:ext uri="{FF2B5EF4-FFF2-40B4-BE49-F238E27FC236}">
                <a16:creationId xmlns:a16="http://schemas.microsoft.com/office/drawing/2014/main" id="{E082DCAC-D477-4A17-9C79-00075E37E676}"/>
              </a:ext>
            </a:extLst>
          </p:cNvPr>
          <p:cNvSpPr>
            <a:spLocks noGrp="1"/>
          </p:cNvSpPr>
          <p:nvPr>
            <p:ph type="title"/>
          </p:nvPr>
        </p:nvSpPr>
        <p:spPr>
          <a:xfrm>
            <a:off x="457200" y="76200"/>
            <a:ext cx="8229600" cy="868362"/>
          </a:xfrm>
        </p:spPr>
        <p:txBody>
          <a:bodyPr>
            <a:normAutofit/>
          </a:bodyPr>
          <a:lstStyle/>
          <a:p>
            <a:r>
              <a:rPr lang="en-US" sz="3600" b="1" dirty="0"/>
              <a:t>DEFINING A STRUCTURE</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1824</Words>
  <Application>Microsoft Office PowerPoint</Application>
  <PresentationFormat>On-screen Show (4:3)</PresentationFormat>
  <Paragraphs>246</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Office Theme</vt:lpstr>
      <vt:lpstr>Structured Programming  CSE 103</vt:lpstr>
      <vt:lpstr>Structure</vt:lpstr>
      <vt:lpstr>DEFINING A STRUCTURE</vt:lpstr>
      <vt:lpstr>DEFINING A STRUCTURE</vt:lpstr>
      <vt:lpstr>DEFINING A STRUCTURE</vt:lpstr>
      <vt:lpstr>DEFINING A STRUCTURE</vt:lpstr>
      <vt:lpstr>DEFINING A STRUCTURE</vt:lpstr>
      <vt:lpstr>DEFINING A STRUCTURE</vt:lpstr>
      <vt:lpstr>DEFINING A STRUCTURE</vt:lpstr>
      <vt:lpstr>DEFINING A STRUCTURE</vt:lpstr>
      <vt:lpstr>DEFINING A STRUCTURE</vt:lpstr>
      <vt:lpstr>PROCESSING A STRUCTURE</vt:lpstr>
      <vt:lpstr>PROCESSING A STRUCTURE</vt:lpstr>
      <vt:lpstr>PowerPoint Presentation</vt:lpstr>
      <vt:lpstr>PROCESSING A STRUCTURE</vt:lpstr>
      <vt:lpstr>PROCESSING A STRUCTURE</vt:lpstr>
      <vt:lpstr>PROCESSING A STRUCTURE</vt:lpstr>
      <vt:lpstr>PowerPoint Presentation</vt:lpstr>
      <vt:lpstr>PowerPoint Presentation</vt:lpstr>
      <vt:lpstr>USER-DEFINED DATA TYPES (typedef)</vt:lpstr>
      <vt:lpstr>USER-DEFINED DATA TYPES (typedef)</vt:lpstr>
      <vt:lpstr>Define Structure using Tag</vt:lpstr>
      <vt:lpstr>PowerPoint Presentation</vt:lpstr>
      <vt:lpstr>PowerPoint Presentation</vt:lpstr>
      <vt:lpstr>PowerPoint Presentation</vt:lpstr>
      <vt:lpstr>STRUCTURES AND POINTERS</vt:lpstr>
      <vt:lpstr>STRUCTURES AND POINTERS</vt:lpstr>
      <vt:lpstr>STRUCTURES AND POINTERS</vt:lpstr>
      <vt:lpstr>STRUCTURES AND POINTERS</vt:lpstr>
      <vt:lpstr>STRUCTURES AND POINTERS</vt:lpstr>
      <vt:lpstr>PowerPoint Presentation</vt:lpstr>
      <vt:lpstr>PowerPoint Presentation</vt:lpstr>
      <vt:lpstr>PowerPoint Presentation</vt:lpstr>
      <vt:lpstr>PowerPoint Presentation</vt:lpstr>
      <vt:lpstr>PASSING STRUCTURES TO FUNCTIONS</vt:lpstr>
      <vt:lpstr>PASSING STRUCTURES TO FUNCTIONS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21</cp:revision>
  <dcterms:created xsi:type="dcterms:W3CDTF">2015-04-05T03:25:43Z</dcterms:created>
  <dcterms:modified xsi:type="dcterms:W3CDTF">2022-06-04T05:47:19Z</dcterms:modified>
</cp:coreProperties>
</file>