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1" r:id="rId2"/>
    <p:sldId id="282" r:id="rId3"/>
    <p:sldId id="257" r:id="rId4"/>
    <p:sldId id="258" r:id="rId5"/>
    <p:sldId id="271" r:id="rId6"/>
    <p:sldId id="272" r:id="rId7"/>
    <p:sldId id="273" r:id="rId8"/>
    <p:sldId id="275" r:id="rId9"/>
    <p:sldId id="276" r:id="rId10"/>
    <p:sldId id="274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8C38D-0D58-4B51-BBF0-F590F55ABD6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C9775-6B7B-47F0-B5A2-47D98E89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7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DE4C-EA15-4AFE-B810-6391442E20FB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283-B315-42C2-9604-64E432D06A96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0175-481A-43CE-BC11-75FAAA4C67E3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36EB-003C-4B3B-A382-79BCC248F96B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117E-3179-4247-B4C7-57A7E02E245D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6FAD-639C-4D37-A983-53BBB0E43883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7D02-CC33-401F-974E-CACAA5838ED8}" type="datetime1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494B-17A9-4F64-BB4D-F796EA14BE39}" type="datetime1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4959-7A2E-485A-95A2-96C50A9BE9A0}" type="datetime1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B0D1-711D-498F-8C57-6EA616E89082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6A68-FD28-4C80-A7D6-5A2D4B731819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A619-DCFA-4774-AC4C-581E29872BC0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CC"/>
                </a:solidFill>
              </a:rPr>
              <a:t>Structured Programming Language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PGDIT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83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Professor Dr. Mohammad Abu </a:t>
            </a:r>
            <a:r>
              <a:rPr lang="en-US" dirty="0" err="1">
                <a:solidFill>
                  <a:srgbClr val="C00000"/>
                </a:solidFill>
              </a:rPr>
              <a:t>Yousuf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As you know, all members of structure can be accessed at any time. But, only one member of union can be accessed at a time in case of union and other members will contain garbage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5D8FA-D40A-430F-AD3F-6BEE4E75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b="1" dirty="0"/>
              <a:t>Data Files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784530-7351-4D23-A1E4-FA0E4CCB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/>
              <a:t>Many applications require that information be written to or read from an auxiliary memory device. </a:t>
            </a:r>
          </a:p>
          <a:p>
            <a:pPr algn="just"/>
            <a:r>
              <a:rPr lang="en-US" sz="2700" dirty="0"/>
              <a:t>Such information is stored on the memory device in the form of a </a:t>
            </a:r>
            <a:r>
              <a:rPr lang="en-US" sz="2700" b="1" i="1" dirty="0"/>
              <a:t>data file. </a:t>
            </a:r>
          </a:p>
          <a:p>
            <a:pPr algn="just"/>
            <a:r>
              <a:rPr lang="en-US" sz="2700" b="1" i="1" dirty="0"/>
              <a:t>Thus, data files allow us to store </a:t>
            </a:r>
            <a:r>
              <a:rPr lang="en-US" sz="2700" dirty="0"/>
              <a:t>information permanently, and to access and alter that information whenever necessary.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79605-2358-4058-B968-147B8F1B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OPENING AND CLOSING A DATA FILE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When working with a stream-oriented data file, the first step is to establish a </a:t>
            </a:r>
            <a:r>
              <a:rPr lang="en-US" b="1" i="1" dirty="0"/>
              <a:t>buffer area, where information is </a:t>
            </a:r>
            <a:r>
              <a:rPr lang="en-US" dirty="0"/>
              <a:t>temporarily stored while being transferred between the computer’s memory and the data file. </a:t>
            </a:r>
          </a:p>
          <a:p>
            <a:pPr algn="just"/>
            <a:r>
              <a:rPr lang="en-US" dirty="0"/>
              <a:t>This buffer area allows information to be read from or written to the data file more rapidly than would otherwise be possible.</a:t>
            </a:r>
          </a:p>
          <a:p>
            <a:pPr algn="just"/>
            <a:r>
              <a:rPr lang="en-US" dirty="0"/>
              <a:t>The buffer area is established by writing</a:t>
            </a:r>
          </a:p>
          <a:p>
            <a:pPr algn="just">
              <a:buNone/>
            </a:pPr>
            <a:r>
              <a:rPr lang="en-US" dirty="0"/>
              <a:t>				FILE </a:t>
            </a:r>
            <a:r>
              <a:rPr lang="en-US" b="1" i="1" dirty="0"/>
              <a:t>*</a:t>
            </a:r>
            <a:r>
              <a:rPr lang="en-US" b="1" i="1" dirty="0" err="1"/>
              <a:t>ptvar</a:t>
            </a:r>
            <a:r>
              <a:rPr lang="en-US" b="1" i="1" dirty="0"/>
              <a:t>;</a:t>
            </a:r>
          </a:p>
          <a:p>
            <a:pPr algn="just"/>
            <a:r>
              <a:rPr lang="en-US" dirty="0"/>
              <a:t>where FILE (uppercase letters required) is a special structure type that establishes the buffer area, and </a:t>
            </a:r>
            <a:r>
              <a:rPr lang="en-US" b="1" i="1" dirty="0" err="1"/>
              <a:t>ptvar</a:t>
            </a:r>
            <a:r>
              <a:rPr lang="en-US" b="1" i="1" dirty="0"/>
              <a:t> </a:t>
            </a:r>
            <a:r>
              <a:rPr lang="en-US" dirty="0"/>
              <a:t>is a pointer variable that indicates the beginning of the buffer area.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5F9FD-6661-4F70-A4EB-DECC0504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A data file must be </a:t>
            </a:r>
            <a:r>
              <a:rPr lang="en-US" b="1" i="1" dirty="0"/>
              <a:t>opened before it can be created or processed.</a:t>
            </a:r>
          </a:p>
          <a:p>
            <a:r>
              <a:rPr lang="en-US" b="1" i="1" dirty="0"/>
              <a:t>Syntax:</a:t>
            </a:r>
          </a:p>
          <a:p>
            <a:pPr>
              <a:buNone/>
            </a:pPr>
            <a:r>
              <a:rPr lang="en-US" b="1" i="1" dirty="0"/>
              <a:t>		</a:t>
            </a:r>
            <a:r>
              <a:rPr lang="en-US" b="1" i="1" dirty="0" err="1"/>
              <a:t>ptvar</a:t>
            </a:r>
            <a:r>
              <a:rPr lang="en-US" b="1" i="1" dirty="0"/>
              <a:t> = </a:t>
            </a:r>
            <a:r>
              <a:rPr lang="en-US" b="1" i="1" dirty="0" err="1"/>
              <a:t>fopen</a:t>
            </a:r>
            <a:r>
              <a:rPr lang="en-US" b="1" i="1" dirty="0"/>
              <a:t>( file-name, file-type);</a:t>
            </a:r>
          </a:p>
          <a:p>
            <a:pPr>
              <a:buNone/>
            </a:pPr>
            <a:endParaRPr lang="en-US" b="1" i="1" dirty="0"/>
          </a:p>
          <a:p>
            <a:r>
              <a:rPr lang="en-US" dirty="0"/>
              <a:t>where </a:t>
            </a:r>
            <a:r>
              <a:rPr lang="en-US" b="1" i="1" dirty="0"/>
              <a:t>file-name and file- type are strings that represent the name of the data file and the manner in </a:t>
            </a:r>
            <a:r>
              <a:rPr lang="en-US" dirty="0"/>
              <a:t>which the data file will be utilized.</a:t>
            </a:r>
          </a:p>
          <a:p>
            <a:r>
              <a:rPr lang="en-US" dirty="0"/>
              <a:t>The </a:t>
            </a:r>
            <a:r>
              <a:rPr lang="en-US" dirty="0" err="1"/>
              <a:t>f</a:t>
            </a:r>
            <a:r>
              <a:rPr lang="en-US" b="1" dirty="0" err="1"/>
              <a:t>open</a:t>
            </a:r>
            <a:r>
              <a:rPr lang="en-US" b="1" dirty="0"/>
              <a:t> function returns a pointer to the beginning of the buffer area associated with the file.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AF537-AC2C-43B4-814C-8F28B0A5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3C3D87-E075-4FF0-BEBA-AF4C676A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OPENING AND CLOSING A DATA FILE</a:t>
            </a:r>
            <a:endParaRPr 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64290"/>
            <a:ext cx="9144000" cy="335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4E1F1-5F04-4F22-B331-97CF8E82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6803C0-4293-467F-A750-C02DC980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OPENING AND CLOSING A DATA FILE</a:t>
            </a:r>
            <a:endParaRPr 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/>
              <a:t>Finally, a data file must be </a:t>
            </a:r>
            <a:r>
              <a:rPr lang="en-US" sz="2700" b="1" i="1" dirty="0"/>
              <a:t>closed at the end of the program. This can be accomplished with the library </a:t>
            </a:r>
            <a:r>
              <a:rPr lang="en-US" sz="2700" dirty="0"/>
              <a:t>function </a:t>
            </a:r>
            <a:r>
              <a:rPr lang="en-US" sz="2700" b="1" dirty="0" err="1"/>
              <a:t>fclose</a:t>
            </a:r>
            <a:r>
              <a:rPr lang="en-US" sz="2700" b="1" dirty="0"/>
              <a:t>. </a:t>
            </a:r>
          </a:p>
          <a:p>
            <a:pPr algn="just"/>
            <a:r>
              <a:rPr lang="en-US" sz="2700" b="1" dirty="0"/>
              <a:t>The syntax is simply</a:t>
            </a:r>
          </a:p>
          <a:p>
            <a:pPr algn="just">
              <a:buNone/>
            </a:pPr>
            <a:r>
              <a:rPr lang="en-US" sz="2700" b="1" dirty="0"/>
              <a:t>			</a:t>
            </a:r>
            <a:r>
              <a:rPr lang="en-US" sz="2700" b="1" dirty="0" err="1"/>
              <a:t>fclose</a:t>
            </a:r>
            <a:r>
              <a:rPr lang="en-US" sz="2700" b="1" dirty="0"/>
              <a:t> </a:t>
            </a:r>
            <a:r>
              <a:rPr lang="en-US" sz="2700" b="1" i="1" dirty="0"/>
              <a:t>(</a:t>
            </a:r>
            <a:r>
              <a:rPr lang="en-US" sz="2700" b="1" i="1" dirty="0" err="1"/>
              <a:t>ptvar</a:t>
            </a:r>
            <a:r>
              <a:rPr lang="en-US" sz="2700" b="1" i="1" dirty="0"/>
              <a:t>);</a:t>
            </a:r>
          </a:p>
          <a:p>
            <a:pPr algn="just"/>
            <a:r>
              <a:rPr lang="en-US" sz="2700" dirty="0"/>
              <a:t>It is good programming practice to close a data file explicitly using the </a:t>
            </a:r>
            <a:r>
              <a:rPr lang="en-US" sz="2700" b="1" dirty="0" err="1"/>
              <a:t>fclose</a:t>
            </a:r>
            <a:r>
              <a:rPr lang="en-US" sz="2700" b="1" dirty="0"/>
              <a:t> function</a:t>
            </a:r>
            <a:endParaRPr lang="en-US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3744-EC1E-45B2-9679-2D1E24C2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AAA5FC-361F-4F0E-B133-E76D29F6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OPENING AND CLOSING A DATA FILE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057400"/>
            <a:ext cx="4443942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8B680-97AE-4C16-81F3-40D84BA2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CACA83-C263-4152-A870-8A53987E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OPENING AND CLOSING A DATA FILE</a:t>
            </a:r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304202" cy="453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1513-D2DC-4C3E-8114-CF040106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510F36-6FDE-4431-ADCE-D00FD749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OPENING AND CLOSING A DATA FILE</a:t>
            </a:r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CREATING A DATA FILE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1004298"/>
            <a:ext cx="8558510" cy="486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9F574-D37C-4724-AAD1-8823B585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11B4-1DC2-4229-ACA5-C4E7D64B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3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Array of Structure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6911C-C3EB-48BF-A770-EB311CC91674}"/>
              </a:ext>
            </a:extLst>
          </p:cNvPr>
          <p:cNvSpPr txBox="1"/>
          <p:nvPr/>
        </p:nvSpPr>
        <p:spPr>
          <a:xfrm>
            <a:off x="609600" y="616727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string.h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&gt; 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student{  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     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rollno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     char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name[10];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};  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main(){  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    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    struct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student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[5];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"Enter Records of 5 students"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  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=0;i&lt;5;i++){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nEnter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Rollno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:"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scanf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"%d"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,&amp;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rollno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nEnter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 Name:"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scanf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"%s"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,&amp;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].name);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}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nStudent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 Information List:"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  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=0;i&lt;5;i++){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nRollno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:%d, Name:%s"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rollno,st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].name);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}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0;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EB484-063F-4457-AF81-105C9B14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30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438400"/>
            <a:ext cx="4998104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BDAC-B5C4-40A3-8767-F28D4CF0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70D179-AAE4-4D43-96C9-7D222301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OPENING AND CLOSING A DATA FILE</a:t>
            </a:r>
            <a:endParaRPr 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79816" cy="451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885" y="228600"/>
            <a:ext cx="888511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D2ACE-58FA-4146-A1E3-A1495A67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6258-0E7E-4C8D-A96F-23ED17D0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645B0-79B0-410D-8456-F0919855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6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Unions, like structures, contain members whose individual data types may differ from one another. However, the members within a union all share the same storage area within the computer’s memory, whereas each member within a structure is assigned its own unique storage area. </a:t>
            </a:r>
          </a:p>
          <a:p>
            <a:pPr algn="just"/>
            <a:r>
              <a:rPr lang="en-US" sz="2600" dirty="0"/>
              <a:t>Thus, unions are used to conserve memory. They are useful for applications involving multiple members, where values need not be assigned to all of the members at any one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6C5E5-AE34-44E5-B70C-210CCFF9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447800"/>
            <a:ext cx="2057400" cy="19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733800"/>
            <a:ext cx="273077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3810000"/>
            <a:ext cx="2438400" cy="144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4E6C66-9816-472A-88FD-2DE8A89B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b="1" dirty="0"/>
              <a:t>Difference between union and structure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96407"/>
            <a:ext cx="7696200" cy="599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4F2C43-56A3-4FC1-93A0-D0E6F1DF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difference in memory allocation between union and structure as suggested in above example. The amount of memory required to store a structure variables is the sum of memory size of all members.</a:t>
            </a:r>
          </a:p>
          <a:p>
            <a:r>
              <a:rPr lang="en-US" dirty="0"/>
              <a:t>But, the memory required to store a union variable is the memory required for largest element of an union.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438400"/>
            <a:ext cx="3865729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3D5A1-06DD-41FC-8F95-519B7CEC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76400"/>
            <a:ext cx="495158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886200"/>
            <a:ext cx="3810000" cy="199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95AE2-50E3-4FEF-8075-4E988500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"/>
            <a:ext cx="6705600" cy="56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C7611D-99FD-4325-B17E-FFBB5AC3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Autofit/>
          </a:bodyPr>
          <a:lstStyle/>
          <a:p>
            <a:r>
              <a:rPr lang="en-US" sz="2400" dirty="0"/>
              <a:t>Output:</a:t>
            </a:r>
          </a:p>
          <a:p>
            <a:endParaRPr lang="en-US" sz="2400" dirty="0"/>
          </a:p>
          <a:p>
            <a:endParaRPr lang="en-US" sz="2400" dirty="0"/>
          </a:p>
          <a:p>
            <a:pPr fontAlgn="base">
              <a:buNone/>
            </a:pPr>
            <a:endParaRPr lang="en-US" sz="2400" b="1" dirty="0"/>
          </a:p>
          <a:p>
            <a:pPr fontAlgn="base"/>
            <a:endParaRPr lang="en-US" sz="2400" b="1" dirty="0"/>
          </a:p>
          <a:p>
            <a:pPr fontAlgn="base"/>
            <a:endParaRPr lang="en-US" sz="2400" b="1" dirty="0"/>
          </a:p>
          <a:p>
            <a:pPr fontAlgn="base"/>
            <a:endParaRPr lang="en-US" sz="2400" b="1" dirty="0"/>
          </a:p>
          <a:p>
            <a:pPr fontAlgn="base">
              <a:buNone/>
            </a:pPr>
            <a:r>
              <a:rPr lang="en-US" sz="2400" b="1" dirty="0"/>
              <a:t>		Note:</a:t>
            </a:r>
            <a:r>
              <a:rPr lang="en-US" sz="2400" dirty="0"/>
              <a:t> You may get different garbage value of name.</a:t>
            </a:r>
          </a:p>
          <a:p>
            <a:pPr fontAlgn="base"/>
            <a:r>
              <a:rPr lang="en-US" sz="2400" b="1" dirty="0"/>
              <a:t>Why this output?</a:t>
            </a:r>
            <a:endParaRPr lang="en-US" sz="2400" dirty="0"/>
          </a:p>
          <a:p>
            <a:pPr fontAlgn="base"/>
            <a:r>
              <a:rPr lang="en-US" sz="2400" dirty="0"/>
              <a:t>Initially,  </a:t>
            </a:r>
            <a:r>
              <a:rPr lang="en-US" sz="2400" b="1" i="1" dirty="0"/>
              <a:t>Hillary</a:t>
            </a:r>
            <a:r>
              <a:rPr lang="en-US" sz="2400" dirty="0"/>
              <a:t> will be stored in</a:t>
            </a:r>
            <a:r>
              <a:rPr lang="en-US" sz="2400" b="1" i="1" dirty="0"/>
              <a:t> u.name</a:t>
            </a:r>
            <a:r>
              <a:rPr lang="en-US" sz="2400" dirty="0"/>
              <a:t> and other members of union will contain garbage value. But when user enters value of salary, </a:t>
            </a:r>
            <a:r>
              <a:rPr lang="en-US" sz="2400" b="1" i="1" dirty="0"/>
              <a:t>1234.23</a:t>
            </a:r>
            <a:r>
              <a:rPr lang="en-US" sz="2400" dirty="0"/>
              <a:t> will be stored in </a:t>
            </a:r>
            <a:r>
              <a:rPr lang="en-US" sz="2400" b="1" i="1" u="sng" dirty="0" err="1"/>
              <a:t>u.salary</a:t>
            </a:r>
            <a:r>
              <a:rPr lang="en-US" sz="2400" dirty="0"/>
              <a:t> and other members will contain garbage value. Thus in output, salary is printed accurately but, name displays some random string.</a:t>
            </a:r>
          </a:p>
          <a:p>
            <a:endParaRPr lang="en-US" sz="24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1" y="1524001"/>
            <a:ext cx="217830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98F57-9C39-4DC9-AD45-6887A8D4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788</Words>
  <Application>Microsoft Office PowerPoint</Application>
  <PresentationFormat>On-screen Show (4:3)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inter-regular</vt:lpstr>
      <vt:lpstr>Office Theme</vt:lpstr>
      <vt:lpstr>Structured Programming Language PGDIT 101</vt:lpstr>
      <vt:lpstr>Array of Structure Example</vt:lpstr>
      <vt:lpstr>UNIONS</vt:lpstr>
      <vt:lpstr>PowerPoint Presentation</vt:lpstr>
      <vt:lpstr>Difference between union and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Files</vt:lpstr>
      <vt:lpstr>Introduction</vt:lpstr>
      <vt:lpstr>OPENING AND CLOSING A DATA FILE</vt:lpstr>
      <vt:lpstr>OPENING AND CLOSING A DATA FILE</vt:lpstr>
      <vt:lpstr>OPENING AND CLOSING A DATA FILE</vt:lpstr>
      <vt:lpstr>OPENING AND CLOSING A DATA FILE</vt:lpstr>
      <vt:lpstr>OPENING AND CLOSING A DATA FILE</vt:lpstr>
      <vt:lpstr>OPENING AND CLOSING A DATA FILE</vt:lpstr>
      <vt:lpstr>CREATING A DATA FILE</vt:lpstr>
      <vt:lpstr>OPENING AND CLOSING A DATA FILE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Mohammad Abu Yousuf</cp:lastModifiedBy>
  <cp:revision>20</cp:revision>
  <dcterms:created xsi:type="dcterms:W3CDTF">2015-04-12T05:52:54Z</dcterms:created>
  <dcterms:modified xsi:type="dcterms:W3CDTF">2022-04-18T16:12:07Z</dcterms:modified>
</cp:coreProperties>
</file>