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1" r:id="rId2"/>
    <p:sldId id="258" r:id="rId3"/>
    <p:sldId id="264" r:id="rId4"/>
    <p:sldId id="259" r:id="rId5"/>
    <p:sldId id="265" r:id="rId6"/>
    <p:sldId id="260" r:id="rId7"/>
    <p:sldId id="261" r:id="rId8"/>
    <p:sldId id="262" r:id="rId9"/>
    <p:sldId id="263" r:id="rId10"/>
    <p:sldId id="266" r:id="rId11"/>
    <p:sldId id="267" r:id="rId12"/>
    <p:sldId id="268" r:id="rId13"/>
    <p:sldId id="269" r:id="rId14"/>
    <p:sldId id="28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05BA9-CAFF-4F07-AF96-CA0CEA99AA2D}" type="datetimeFigureOut">
              <a:rPr lang="en-US" smtClean="0"/>
              <a:t>4/26/2022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23B46-9737-4511-90FD-C844377435BB}" type="slidenum">
              <a:rPr lang="en-US" smtClean="0"/>
              <a:t>‹#›</a:t>
            </a:fld>
            <a:endParaRPr lang="en-US"/>
          </a:p>
        </p:txBody>
      </p:sp>
    </p:spTree>
    <p:extLst>
      <p:ext uri="{BB962C8B-B14F-4D97-AF65-F5344CB8AC3E}">
        <p14:creationId xmlns:p14="http://schemas.microsoft.com/office/powerpoint/2010/main" val="3953628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BD00FA-63AD-4161-B227-3E336F25E3D1}"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A1ECC8-8F61-481E-B690-EA77881C0643}"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707E77-6583-4DE7-A7B1-1A155D1C5829}"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4F1259-A93D-4FA7-BF99-8C18224E1DEA}"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0A4B7-B8CF-4F6F-82D4-4A6986FF4D12}" type="datetime1">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C1F614-BBC3-4597-8043-DB0F190B9AA1}" type="datetime1">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7A9C5C-E848-4B0C-B050-60C879BA9021}" type="datetime1">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C43A26-8B99-4923-AB4E-17926DB22EEF}" type="datetime1">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09783-BC2B-4506-B6EC-DB8D79E11A71}" type="datetime1">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E8FC5D-335A-41EB-A8E0-90036077CB77}" type="datetime1">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B1FF76-8E26-4947-8002-02788E9A289F}" type="datetime1">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1875B-47E9-49C8-B095-1D8E8BD0892B}" type="datetime1">
              <a:rPr lang="en-US" smtClean="0"/>
              <a:t>4/26/2022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2ED2A-5335-4C8E-A176-C3087AAD66C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rgbClr val="0000CC"/>
                </a:solidFill>
              </a:rPr>
              <a:t>Structured Programming Language</a:t>
            </a:r>
            <a:br>
              <a:rPr lang="en-US" dirty="0">
                <a:solidFill>
                  <a:srgbClr val="0000CC"/>
                </a:solidFill>
              </a:rPr>
            </a:br>
            <a:r>
              <a:rPr lang="en-US" dirty="0">
                <a:solidFill>
                  <a:srgbClr val="0000CC"/>
                </a:solidFill>
              </a:rPr>
              <a:t>PGDIT 101</a:t>
            </a:r>
          </a:p>
        </p:txBody>
      </p:sp>
      <p:sp>
        <p:nvSpPr>
          <p:cNvPr id="3" name="Subtitle 2"/>
          <p:cNvSpPr>
            <a:spLocks noGrp="1"/>
          </p:cNvSpPr>
          <p:nvPr>
            <p:ph type="subTitle" idx="1"/>
          </p:nvPr>
        </p:nvSpPr>
        <p:spPr>
          <a:xfrm>
            <a:off x="1371600" y="4800600"/>
            <a:ext cx="6400800" cy="838200"/>
          </a:xfrm>
        </p:spPr>
        <p:txBody>
          <a:bodyPr/>
          <a:lstStyle/>
          <a:p>
            <a:r>
              <a:rPr lang="en-US" dirty="0">
                <a:solidFill>
                  <a:srgbClr val="C00000"/>
                </a:solidFill>
              </a:rPr>
              <a:t>Professor Dr. Mohammad Abu </a:t>
            </a:r>
            <a:r>
              <a:rPr lang="en-US" dirty="0" err="1">
                <a:solidFill>
                  <a:srgbClr val="C00000"/>
                </a:solidFill>
              </a:rPr>
              <a:t>Yousuf</a:t>
            </a:r>
            <a:endParaRPr lang="en-US" dirty="0">
              <a:solidFill>
                <a:srgbClr val="C00000"/>
              </a:solidFill>
            </a:endParaRPr>
          </a:p>
        </p:txBody>
      </p:sp>
      <p:sp>
        <p:nvSpPr>
          <p:cNvPr id="5" name="Slide Number Placeholder 4"/>
          <p:cNvSpPr>
            <a:spLocks noGrp="1"/>
          </p:cNvSpPr>
          <p:nvPr>
            <p:ph type="sldNum" sz="quarter" idx="12"/>
          </p:nvPr>
        </p:nvSpPr>
        <p:spPr/>
        <p:txBody>
          <a:bodyPr/>
          <a:lstStyle/>
          <a:p>
            <a:fld id="{2C304F23-0FC4-4B03-A692-618B67C3FCFF}"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a:t>Binary Files</a:t>
            </a:r>
          </a:p>
        </p:txBody>
      </p:sp>
      <p:sp>
        <p:nvSpPr>
          <p:cNvPr id="3" name="Content Placeholder 2"/>
          <p:cNvSpPr>
            <a:spLocks noGrp="1"/>
          </p:cNvSpPr>
          <p:nvPr>
            <p:ph idx="1"/>
          </p:nvPr>
        </p:nvSpPr>
        <p:spPr>
          <a:xfrm>
            <a:off x="228600" y="1600200"/>
            <a:ext cx="8686800" cy="4525963"/>
          </a:xfrm>
        </p:spPr>
        <p:txBody>
          <a:bodyPr>
            <a:normAutofit/>
          </a:bodyPr>
          <a:lstStyle/>
          <a:p>
            <a:pPr algn="just" fontAlgn="base"/>
            <a:r>
              <a:rPr lang="en-US" sz="2600" dirty="0"/>
              <a:t>Depending upon the way file is opened for processing, a file is classified into text file and binary file.</a:t>
            </a:r>
          </a:p>
          <a:p>
            <a:pPr algn="just" fontAlgn="base"/>
            <a:r>
              <a:rPr lang="en-US" sz="2600" dirty="0"/>
              <a:t>If a large amount of numerical data it to be stored, text mode will be insufficient. In such case binary file is used.</a:t>
            </a:r>
          </a:p>
          <a:p>
            <a:pPr algn="just" fontAlgn="base"/>
            <a:r>
              <a:rPr lang="en-US" sz="2600" dirty="0"/>
              <a:t>Working of binary files is similar to text files with few differences in opening modes, reading from file and writing to file.</a:t>
            </a:r>
          </a:p>
          <a:p>
            <a:pPr algn="just"/>
            <a:endParaRPr lang="en-US" sz="2600" dirty="0"/>
          </a:p>
        </p:txBody>
      </p:sp>
      <p:sp>
        <p:nvSpPr>
          <p:cNvPr id="4" name="Slide Number Placeholder 3">
            <a:extLst>
              <a:ext uri="{FF2B5EF4-FFF2-40B4-BE49-F238E27FC236}">
                <a16:creationId xmlns:a16="http://schemas.microsoft.com/office/drawing/2014/main" id="{C9E8DB8A-7920-420A-8543-70BE7D5C0F3B}"/>
              </a:ext>
            </a:extLst>
          </p:cNvPr>
          <p:cNvSpPr>
            <a:spLocks noGrp="1"/>
          </p:cNvSpPr>
          <p:nvPr>
            <p:ph type="sldNum" sz="quarter" idx="12"/>
          </p:nvPr>
        </p:nvSpPr>
        <p:spPr/>
        <p:txBody>
          <a:bodyPr/>
          <a:lstStyle/>
          <a:p>
            <a:fld id="{72C2ED2A-5335-4C8E-A176-C3087AAD66C7}"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pPr algn="just" fontAlgn="base"/>
            <a:r>
              <a:rPr lang="en-US" sz="2400" b="1" dirty="0"/>
              <a:t>Opening modes of binary files:</a:t>
            </a:r>
          </a:p>
          <a:p>
            <a:pPr algn="just" fontAlgn="base">
              <a:buNone/>
            </a:pPr>
            <a:r>
              <a:rPr lang="en-US" sz="2400" dirty="0"/>
              <a:t>	Opening modes of binary file are </a:t>
            </a:r>
            <a:r>
              <a:rPr lang="en-US" sz="2400" dirty="0" err="1"/>
              <a:t>rb</a:t>
            </a:r>
            <a:r>
              <a:rPr lang="en-US" sz="2400" dirty="0"/>
              <a:t>, </a:t>
            </a:r>
            <a:r>
              <a:rPr lang="en-US" sz="2400" dirty="0" err="1"/>
              <a:t>rb</a:t>
            </a:r>
            <a:r>
              <a:rPr lang="en-US" sz="2400" dirty="0"/>
              <a:t>+, </a:t>
            </a:r>
            <a:r>
              <a:rPr lang="en-US" sz="2400" dirty="0" err="1"/>
              <a:t>wb</a:t>
            </a:r>
            <a:r>
              <a:rPr lang="en-US" sz="2400" dirty="0"/>
              <a:t>, </a:t>
            </a:r>
            <a:r>
              <a:rPr lang="en-US" sz="2400" dirty="0" err="1"/>
              <a:t>wb+,ab</a:t>
            </a:r>
            <a:r>
              <a:rPr lang="en-US" sz="2400" dirty="0"/>
              <a:t> and </a:t>
            </a:r>
            <a:r>
              <a:rPr lang="en-US" sz="2400" dirty="0" err="1"/>
              <a:t>ab</a:t>
            </a:r>
            <a:r>
              <a:rPr lang="en-US" sz="2400" dirty="0"/>
              <a:t>+. The only difference between opening modes of text and binary files is that, b is appended to indicate that, it is binary file.</a:t>
            </a:r>
          </a:p>
          <a:p>
            <a:pPr algn="just" fontAlgn="base"/>
            <a:r>
              <a:rPr lang="en-US" sz="2400" b="1" dirty="0"/>
              <a:t>Reading and writing of a binary file:</a:t>
            </a:r>
          </a:p>
          <a:p>
            <a:pPr algn="just" fontAlgn="base">
              <a:buNone/>
            </a:pPr>
            <a:r>
              <a:rPr lang="en-US" sz="2400" dirty="0"/>
              <a:t>	Functions </a:t>
            </a:r>
            <a:r>
              <a:rPr lang="en-US" sz="2400" dirty="0" err="1"/>
              <a:t>fread</a:t>
            </a:r>
            <a:r>
              <a:rPr lang="en-US" sz="2400" dirty="0"/>
              <a:t>() and </a:t>
            </a:r>
            <a:r>
              <a:rPr lang="en-US" sz="2400" dirty="0" err="1"/>
              <a:t>fwrite</a:t>
            </a:r>
            <a:r>
              <a:rPr lang="en-US" sz="2400" dirty="0"/>
              <a:t>() are used for reading from and writing to a file on the disk respectively in case of binary files. Function </a:t>
            </a:r>
            <a:r>
              <a:rPr lang="en-US" sz="2400" dirty="0" err="1"/>
              <a:t>fwrite</a:t>
            </a:r>
            <a:r>
              <a:rPr lang="en-US" sz="2400" dirty="0"/>
              <a:t>() takes four arguments, address of data to be written in disk, size of data to be written in disk, number of such type of data and pointer to the file where you want to write.</a:t>
            </a:r>
          </a:p>
          <a:p>
            <a:pPr algn="just" fontAlgn="base">
              <a:buNone/>
            </a:pPr>
            <a:r>
              <a:rPr lang="en-US" sz="2400" dirty="0"/>
              <a:t>	Function </a:t>
            </a:r>
            <a:r>
              <a:rPr lang="en-US" sz="2400" dirty="0" err="1"/>
              <a:t>fread</a:t>
            </a:r>
            <a:r>
              <a:rPr lang="en-US" sz="2400" dirty="0"/>
              <a:t>() also take 4 arguments similar to </a:t>
            </a:r>
            <a:r>
              <a:rPr lang="en-US" sz="2400" dirty="0" err="1"/>
              <a:t>fwrite</a:t>
            </a:r>
            <a:r>
              <a:rPr lang="en-US" sz="2400" dirty="0"/>
              <a:t>() function as above</a:t>
            </a:r>
          </a:p>
        </p:txBody>
      </p:sp>
      <p:pic>
        <p:nvPicPr>
          <p:cNvPr id="22530" name="Picture 2"/>
          <p:cNvPicPr>
            <a:picLocks noChangeAspect="1" noChangeArrowheads="1"/>
          </p:cNvPicPr>
          <p:nvPr/>
        </p:nvPicPr>
        <p:blipFill>
          <a:blip r:embed="rId2"/>
          <a:srcRect/>
          <a:stretch>
            <a:fillRect/>
          </a:stretch>
        </p:blipFill>
        <p:spPr bwMode="auto">
          <a:xfrm>
            <a:off x="533400" y="5862638"/>
            <a:ext cx="8246604" cy="766762"/>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FAF4BD5B-8A3F-4EEA-A746-157C3EB8172F}"/>
              </a:ext>
            </a:extLst>
          </p:cNvPr>
          <p:cNvSpPr>
            <a:spLocks noGrp="1"/>
          </p:cNvSpPr>
          <p:nvPr>
            <p:ph type="sldNum" sz="quarter" idx="12"/>
          </p:nvPr>
        </p:nvSpPr>
        <p:spPr/>
        <p:txBody>
          <a:bodyPr/>
          <a:lstStyle/>
          <a:p>
            <a:fld id="{72C2ED2A-5335-4C8E-A176-C3087AAD66C7}"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2600" dirty="0"/>
              <a:t>Write a C program to read name and marks of n number of students from user and store them in a file</a:t>
            </a:r>
          </a:p>
        </p:txBody>
      </p:sp>
      <p:pic>
        <p:nvPicPr>
          <p:cNvPr id="23554" name="Picture 2"/>
          <p:cNvPicPr>
            <a:picLocks noChangeAspect="1" noChangeArrowheads="1"/>
          </p:cNvPicPr>
          <p:nvPr/>
        </p:nvPicPr>
        <p:blipFill>
          <a:blip r:embed="rId2"/>
          <a:srcRect/>
          <a:stretch>
            <a:fillRect/>
          </a:stretch>
        </p:blipFill>
        <p:spPr bwMode="auto">
          <a:xfrm>
            <a:off x="1600200" y="1123725"/>
            <a:ext cx="7097534" cy="5505675"/>
          </a:xfrm>
          <a:prstGeom prst="rect">
            <a:avLst/>
          </a:prstGeom>
          <a:noFill/>
          <a:ln w="9525">
            <a:noFill/>
            <a:miter lim="800000"/>
            <a:headEnd/>
            <a:tailEnd/>
          </a:ln>
          <a:effectLst/>
        </p:spPr>
      </p:pic>
      <p:sp>
        <p:nvSpPr>
          <p:cNvPr id="3" name="Slide Number Placeholder 2">
            <a:extLst>
              <a:ext uri="{FF2B5EF4-FFF2-40B4-BE49-F238E27FC236}">
                <a16:creationId xmlns:a16="http://schemas.microsoft.com/office/drawing/2014/main" id="{2CE168DD-43D6-490C-8115-167B571028C4}"/>
              </a:ext>
            </a:extLst>
          </p:cNvPr>
          <p:cNvSpPr>
            <a:spLocks noGrp="1"/>
          </p:cNvSpPr>
          <p:nvPr>
            <p:ph type="sldNum" sz="quarter" idx="12"/>
          </p:nvPr>
        </p:nvSpPr>
        <p:spPr/>
        <p:txBody>
          <a:bodyPr/>
          <a:lstStyle/>
          <a:p>
            <a:fld id="{72C2ED2A-5335-4C8E-A176-C3087AAD66C7}"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2400" dirty="0"/>
              <a:t>Write a C program to read name and marks of n number of students from user and store them in a file. If the file previously exits, add the information of n students.</a:t>
            </a:r>
          </a:p>
        </p:txBody>
      </p:sp>
      <p:pic>
        <p:nvPicPr>
          <p:cNvPr id="24578" name="Picture 2"/>
          <p:cNvPicPr>
            <a:picLocks noChangeAspect="1" noChangeArrowheads="1"/>
          </p:cNvPicPr>
          <p:nvPr/>
        </p:nvPicPr>
        <p:blipFill>
          <a:blip r:embed="rId2"/>
          <a:srcRect/>
          <a:stretch>
            <a:fillRect/>
          </a:stretch>
        </p:blipFill>
        <p:spPr bwMode="auto">
          <a:xfrm>
            <a:off x="1676400" y="1295400"/>
            <a:ext cx="5798127" cy="5400675"/>
          </a:xfrm>
          <a:prstGeom prst="rect">
            <a:avLst/>
          </a:prstGeom>
          <a:noFill/>
          <a:ln w="9525">
            <a:noFill/>
            <a:miter lim="800000"/>
            <a:headEnd/>
            <a:tailEnd/>
          </a:ln>
          <a:effectLst/>
        </p:spPr>
      </p:pic>
      <p:sp>
        <p:nvSpPr>
          <p:cNvPr id="3" name="Slide Number Placeholder 2">
            <a:extLst>
              <a:ext uri="{FF2B5EF4-FFF2-40B4-BE49-F238E27FC236}">
                <a16:creationId xmlns:a16="http://schemas.microsoft.com/office/drawing/2014/main" id="{21915145-3D21-4B87-A9C2-58E6313C365D}"/>
              </a:ext>
            </a:extLst>
          </p:cNvPr>
          <p:cNvSpPr>
            <a:spLocks noGrp="1"/>
          </p:cNvSpPr>
          <p:nvPr>
            <p:ph type="sldNum" sz="quarter" idx="12"/>
          </p:nvPr>
        </p:nvSpPr>
        <p:spPr/>
        <p:txBody>
          <a:bodyPr/>
          <a:lstStyle/>
          <a:p>
            <a:fld id="{72C2ED2A-5335-4C8E-A176-C3087AAD66C7}"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707F-722F-4498-9B19-E2F0FE4A460F}"/>
              </a:ext>
            </a:extLst>
          </p:cNvPr>
          <p:cNvSpPr>
            <a:spLocks noGrp="1"/>
          </p:cNvSpPr>
          <p:nvPr>
            <p:ph type="title"/>
          </p:nvPr>
        </p:nvSpPr>
        <p:spPr>
          <a:xfrm>
            <a:off x="450715" y="2438400"/>
            <a:ext cx="8229600" cy="1143000"/>
          </a:xfrm>
        </p:spPr>
        <p:txBody>
          <a:bodyPr/>
          <a:lstStyle/>
          <a:p>
            <a:r>
              <a:rPr lang="en-US" dirty="0"/>
              <a:t>Thank you</a:t>
            </a:r>
          </a:p>
        </p:txBody>
      </p:sp>
      <p:sp>
        <p:nvSpPr>
          <p:cNvPr id="4" name="Slide Number Placeholder 3">
            <a:extLst>
              <a:ext uri="{FF2B5EF4-FFF2-40B4-BE49-F238E27FC236}">
                <a16:creationId xmlns:a16="http://schemas.microsoft.com/office/drawing/2014/main" id="{069007D2-2FE5-4F07-B1CE-3819E5BB0638}"/>
              </a:ext>
            </a:extLst>
          </p:cNvPr>
          <p:cNvSpPr>
            <a:spLocks noGrp="1"/>
          </p:cNvSpPr>
          <p:nvPr>
            <p:ph type="sldNum" sz="quarter" idx="12"/>
          </p:nvPr>
        </p:nvSpPr>
        <p:spPr/>
        <p:txBody>
          <a:bodyPr/>
          <a:lstStyle/>
          <a:p>
            <a:fld id="{72C2ED2A-5335-4C8E-A176-C3087AAD66C7}" type="slidenum">
              <a:rPr lang="en-US" smtClean="0"/>
              <a:t>14</a:t>
            </a:fld>
            <a:endParaRPr lang="en-US"/>
          </a:p>
        </p:txBody>
      </p:sp>
    </p:spTree>
    <p:extLst>
      <p:ext uri="{BB962C8B-B14F-4D97-AF65-F5344CB8AC3E}">
        <p14:creationId xmlns:p14="http://schemas.microsoft.com/office/powerpoint/2010/main" val="1411151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err="1"/>
              <a:t>fscanf</a:t>
            </a:r>
            <a:r>
              <a:rPr lang="en-US" b="1" dirty="0"/>
              <a:t>, </a:t>
            </a:r>
            <a:r>
              <a:rPr lang="en-US" b="1" dirty="0" err="1"/>
              <a:t>fprintf</a:t>
            </a:r>
            <a:endParaRPr lang="en-US" dirty="0"/>
          </a:p>
        </p:txBody>
      </p:sp>
      <p:sp>
        <p:nvSpPr>
          <p:cNvPr id="3" name="Content Placeholder 2"/>
          <p:cNvSpPr>
            <a:spLocks noGrp="1"/>
          </p:cNvSpPr>
          <p:nvPr>
            <p:ph idx="1"/>
          </p:nvPr>
        </p:nvSpPr>
        <p:spPr>
          <a:xfrm>
            <a:off x="457200" y="990600"/>
            <a:ext cx="8229600" cy="4525963"/>
          </a:xfrm>
        </p:spPr>
        <p:txBody>
          <a:bodyPr>
            <a:noAutofit/>
          </a:bodyPr>
          <a:lstStyle/>
          <a:p>
            <a:pPr algn="just"/>
            <a:r>
              <a:rPr lang="en-US" sz="2600" dirty="0"/>
              <a:t>The functions </a:t>
            </a:r>
            <a:r>
              <a:rPr lang="en-US" sz="2600" b="1" dirty="0"/>
              <a:t>gets and puts read or write strings to or from the standard output devices, </a:t>
            </a:r>
            <a:r>
              <a:rPr lang="en-US" sz="2600" dirty="0"/>
              <a:t>whereas </a:t>
            </a:r>
            <a:r>
              <a:rPr lang="en-US" sz="2600" b="1" dirty="0" err="1"/>
              <a:t>fgets</a:t>
            </a:r>
            <a:r>
              <a:rPr lang="en-US" sz="2600" b="1" dirty="0"/>
              <a:t> and </a:t>
            </a:r>
            <a:r>
              <a:rPr lang="en-US" sz="2600" b="1" dirty="0" err="1"/>
              <a:t>fputs</a:t>
            </a:r>
            <a:r>
              <a:rPr lang="en-US" sz="2600" b="1" dirty="0"/>
              <a:t> exchange strings with data files.</a:t>
            </a:r>
          </a:p>
          <a:p>
            <a:pPr algn="just"/>
            <a:r>
              <a:rPr lang="en-US" sz="2600" dirty="0"/>
              <a:t>the </a:t>
            </a:r>
            <a:r>
              <a:rPr lang="en-US" sz="2600" b="1" dirty="0" err="1"/>
              <a:t>fscanf</a:t>
            </a:r>
            <a:r>
              <a:rPr lang="en-US" sz="2600" b="1" dirty="0"/>
              <a:t> function permits formatted data to be read from a data file associated with a particular </a:t>
            </a:r>
            <a:r>
              <a:rPr lang="en-US" sz="2600" dirty="0"/>
              <a:t>stream, and </a:t>
            </a:r>
            <a:r>
              <a:rPr lang="en-US" sz="2600" b="1" dirty="0" err="1"/>
              <a:t>fprintf</a:t>
            </a:r>
            <a:r>
              <a:rPr lang="en-US" sz="2600" b="1" dirty="0"/>
              <a:t> permits formatted data to be written to the data file. </a:t>
            </a:r>
          </a:p>
          <a:p>
            <a:pPr algn="just"/>
            <a:r>
              <a:rPr lang="en-US" sz="2600" b="1" dirty="0"/>
              <a:t>The actual format specifications are </a:t>
            </a:r>
            <a:r>
              <a:rPr lang="en-US" sz="2600" dirty="0"/>
              <a:t>the same as those used with the </a:t>
            </a:r>
            <a:r>
              <a:rPr lang="en-US" sz="2600" b="1" dirty="0" err="1"/>
              <a:t>scanf</a:t>
            </a:r>
            <a:r>
              <a:rPr lang="en-US" sz="2600" b="1" dirty="0"/>
              <a:t> and </a:t>
            </a:r>
            <a:r>
              <a:rPr lang="en-US" sz="2600" b="1" dirty="0" err="1"/>
              <a:t>printf</a:t>
            </a:r>
            <a:r>
              <a:rPr lang="en-US" sz="2600" b="1" dirty="0"/>
              <a:t> functions</a:t>
            </a:r>
          </a:p>
          <a:p>
            <a:pPr algn="just"/>
            <a:r>
              <a:rPr lang="en-US" sz="2600" dirty="0"/>
              <a:t>The functions </a:t>
            </a:r>
            <a:r>
              <a:rPr lang="en-US" sz="2600" dirty="0" err="1"/>
              <a:t>fprintf</a:t>
            </a:r>
            <a:r>
              <a:rPr lang="en-US" sz="2600" dirty="0"/>
              <a:t>() and </a:t>
            </a:r>
            <a:r>
              <a:rPr lang="en-US" sz="2600" dirty="0" err="1"/>
              <a:t>fscanf</a:t>
            </a:r>
            <a:r>
              <a:rPr lang="en-US" sz="2600" dirty="0"/>
              <a:t>() are the file version of </a:t>
            </a:r>
            <a:r>
              <a:rPr lang="en-US" sz="2600" dirty="0" err="1"/>
              <a:t>printf</a:t>
            </a:r>
            <a:r>
              <a:rPr lang="en-US" sz="2600" dirty="0"/>
              <a:t>() and </a:t>
            </a:r>
            <a:r>
              <a:rPr lang="en-US" sz="2600" dirty="0" err="1"/>
              <a:t>fscanf</a:t>
            </a:r>
            <a:r>
              <a:rPr lang="en-US" sz="2600" dirty="0"/>
              <a:t>(). The only difference while using </a:t>
            </a:r>
            <a:r>
              <a:rPr lang="en-US" sz="2600" dirty="0" err="1"/>
              <a:t>fprintf</a:t>
            </a:r>
            <a:r>
              <a:rPr lang="en-US" sz="2600" dirty="0"/>
              <a:t>() and </a:t>
            </a:r>
            <a:r>
              <a:rPr lang="en-US" sz="2600" dirty="0" err="1"/>
              <a:t>fscanf</a:t>
            </a:r>
            <a:r>
              <a:rPr lang="en-US" sz="2600" dirty="0"/>
              <a:t>() is that, the first argument is a pointer to the structure FILE</a:t>
            </a:r>
            <a:r>
              <a:rPr lang="en-US" sz="2600" b="1" dirty="0"/>
              <a:t>.</a:t>
            </a:r>
            <a:endParaRPr lang="en-US" sz="2600" dirty="0"/>
          </a:p>
        </p:txBody>
      </p:sp>
      <p:sp>
        <p:nvSpPr>
          <p:cNvPr id="4" name="Slide Number Placeholder 3">
            <a:extLst>
              <a:ext uri="{FF2B5EF4-FFF2-40B4-BE49-F238E27FC236}">
                <a16:creationId xmlns:a16="http://schemas.microsoft.com/office/drawing/2014/main" id="{05DED18E-8E64-4F27-839F-653C182762DC}"/>
              </a:ext>
            </a:extLst>
          </p:cNvPr>
          <p:cNvSpPr>
            <a:spLocks noGrp="1"/>
          </p:cNvSpPr>
          <p:nvPr>
            <p:ph type="sldNum" sz="quarter" idx="12"/>
          </p:nvPr>
        </p:nvSpPr>
        <p:spPr/>
        <p:txBody>
          <a:bodyPr/>
          <a:lstStyle/>
          <a:p>
            <a:fld id="{72C2ED2A-5335-4C8E-A176-C3087AAD66C7}"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a:t>Write a file</a:t>
            </a:r>
          </a:p>
        </p:txBody>
      </p:sp>
      <p:pic>
        <p:nvPicPr>
          <p:cNvPr id="6146" name="Picture 2"/>
          <p:cNvPicPr>
            <a:picLocks noChangeAspect="1" noChangeArrowheads="1"/>
          </p:cNvPicPr>
          <p:nvPr/>
        </p:nvPicPr>
        <p:blipFill>
          <a:blip r:embed="rId2"/>
          <a:srcRect/>
          <a:stretch>
            <a:fillRect/>
          </a:stretch>
        </p:blipFill>
        <p:spPr bwMode="auto">
          <a:xfrm>
            <a:off x="304800" y="1066800"/>
            <a:ext cx="4719637" cy="5030334"/>
          </a:xfrm>
          <a:prstGeom prst="rect">
            <a:avLst/>
          </a:prstGeom>
          <a:noFill/>
          <a:ln w="9525">
            <a:noFill/>
            <a:miter lim="800000"/>
            <a:headEnd/>
            <a:tailEnd/>
          </a:ln>
          <a:effectLst/>
        </p:spPr>
      </p:pic>
      <p:sp>
        <p:nvSpPr>
          <p:cNvPr id="5" name="Rectangle 4"/>
          <p:cNvSpPr/>
          <p:nvPr/>
        </p:nvSpPr>
        <p:spPr>
          <a:xfrm>
            <a:off x="5334000" y="2514600"/>
            <a:ext cx="3657600" cy="3139321"/>
          </a:xfrm>
          <a:prstGeom prst="rect">
            <a:avLst/>
          </a:prstGeom>
          <a:ln>
            <a:solidFill>
              <a:schemeClr val="accent1"/>
            </a:solidFill>
          </a:ln>
        </p:spPr>
        <p:txBody>
          <a:bodyPr wrap="square">
            <a:spAutoFit/>
          </a:bodyPr>
          <a:lstStyle/>
          <a:p>
            <a:pPr algn="just"/>
            <a:r>
              <a:rPr lang="en-US" sz="2200" dirty="0"/>
              <a:t>This program takes the number from user and stores in file. After you compile and run this program, you can see a text file program.txt created in C drive of your computer. When you open that file, you can see the integer you entered.</a:t>
            </a:r>
          </a:p>
        </p:txBody>
      </p:sp>
      <p:sp>
        <p:nvSpPr>
          <p:cNvPr id="3" name="Slide Number Placeholder 2">
            <a:extLst>
              <a:ext uri="{FF2B5EF4-FFF2-40B4-BE49-F238E27FC236}">
                <a16:creationId xmlns:a16="http://schemas.microsoft.com/office/drawing/2014/main" id="{C24CF51A-68AF-4B53-A3E6-A026C57D9214}"/>
              </a:ext>
            </a:extLst>
          </p:cNvPr>
          <p:cNvSpPr>
            <a:spLocks noGrp="1"/>
          </p:cNvSpPr>
          <p:nvPr>
            <p:ph type="sldNum" sz="quarter" idx="12"/>
          </p:nvPr>
        </p:nvSpPr>
        <p:spPr/>
        <p:txBody>
          <a:bodyPr/>
          <a:lstStyle/>
          <a:p>
            <a:fld id="{72C2ED2A-5335-4C8E-A176-C3087AAD66C7}"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838200" y="1752600"/>
            <a:ext cx="7673173" cy="3124200"/>
          </a:xfrm>
          <a:prstGeom prst="rect">
            <a:avLst/>
          </a:prstGeom>
          <a:noFill/>
          <a:ln w="9525">
            <a:noFill/>
            <a:miter lim="800000"/>
            <a:headEnd/>
            <a:tailEnd/>
          </a:ln>
          <a:effectLst/>
        </p:spPr>
      </p:pic>
      <p:sp>
        <p:nvSpPr>
          <p:cNvPr id="3" name="Slide Number Placeholder 2">
            <a:extLst>
              <a:ext uri="{FF2B5EF4-FFF2-40B4-BE49-F238E27FC236}">
                <a16:creationId xmlns:a16="http://schemas.microsoft.com/office/drawing/2014/main" id="{C299A127-4FA0-4BCD-99C7-EB66413BE467}"/>
              </a:ext>
            </a:extLst>
          </p:cNvPr>
          <p:cNvSpPr>
            <a:spLocks noGrp="1"/>
          </p:cNvSpPr>
          <p:nvPr>
            <p:ph type="sldNum" sz="quarter" idx="12"/>
          </p:nvPr>
        </p:nvSpPr>
        <p:spPr/>
        <p:txBody>
          <a:bodyPr/>
          <a:lstStyle/>
          <a:p>
            <a:fld id="{72C2ED2A-5335-4C8E-A176-C3087AAD66C7}"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Reading from a file</a:t>
            </a:r>
          </a:p>
        </p:txBody>
      </p:sp>
      <p:pic>
        <p:nvPicPr>
          <p:cNvPr id="7170" name="Picture 2"/>
          <p:cNvPicPr>
            <a:picLocks noChangeAspect="1" noChangeArrowheads="1"/>
          </p:cNvPicPr>
          <p:nvPr/>
        </p:nvPicPr>
        <p:blipFill>
          <a:blip r:embed="rId2"/>
          <a:srcRect/>
          <a:stretch>
            <a:fillRect/>
          </a:stretch>
        </p:blipFill>
        <p:spPr bwMode="auto">
          <a:xfrm>
            <a:off x="381000" y="2286000"/>
            <a:ext cx="5543164" cy="3771900"/>
          </a:xfrm>
          <a:prstGeom prst="rect">
            <a:avLst/>
          </a:prstGeom>
          <a:noFill/>
          <a:ln w="9525">
            <a:noFill/>
            <a:miter lim="800000"/>
            <a:headEnd/>
            <a:tailEnd/>
          </a:ln>
          <a:effectLst/>
        </p:spPr>
      </p:pic>
      <p:sp>
        <p:nvSpPr>
          <p:cNvPr id="7171" name="Rectangle 3"/>
          <p:cNvSpPr>
            <a:spLocks noChangeArrowheads="1"/>
          </p:cNvSpPr>
          <p:nvPr/>
        </p:nvSpPr>
        <p:spPr bwMode="auto">
          <a:xfrm>
            <a:off x="6248400" y="685801"/>
            <a:ext cx="2597124" cy="6217087"/>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Consolas" pitchFamily="49" charset="0"/>
                <a:cs typeface="Consolas" pitchFamily="49" charset="0"/>
              </a:rPr>
              <a:t>fscanf</a:t>
            </a:r>
            <a:r>
              <a:rPr kumimoji="0" lang="en-US" sz="2200" b="0" i="0" u="none" strike="noStrike" cap="none" normalizeH="0" baseline="0" dirty="0">
                <a:ln>
                  <a:noFill/>
                </a:ln>
                <a:solidFill>
                  <a:srgbClr val="000000"/>
                </a:solidFill>
                <a:effectLst/>
                <a:latin typeface="Consolas" pitchFamily="49" charset="0"/>
                <a:cs typeface="Consolas" pitchFamily="49" charset="0"/>
              </a:rPr>
              <a:t>()</a:t>
            </a:r>
            <a:r>
              <a:rPr kumimoji="0" lang="en-US" sz="2200" b="0" i="0" u="none" strike="noStrike" cap="none" normalizeH="0" baseline="0" dirty="0">
                <a:ln>
                  <a:noFill/>
                </a:ln>
                <a:solidFill>
                  <a:srgbClr val="000000"/>
                </a:solidFill>
                <a:effectLst/>
                <a:latin typeface="Roboto"/>
                <a:cs typeface="Arial" pitchFamily="34" charset="0"/>
              </a:rPr>
              <a:t> can be used to read data from file.</a:t>
            </a:r>
          </a:p>
          <a:p>
            <a:pPr algn="just" fontAlgn="base"/>
            <a:r>
              <a:rPr lang="en-US" sz="2400" dirty="0"/>
              <a:t>If you have run program above to write in file successfully, you can get the integer back entered in that program using this program.</a:t>
            </a:r>
          </a:p>
          <a:p>
            <a:pPr algn="just" fontAlgn="base"/>
            <a:r>
              <a:rPr lang="en-US" sz="2400" dirty="0"/>
              <a:t>Other functions like </a:t>
            </a:r>
            <a:r>
              <a:rPr lang="en-US" sz="2400" dirty="0" err="1"/>
              <a:t>fgetchar</a:t>
            </a:r>
            <a:r>
              <a:rPr lang="en-US" sz="2400" dirty="0"/>
              <a:t>(), </a:t>
            </a:r>
            <a:r>
              <a:rPr lang="en-US" sz="2400" dirty="0" err="1"/>
              <a:t>fputc</a:t>
            </a:r>
            <a:r>
              <a:rPr lang="en-US" sz="2400" dirty="0"/>
              <a:t>() etc. can be used in similar way.</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0000"/>
              </a:solidFill>
              <a:effectLst/>
              <a:latin typeface="Roboto"/>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sp>
        <p:nvSpPr>
          <p:cNvPr id="3" name="Slide Number Placeholder 2">
            <a:extLst>
              <a:ext uri="{FF2B5EF4-FFF2-40B4-BE49-F238E27FC236}">
                <a16:creationId xmlns:a16="http://schemas.microsoft.com/office/drawing/2014/main" id="{EB520EBC-0A9B-48EB-8163-D35EC48B698F}"/>
              </a:ext>
            </a:extLst>
          </p:cNvPr>
          <p:cNvSpPr>
            <a:spLocks noGrp="1"/>
          </p:cNvSpPr>
          <p:nvPr>
            <p:ph type="sldNum" sz="quarter" idx="12"/>
          </p:nvPr>
        </p:nvSpPr>
        <p:spPr/>
        <p:txBody>
          <a:bodyPr/>
          <a:lstStyle/>
          <a:p>
            <a:fld id="{72C2ED2A-5335-4C8E-A176-C3087AAD66C7}"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0" y="2667000"/>
            <a:ext cx="1905000" cy="838200"/>
          </a:xfrm>
          <a:ln>
            <a:solidFill>
              <a:schemeClr val="accent1"/>
            </a:solidFill>
          </a:ln>
        </p:spPr>
        <p:txBody>
          <a:bodyPr>
            <a:normAutofit/>
          </a:bodyPr>
          <a:lstStyle/>
          <a:p>
            <a:r>
              <a:rPr lang="en-US" sz="2200" b="1" dirty="0"/>
              <a:t>Read a file</a:t>
            </a:r>
          </a:p>
        </p:txBody>
      </p:sp>
      <p:pic>
        <p:nvPicPr>
          <p:cNvPr id="2050" name="Picture 2"/>
          <p:cNvPicPr>
            <a:picLocks noChangeAspect="1" noChangeArrowheads="1"/>
          </p:cNvPicPr>
          <p:nvPr/>
        </p:nvPicPr>
        <p:blipFill>
          <a:blip r:embed="rId2"/>
          <a:srcRect/>
          <a:stretch>
            <a:fillRect/>
          </a:stretch>
        </p:blipFill>
        <p:spPr bwMode="auto">
          <a:xfrm>
            <a:off x="838200" y="152400"/>
            <a:ext cx="6248400" cy="6500226"/>
          </a:xfrm>
          <a:prstGeom prst="rect">
            <a:avLst/>
          </a:prstGeom>
          <a:noFill/>
          <a:ln w="9525">
            <a:solidFill>
              <a:schemeClr val="accent1"/>
            </a:solidFill>
            <a:miter lim="800000"/>
            <a:headEnd/>
            <a:tailEnd/>
          </a:ln>
          <a:effectLst/>
        </p:spPr>
      </p:pic>
      <p:sp>
        <p:nvSpPr>
          <p:cNvPr id="3" name="Slide Number Placeholder 2">
            <a:extLst>
              <a:ext uri="{FF2B5EF4-FFF2-40B4-BE49-F238E27FC236}">
                <a16:creationId xmlns:a16="http://schemas.microsoft.com/office/drawing/2014/main" id="{18CAA1C2-75D7-40B2-B781-728F7052DB19}"/>
              </a:ext>
            </a:extLst>
          </p:cNvPr>
          <p:cNvSpPr>
            <a:spLocks noGrp="1"/>
          </p:cNvSpPr>
          <p:nvPr>
            <p:ph type="sldNum" sz="quarter" idx="12"/>
          </p:nvPr>
        </p:nvSpPr>
        <p:spPr/>
        <p:txBody>
          <a:bodyPr/>
          <a:lstStyle/>
          <a:p>
            <a:fld id="{72C2ED2A-5335-4C8E-A176-C3087AAD66C7}"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Output of previous program-</a:t>
            </a:r>
          </a:p>
        </p:txBody>
      </p:sp>
      <p:pic>
        <p:nvPicPr>
          <p:cNvPr id="3074" name="Picture 2"/>
          <p:cNvPicPr>
            <a:picLocks noChangeAspect="1" noChangeArrowheads="1"/>
          </p:cNvPicPr>
          <p:nvPr/>
        </p:nvPicPr>
        <p:blipFill>
          <a:blip r:embed="rId2"/>
          <a:srcRect/>
          <a:stretch>
            <a:fillRect/>
          </a:stretch>
        </p:blipFill>
        <p:spPr bwMode="auto">
          <a:xfrm>
            <a:off x="762000" y="2743200"/>
            <a:ext cx="7903479" cy="1214437"/>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A334CEB3-B183-41EF-8B18-04ECDB15D224}"/>
              </a:ext>
            </a:extLst>
          </p:cNvPr>
          <p:cNvSpPr>
            <a:spLocks noGrp="1"/>
          </p:cNvSpPr>
          <p:nvPr>
            <p:ph type="sldNum" sz="quarter" idx="12"/>
          </p:nvPr>
        </p:nvSpPr>
        <p:spPr/>
        <p:txBody>
          <a:bodyPr/>
          <a:lstStyle/>
          <a:p>
            <a:fld id="{72C2ED2A-5335-4C8E-A176-C3087AAD66C7}"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0" y="3581400"/>
            <a:ext cx="1447800" cy="944562"/>
          </a:xfrm>
          <a:ln>
            <a:solidFill>
              <a:schemeClr val="accent1"/>
            </a:solidFill>
          </a:ln>
        </p:spPr>
        <p:txBody>
          <a:bodyPr>
            <a:normAutofit/>
          </a:bodyPr>
          <a:lstStyle/>
          <a:p>
            <a:r>
              <a:rPr lang="en-US" sz="2200" dirty="0"/>
              <a:t>Copy a file</a:t>
            </a:r>
          </a:p>
        </p:txBody>
      </p:sp>
      <p:pic>
        <p:nvPicPr>
          <p:cNvPr id="4098" name="Picture 2"/>
          <p:cNvPicPr>
            <a:picLocks noChangeAspect="1" noChangeArrowheads="1"/>
          </p:cNvPicPr>
          <p:nvPr/>
        </p:nvPicPr>
        <p:blipFill>
          <a:blip r:embed="rId2"/>
          <a:srcRect/>
          <a:stretch>
            <a:fillRect/>
          </a:stretch>
        </p:blipFill>
        <p:spPr bwMode="auto">
          <a:xfrm>
            <a:off x="533400" y="240196"/>
            <a:ext cx="4704046" cy="6617804"/>
          </a:xfrm>
          <a:prstGeom prst="rect">
            <a:avLst/>
          </a:prstGeom>
          <a:noFill/>
          <a:ln w="9525">
            <a:solidFill>
              <a:schemeClr val="accent1"/>
            </a:solidFill>
            <a:miter lim="800000"/>
            <a:headEnd/>
            <a:tailEnd/>
          </a:ln>
          <a:effectLst/>
        </p:spPr>
      </p:pic>
      <p:sp>
        <p:nvSpPr>
          <p:cNvPr id="3" name="Slide Number Placeholder 2">
            <a:extLst>
              <a:ext uri="{FF2B5EF4-FFF2-40B4-BE49-F238E27FC236}">
                <a16:creationId xmlns:a16="http://schemas.microsoft.com/office/drawing/2014/main" id="{39D7F6DB-2422-4F8B-B17E-0D5988E622CB}"/>
              </a:ext>
            </a:extLst>
          </p:cNvPr>
          <p:cNvSpPr>
            <a:spLocks noGrp="1"/>
          </p:cNvSpPr>
          <p:nvPr>
            <p:ph type="sldNum" sz="quarter" idx="12"/>
          </p:nvPr>
        </p:nvSpPr>
        <p:spPr/>
        <p:txBody>
          <a:bodyPr/>
          <a:lstStyle/>
          <a:p>
            <a:fld id="{72C2ED2A-5335-4C8E-A176-C3087AAD66C7}"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91000"/>
            <a:ext cx="1600200" cy="1143000"/>
          </a:xfrm>
        </p:spPr>
        <p:txBody>
          <a:bodyPr>
            <a:normAutofit/>
          </a:bodyPr>
          <a:lstStyle/>
          <a:p>
            <a:r>
              <a:rPr lang="en-US" sz="2500" dirty="0"/>
              <a:t>Output</a:t>
            </a:r>
          </a:p>
        </p:txBody>
      </p:sp>
      <p:pic>
        <p:nvPicPr>
          <p:cNvPr id="5122" name="Picture 2"/>
          <p:cNvPicPr>
            <a:picLocks noChangeAspect="1" noChangeArrowheads="1"/>
          </p:cNvPicPr>
          <p:nvPr/>
        </p:nvPicPr>
        <p:blipFill>
          <a:blip r:embed="rId2"/>
          <a:srcRect/>
          <a:stretch>
            <a:fillRect/>
          </a:stretch>
        </p:blipFill>
        <p:spPr bwMode="auto">
          <a:xfrm>
            <a:off x="533400" y="1676400"/>
            <a:ext cx="4744527" cy="2357437"/>
          </a:xfrm>
          <a:prstGeom prst="rect">
            <a:avLst/>
          </a:prstGeom>
          <a:noFill/>
          <a:ln w="9525">
            <a:solidFill>
              <a:schemeClr val="accent1"/>
            </a:solid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990600" y="4953000"/>
            <a:ext cx="4486519" cy="1590675"/>
          </a:xfrm>
          <a:prstGeom prst="rect">
            <a:avLst/>
          </a:prstGeom>
          <a:noFill/>
          <a:ln w="9525">
            <a:noFill/>
            <a:miter lim="800000"/>
            <a:headEnd/>
            <a:tailEnd/>
          </a:ln>
          <a:effectLst/>
        </p:spPr>
      </p:pic>
      <p:sp>
        <p:nvSpPr>
          <p:cNvPr id="6" name="Title 1"/>
          <p:cNvSpPr txBox="1">
            <a:spLocks/>
          </p:cNvSpPr>
          <p:nvPr/>
        </p:nvSpPr>
        <p:spPr>
          <a:xfrm>
            <a:off x="7010400" y="3581400"/>
            <a:ext cx="1447800" cy="944562"/>
          </a:xfrm>
          <a:prstGeom prst="rect">
            <a:avLst/>
          </a:prstGeom>
          <a:ln>
            <a:solidFill>
              <a:schemeClr val="accent1"/>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0" i="0" u="none" strike="noStrike" kern="1200" cap="none" spc="0" normalizeH="0" baseline="0" noProof="0">
                <a:ln>
                  <a:noFill/>
                </a:ln>
                <a:solidFill>
                  <a:schemeClr val="tx1"/>
                </a:solidFill>
                <a:effectLst/>
                <a:uLnTx/>
                <a:uFillTx/>
                <a:latin typeface="+mj-lt"/>
                <a:ea typeface="+mj-ea"/>
                <a:cs typeface="+mj-cs"/>
              </a:rPr>
              <a:t>Copy a file</a:t>
            </a:r>
            <a:endParaRPr kumimoji="0" lang="en-US" sz="2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Slide Number Placeholder 2">
            <a:extLst>
              <a:ext uri="{FF2B5EF4-FFF2-40B4-BE49-F238E27FC236}">
                <a16:creationId xmlns:a16="http://schemas.microsoft.com/office/drawing/2014/main" id="{53535EAC-564C-4B1B-A098-76A843A54606}"/>
              </a:ext>
            </a:extLst>
          </p:cNvPr>
          <p:cNvSpPr>
            <a:spLocks noGrp="1"/>
          </p:cNvSpPr>
          <p:nvPr>
            <p:ph type="sldNum" sz="quarter" idx="12"/>
          </p:nvPr>
        </p:nvSpPr>
        <p:spPr/>
        <p:txBody>
          <a:bodyPr/>
          <a:lstStyle/>
          <a:p>
            <a:fld id="{72C2ED2A-5335-4C8E-A176-C3087AAD66C7}"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547</Words>
  <Application>Microsoft Office PowerPoint</Application>
  <PresentationFormat>On-screen Show (4:3)</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Consolas</vt:lpstr>
      <vt:lpstr>Roboto</vt:lpstr>
      <vt:lpstr>Office Theme</vt:lpstr>
      <vt:lpstr>Structured Programming Language PGDIT 101</vt:lpstr>
      <vt:lpstr>fscanf, fprintf</vt:lpstr>
      <vt:lpstr>Write a file</vt:lpstr>
      <vt:lpstr>PowerPoint Presentation</vt:lpstr>
      <vt:lpstr>Reading from a file</vt:lpstr>
      <vt:lpstr>Read a file</vt:lpstr>
      <vt:lpstr>PowerPoint Presentation</vt:lpstr>
      <vt:lpstr>Copy a file</vt:lpstr>
      <vt:lpstr>Output</vt:lpstr>
      <vt:lpstr>Binary Files</vt:lpstr>
      <vt:lpstr>PowerPoint Presentation</vt:lpstr>
      <vt:lpstr>Write a C program to read name and marks of n number of students from user and store them in a file</vt:lpstr>
      <vt:lpstr>Write a C program to read name and marks of n number of students from user and store them in a file. If the file previously exits, add the information of n students.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Mohammad Abu Yousuf</cp:lastModifiedBy>
  <cp:revision>12</cp:revision>
  <dcterms:created xsi:type="dcterms:W3CDTF">2015-04-19T03:33:52Z</dcterms:created>
  <dcterms:modified xsi:type="dcterms:W3CDTF">2022-04-26T05:26:23Z</dcterms:modified>
</cp:coreProperties>
</file>