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89" r:id="rId4"/>
    <p:sldId id="291" r:id="rId5"/>
    <p:sldId id="292" r:id="rId6"/>
    <p:sldId id="296" r:id="rId7"/>
    <p:sldId id="295" r:id="rId8"/>
    <p:sldId id="259" r:id="rId9"/>
    <p:sldId id="260" r:id="rId10"/>
    <p:sldId id="261" r:id="rId11"/>
    <p:sldId id="262" r:id="rId12"/>
    <p:sldId id="273" r:id="rId13"/>
    <p:sldId id="271" r:id="rId14"/>
    <p:sldId id="274" r:id="rId15"/>
    <p:sldId id="272" r:id="rId16"/>
    <p:sldId id="275" r:id="rId17"/>
    <p:sldId id="277" r:id="rId18"/>
    <p:sldId id="290" r:id="rId19"/>
    <p:sldId id="293" r:id="rId20"/>
    <p:sldId id="29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0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38066-2B59-4018-9211-056E77F713A3}" type="datetimeFigureOut">
              <a:rPr lang="en-US" smtClean="0"/>
              <a:t>11/29/2022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D5A01-8C5C-480B-814C-1EAD2DD410F6}" type="slidenum">
              <a:rPr lang="en-US" smtClean="0"/>
              <a:t>‹#›</a:t>
            </a:fld>
            <a:endParaRPr lang="en-US"/>
          </a:p>
        </p:txBody>
      </p:sp>
    </p:spTree>
    <p:extLst>
      <p:ext uri="{BB962C8B-B14F-4D97-AF65-F5344CB8AC3E}">
        <p14:creationId xmlns:p14="http://schemas.microsoft.com/office/powerpoint/2010/main" val="2164744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B946A0-376E-4D3B-B0EB-30016B2A240A}"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B3F39-1743-439B-B56A-F8AA31DBD0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7CEF9-4D52-48B8-A02A-DED2241AE596}"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B3F39-1743-439B-B56A-F8AA31DBD0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E94AB0-6D9F-45DF-AA2B-D7C5A2E839CB}"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B3F39-1743-439B-B56A-F8AA31DBD0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DE73E1-0E28-4B03-AFF2-F82959F57967}"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B3F39-1743-439B-B56A-F8AA31DBD0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785E80-E682-4C91-9583-5A8A788BD478}"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B3F39-1743-439B-B56A-F8AA31DBD0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BD8670-566F-41C7-94FD-33B3A84C44A8}"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B3F39-1743-439B-B56A-F8AA31DBD0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F42ED1-ED5C-4ED8-B067-1E709BA77F02}" type="datetime1">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3B3F39-1743-439B-B56A-F8AA31DBD0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5C53C8-9460-4BAD-B285-343BD0261208}" type="datetime1">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3B3F39-1743-439B-B56A-F8AA31DBD0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64955-85F2-48AC-9A64-8E92FAD5F9B3}" type="datetime1">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3B3F39-1743-439B-B56A-F8AA31DBD0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37D0AE-C097-4BAE-A7AD-92FF7C1E5075}"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B3F39-1743-439B-B56A-F8AA31DBD0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A839B-14DD-4ED1-9A4B-10E2A6415220}"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B3F39-1743-439B-B56A-F8AA31DBD0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2231E-AE42-435E-A995-516DA204FB26}" type="datetime1">
              <a:rPr lang="en-US" smtClean="0"/>
              <a:t>11/29/2022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B3F39-1743-439B-B56A-F8AA31DBD0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0000CC"/>
                </a:solidFill>
              </a:rPr>
              <a:t>Structured Programming</a:t>
            </a:r>
            <a:br>
              <a:rPr lang="en-US" dirty="0">
                <a:solidFill>
                  <a:srgbClr val="0000CC"/>
                </a:solidFill>
              </a:rPr>
            </a:br>
            <a:r>
              <a:rPr lang="en-US" dirty="0">
                <a:solidFill>
                  <a:srgbClr val="0000CC"/>
                </a:solidFill>
              </a:rPr>
              <a:t>CSE 103</a:t>
            </a:r>
          </a:p>
        </p:txBody>
      </p:sp>
      <p:sp>
        <p:nvSpPr>
          <p:cNvPr id="3" name="Subtitle 2"/>
          <p:cNvSpPr>
            <a:spLocks noGrp="1"/>
          </p:cNvSpPr>
          <p:nvPr>
            <p:ph type="subTitle" idx="1"/>
          </p:nvPr>
        </p:nvSpPr>
        <p:spPr>
          <a:xfrm>
            <a:off x="1371600" y="4800600"/>
            <a:ext cx="6400800" cy="838200"/>
          </a:xfrm>
        </p:spPr>
        <p:txBody>
          <a:bodyPr/>
          <a:lstStyle/>
          <a:p>
            <a:r>
              <a:rPr lang="en-US" dirty="0">
                <a:solidFill>
                  <a:srgbClr val="C00000"/>
                </a:solidFill>
              </a:rPr>
              <a:t>Professor Dr. Mohammad Abu </a:t>
            </a:r>
            <a:r>
              <a:rPr lang="en-US" dirty="0" err="1">
                <a:solidFill>
                  <a:srgbClr val="C00000"/>
                </a:solidFill>
              </a:rPr>
              <a:t>Yousuf</a:t>
            </a:r>
            <a:endParaRPr lang="en-US" dirty="0">
              <a:solidFill>
                <a:srgbClr val="C00000"/>
              </a:solidFill>
            </a:endParaRPr>
          </a:p>
        </p:txBody>
      </p:sp>
      <p:sp>
        <p:nvSpPr>
          <p:cNvPr id="5" name="Slide Number Placeholder 4"/>
          <p:cNvSpPr>
            <a:spLocks noGrp="1"/>
          </p:cNvSpPr>
          <p:nvPr>
            <p:ph type="sldNum" sz="quarter" idx="12"/>
          </p:nvPr>
        </p:nvSpPr>
        <p:spPr/>
        <p:txBody>
          <a:bodyPr/>
          <a:lstStyle/>
          <a:p>
            <a:fld id="{2C304F23-0FC4-4B03-A692-618B67C3FCF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20000"/>
          </a:bodyPr>
          <a:lstStyle/>
          <a:p>
            <a:pPr algn="just"/>
            <a:r>
              <a:rPr lang="en-US" b="1" dirty="0"/>
              <a:t>The Towers of Hanoi :</a:t>
            </a:r>
          </a:p>
          <a:p>
            <a:pPr algn="just"/>
            <a:r>
              <a:rPr lang="en-US" dirty="0"/>
              <a:t>The Towers of Hanoi is a well-known children's game, played with three poles and a number of different-sized disks. Each disk has a hole in the center, allowing it to be stacked around any of the poles. Initially, the disks are stacked on the leftmost pole in the order of decreasing size, i.e., the largest on the bottom and the smallest on the top.</a:t>
            </a:r>
          </a:p>
          <a:p>
            <a:pPr algn="just"/>
            <a:endParaRPr lang="en-US" dirty="0"/>
          </a:p>
          <a:p>
            <a:pPr algn="just"/>
            <a:r>
              <a:rPr lang="en-US" dirty="0"/>
              <a:t>The object of the game is to transfer the disks from the leftmost pole to the rightmost pole, without ever placing a larger disk on top of a smaller disk. Only one disk may be moved at a time, and each disk must always be placed around one of the poles.</a:t>
            </a:r>
          </a:p>
        </p:txBody>
      </p:sp>
      <p:sp>
        <p:nvSpPr>
          <p:cNvPr id="2" name="Slide Number Placeholder 1">
            <a:extLst>
              <a:ext uri="{FF2B5EF4-FFF2-40B4-BE49-F238E27FC236}">
                <a16:creationId xmlns:a16="http://schemas.microsoft.com/office/drawing/2014/main" xmlns="" id="{3881EBFA-CC4A-4606-8EDA-73384DDDF695}"/>
              </a:ext>
            </a:extLst>
          </p:cNvPr>
          <p:cNvSpPr>
            <a:spLocks noGrp="1"/>
          </p:cNvSpPr>
          <p:nvPr>
            <p:ph type="sldNum" sz="quarter" idx="12"/>
          </p:nvPr>
        </p:nvSpPr>
        <p:spPr/>
        <p:txBody>
          <a:bodyPr/>
          <a:lstStyle/>
          <a:p>
            <a:fld id="{E03B3F39-1743-439B-B56A-F8AA31DBD00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09600" y="1752600"/>
            <a:ext cx="8101585" cy="3148284"/>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xmlns="" id="{CB8F934B-2D90-4EF3-A0CE-175B9E9612F7}"/>
              </a:ext>
            </a:extLst>
          </p:cNvPr>
          <p:cNvSpPr>
            <a:spLocks noGrp="1"/>
          </p:cNvSpPr>
          <p:nvPr>
            <p:ph type="sldNum" sz="quarter" idx="12"/>
          </p:nvPr>
        </p:nvSpPr>
        <p:spPr/>
        <p:txBody>
          <a:bodyPr/>
          <a:lstStyle/>
          <a:p>
            <a:fld id="{E03B3F39-1743-439B-B56A-F8AA31DBD00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For the case where n =3, the following output is obtained</a:t>
            </a:r>
          </a:p>
        </p:txBody>
      </p:sp>
      <p:pic>
        <p:nvPicPr>
          <p:cNvPr id="1026" name="Picture 2"/>
          <p:cNvPicPr>
            <a:picLocks noChangeAspect="1" noChangeArrowheads="1"/>
          </p:cNvPicPr>
          <p:nvPr/>
        </p:nvPicPr>
        <p:blipFill>
          <a:blip r:embed="rId2"/>
          <a:srcRect/>
          <a:stretch>
            <a:fillRect/>
          </a:stretch>
        </p:blipFill>
        <p:spPr bwMode="auto">
          <a:xfrm>
            <a:off x="2667000" y="2438400"/>
            <a:ext cx="4405312" cy="3754738"/>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xmlns="" id="{5263929A-054B-4634-9AD8-F9878DCB61DC}"/>
              </a:ext>
            </a:extLst>
          </p:cNvPr>
          <p:cNvSpPr>
            <a:spLocks noGrp="1"/>
          </p:cNvSpPr>
          <p:nvPr>
            <p:ph type="sldNum" sz="quarter" idx="12"/>
          </p:nvPr>
        </p:nvSpPr>
        <p:spPr/>
        <p:txBody>
          <a:bodyPr/>
          <a:lstStyle/>
          <a:p>
            <a:fld id="{E03B3F39-1743-439B-B56A-F8AA31DBD00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a:t>Find output</a:t>
            </a:r>
          </a:p>
        </p:txBody>
      </p:sp>
      <p:pic>
        <p:nvPicPr>
          <p:cNvPr id="2050" name="Picture 2"/>
          <p:cNvPicPr>
            <a:picLocks noChangeAspect="1" noChangeArrowheads="1"/>
          </p:cNvPicPr>
          <p:nvPr/>
        </p:nvPicPr>
        <p:blipFill>
          <a:blip r:embed="rId2"/>
          <a:srcRect/>
          <a:stretch>
            <a:fillRect/>
          </a:stretch>
        </p:blipFill>
        <p:spPr bwMode="auto">
          <a:xfrm>
            <a:off x="2133600" y="910433"/>
            <a:ext cx="5486400" cy="5666775"/>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xmlns="" id="{F5E319AF-38CC-4262-8EE5-9E4260529FC7}"/>
              </a:ext>
            </a:extLst>
          </p:cNvPr>
          <p:cNvSpPr>
            <a:spLocks noGrp="1"/>
          </p:cNvSpPr>
          <p:nvPr>
            <p:ph type="sldNum" sz="quarter" idx="12"/>
          </p:nvPr>
        </p:nvSpPr>
        <p:spPr/>
        <p:txBody>
          <a:bodyPr/>
          <a:lstStyle/>
          <a:p>
            <a:fld id="{E03B3F39-1743-439B-B56A-F8AA31DBD00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Output of previous program: 1   4   9   16   25</a:t>
            </a:r>
          </a:p>
        </p:txBody>
      </p:sp>
      <p:sp>
        <p:nvSpPr>
          <p:cNvPr id="4" name="Title 1">
            <a:extLst>
              <a:ext uri="{FF2B5EF4-FFF2-40B4-BE49-F238E27FC236}">
                <a16:creationId xmlns:a16="http://schemas.microsoft.com/office/drawing/2014/main" xmlns="" id="{F8679EC6-28C1-4E47-A6D4-D5630EBE7560}"/>
              </a:ext>
            </a:extLst>
          </p:cNvPr>
          <p:cNvSpPr>
            <a:spLocks noGrp="1"/>
          </p:cNvSpPr>
          <p:nvPr>
            <p:ph type="title"/>
          </p:nvPr>
        </p:nvSpPr>
        <p:spPr>
          <a:xfrm>
            <a:off x="457200" y="274638"/>
            <a:ext cx="8229600" cy="563562"/>
          </a:xfrm>
        </p:spPr>
        <p:txBody>
          <a:bodyPr>
            <a:noAutofit/>
          </a:bodyPr>
          <a:lstStyle/>
          <a:p>
            <a:r>
              <a:rPr lang="en-US" sz="3600" b="1" dirty="0"/>
              <a:t>Find output</a:t>
            </a:r>
          </a:p>
        </p:txBody>
      </p:sp>
      <p:sp>
        <p:nvSpPr>
          <p:cNvPr id="2" name="Slide Number Placeholder 1">
            <a:extLst>
              <a:ext uri="{FF2B5EF4-FFF2-40B4-BE49-F238E27FC236}">
                <a16:creationId xmlns:a16="http://schemas.microsoft.com/office/drawing/2014/main" xmlns="" id="{59087761-AFD6-47B9-AE72-ADD4987AFF62}"/>
              </a:ext>
            </a:extLst>
          </p:cNvPr>
          <p:cNvSpPr>
            <a:spLocks noGrp="1"/>
          </p:cNvSpPr>
          <p:nvPr>
            <p:ph type="sldNum" sz="quarter" idx="12"/>
          </p:nvPr>
        </p:nvSpPr>
        <p:spPr/>
        <p:txBody>
          <a:bodyPr/>
          <a:lstStyle/>
          <a:p>
            <a:fld id="{E03B3F39-1743-439B-B56A-F8AA31DBD00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828800" y="1535913"/>
            <a:ext cx="5638801" cy="4830633"/>
          </a:xfrm>
          <a:prstGeom prst="rect">
            <a:avLst/>
          </a:prstGeom>
          <a:noFill/>
          <a:ln w="9525">
            <a:noFill/>
            <a:miter lim="800000"/>
            <a:headEnd/>
            <a:tailEnd/>
          </a:ln>
          <a:effectLst/>
        </p:spPr>
      </p:pic>
      <p:sp>
        <p:nvSpPr>
          <p:cNvPr id="4" name="Title 1">
            <a:extLst>
              <a:ext uri="{FF2B5EF4-FFF2-40B4-BE49-F238E27FC236}">
                <a16:creationId xmlns:a16="http://schemas.microsoft.com/office/drawing/2014/main" xmlns="" id="{8D250814-DE1C-4AAA-AD8A-6DFD1EBB3454}"/>
              </a:ext>
            </a:extLst>
          </p:cNvPr>
          <p:cNvSpPr>
            <a:spLocks noGrp="1"/>
          </p:cNvSpPr>
          <p:nvPr>
            <p:ph type="title"/>
          </p:nvPr>
        </p:nvSpPr>
        <p:spPr>
          <a:xfrm>
            <a:off x="457200" y="274638"/>
            <a:ext cx="8229600" cy="563562"/>
          </a:xfrm>
        </p:spPr>
        <p:txBody>
          <a:bodyPr>
            <a:noAutofit/>
          </a:bodyPr>
          <a:lstStyle/>
          <a:p>
            <a:r>
              <a:rPr lang="en-US" sz="3600" b="1" dirty="0"/>
              <a:t>Find output</a:t>
            </a:r>
          </a:p>
        </p:txBody>
      </p:sp>
      <p:sp>
        <p:nvSpPr>
          <p:cNvPr id="3" name="Slide Number Placeholder 2">
            <a:extLst>
              <a:ext uri="{FF2B5EF4-FFF2-40B4-BE49-F238E27FC236}">
                <a16:creationId xmlns:a16="http://schemas.microsoft.com/office/drawing/2014/main" xmlns="" id="{6C33269A-F395-473D-870C-89C8418277EF}"/>
              </a:ext>
            </a:extLst>
          </p:cNvPr>
          <p:cNvSpPr>
            <a:spLocks noGrp="1"/>
          </p:cNvSpPr>
          <p:nvPr>
            <p:ph type="sldNum" sz="quarter" idx="12"/>
          </p:nvPr>
        </p:nvSpPr>
        <p:spPr/>
        <p:txBody>
          <a:bodyPr/>
          <a:lstStyle/>
          <a:p>
            <a:fld id="{E03B3F39-1743-439B-B56A-F8AA31DBD00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Output of previous program : 55</a:t>
            </a:r>
          </a:p>
        </p:txBody>
      </p:sp>
      <p:sp>
        <p:nvSpPr>
          <p:cNvPr id="4" name="Title 1">
            <a:extLst>
              <a:ext uri="{FF2B5EF4-FFF2-40B4-BE49-F238E27FC236}">
                <a16:creationId xmlns:a16="http://schemas.microsoft.com/office/drawing/2014/main" xmlns="" id="{EF030C60-A638-4840-91A7-8ED9629E21C9}"/>
              </a:ext>
            </a:extLst>
          </p:cNvPr>
          <p:cNvSpPr>
            <a:spLocks noGrp="1"/>
          </p:cNvSpPr>
          <p:nvPr>
            <p:ph type="title"/>
          </p:nvPr>
        </p:nvSpPr>
        <p:spPr>
          <a:xfrm>
            <a:off x="457200" y="225425"/>
            <a:ext cx="8229600" cy="1143000"/>
          </a:xfrm>
        </p:spPr>
        <p:txBody>
          <a:bodyPr>
            <a:noAutofit/>
          </a:bodyPr>
          <a:lstStyle/>
          <a:p>
            <a:r>
              <a:rPr lang="en-US" sz="3600" b="1" dirty="0"/>
              <a:t>Find output</a:t>
            </a:r>
          </a:p>
        </p:txBody>
      </p:sp>
      <p:sp>
        <p:nvSpPr>
          <p:cNvPr id="5" name="Slide Number Placeholder 4">
            <a:extLst>
              <a:ext uri="{FF2B5EF4-FFF2-40B4-BE49-F238E27FC236}">
                <a16:creationId xmlns:a16="http://schemas.microsoft.com/office/drawing/2014/main" xmlns="" id="{D55B59B9-C925-4117-A946-88B117C0161A}"/>
              </a:ext>
            </a:extLst>
          </p:cNvPr>
          <p:cNvSpPr>
            <a:spLocks noGrp="1"/>
          </p:cNvSpPr>
          <p:nvPr>
            <p:ph type="sldNum" sz="quarter" idx="12"/>
          </p:nvPr>
        </p:nvSpPr>
        <p:spPr/>
        <p:txBody>
          <a:bodyPr/>
          <a:lstStyle/>
          <a:p>
            <a:fld id="{E03B3F39-1743-439B-B56A-F8AA31DBD00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b="1" dirty="0"/>
              <a:t>Global and local variables</a:t>
            </a:r>
            <a:endParaRPr lang="en-US" sz="3600" dirty="0"/>
          </a:p>
        </p:txBody>
      </p:sp>
      <p:sp>
        <p:nvSpPr>
          <p:cNvPr id="3" name="Content Placeholder 2"/>
          <p:cNvSpPr>
            <a:spLocks noGrp="1"/>
          </p:cNvSpPr>
          <p:nvPr>
            <p:ph idx="1"/>
          </p:nvPr>
        </p:nvSpPr>
        <p:spPr/>
        <p:txBody>
          <a:bodyPr>
            <a:normAutofit/>
          </a:bodyPr>
          <a:lstStyle/>
          <a:p>
            <a:pPr algn="just"/>
            <a:r>
              <a:rPr lang="en-US" sz="2800" dirty="0"/>
              <a:t>A local variable is a variable that is declared inside a function. A global variable is a variable that is declared outside </a:t>
            </a:r>
            <a:r>
              <a:rPr lang="en-US" sz="2800" b="1" dirty="0"/>
              <a:t>all</a:t>
            </a:r>
            <a:r>
              <a:rPr lang="en-US" sz="2800" dirty="0"/>
              <a:t> functions.</a:t>
            </a:r>
          </a:p>
          <a:p>
            <a:pPr algn="just"/>
            <a:endParaRPr lang="en-US" sz="2800" dirty="0"/>
          </a:p>
          <a:p>
            <a:pPr algn="just"/>
            <a:r>
              <a:rPr lang="en-US" sz="2800" dirty="0"/>
              <a:t> A local variable can only be used in the function where it is declared. A global variable can be used in all functions.</a:t>
            </a:r>
          </a:p>
          <a:p>
            <a:pPr algn="just"/>
            <a:endParaRPr lang="en-US" sz="2800" dirty="0"/>
          </a:p>
        </p:txBody>
      </p:sp>
      <p:sp>
        <p:nvSpPr>
          <p:cNvPr id="4" name="Slide Number Placeholder 3">
            <a:extLst>
              <a:ext uri="{FF2B5EF4-FFF2-40B4-BE49-F238E27FC236}">
                <a16:creationId xmlns:a16="http://schemas.microsoft.com/office/drawing/2014/main" xmlns="" id="{2227DF3C-3218-4B0E-ADB2-7A67F4FE5B0A}"/>
              </a:ext>
            </a:extLst>
          </p:cNvPr>
          <p:cNvSpPr>
            <a:spLocks noGrp="1"/>
          </p:cNvSpPr>
          <p:nvPr>
            <p:ph type="sldNum" sz="quarter" idx="12"/>
          </p:nvPr>
        </p:nvSpPr>
        <p:spPr/>
        <p:txBody>
          <a:bodyPr/>
          <a:lstStyle/>
          <a:p>
            <a:fld id="{E03B3F39-1743-439B-B56A-F8AA31DBD00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EEBA4A1-73EB-44B6-8BE7-122C1B42E8B0}"/>
              </a:ext>
            </a:extLst>
          </p:cNvPr>
          <p:cNvSpPr txBox="1"/>
          <p:nvPr/>
        </p:nvSpPr>
        <p:spPr>
          <a:xfrm>
            <a:off x="609600" y="2209800"/>
            <a:ext cx="3276600" cy="1107996"/>
          </a:xfrm>
          <a:prstGeom prst="rect">
            <a:avLst/>
          </a:prstGeom>
          <a:noFill/>
          <a:ln>
            <a:solidFill>
              <a:schemeClr val="tx1"/>
            </a:solidFill>
          </a:ln>
        </p:spPr>
        <p:txBody>
          <a:bodyPr wrap="square">
            <a:spAutoFit/>
          </a:bodyPr>
          <a:lstStyle/>
          <a:p>
            <a:pPr algn="just">
              <a:buFont typeface="+mj-lt"/>
              <a:buAutoNum type="arabicPeriod"/>
            </a:pPr>
            <a:r>
              <a:rPr lang="en-US" sz="2200" b="1" i="0" dirty="0">
                <a:solidFill>
                  <a:srgbClr val="006699"/>
                </a:solidFill>
                <a:effectLst/>
                <a:latin typeface="+mj-lt"/>
              </a:rPr>
              <a:t>void</a:t>
            </a:r>
            <a:r>
              <a:rPr lang="en-US" sz="2200" b="0" i="0" dirty="0">
                <a:solidFill>
                  <a:srgbClr val="000000"/>
                </a:solidFill>
                <a:effectLst/>
                <a:latin typeface="+mj-lt"/>
              </a:rPr>
              <a:t> function1(){  </a:t>
            </a:r>
          </a:p>
          <a:p>
            <a:pPr algn="just">
              <a:buFont typeface="+mj-lt"/>
              <a:buAutoNum type="arabicPeriod"/>
            </a:pPr>
            <a:r>
              <a:rPr lang="en-US" sz="2200" b="1" i="0" dirty="0">
                <a:solidFill>
                  <a:srgbClr val="2E8B57"/>
                </a:solidFill>
                <a:effectLst/>
                <a:latin typeface="+mj-lt"/>
              </a:rPr>
              <a:t>int</a:t>
            </a:r>
            <a:r>
              <a:rPr lang="en-US" sz="2200" b="0" i="0" dirty="0">
                <a:solidFill>
                  <a:srgbClr val="000000"/>
                </a:solidFill>
                <a:effectLst/>
                <a:latin typeface="+mj-lt"/>
              </a:rPr>
              <a:t> x=10;</a:t>
            </a:r>
            <a:r>
              <a:rPr lang="en-US" sz="2200" b="0" i="0" dirty="0">
                <a:solidFill>
                  <a:srgbClr val="008200"/>
                </a:solidFill>
                <a:effectLst/>
                <a:latin typeface="+mj-lt"/>
              </a:rPr>
              <a:t>//local variable</a:t>
            </a:r>
            <a:r>
              <a:rPr lang="en-US" sz="2200" b="0" i="0" dirty="0">
                <a:solidFill>
                  <a:srgbClr val="000000"/>
                </a:solidFill>
                <a:effectLst/>
                <a:latin typeface="+mj-lt"/>
              </a:rPr>
              <a:t>  </a:t>
            </a:r>
          </a:p>
          <a:p>
            <a:pPr algn="just">
              <a:buFont typeface="+mj-lt"/>
              <a:buAutoNum type="arabicPeriod"/>
            </a:pPr>
            <a:r>
              <a:rPr lang="en-US" sz="2200" b="0" i="0" dirty="0">
                <a:solidFill>
                  <a:srgbClr val="000000"/>
                </a:solidFill>
                <a:effectLst/>
                <a:latin typeface="+mj-lt"/>
              </a:rPr>
              <a:t>}  </a:t>
            </a:r>
          </a:p>
        </p:txBody>
      </p:sp>
      <p:sp>
        <p:nvSpPr>
          <p:cNvPr id="7" name="TextBox 6">
            <a:extLst>
              <a:ext uri="{FF2B5EF4-FFF2-40B4-BE49-F238E27FC236}">
                <a16:creationId xmlns:a16="http://schemas.microsoft.com/office/drawing/2014/main" xmlns="" id="{60DED425-D4DD-4C82-8D4C-D0B4CF5D6467}"/>
              </a:ext>
            </a:extLst>
          </p:cNvPr>
          <p:cNvSpPr txBox="1"/>
          <p:nvPr/>
        </p:nvSpPr>
        <p:spPr>
          <a:xfrm>
            <a:off x="3962400" y="2171129"/>
            <a:ext cx="4267200" cy="1446550"/>
          </a:xfrm>
          <a:prstGeom prst="rect">
            <a:avLst/>
          </a:prstGeom>
          <a:noFill/>
          <a:ln>
            <a:solidFill>
              <a:schemeClr val="tx1"/>
            </a:solidFill>
          </a:ln>
        </p:spPr>
        <p:txBody>
          <a:bodyPr wrap="square">
            <a:spAutoFit/>
          </a:bodyPr>
          <a:lstStyle/>
          <a:p>
            <a:pPr algn="just">
              <a:buFont typeface="+mj-lt"/>
              <a:buAutoNum type="arabicPeriod"/>
            </a:pPr>
            <a:r>
              <a:rPr lang="en-US" sz="2200" b="1" i="0" dirty="0">
                <a:solidFill>
                  <a:srgbClr val="2E8B57"/>
                </a:solidFill>
                <a:effectLst/>
                <a:latin typeface="+mj-lt"/>
              </a:rPr>
              <a:t>int</a:t>
            </a:r>
            <a:r>
              <a:rPr lang="en-US" sz="2200" b="0" i="0" dirty="0">
                <a:solidFill>
                  <a:srgbClr val="000000"/>
                </a:solidFill>
                <a:effectLst/>
                <a:latin typeface="+mj-lt"/>
              </a:rPr>
              <a:t> value=20;</a:t>
            </a:r>
            <a:r>
              <a:rPr lang="en-US" sz="2200" b="0" i="0" dirty="0">
                <a:solidFill>
                  <a:srgbClr val="008200"/>
                </a:solidFill>
                <a:effectLst/>
                <a:latin typeface="+mj-lt"/>
              </a:rPr>
              <a:t>//global variable</a:t>
            </a:r>
            <a:r>
              <a:rPr lang="en-US" sz="2200" b="0" i="0" dirty="0">
                <a:solidFill>
                  <a:srgbClr val="000000"/>
                </a:solidFill>
                <a:effectLst/>
                <a:latin typeface="+mj-lt"/>
              </a:rPr>
              <a:t>  </a:t>
            </a:r>
          </a:p>
          <a:p>
            <a:pPr algn="just">
              <a:buFont typeface="+mj-lt"/>
              <a:buAutoNum type="arabicPeriod"/>
            </a:pPr>
            <a:r>
              <a:rPr lang="en-US" sz="2200" b="1" i="0" dirty="0">
                <a:solidFill>
                  <a:srgbClr val="006699"/>
                </a:solidFill>
                <a:effectLst/>
                <a:latin typeface="+mj-lt"/>
              </a:rPr>
              <a:t>void</a:t>
            </a:r>
            <a:r>
              <a:rPr lang="en-US" sz="2200" b="0" i="0" dirty="0">
                <a:solidFill>
                  <a:srgbClr val="000000"/>
                </a:solidFill>
                <a:effectLst/>
                <a:latin typeface="+mj-lt"/>
              </a:rPr>
              <a:t> function1(){  </a:t>
            </a:r>
          </a:p>
          <a:p>
            <a:pPr algn="just">
              <a:buFont typeface="+mj-lt"/>
              <a:buAutoNum type="arabicPeriod"/>
            </a:pPr>
            <a:r>
              <a:rPr lang="en-US" sz="2200" b="1" i="0" dirty="0">
                <a:solidFill>
                  <a:srgbClr val="2E8B57"/>
                </a:solidFill>
                <a:effectLst/>
                <a:latin typeface="+mj-lt"/>
              </a:rPr>
              <a:t>int</a:t>
            </a:r>
            <a:r>
              <a:rPr lang="en-US" sz="2200" b="0" i="0" dirty="0">
                <a:solidFill>
                  <a:srgbClr val="000000"/>
                </a:solidFill>
                <a:effectLst/>
                <a:latin typeface="+mj-lt"/>
              </a:rPr>
              <a:t> x=10;</a:t>
            </a:r>
            <a:r>
              <a:rPr lang="en-US" sz="2200" b="0" i="0" dirty="0">
                <a:solidFill>
                  <a:srgbClr val="008200"/>
                </a:solidFill>
                <a:effectLst/>
                <a:latin typeface="+mj-lt"/>
              </a:rPr>
              <a:t>//local variable</a:t>
            </a:r>
            <a:r>
              <a:rPr lang="en-US" sz="2200" b="0" i="0" dirty="0">
                <a:solidFill>
                  <a:srgbClr val="000000"/>
                </a:solidFill>
                <a:effectLst/>
                <a:latin typeface="+mj-lt"/>
              </a:rPr>
              <a:t>  </a:t>
            </a:r>
          </a:p>
          <a:p>
            <a:pPr algn="just">
              <a:buFont typeface="+mj-lt"/>
              <a:buAutoNum type="arabicPeriod"/>
            </a:pPr>
            <a:r>
              <a:rPr lang="en-US" sz="2200" b="0" i="0" dirty="0">
                <a:solidFill>
                  <a:srgbClr val="000000"/>
                </a:solidFill>
                <a:effectLst/>
                <a:latin typeface="+mj-lt"/>
              </a:rPr>
              <a:t>}  </a:t>
            </a:r>
          </a:p>
        </p:txBody>
      </p:sp>
      <p:sp>
        <p:nvSpPr>
          <p:cNvPr id="8" name="Title 1">
            <a:extLst>
              <a:ext uri="{FF2B5EF4-FFF2-40B4-BE49-F238E27FC236}">
                <a16:creationId xmlns:a16="http://schemas.microsoft.com/office/drawing/2014/main" xmlns="" id="{E43D8244-8A1E-4B4F-BCCB-5E5014617712}"/>
              </a:ext>
            </a:extLst>
          </p:cNvPr>
          <p:cNvSpPr>
            <a:spLocks noGrp="1"/>
          </p:cNvSpPr>
          <p:nvPr>
            <p:ph type="title"/>
          </p:nvPr>
        </p:nvSpPr>
        <p:spPr>
          <a:xfrm>
            <a:off x="457200" y="274638"/>
            <a:ext cx="8229600" cy="487362"/>
          </a:xfrm>
        </p:spPr>
        <p:txBody>
          <a:bodyPr>
            <a:noAutofit/>
          </a:bodyPr>
          <a:lstStyle/>
          <a:p>
            <a:r>
              <a:rPr lang="en-US" sz="3600" b="1" dirty="0"/>
              <a:t>Global and local variables</a:t>
            </a:r>
            <a:endParaRPr lang="en-US" sz="3600" dirty="0"/>
          </a:p>
        </p:txBody>
      </p:sp>
      <p:sp>
        <p:nvSpPr>
          <p:cNvPr id="9" name="Slide Number Placeholder 8">
            <a:extLst>
              <a:ext uri="{FF2B5EF4-FFF2-40B4-BE49-F238E27FC236}">
                <a16:creationId xmlns:a16="http://schemas.microsoft.com/office/drawing/2014/main" xmlns="" id="{5FC61F6A-92DD-4714-82EE-830FAAAC34BE}"/>
              </a:ext>
            </a:extLst>
          </p:cNvPr>
          <p:cNvSpPr>
            <a:spLocks noGrp="1"/>
          </p:cNvSpPr>
          <p:nvPr>
            <p:ph type="sldNum" sz="quarter" idx="12"/>
          </p:nvPr>
        </p:nvSpPr>
        <p:spPr/>
        <p:txBody>
          <a:bodyPr/>
          <a:lstStyle/>
          <a:p>
            <a:fld id="{E03B3F39-1743-439B-B56A-F8AA31DBD005}" type="slidenum">
              <a:rPr lang="en-US" smtClean="0"/>
              <a:pPr/>
              <a:t>18</a:t>
            </a:fld>
            <a:endParaRPr lang="en-US"/>
          </a:p>
        </p:txBody>
      </p:sp>
    </p:spTree>
    <p:extLst>
      <p:ext uri="{BB962C8B-B14F-4D97-AF65-F5344CB8AC3E}">
        <p14:creationId xmlns:p14="http://schemas.microsoft.com/office/powerpoint/2010/main" val="532477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9A738BD8-CDD6-EF6E-84D4-6717ED277A9E}"/>
              </a:ext>
            </a:extLst>
          </p:cNvPr>
          <p:cNvSpPr>
            <a:spLocks noGrp="1"/>
          </p:cNvSpPr>
          <p:nvPr>
            <p:ph type="sldNum" sz="quarter" idx="12"/>
          </p:nvPr>
        </p:nvSpPr>
        <p:spPr/>
        <p:txBody>
          <a:bodyPr/>
          <a:lstStyle/>
          <a:p>
            <a:fld id="{E03B3F39-1743-439B-B56A-F8AA31DBD005}" type="slidenum">
              <a:rPr lang="en-US" smtClean="0"/>
              <a:pPr/>
              <a:t>19</a:t>
            </a:fld>
            <a:endParaRPr lang="en-US"/>
          </a:p>
        </p:txBody>
      </p:sp>
      <p:sp>
        <p:nvSpPr>
          <p:cNvPr id="6" name="TextBox 5">
            <a:extLst>
              <a:ext uri="{FF2B5EF4-FFF2-40B4-BE49-F238E27FC236}">
                <a16:creationId xmlns:a16="http://schemas.microsoft.com/office/drawing/2014/main" xmlns="" id="{95596EDC-03A6-F9A0-7D76-DB91292146DC}"/>
              </a:ext>
            </a:extLst>
          </p:cNvPr>
          <p:cNvSpPr txBox="1"/>
          <p:nvPr/>
        </p:nvSpPr>
        <p:spPr>
          <a:xfrm>
            <a:off x="76200" y="0"/>
            <a:ext cx="6172200" cy="7294305"/>
          </a:xfrm>
          <a:prstGeom prst="rect">
            <a:avLst/>
          </a:prstGeom>
          <a:noFill/>
          <a:ln>
            <a:solidFill>
              <a:schemeClr val="tx1"/>
            </a:solidFill>
          </a:ln>
        </p:spPr>
        <p:txBody>
          <a:bodyPr wrap="square">
            <a:spAutoFit/>
          </a:bodyPr>
          <a:lstStyle/>
          <a:p>
            <a:pPr algn="just">
              <a:buFont typeface="+mj-lt"/>
              <a:buAutoNum type="arabicPeriod"/>
            </a:pPr>
            <a:r>
              <a:rPr lang="en-US" b="0" i="0" dirty="0">
                <a:solidFill>
                  <a:srgbClr val="0000FF"/>
                </a:solidFill>
                <a:effectLst/>
                <a:latin typeface="inter-regular"/>
              </a:rPr>
              <a:t>#include&lt;stdio.h&gt;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Global variables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  </a:t>
            </a:r>
          </a:p>
          <a:p>
            <a:pPr algn="just">
              <a:buFont typeface="+mj-lt"/>
              <a:buAutoNum type="arabicPeriod"/>
            </a:pP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b;  </a:t>
            </a:r>
          </a:p>
          <a:p>
            <a:pPr algn="just">
              <a:buFont typeface="+mj-lt"/>
              <a:buAutoNum type="arabicPeriod"/>
            </a:pP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Add()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 + b;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Mul()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c=10; </a:t>
            </a:r>
            <a:r>
              <a:rPr lang="en-US" b="0" i="0" dirty="0">
                <a:solidFill>
                  <a:srgbClr val="008200"/>
                </a:solidFill>
                <a:effectLst/>
                <a:latin typeface="inter-regular"/>
              </a:rPr>
              <a:t>//Local Variable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d=20;  </a:t>
            </a:r>
            <a:r>
              <a:rPr lang="en-US" b="0" i="0" dirty="0">
                <a:solidFill>
                  <a:srgbClr val="008200"/>
                </a:solidFill>
                <a:effectLst/>
                <a:latin typeface="inter-regular"/>
              </a:rPr>
              <a:t>////Local Variable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c*d;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Ans1, Ans2, c=30;</a:t>
            </a:r>
            <a:r>
              <a:rPr lang="en-US" b="0" i="0" dirty="0">
                <a:solidFill>
                  <a:srgbClr val="008200"/>
                </a:solidFill>
                <a:effectLst/>
                <a:latin typeface="inter-regular"/>
              </a:rPr>
              <a:t>// Local variable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 = 50;  </a:t>
            </a:r>
          </a:p>
          <a:p>
            <a:pPr algn="just">
              <a:buFont typeface="+mj-lt"/>
              <a:buAutoNum type="arabicPeriod"/>
            </a:pPr>
            <a:r>
              <a:rPr lang="en-US" b="0" i="0" dirty="0">
                <a:solidFill>
                  <a:srgbClr val="000000"/>
                </a:solidFill>
                <a:effectLst/>
                <a:latin typeface="inter-regular"/>
              </a:rPr>
              <a:t>        b = 70;  </a:t>
            </a:r>
          </a:p>
          <a:p>
            <a:pPr algn="just">
              <a:buFont typeface="+mj-lt"/>
              <a:buAutoNum type="arabicPeriod"/>
            </a:pPr>
            <a:r>
              <a:rPr lang="en-US" b="0" i="0" dirty="0">
                <a:solidFill>
                  <a:srgbClr val="000000"/>
                </a:solidFill>
                <a:effectLst/>
                <a:latin typeface="inter-regular"/>
              </a:rPr>
              <a:t>        Ans1 = Add();  </a:t>
            </a:r>
          </a:p>
          <a:p>
            <a:pPr algn="just">
              <a:buFont typeface="+mj-lt"/>
              <a:buAutoNum type="arabicPeriod"/>
            </a:pPr>
            <a:r>
              <a:rPr lang="en-US" b="0" i="0" dirty="0">
                <a:solidFill>
                  <a:srgbClr val="000000"/>
                </a:solidFill>
                <a:effectLst/>
                <a:latin typeface="inter-regular"/>
              </a:rPr>
              <a:t>        Ans2= Mul();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"The addition result is: %d\n"</a:t>
            </a:r>
            <a:r>
              <a:rPr lang="en-US" b="0" i="0" dirty="0">
                <a:solidFill>
                  <a:srgbClr val="000000"/>
                </a:solidFill>
                <a:effectLst/>
                <a:latin typeface="inter-regular"/>
              </a:rPr>
              <a:t>,Ans1);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"The Multiplication result is: %d\n"</a:t>
            </a:r>
            <a:r>
              <a:rPr lang="en-US" b="0" i="0" dirty="0">
                <a:solidFill>
                  <a:srgbClr val="000000"/>
                </a:solidFill>
                <a:effectLst/>
                <a:latin typeface="inter-regular"/>
              </a:rPr>
              <a:t>,Ans2);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"%d\n"</a:t>
            </a:r>
            <a:r>
              <a:rPr lang="en-US" b="0" i="0" dirty="0">
                <a:solidFill>
                  <a:srgbClr val="000000"/>
                </a:solidFill>
                <a:effectLst/>
                <a:latin typeface="inter-regular"/>
              </a:rPr>
              <a:t>, c);  </a:t>
            </a:r>
          </a:p>
          <a:p>
            <a:pPr algn="just">
              <a:buFont typeface="+mj-lt"/>
              <a:buAutoNum type="arabicPeriod"/>
            </a:pPr>
            <a:r>
              <a:rPr lang="en-US" b="0" i="0" dirty="0">
                <a:solidFill>
                  <a:srgbClr val="000000"/>
                </a:solidFill>
                <a:effectLst/>
                <a:latin typeface="inter-regular"/>
              </a:rPr>
              <a:t>    }  </a:t>
            </a:r>
          </a:p>
        </p:txBody>
      </p:sp>
      <p:sp>
        <p:nvSpPr>
          <p:cNvPr id="7" name="Rectangle 1">
            <a:extLst>
              <a:ext uri="{FF2B5EF4-FFF2-40B4-BE49-F238E27FC236}">
                <a16:creationId xmlns:a16="http://schemas.microsoft.com/office/drawing/2014/main" xmlns="" id="{DD1D98CC-39DF-3BF6-1700-B48408901323}"/>
              </a:ext>
            </a:extLst>
          </p:cNvPr>
          <p:cNvSpPr>
            <a:spLocks noChangeArrowheads="1"/>
          </p:cNvSpPr>
          <p:nvPr/>
        </p:nvSpPr>
        <p:spPr bwMode="auto">
          <a:xfrm>
            <a:off x="5638800" y="2097455"/>
            <a:ext cx="3442665"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j-lt"/>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j-lt"/>
              </a:rPr>
              <a:t>The addition result is: 120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j-lt"/>
              </a:rPr>
              <a:t>The Multiplication result is: 200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j-lt"/>
              </a:rPr>
              <a:t>30 </a:t>
            </a:r>
          </a:p>
        </p:txBody>
      </p:sp>
    </p:spTree>
    <p:extLst>
      <p:ext uri="{BB962C8B-B14F-4D97-AF65-F5344CB8AC3E}">
        <p14:creationId xmlns:p14="http://schemas.microsoft.com/office/powerpoint/2010/main" val="188037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RECURSION</a:t>
            </a:r>
            <a:endParaRPr lang="en-US" sz="3600" dirty="0"/>
          </a:p>
        </p:txBody>
      </p:sp>
      <p:sp>
        <p:nvSpPr>
          <p:cNvPr id="3" name="Content Placeholder 2"/>
          <p:cNvSpPr>
            <a:spLocks noGrp="1"/>
          </p:cNvSpPr>
          <p:nvPr>
            <p:ph idx="1"/>
          </p:nvPr>
        </p:nvSpPr>
        <p:spPr/>
        <p:txBody>
          <a:bodyPr>
            <a:normAutofit/>
          </a:bodyPr>
          <a:lstStyle/>
          <a:p>
            <a:r>
              <a:rPr lang="en-US" sz="2700" dirty="0"/>
              <a:t>Recursion is a process by which a function calls itself repeatedly, until some specified condition has been satisfied.</a:t>
            </a:r>
          </a:p>
        </p:txBody>
      </p:sp>
      <p:sp>
        <p:nvSpPr>
          <p:cNvPr id="4" name="Slide Number Placeholder 3">
            <a:extLst>
              <a:ext uri="{FF2B5EF4-FFF2-40B4-BE49-F238E27FC236}">
                <a16:creationId xmlns:a16="http://schemas.microsoft.com/office/drawing/2014/main" xmlns="" id="{7F9A1580-83EB-47BD-89F8-EF93E62153CB}"/>
              </a:ext>
            </a:extLst>
          </p:cNvPr>
          <p:cNvSpPr>
            <a:spLocks noGrp="1"/>
          </p:cNvSpPr>
          <p:nvPr>
            <p:ph type="sldNum" sz="quarter" idx="12"/>
          </p:nvPr>
        </p:nvSpPr>
        <p:spPr/>
        <p:txBody>
          <a:bodyPr/>
          <a:lstStyle/>
          <a:p>
            <a:fld id="{E03B3F39-1743-439B-B56A-F8AA31DBD00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166E7C-CC2B-6649-47E2-8E8728705ED6}"/>
              </a:ext>
            </a:extLst>
          </p:cNvPr>
          <p:cNvSpPr>
            <a:spLocks noGrp="1"/>
          </p:cNvSpPr>
          <p:nvPr>
            <p:ph type="title"/>
          </p:nvPr>
        </p:nvSpPr>
        <p:spPr>
          <a:xfrm>
            <a:off x="228600" y="2514600"/>
            <a:ext cx="8229600" cy="1143000"/>
          </a:xfrm>
        </p:spPr>
        <p:txBody>
          <a:bodyPr/>
          <a:lstStyle/>
          <a:p>
            <a:r>
              <a:rPr lang="en-US" dirty="0"/>
              <a:t>Thank You</a:t>
            </a:r>
          </a:p>
        </p:txBody>
      </p:sp>
      <p:sp>
        <p:nvSpPr>
          <p:cNvPr id="4" name="Slide Number Placeholder 3">
            <a:extLst>
              <a:ext uri="{FF2B5EF4-FFF2-40B4-BE49-F238E27FC236}">
                <a16:creationId xmlns:a16="http://schemas.microsoft.com/office/drawing/2014/main" xmlns="" id="{D3259955-3A19-F8AF-6C2E-534939B7AC85}"/>
              </a:ext>
            </a:extLst>
          </p:cNvPr>
          <p:cNvSpPr>
            <a:spLocks noGrp="1"/>
          </p:cNvSpPr>
          <p:nvPr>
            <p:ph type="sldNum" sz="quarter" idx="12"/>
          </p:nvPr>
        </p:nvSpPr>
        <p:spPr/>
        <p:txBody>
          <a:bodyPr/>
          <a:lstStyle/>
          <a:p>
            <a:fld id="{E03B3F39-1743-439B-B56A-F8AA31DBD005}" type="slidenum">
              <a:rPr lang="en-US" smtClean="0"/>
              <a:pPr/>
              <a:t>20</a:t>
            </a:fld>
            <a:endParaRPr lang="en-US"/>
          </a:p>
        </p:txBody>
      </p:sp>
    </p:spTree>
    <p:extLst>
      <p:ext uri="{BB962C8B-B14F-4D97-AF65-F5344CB8AC3E}">
        <p14:creationId xmlns:p14="http://schemas.microsoft.com/office/powerpoint/2010/main" val="124966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92B4A-340B-4A9F-9196-F4C6821533F8}"/>
              </a:ext>
            </a:extLst>
          </p:cNvPr>
          <p:cNvSpPr>
            <a:spLocks noGrp="1"/>
          </p:cNvSpPr>
          <p:nvPr>
            <p:ph type="title"/>
          </p:nvPr>
        </p:nvSpPr>
        <p:spPr>
          <a:xfrm>
            <a:off x="457200" y="274638"/>
            <a:ext cx="8229600" cy="563562"/>
          </a:xfrm>
        </p:spPr>
        <p:txBody>
          <a:bodyPr>
            <a:normAutofit fontScale="90000"/>
          </a:bodyPr>
          <a:lstStyle/>
          <a:p>
            <a:r>
              <a:rPr lang="en-US" sz="3600" b="1" dirty="0"/>
              <a:t>Factorial of an integer</a:t>
            </a:r>
          </a:p>
        </p:txBody>
      </p:sp>
      <p:sp>
        <p:nvSpPr>
          <p:cNvPr id="5" name="TextBox 4">
            <a:extLst>
              <a:ext uri="{FF2B5EF4-FFF2-40B4-BE49-F238E27FC236}">
                <a16:creationId xmlns:a16="http://schemas.microsoft.com/office/drawing/2014/main" xmlns="" id="{A60F64F2-62F5-46A0-A063-7DB7ECC65D7C}"/>
              </a:ext>
            </a:extLst>
          </p:cNvPr>
          <p:cNvSpPr txBox="1"/>
          <p:nvPr/>
        </p:nvSpPr>
        <p:spPr>
          <a:xfrm>
            <a:off x="152400" y="917912"/>
            <a:ext cx="8839200" cy="5940088"/>
          </a:xfrm>
          <a:prstGeom prst="rect">
            <a:avLst/>
          </a:prstGeom>
          <a:noFill/>
          <a:ln>
            <a:solidFill>
              <a:schemeClr val="accent1"/>
            </a:solidFill>
          </a:ln>
        </p:spPr>
        <p:txBody>
          <a:bodyPr wrap="square">
            <a:spAutoFit/>
          </a:bodyPr>
          <a:lstStyle/>
          <a:p>
            <a:pPr algn="just">
              <a:buFont typeface="+mj-lt"/>
              <a:buAutoNum type="arabicPeriod"/>
            </a:pPr>
            <a:r>
              <a:rPr lang="en-US" sz="2000" b="0" i="0" dirty="0">
                <a:solidFill>
                  <a:srgbClr val="0000FF"/>
                </a:solidFill>
                <a:effectLst/>
                <a:latin typeface="+mj-lt"/>
              </a:rPr>
              <a:t>#include &lt;</a:t>
            </a:r>
            <a:r>
              <a:rPr lang="en-US" sz="2000" b="0" i="0" dirty="0" err="1">
                <a:solidFill>
                  <a:srgbClr val="0000FF"/>
                </a:solidFill>
                <a:effectLst/>
                <a:latin typeface="+mj-lt"/>
              </a:rPr>
              <a:t>stdio.h</a:t>
            </a:r>
            <a:r>
              <a:rPr lang="en-US" sz="2000" b="0" i="0" dirty="0">
                <a:solidFill>
                  <a:srgbClr val="0000FF"/>
                </a:solidFill>
                <a:effectLst/>
                <a:latin typeface="+mj-lt"/>
              </a:rPr>
              <a:t>&gt;</a:t>
            </a:r>
            <a:r>
              <a:rPr lang="en-US" sz="2000" b="0" i="0" dirty="0">
                <a:solidFill>
                  <a:srgbClr val="000000"/>
                </a:solidFill>
                <a:effectLst/>
                <a:latin typeface="+mj-lt"/>
              </a:rPr>
              <a:t>  </a:t>
            </a:r>
          </a:p>
          <a:p>
            <a:pPr algn="just">
              <a:buFont typeface="+mj-lt"/>
              <a:buAutoNum type="arabicPeriod"/>
            </a:pPr>
            <a:r>
              <a:rPr lang="en-US" sz="2000" b="1" i="0" dirty="0">
                <a:solidFill>
                  <a:srgbClr val="2E8B57"/>
                </a:solidFill>
                <a:effectLst/>
                <a:latin typeface="+mj-lt"/>
              </a:rPr>
              <a:t>int</a:t>
            </a:r>
            <a:r>
              <a:rPr lang="en-US" sz="2000" b="0" i="0" dirty="0">
                <a:solidFill>
                  <a:srgbClr val="000000"/>
                </a:solidFill>
                <a:effectLst/>
                <a:latin typeface="+mj-lt"/>
              </a:rPr>
              <a:t> fact (</a:t>
            </a:r>
            <a:r>
              <a:rPr lang="en-US" sz="2000" b="1" i="0" dirty="0">
                <a:solidFill>
                  <a:srgbClr val="2E8B57"/>
                </a:solidFill>
                <a:effectLst/>
                <a:latin typeface="+mj-lt"/>
              </a:rPr>
              <a:t>int</a:t>
            </a:r>
            <a:r>
              <a:rPr lang="en-US" sz="2000" b="0" i="0" dirty="0">
                <a:solidFill>
                  <a:srgbClr val="000000"/>
                </a:solidFill>
                <a:effectLst/>
                <a:latin typeface="+mj-lt"/>
              </a:rPr>
              <a:t>);  </a:t>
            </a:r>
          </a:p>
          <a:p>
            <a:pPr algn="just">
              <a:buFont typeface="+mj-lt"/>
              <a:buAutoNum type="arabicPeriod"/>
            </a:pPr>
            <a:r>
              <a:rPr lang="en-US" sz="2000" b="1" i="0" dirty="0">
                <a:solidFill>
                  <a:srgbClr val="2E8B57"/>
                </a:solidFill>
                <a:effectLst/>
                <a:latin typeface="+mj-lt"/>
              </a:rPr>
              <a:t>int</a:t>
            </a:r>
            <a:r>
              <a:rPr lang="en-US" sz="2000" b="0" i="0" dirty="0">
                <a:solidFill>
                  <a:srgbClr val="000000"/>
                </a:solidFill>
                <a:effectLst/>
                <a:latin typeface="+mj-lt"/>
              </a:rPr>
              <a:t> main()  </a:t>
            </a:r>
          </a:p>
          <a:p>
            <a:pPr algn="just">
              <a:buFont typeface="+mj-lt"/>
              <a:buAutoNum type="arabicPeriod"/>
            </a:pPr>
            <a:r>
              <a:rPr lang="en-US" sz="2000" b="0" i="0" dirty="0">
                <a:solidFill>
                  <a:srgbClr val="000000"/>
                </a:solidFill>
                <a:effectLst/>
                <a:latin typeface="+mj-lt"/>
              </a:rPr>
              <a:t>{  </a:t>
            </a:r>
          </a:p>
          <a:p>
            <a:pPr algn="just">
              <a:buFont typeface="+mj-lt"/>
              <a:buAutoNum type="arabicPeriod"/>
            </a:pPr>
            <a:r>
              <a:rPr lang="en-US" sz="2000" b="0" i="0" dirty="0">
                <a:solidFill>
                  <a:srgbClr val="000000"/>
                </a:solidFill>
                <a:effectLst/>
                <a:latin typeface="+mj-lt"/>
              </a:rPr>
              <a:t>    </a:t>
            </a:r>
            <a:r>
              <a:rPr lang="en-US" sz="2000" b="1" i="0" dirty="0">
                <a:solidFill>
                  <a:srgbClr val="2E8B57"/>
                </a:solidFill>
                <a:effectLst/>
                <a:latin typeface="+mj-lt"/>
              </a:rPr>
              <a:t>int</a:t>
            </a:r>
            <a:r>
              <a:rPr lang="en-US" sz="2000" b="0" i="0" dirty="0">
                <a:solidFill>
                  <a:srgbClr val="000000"/>
                </a:solidFill>
                <a:effectLst/>
                <a:latin typeface="+mj-lt"/>
              </a:rPr>
              <a:t> </a:t>
            </a:r>
            <a:r>
              <a:rPr lang="en-US" sz="2000" b="0" i="0" dirty="0" err="1">
                <a:solidFill>
                  <a:srgbClr val="000000"/>
                </a:solidFill>
                <a:effectLst/>
                <a:latin typeface="+mj-lt"/>
              </a:rPr>
              <a:t>n,f</a:t>
            </a:r>
            <a:r>
              <a:rPr lang="en-US" sz="2000" b="0" i="0" dirty="0">
                <a:solidFill>
                  <a:srgbClr val="000000"/>
                </a:solidFill>
                <a:effectLst/>
                <a:latin typeface="+mj-lt"/>
              </a:rPr>
              <a:t>;  </a:t>
            </a:r>
          </a:p>
          <a:p>
            <a:pPr algn="just">
              <a:buFont typeface="+mj-lt"/>
              <a:buAutoNum type="arabicPeriod"/>
            </a:pPr>
            <a:r>
              <a:rPr lang="en-US" sz="2000" b="0" i="0" dirty="0">
                <a:solidFill>
                  <a:srgbClr val="000000"/>
                </a:solidFill>
                <a:effectLst/>
                <a:latin typeface="+mj-lt"/>
              </a:rPr>
              <a:t>    </a:t>
            </a:r>
            <a:r>
              <a:rPr lang="en-US" sz="2000" b="0" i="0" dirty="0" err="1">
                <a:solidFill>
                  <a:srgbClr val="000000"/>
                </a:solidFill>
                <a:effectLst/>
                <a:latin typeface="+mj-lt"/>
              </a:rPr>
              <a:t>printf</a:t>
            </a:r>
            <a:r>
              <a:rPr lang="en-US" sz="2000" b="0" i="0" dirty="0">
                <a:solidFill>
                  <a:srgbClr val="000000"/>
                </a:solidFill>
                <a:effectLst/>
                <a:latin typeface="+mj-lt"/>
              </a:rPr>
              <a:t>(</a:t>
            </a:r>
            <a:r>
              <a:rPr lang="en-US" sz="2000" b="0" i="0" dirty="0">
                <a:solidFill>
                  <a:srgbClr val="0000FF"/>
                </a:solidFill>
                <a:effectLst/>
                <a:latin typeface="+mj-lt"/>
              </a:rPr>
              <a:t>"Enter the number whose factorial you want to calculate?"</a:t>
            </a:r>
            <a:r>
              <a:rPr lang="en-US" sz="2000" b="0" i="0" dirty="0">
                <a:solidFill>
                  <a:srgbClr val="000000"/>
                </a:solidFill>
                <a:effectLst/>
                <a:latin typeface="+mj-lt"/>
              </a:rPr>
              <a:t>);  </a:t>
            </a:r>
          </a:p>
          <a:p>
            <a:pPr algn="just">
              <a:buFont typeface="+mj-lt"/>
              <a:buAutoNum type="arabicPeriod"/>
            </a:pPr>
            <a:r>
              <a:rPr lang="en-US" sz="2000" b="0" i="0" dirty="0">
                <a:solidFill>
                  <a:srgbClr val="000000"/>
                </a:solidFill>
                <a:effectLst/>
                <a:latin typeface="+mj-lt"/>
              </a:rPr>
              <a:t>    </a:t>
            </a:r>
            <a:r>
              <a:rPr lang="en-US" sz="2000" b="0" i="0" dirty="0" err="1">
                <a:solidFill>
                  <a:srgbClr val="000000"/>
                </a:solidFill>
                <a:effectLst/>
                <a:latin typeface="+mj-lt"/>
              </a:rPr>
              <a:t>scanf</a:t>
            </a:r>
            <a:r>
              <a:rPr lang="en-US" sz="2000" b="0" i="0" dirty="0">
                <a:solidFill>
                  <a:srgbClr val="000000"/>
                </a:solidFill>
                <a:effectLst/>
                <a:latin typeface="+mj-lt"/>
              </a:rPr>
              <a:t>(</a:t>
            </a:r>
            <a:r>
              <a:rPr lang="en-US" sz="2000" b="0" i="0" dirty="0">
                <a:solidFill>
                  <a:srgbClr val="0000FF"/>
                </a:solidFill>
                <a:effectLst/>
                <a:latin typeface="+mj-lt"/>
              </a:rPr>
              <a:t>"%</a:t>
            </a:r>
            <a:r>
              <a:rPr lang="en-US" sz="2000" b="0" i="0" dirty="0" err="1">
                <a:solidFill>
                  <a:srgbClr val="0000FF"/>
                </a:solidFill>
                <a:effectLst/>
                <a:latin typeface="+mj-lt"/>
              </a:rPr>
              <a:t>d"</a:t>
            </a:r>
            <a:r>
              <a:rPr lang="en-US" sz="2000" b="0" i="0" dirty="0" err="1">
                <a:solidFill>
                  <a:srgbClr val="000000"/>
                </a:solidFill>
                <a:effectLst/>
                <a:latin typeface="+mj-lt"/>
              </a:rPr>
              <a:t>,&amp;n</a:t>
            </a:r>
            <a:r>
              <a:rPr lang="en-US" sz="2000" b="0" i="0" dirty="0">
                <a:solidFill>
                  <a:srgbClr val="000000"/>
                </a:solidFill>
                <a:effectLst/>
                <a:latin typeface="+mj-lt"/>
              </a:rPr>
              <a:t>);  </a:t>
            </a:r>
          </a:p>
          <a:p>
            <a:pPr algn="just">
              <a:buFont typeface="+mj-lt"/>
              <a:buAutoNum type="arabicPeriod"/>
            </a:pPr>
            <a:r>
              <a:rPr lang="en-US" sz="2000" b="0" i="0" dirty="0">
                <a:solidFill>
                  <a:srgbClr val="000000"/>
                </a:solidFill>
                <a:effectLst/>
                <a:latin typeface="+mj-lt"/>
              </a:rPr>
              <a:t>    f = fact(n);  </a:t>
            </a:r>
          </a:p>
          <a:p>
            <a:pPr algn="just">
              <a:buFont typeface="+mj-lt"/>
              <a:buAutoNum type="arabicPeriod"/>
            </a:pPr>
            <a:r>
              <a:rPr lang="en-US" sz="2000" b="0" i="0" dirty="0">
                <a:solidFill>
                  <a:srgbClr val="000000"/>
                </a:solidFill>
                <a:effectLst/>
                <a:latin typeface="+mj-lt"/>
              </a:rPr>
              <a:t>    </a:t>
            </a:r>
            <a:r>
              <a:rPr lang="en-US" sz="2000" b="0" i="0" dirty="0" err="1">
                <a:solidFill>
                  <a:srgbClr val="000000"/>
                </a:solidFill>
                <a:effectLst/>
                <a:latin typeface="+mj-lt"/>
              </a:rPr>
              <a:t>printf</a:t>
            </a:r>
            <a:r>
              <a:rPr lang="en-US" sz="2000" b="0" i="0" dirty="0">
                <a:solidFill>
                  <a:srgbClr val="000000"/>
                </a:solidFill>
                <a:effectLst/>
                <a:latin typeface="+mj-lt"/>
              </a:rPr>
              <a:t>(</a:t>
            </a:r>
            <a:r>
              <a:rPr lang="en-US" sz="2000" b="0" i="0" dirty="0">
                <a:solidFill>
                  <a:srgbClr val="0000FF"/>
                </a:solidFill>
                <a:effectLst/>
                <a:latin typeface="+mj-lt"/>
              </a:rPr>
              <a:t>"factorial = %</a:t>
            </a:r>
            <a:r>
              <a:rPr lang="en-US" sz="2000" b="0" i="0" dirty="0" err="1">
                <a:solidFill>
                  <a:srgbClr val="0000FF"/>
                </a:solidFill>
                <a:effectLst/>
                <a:latin typeface="+mj-lt"/>
              </a:rPr>
              <a:t>d"</a:t>
            </a:r>
            <a:r>
              <a:rPr lang="en-US" sz="2000" b="0" i="0" dirty="0" err="1">
                <a:solidFill>
                  <a:srgbClr val="000000"/>
                </a:solidFill>
                <a:effectLst/>
                <a:latin typeface="+mj-lt"/>
              </a:rPr>
              <a:t>,f</a:t>
            </a:r>
            <a:r>
              <a:rPr lang="en-US" sz="2000" b="0" i="0" dirty="0">
                <a:solidFill>
                  <a:srgbClr val="000000"/>
                </a:solidFill>
                <a:effectLst/>
                <a:latin typeface="+mj-lt"/>
              </a:rPr>
              <a:t>);  </a:t>
            </a:r>
          </a:p>
          <a:p>
            <a:pPr algn="just">
              <a:buFont typeface="+mj-lt"/>
              <a:buAutoNum type="arabicPeriod"/>
            </a:pPr>
            <a:r>
              <a:rPr lang="en-US" sz="2000" b="0" i="0" dirty="0">
                <a:solidFill>
                  <a:srgbClr val="000000"/>
                </a:solidFill>
                <a:effectLst/>
                <a:latin typeface="+mj-lt"/>
              </a:rPr>
              <a:t>}  </a:t>
            </a:r>
          </a:p>
          <a:p>
            <a:pPr algn="just">
              <a:buFont typeface="+mj-lt"/>
              <a:buAutoNum type="arabicPeriod"/>
            </a:pPr>
            <a:r>
              <a:rPr lang="en-US" sz="2000" b="1" i="0" dirty="0">
                <a:solidFill>
                  <a:srgbClr val="2E8B57"/>
                </a:solidFill>
                <a:effectLst/>
                <a:latin typeface="+mj-lt"/>
              </a:rPr>
              <a:t>int</a:t>
            </a:r>
            <a:r>
              <a:rPr lang="en-US" sz="2000" b="0" i="0" dirty="0">
                <a:solidFill>
                  <a:srgbClr val="000000"/>
                </a:solidFill>
                <a:effectLst/>
                <a:latin typeface="+mj-lt"/>
              </a:rPr>
              <a:t> fact(</a:t>
            </a:r>
            <a:r>
              <a:rPr lang="en-US" sz="2000" b="1" i="0" dirty="0">
                <a:solidFill>
                  <a:srgbClr val="2E8B57"/>
                </a:solidFill>
                <a:effectLst/>
                <a:latin typeface="+mj-lt"/>
              </a:rPr>
              <a:t>int</a:t>
            </a:r>
            <a:r>
              <a:rPr lang="en-US" sz="2000" b="0" i="0" dirty="0">
                <a:solidFill>
                  <a:srgbClr val="000000"/>
                </a:solidFill>
                <a:effectLst/>
                <a:latin typeface="+mj-lt"/>
              </a:rPr>
              <a:t> n)  </a:t>
            </a:r>
          </a:p>
          <a:p>
            <a:pPr algn="just">
              <a:buFont typeface="+mj-lt"/>
              <a:buAutoNum type="arabicPeriod"/>
            </a:pPr>
            <a:r>
              <a:rPr lang="en-US" sz="2000" b="0" i="0" dirty="0">
                <a:solidFill>
                  <a:srgbClr val="000000"/>
                </a:solidFill>
                <a:effectLst/>
                <a:latin typeface="+mj-lt"/>
              </a:rPr>
              <a:t>{  </a:t>
            </a:r>
          </a:p>
          <a:p>
            <a:pPr algn="just">
              <a:buFont typeface="+mj-lt"/>
              <a:buAutoNum type="arabicPeriod"/>
            </a:pPr>
            <a:r>
              <a:rPr lang="en-US" sz="2000" b="0" i="0" dirty="0">
                <a:solidFill>
                  <a:srgbClr val="000000"/>
                </a:solidFill>
                <a:effectLst/>
                <a:latin typeface="+mj-lt"/>
              </a:rPr>
              <a:t>    </a:t>
            </a:r>
            <a:r>
              <a:rPr lang="en-US" sz="2000" b="1" i="0" dirty="0">
                <a:solidFill>
                  <a:srgbClr val="006699"/>
                </a:solidFill>
                <a:effectLst/>
                <a:latin typeface="+mj-lt"/>
              </a:rPr>
              <a:t>if</a:t>
            </a:r>
            <a:r>
              <a:rPr lang="en-US" sz="2000" b="0" i="0" dirty="0">
                <a:solidFill>
                  <a:srgbClr val="000000"/>
                </a:solidFill>
                <a:effectLst/>
                <a:latin typeface="+mj-lt"/>
              </a:rPr>
              <a:t> (n==0)  </a:t>
            </a:r>
          </a:p>
          <a:p>
            <a:pPr algn="just">
              <a:buFont typeface="+mj-lt"/>
              <a:buAutoNum type="arabicPeriod"/>
            </a:pPr>
            <a:r>
              <a:rPr lang="en-US" sz="2000" b="0" i="0" dirty="0">
                <a:solidFill>
                  <a:srgbClr val="000000"/>
                </a:solidFill>
                <a:effectLst/>
                <a:latin typeface="+mj-lt"/>
              </a:rPr>
              <a:t>        </a:t>
            </a:r>
            <a:r>
              <a:rPr lang="en-US" sz="2000" b="1" i="0" dirty="0">
                <a:solidFill>
                  <a:srgbClr val="006699"/>
                </a:solidFill>
                <a:effectLst/>
                <a:latin typeface="+mj-lt"/>
              </a:rPr>
              <a:t>return</a:t>
            </a:r>
            <a:r>
              <a:rPr lang="en-US" sz="2000" b="0" i="0" dirty="0">
                <a:solidFill>
                  <a:srgbClr val="000000"/>
                </a:solidFill>
                <a:effectLst/>
                <a:latin typeface="+mj-lt"/>
              </a:rPr>
              <a:t> 0;  </a:t>
            </a:r>
          </a:p>
          <a:p>
            <a:pPr algn="just">
              <a:buFont typeface="+mj-lt"/>
              <a:buAutoNum type="arabicPeriod"/>
            </a:pPr>
            <a:r>
              <a:rPr lang="en-US" sz="2000" b="0" i="0" dirty="0">
                <a:solidFill>
                  <a:srgbClr val="000000"/>
                </a:solidFill>
                <a:effectLst/>
                <a:latin typeface="+mj-lt"/>
              </a:rPr>
              <a:t>    </a:t>
            </a:r>
            <a:r>
              <a:rPr lang="en-US" sz="2000" b="1" i="0" dirty="0">
                <a:solidFill>
                  <a:srgbClr val="006699"/>
                </a:solidFill>
                <a:effectLst/>
                <a:latin typeface="+mj-lt"/>
              </a:rPr>
              <a:t>else</a:t>
            </a:r>
            <a:r>
              <a:rPr lang="en-US" sz="2000" b="0" i="0" dirty="0">
                <a:solidFill>
                  <a:srgbClr val="000000"/>
                </a:solidFill>
                <a:effectLst/>
                <a:latin typeface="+mj-lt"/>
              </a:rPr>
              <a:t> </a:t>
            </a:r>
            <a:r>
              <a:rPr lang="en-US" sz="2000" b="1" i="0" dirty="0">
                <a:solidFill>
                  <a:srgbClr val="006699"/>
                </a:solidFill>
                <a:effectLst/>
                <a:latin typeface="+mj-lt"/>
              </a:rPr>
              <a:t>if</a:t>
            </a:r>
            <a:r>
              <a:rPr lang="en-US" sz="2000" b="0" i="0" dirty="0">
                <a:solidFill>
                  <a:srgbClr val="000000"/>
                </a:solidFill>
                <a:effectLst/>
                <a:latin typeface="+mj-lt"/>
              </a:rPr>
              <a:t> ( n == 1)   </a:t>
            </a:r>
          </a:p>
          <a:p>
            <a:pPr algn="just">
              <a:buFont typeface="+mj-lt"/>
              <a:buAutoNum type="arabicPeriod"/>
            </a:pPr>
            <a:r>
              <a:rPr lang="en-US" sz="2000" b="0" i="0" dirty="0">
                <a:solidFill>
                  <a:srgbClr val="000000"/>
                </a:solidFill>
                <a:effectLst/>
                <a:latin typeface="+mj-lt"/>
              </a:rPr>
              <a:t>        </a:t>
            </a:r>
            <a:r>
              <a:rPr lang="en-US" sz="2000" b="1" i="0" dirty="0">
                <a:solidFill>
                  <a:srgbClr val="006699"/>
                </a:solidFill>
                <a:effectLst/>
                <a:latin typeface="+mj-lt"/>
              </a:rPr>
              <a:t>return</a:t>
            </a:r>
            <a:r>
              <a:rPr lang="en-US" sz="2000" b="0" i="0" dirty="0">
                <a:solidFill>
                  <a:srgbClr val="000000"/>
                </a:solidFill>
                <a:effectLst/>
                <a:latin typeface="+mj-lt"/>
              </a:rPr>
              <a:t> 1;  </a:t>
            </a:r>
          </a:p>
          <a:p>
            <a:pPr algn="just">
              <a:buFont typeface="+mj-lt"/>
              <a:buAutoNum type="arabicPeriod"/>
            </a:pPr>
            <a:r>
              <a:rPr lang="en-US" sz="2000" b="0" i="0" dirty="0">
                <a:solidFill>
                  <a:srgbClr val="000000"/>
                </a:solidFill>
                <a:effectLst/>
                <a:latin typeface="+mj-lt"/>
              </a:rPr>
              <a:t>    </a:t>
            </a:r>
            <a:r>
              <a:rPr lang="en-US" sz="2000" b="1" i="0" dirty="0">
                <a:solidFill>
                  <a:srgbClr val="006699"/>
                </a:solidFill>
                <a:effectLst/>
                <a:latin typeface="+mj-lt"/>
              </a:rPr>
              <a:t>else</a:t>
            </a:r>
            <a:r>
              <a:rPr lang="en-US" sz="2000" b="0" i="0" dirty="0">
                <a:solidFill>
                  <a:srgbClr val="000000"/>
                </a:solidFill>
                <a:effectLst/>
                <a:latin typeface="+mj-lt"/>
              </a:rPr>
              <a:t>   </a:t>
            </a:r>
          </a:p>
          <a:p>
            <a:pPr algn="just">
              <a:buFont typeface="+mj-lt"/>
              <a:buAutoNum type="arabicPeriod"/>
            </a:pPr>
            <a:r>
              <a:rPr lang="en-US" sz="2000" b="0" i="0" dirty="0">
                <a:solidFill>
                  <a:srgbClr val="000000"/>
                </a:solidFill>
                <a:effectLst/>
                <a:latin typeface="+mj-lt"/>
              </a:rPr>
              <a:t>        </a:t>
            </a:r>
            <a:r>
              <a:rPr lang="en-US" sz="2000" b="1" i="0" dirty="0">
                <a:solidFill>
                  <a:srgbClr val="006699"/>
                </a:solidFill>
                <a:effectLst/>
                <a:latin typeface="+mj-lt"/>
              </a:rPr>
              <a:t>return</a:t>
            </a:r>
            <a:r>
              <a:rPr lang="en-US" sz="2000" b="0" i="0" dirty="0">
                <a:solidFill>
                  <a:srgbClr val="000000"/>
                </a:solidFill>
                <a:effectLst/>
                <a:latin typeface="+mj-lt"/>
              </a:rPr>
              <a:t> n*fact(n-1);  </a:t>
            </a:r>
          </a:p>
          <a:p>
            <a:pPr algn="just">
              <a:buFont typeface="+mj-lt"/>
              <a:buAutoNum type="arabicPeriod"/>
            </a:pPr>
            <a:r>
              <a:rPr lang="en-US" sz="2000" b="0" i="0" dirty="0">
                <a:solidFill>
                  <a:srgbClr val="000000"/>
                </a:solidFill>
                <a:effectLst/>
                <a:latin typeface="+mj-lt"/>
              </a:rPr>
              <a:t>} </a:t>
            </a:r>
          </a:p>
        </p:txBody>
      </p:sp>
      <p:sp>
        <p:nvSpPr>
          <p:cNvPr id="6" name="Rectangle 1">
            <a:extLst>
              <a:ext uri="{FF2B5EF4-FFF2-40B4-BE49-F238E27FC236}">
                <a16:creationId xmlns:a16="http://schemas.microsoft.com/office/drawing/2014/main" xmlns="" id="{D601657C-28E6-4EAE-B66B-B54D937E9663}"/>
              </a:ext>
            </a:extLst>
          </p:cNvPr>
          <p:cNvSpPr>
            <a:spLocks noChangeArrowheads="1"/>
          </p:cNvSpPr>
          <p:nvPr/>
        </p:nvSpPr>
        <p:spPr bwMode="auto">
          <a:xfrm>
            <a:off x="2762521" y="4114800"/>
            <a:ext cx="5961568" cy="9694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FF0000"/>
                </a:solidFill>
                <a:effectLst/>
                <a:latin typeface="+mj-lt"/>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effectLst/>
                <a:latin typeface="+mj-lt"/>
              </a:rPr>
              <a:t>Enter the number whose factorial you want to calculate?5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effectLst/>
                <a:latin typeface="+mj-lt"/>
              </a:rPr>
              <a:t>factorial = 120 </a:t>
            </a:r>
          </a:p>
        </p:txBody>
      </p:sp>
      <p:sp>
        <p:nvSpPr>
          <p:cNvPr id="7" name="Slide Number Placeholder 6">
            <a:extLst>
              <a:ext uri="{FF2B5EF4-FFF2-40B4-BE49-F238E27FC236}">
                <a16:creationId xmlns:a16="http://schemas.microsoft.com/office/drawing/2014/main" xmlns="" id="{1AE55D39-8CCC-4C76-A926-218D256E9592}"/>
              </a:ext>
            </a:extLst>
          </p:cNvPr>
          <p:cNvSpPr>
            <a:spLocks noGrp="1"/>
          </p:cNvSpPr>
          <p:nvPr>
            <p:ph type="sldNum" sz="quarter" idx="12"/>
          </p:nvPr>
        </p:nvSpPr>
        <p:spPr/>
        <p:txBody>
          <a:bodyPr/>
          <a:lstStyle/>
          <a:p>
            <a:fld id="{E03B3F39-1743-439B-B56A-F8AA31DBD005}" type="slidenum">
              <a:rPr lang="en-US" smtClean="0"/>
              <a:pPr/>
              <a:t>3</a:t>
            </a:fld>
            <a:endParaRPr lang="en-US"/>
          </a:p>
        </p:txBody>
      </p:sp>
    </p:spTree>
    <p:extLst>
      <p:ext uri="{BB962C8B-B14F-4D97-AF65-F5344CB8AC3E}">
        <p14:creationId xmlns:p14="http://schemas.microsoft.com/office/powerpoint/2010/main" val="424160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xmlns="" id="{9914DDEE-9D43-69D3-84CC-75FB77EE38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114" y="1701958"/>
            <a:ext cx="6421719" cy="2870042"/>
          </a:xfrm>
          <a:ln>
            <a:solidFill>
              <a:schemeClr val="accent1"/>
            </a:solidFill>
          </a:ln>
        </p:spPr>
      </p:pic>
      <p:sp>
        <p:nvSpPr>
          <p:cNvPr id="4" name="Slide Number Placeholder 3">
            <a:extLst>
              <a:ext uri="{FF2B5EF4-FFF2-40B4-BE49-F238E27FC236}">
                <a16:creationId xmlns:a16="http://schemas.microsoft.com/office/drawing/2014/main" xmlns="" id="{9C155EE5-1CA8-AB09-0DBE-DC5A0EF9B123}"/>
              </a:ext>
            </a:extLst>
          </p:cNvPr>
          <p:cNvSpPr>
            <a:spLocks noGrp="1"/>
          </p:cNvSpPr>
          <p:nvPr>
            <p:ph type="sldNum" sz="quarter" idx="12"/>
          </p:nvPr>
        </p:nvSpPr>
        <p:spPr/>
        <p:txBody>
          <a:bodyPr/>
          <a:lstStyle/>
          <a:p>
            <a:fld id="{E03B3F39-1743-439B-B56A-F8AA31DBD005}" type="slidenum">
              <a:rPr lang="en-US" smtClean="0"/>
              <a:pPr/>
              <a:t>4</a:t>
            </a:fld>
            <a:endParaRPr lang="en-US"/>
          </a:p>
        </p:txBody>
      </p:sp>
      <p:sp>
        <p:nvSpPr>
          <p:cNvPr id="7" name="Title 1">
            <a:extLst>
              <a:ext uri="{FF2B5EF4-FFF2-40B4-BE49-F238E27FC236}">
                <a16:creationId xmlns:a16="http://schemas.microsoft.com/office/drawing/2014/main" xmlns="" id="{066B41E1-DBDC-BFFA-64AB-7472C4CF7CEF}"/>
              </a:ext>
            </a:extLst>
          </p:cNvPr>
          <p:cNvSpPr>
            <a:spLocks noGrp="1"/>
          </p:cNvSpPr>
          <p:nvPr>
            <p:ph type="title"/>
          </p:nvPr>
        </p:nvSpPr>
        <p:spPr>
          <a:xfrm>
            <a:off x="457200" y="274638"/>
            <a:ext cx="8229600" cy="563562"/>
          </a:xfrm>
        </p:spPr>
        <p:txBody>
          <a:bodyPr>
            <a:normAutofit fontScale="90000"/>
          </a:bodyPr>
          <a:lstStyle/>
          <a:p>
            <a:r>
              <a:rPr lang="en-US" sz="3600" b="1" dirty="0"/>
              <a:t>Factorial of an integer</a:t>
            </a:r>
          </a:p>
        </p:txBody>
      </p:sp>
      <p:sp>
        <p:nvSpPr>
          <p:cNvPr id="8" name="TextBox 7">
            <a:extLst>
              <a:ext uri="{FF2B5EF4-FFF2-40B4-BE49-F238E27FC236}">
                <a16:creationId xmlns:a16="http://schemas.microsoft.com/office/drawing/2014/main" xmlns="" id="{66974C93-7B5C-A696-CE9E-18D8622D166D}"/>
              </a:ext>
            </a:extLst>
          </p:cNvPr>
          <p:cNvSpPr txBox="1"/>
          <p:nvPr/>
        </p:nvSpPr>
        <p:spPr>
          <a:xfrm>
            <a:off x="2819400" y="5004871"/>
            <a:ext cx="2438400" cy="430887"/>
          </a:xfrm>
          <a:prstGeom prst="rect">
            <a:avLst/>
          </a:prstGeom>
          <a:noFill/>
          <a:ln>
            <a:solidFill>
              <a:schemeClr val="accent1"/>
            </a:solidFill>
          </a:ln>
        </p:spPr>
        <p:txBody>
          <a:bodyPr wrap="square" rtlCol="0">
            <a:spAutoFit/>
          </a:bodyPr>
          <a:lstStyle/>
          <a:p>
            <a:r>
              <a:rPr lang="en-US" sz="2200" dirty="0"/>
              <a:t>1*2*3*4*5 = 120</a:t>
            </a:r>
          </a:p>
        </p:txBody>
      </p:sp>
    </p:spTree>
    <p:extLst>
      <p:ext uri="{BB962C8B-B14F-4D97-AF65-F5344CB8AC3E}">
        <p14:creationId xmlns:p14="http://schemas.microsoft.com/office/powerpoint/2010/main" val="279955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D089FE9-710A-C5CC-4A8B-BDB0A2F61210}"/>
              </a:ext>
            </a:extLst>
          </p:cNvPr>
          <p:cNvSpPr>
            <a:spLocks noGrp="1"/>
          </p:cNvSpPr>
          <p:nvPr>
            <p:ph type="sldNum" sz="quarter" idx="12"/>
          </p:nvPr>
        </p:nvSpPr>
        <p:spPr/>
        <p:txBody>
          <a:bodyPr/>
          <a:lstStyle/>
          <a:p>
            <a:fld id="{E03B3F39-1743-439B-B56A-F8AA31DBD005}" type="slidenum">
              <a:rPr lang="en-US" smtClean="0"/>
              <a:pPr/>
              <a:t>5</a:t>
            </a:fld>
            <a:endParaRPr lang="en-US"/>
          </a:p>
        </p:txBody>
      </p:sp>
      <p:sp>
        <p:nvSpPr>
          <p:cNvPr id="6" name="TextBox 5">
            <a:extLst>
              <a:ext uri="{FF2B5EF4-FFF2-40B4-BE49-F238E27FC236}">
                <a16:creationId xmlns:a16="http://schemas.microsoft.com/office/drawing/2014/main" xmlns="" id="{892F18F1-071E-2670-9A43-CE0B555F6BF0}"/>
              </a:ext>
            </a:extLst>
          </p:cNvPr>
          <p:cNvSpPr txBox="1"/>
          <p:nvPr/>
        </p:nvSpPr>
        <p:spPr>
          <a:xfrm>
            <a:off x="381000" y="-79653"/>
            <a:ext cx="4953000" cy="7017306"/>
          </a:xfrm>
          <a:prstGeom prst="rect">
            <a:avLst/>
          </a:prstGeom>
          <a:solidFill>
            <a:schemeClr val="bg1"/>
          </a:solidFill>
          <a:ln>
            <a:solidFill>
              <a:schemeClr val="tx1"/>
            </a:solidFill>
          </a:ln>
        </p:spPr>
        <p:txBody>
          <a:bodyPr wrap="square">
            <a:spAutoFit/>
          </a:bodyPr>
          <a:lstStyle/>
          <a:p>
            <a:pPr algn="just">
              <a:buFont typeface="+mj-lt"/>
              <a:buAutoNum type="arabicPeriod"/>
            </a:pPr>
            <a:r>
              <a:rPr lang="en-US" b="0" i="0" dirty="0">
                <a:solidFill>
                  <a:srgbClr val="0000FF"/>
                </a:solidFill>
                <a:effectLst/>
                <a:latin typeface="inter-regular"/>
              </a:rPr>
              <a:t>#include&lt;stdio.h&gt;</a:t>
            </a:r>
            <a:r>
              <a:rPr lang="en-US" b="0" i="0" dirty="0">
                <a:solidFill>
                  <a:srgbClr val="000000"/>
                </a:solidFill>
                <a:effectLst/>
                <a:latin typeface="inter-regular"/>
              </a:rPr>
              <a:t>  </a:t>
            </a:r>
          </a:p>
          <a:p>
            <a:pPr algn="just">
              <a:buFont typeface="+mj-lt"/>
              <a:buAutoNum type="arabicPeriod"/>
            </a:pPr>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fibonacci</a:t>
            </a:r>
            <a:r>
              <a:rPr lang="en-US" b="0" i="0" dirty="0">
                <a:solidFill>
                  <a:srgbClr val="000000"/>
                </a:solidFill>
                <a:effectLst/>
                <a:latin typeface="inter-regular"/>
              </a:rPr>
              <a:t>(</a:t>
            </a:r>
            <a:r>
              <a:rPr lang="en-US" b="1" i="0" dirty="0">
                <a:solidFill>
                  <a:srgbClr val="2E8B57"/>
                </a:solidFill>
                <a:effectLst/>
                <a:latin typeface="inter-regular"/>
              </a:rPr>
              <a:t>int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void</a:t>
            </a:r>
            <a:r>
              <a:rPr lang="en-US" b="0" i="0" dirty="0">
                <a:solidFill>
                  <a:srgbClr val="000000"/>
                </a:solidFill>
                <a:effectLst/>
                <a:latin typeface="inter-regular"/>
              </a:rPr>
              <a:t> main ()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n,f</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"Enter the value of n?"</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scanf</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d"</a:t>
            </a:r>
            <a:r>
              <a:rPr lang="en-US" b="0" i="0" dirty="0" err="1">
                <a:solidFill>
                  <a:srgbClr val="000000"/>
                </a:solidFill>
                <a:effectLst/>
                <a:latin typeface="inter-regular"/>
              </a:rPr>
              <a:t>,&amp;n</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f = </a:t>
            </a:r>
            <a:r>
              <a:rPr lang="en-US" b="0" i="0" dirty="0" err="1">
                <a:solidFill>
                  <a:srgbClr val="000000"/>
                </a:solidFill>
                <a:effectLst/>
                <a:latin typeface="inter-regular"/>
              </a:rPr>
              <a:t>fibonacci</a:t>
            </a:r>
            <a:r>
              <a:rPr lang="en-US" b="0" i="0" dirty="0">
                <a:solidFill>
                  <a:srgbClr val="000000"/>
                </a:solidFill>
                <a:effectLst/>
                <a:latin typeface="inter-regular"/>
              </a:rPr>
              <a:t>(n);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printf</a:t>
            </a:r>
            <a:r>
              <a:rPr lang="en-US" b="0" i="0" dirty="0">
                <a:solidFill>
                  <a:srgbClr val="000000"/>
                </a:solidFill>
                <a:effectLst/>
                <a:latin typeface="inter-regular"/>
              </a:rPr>
              <a:t>(</a:t>
            </a:r>
            <a:r>
              <a:rPr lang="en-US" b="0" i="0" dirty="0">
                <a:solidFill>
                  <a:srgbClr val="0000FF"/>
                </a:solidFill>
                <a:effectLst/>
                <a:latin typeface="inter-regular"/>
              </a:rPr>
              <a:t>“Output is : %</a:t>
            </a:r>
            <a:r>
              <a:rPr lang="en-US" b="0" i="0" dirty="0" err="1">
                <a:solidFill>
                  <a:srgbClr val="0000FF"/>
                </a:solidFill>
                <a:effectLst/>
                <a:latin typeface="inter-regular"/>
              </a:rPr>
              <a:t>d"</a:t>
            </a:r>
            <a:r>
              <a:rPr lang="en-US" b="0" i="0" dirty="0" err="1">
                <a:solidFill>
                  <a:srgbClr val="000000"/>
                </a:solidFill>
                <a:effectLst/>
                <a:latin typeface="inter-regular"/>
              </a:rPr>
              <a:t>,f</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1" i="0" dirty="0">
                <a:solidFill>
                  <a:srgbClr val="2E8B57"/>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fibonacci</a:t>
            </a:r>
            <a:r>
              <a:rPr lang="en-US" b="0" i="0" dirty="0">
                <a:solidFill>
                  <a:srgbClr val="000000"/>
                </a:solidFill>
                <a:effectLst/>
                <a:latin typeface="inter-regular"/>
              </a:rPr>
              <a:t> (</a:t>
            </a:r>
            <a:r>
              <a:rPr lang="en-US" b="1" i="0" dirty="0">
                <a:solidFill>
                  <a:srgbClr val="2E8B57"/>
                </a:solidFill>
                <a:effectLst/>
                <a:latin typeface="inter-regular"/>
              </a:rPr>
              <a:t>int</a:t>
            </a:r>
            <a:r>
              <a:rPr lang="en-US" b="0" i="0" dirty="0">
                <a:solidFill>
                  <a:srgbClr val="000000"/>
                </a:solidFill>
                <a:effectLst/>
                <a:latin typeface="inter-regular"/>
              </a:rPr>
              <a:t> n)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 (n==0)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0;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else</a:t>
            </a:r>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 (n == 1)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1;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else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t>
            </a:r>
            <a:r>
              <a:rPr lang="en-US" b="0" i="0" dirty="0" err="1">
                <a:solidFill>
                  <a:srgbClr val="000000"/>
                </a:solidFill>
                <a:effectLst/>
                <a:latin typeface="inter-regular"/>
              </a:rPr>
              <a:t>fibonacci</a:t>
            </a:r>
            <a:r>
              <a:rPr lang="en-US" b="0" i="0" dirty="0">
                <a:solidFill>
                  <a:srgbClr val="000000"/>
                </a:solidFill>
                <a:effectLst/>
                <a:latin typeface="inter-regular"/>
              </a:rPr>
              <a:t>(n-1)+</a:t>
            </a:r>
            <a:r>
              <a:rPr lang="en-US" b="0" i="0" dirty="0" err="1">
                <a:solidFill>
                  <a:srgbClr val="000000"/>
                </a:solidFill>
                <a:effectLst/>
                <a:latin typeface="inter-regular"/>
              </a:rPr>
              <a:t>fibonacci</a:t>
            </a:r>
            <a:r>
              <a:rPr lang="en-US" b="0" i="0" dirty="0">
                <a:solidFill>
                  <a:srgbClr val="000000"/>
                </a:solidFill>
                <a:effectLst/>
                <a:latin typeface="inter-regular"/>
              </a:rPr>
              <a:t>(n-2);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p>
        </p:txBody>
      </p:sp>
      <p:sp>
        <p:nvSpPr>
          <p:cNvPr id="7" name="Rectangle 1">
            <a:extLst>
              <a:ext uri="{FF2B5EF4-FFF2-40B4-BE49-F238E27FC236}">
                <a16:creationId xmlns:a16="http://schemas.microsoft.com/office/drawing/2014/main" xmlns="" id="{F737A161-F6CC-4F8A-5C34-9D043BEDE659}"/>
              </a:ext>
            </a:extLst>
          </p:cNvPr>
          <p:cNvSpPr>
            <a:spLocks noChangeArrowheads="1"/>
          </p:cNvSpPr>
          <p:nvPr/>
        </p:nvSpPr>
        <p:spPr bwMode="auto">
          <a:xfrm>
            <a:off x="5633921" y="3022833"/>
            <a:ext cx="2676758" cy="1154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effectLst/>
                <a:latin typeface="+mj-lt"/>
              </a:rPr>
              <a:t>Enter the value of 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effectLst/>
                <a:latin typeface="+mj-lt"/>
              </a:rPr>
              <a:t>12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300" dirty="0">
                <a:latin typeface="+mj-lt"/>
              </a:rPr>
              <a:t>Output is: </a:t>
            </a:r>
            <a:r>
              <a:rPr kumimoji="0" lang="en-US" altLang="en-US" sz="2300" b="0" i="0" u="none" strike="noStrike" cap="none" normalizeH="0" baseline="0" dirty="0">
                <a:ln>
                  <a:noFill/>
                </a:ln>
                <a:effectLst/>
                <a:latin typeface="+mj-lt"/>
              </a:rPr>
              <a:t>144 </a:t>
            </a:r>
          </a:p>
        </p:txBody>
      </p:sp>
      <p:sp>
        <p:nvSpPr>
          <p:cNvPr id="9" name="TextBox 8">
            <a:extLst>
              <a:ext uri="{FF2B5EF4-FFF2-40B4-BE49-F238E27FC236}">
                <a16:creationId xmlns:a16="http://schemas.microsoft.com/office/drawing/2014/main" xmlns="" id="{A0D7B2A6-1D05-F8F8-EAEA-17615E425BE9}"/>
              </a:ext>
            </a:extLst>
          </p:cNvPr>
          <p:cNvSpPr txBox="1"/>
          <p:nvPr/>
        </p:nvSpPr>
        <p:spPr>
          <a:xfrm>
            <a:off x="5029200" y="1739503"/>
            <a:ext cx="3886200" cy="830997"/>
          </a:xfrm>
          <a:prstGeom prst="rect">
            <a:avLst/>
          </a:prstGeom>
          <a:noFill/>
          <a:ln>
            <a:solidFill>
              <a:schemeClr val="tx1"/>
            </a:solidFill>
          </a:ln>
        </p:spPr>
        <p:txBody>
          <a:bodyPr wrap="square">
            <a:spAutoFit/>
          </a:bodyPr>
          <a:lstStyle/>
          <a:p>
            <a:r>
              <a:rPr lang="en-US" sz="2400" dirty="0">
                <a:solidFill>
                  <a:srgbClr val="333333"/>
                </a:solidFill>
                <a:latin typeface="+mj-lt"/>
              </a:rPr>
              <a:t>F</a:t>
            </a:r>
            <a:r>
              <a:rPr lang="en-US" sz="2400" b="0" i="0" dirty="0">
                <a:solidFill>
                  <a:srgbClr val="333333"/>
                </a:solidFill>
                <a:effectLst/>
                <a:latin typeface="+mj-lt"/>
              </a:rPr>
              <a:t>ind the nth term of the Fibonacci series</a:t>
            </a:r>
            <a:endParaRPr lang="en-US" sz="2400" dirty="0">
              <a:latin typeface="+mj-lt"/>
            </a:endParaRPr>
          </a:p>
        </p:txBody>
      </p:sp>
    </p:spTree>
    <p:extLst>
      <p:ext uri="{BB962C8B-B14F-4D97-AF65-F5344CB8AC3E}">
        <p14:creationId xmlns:p14="http://schemas.microsoft.com/office/powerpoint/2010/main" val="1428836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Program to find power of any number</a:t>
            </a:r>
            <a:endParaRPr lang="en-US" dirty="0"/>
          </a:p>
        </p:txBody>
      </p:sp>
      <p:sp>
        <p:nvSpPr>
          <p:cNvPr id="4" name="Slide Number Placeholder 3"/>
          <p:cNvSpPr>
            <a:spLocks noGrp="1"/>
          </p:cNvSpPr>
          <p:nvPr>
            <p:ph type="sldNum" sz="quarter" idx="12"/>
          </p:nvPr>
        </p:nvSpPr>
        <p:spPr/>
        <p:txBody>
          <a:bodyPr/>
          <a:lstStyle/>
          <a:p>
            <a:fld id="{E03B3F39-1743-439B-B56A-F8AA31DBD005}" type="slidenum">
              <a:rPr lang="en-US" smtClean="0"/>
              <a:pPr/>
              <a:t>6</a:t>
            </a:fld>
            <a:endParaRPr lang="en-US"/>
          </a:p>
        </p:txBody>
      </p:sp>
      <p:sp>
        <p:nvSpPr>
          <p:cNvPr id="5" name="Rectangle 4"/>
          <p:cNvSpPr/>
          <p:nvPr/>
        </p:nvSpPr>
        <p:spPr>
          <a:xfrm>
            <a:off x="82550" y="1491128"/>
            <a:ext cx="8978900" cy="4493538"/>
          </a:xfrm>
          <a:prstGeom prst="rect">
            <a:avLst/>
          </a:prstGeom>
          <a:ln>
            <a:solidFill>
              <a:schemeClr val="accent1"/>
            </a:solidFill>
          </a:ln>
        </p:spPr>
        <p:txBody>
          <a:bodyPr wrap="square">
            <a:spAutoFit/>
          </a:bodyPr>
          <a:lstStyle/>
          <a:p>
            <a:r>
              <a:rPr lang="en-US" sz="2200" b="0" i="0" dirty="0" smtClean="0">
                <a:solidFill>
                  <a:srgbClr val="990055"/>
                </a:solidFill>
                <a:effectLst/>
                <a:latin typeface="Consolas" panose="020B0609020204030204" pitchFamily="49" charset="0"/>
              </a:rPr>
              <a:t>#</a:t>
            </a:r>
            <a:r>
              <a:rPr lang="en-US" sz="2200" b="0" i="0" dirty="0" smtClean="0">
                <a:solidFill>
                  <a:srgbClr val="0000FF"/>
                </a:solidFill>
                <a:effectLst/>
                <a:latin typeface="Consolas" panose="020B0609020204030204" pitchFamily="49" charset="0"/>
              </a:rPr>
              <a:t>include</a:t>
            </a:r>
            <a:r>
              <a:rPr lang="en-US" sz="2200" b="0" i="0" dirty="0" smtClean="0">
                <a:solidFill>
                  <a:srgbClr val="990055"/>
                </a:solidFill>
                <a:effectLst/>
                <a:latin typeface="Consolas" panose="020B0609020204030204" pitchFamily="49" charset="0"/>
              </a:rPr>
              <a:t> </a:t>
            </a:r>
            <a:r>
              <a:rPr lang="en-US" sz="2200" b="0" i="0" dirty="0" smtClean="0">
                <a:solidFill>
                  <a:srgbClr val="800000"/>
                </a:solidFill>
                <a:effectLst/>
                <a:latin typeface="Consolas" panose="020B0609020204030204" pitchFamily="49" charset="0"/>
              </a:rPr>
              <a:t>&lt;</a:t>
            </a:r>
            <a:r>
              <a:rPr lang="en-US" sz="2200" b="0" i="0" dirty="0" err="1" smtClean="0">
                <a:solidFill>
                  <a:srgbClr val="800000"/>
                </a:solidFill>
                <a:effectLst/>
                <a:latin typeface="Consolas" panose="020B0609020204030204" pitchFamily="49" charset="0"/>
              </a:rPr>
              <a:t>stdio.h</a:t>
            </a:r>
            <a:r>
              <a:rPr lang="en-US" sz="2200" b="0" i="0" dirty="0" smtClean="0">
                <a:solidFill>
                  <a:srgbClr val="800000"/>
                </a:solidFill>
                <a:effectLst/>
                <a:latin typeface="Consolas" panose="020B0609020204030204" pitchFamily="49" charset="0"/>
              </a:rPr>
              <a:t>&gt;</a:t>
            </a:r>
            <a:r>
              <a:rPr lang="en-US" sz="2200" b="0" i="0" dirty="0" smtClean="0">
                <a:solidFill>
                  <a:srgbClr val="000000"/>
                </a:solidFill>
                <a:effectLst/>
                <a:latin typeface="Consolas" panose="020B0609020204030204" pitchFamily="49" charset="0"/>
              </a:rPr>
              <a:t> </a:t>
            </a:r>
          </a:p>
          <a:p>
            <a:r>
              <a:rPr lang="en-US" sz="2200" b="0" i="0" dirty="0" err="1" smtClean="0">
                <a:solidFill>
                  <a:srgbClr val="0000FF"/>
                </a:solidFill>
                <a:effectLst/>
                <a:latin typeface="Consolas" panose="020B0609020204030204" pitchFamily="49" charset="0"/>
              </a:rPr>
              <a:t>int</a:t>
            </a:r>
            <a:r>
              <a:rPr lang="en-US" sz="2200" b="0" i="0" dirty="0" smtClean="0">
                <a:solidFill>
                  <a:srgbClr val="000000"/>
                </a:solidFill>
                <a:effectLst/>
                <a:latin typeface="Consolas" panose="020B0609020204030204" pitchFamily="49" charset="0"/>
              </a:rPr>
              <a:t> </a:t>
            </a:r>
            <a:r>
              <a:rPr lang="en-US" sz="2200" b="0" i="0" dirty="0" smtClean="0">
                <a:solidFill>
                  <a:srgbClr val="DD4A68"/>
                </a:solidFill>
                <a:effectLst/>
                <a:latin typeface="Consolas" panose="020B0609020204030204" pitchFamily="49" charset="0"/>
              </a:rPr>
              <a:t>main</a:t>
            </a:r>
            <a:r>
              <a:rPr lang="en-US" sz="2200" b="0" i="0" dirty="0" smtClean="0">
                <a:solidFill>
                  <a:srgbClr val="000000"/>
                </a:solidFill>
                <a:effectLst/>
                <a:latin typeface="Consolas" panose="020B0609020204030204" pitchFamily="49" charset="0"/>
              </a:rPr>
              <a:t>() </a:t>
            </a:r>
          </a:p>
          <a:p>
            <a:r>
              <a:rPr lang="en-US" sz="2200" b="0" i="0" dirty="0" smtClean="0">
                <a:solidFill>
                  <a:srgbClr val="000000"/>
                </a:solidFill>
                <a:effectLst/>
                <a:latin typeface="Consolas" panose="020B0609020204030204" pitchFamily="49" charset="0"/>
              </a:rPr>
              <a:t>{ </a:t>
            </a:r>
          </a:p>
          <a:p>
            <a:r>
              <a:rPr lang="en-US" sz="2200" b="0" i="0" dirty="0" err="1" smtClean="0">
                <a:solidFill>
                  <a:srgbClr val="0000FF"/>
                </a:solidFill>
                <a:effectLst/>
                <a:latin typeface="Consolas" panose="020B0609020204030204" pitchFamily="49" charset="0"/>
              </a:rPr>
              <a:t>int</a:t>
            </a:r>
            <a:r>
              <a:rPr lang="en-US" sz="2200" b="0" i="0" dirty="0" smtClean="0">
                <a:solidFill>
                  <a:srgbClr val="000000"/>
                </a:solidFill>
                <a:effectLst/>
                <a:latin typeface="Consolas" panose="020B0609020204030204" pitchFamily="49" charset="0"/>
              </a:rPr>
              <a:t> base, exponent; </a:t>
            </a:r>
            <a:r>
              <a:rPr lang="en-US" sz="2200" b="0" i="0" dirty="0" smtClean="0">
                <a:solidFill>
                  <a:srgbClr val="0000FF"/>
                </a:solidFill>
                <a:effectLst/>
                <a:latin typeface="Consolas" panose="020B0609020204030204" pitchFamily="49" charset="0"/>
              </a:rPr>
              <a:t>long</a:t>
            </a:r>
            <a:r>
              <a:rPr lang="en-US" sz="2200" b="0" i="0" dirty="0" smtClean="0">
                <a:solidFill>
                  <a:srgbClr val="000000"/>
                </a:solidFill>
                <a:effectLst/>
                <a:latin typeface="Consolas" panose="020B0609020204030204" pitchFamily="49" charset="0"/>
              </a:rPr>
              <a:t> </a:t>
            </a:r>
            <a:r>
              <a:rPr lang="en-US" sz="2200" b="0" i="0" dirty="0" err="1" smtClean="0">
                <a:solidFill>
                  <a:srgbClr val="0000FF"/>
                </a:solidFill>
                <a:effectLst/>
                <a:latin typeface="Consolas" panose="020B0609020204030204" pitchFamily="49" charset="0"/>
              </a:rPr>
              <a:t>long</a:t>
            </a:r>
            <a:r>
              <a:rPr lang="en-US" sz="2200" b="0" i="0" dirty="0" smtClean="0">
                <a:solidFill>
                  <a:srgbClr val="000000"/>
                </a:solidFill>
                <a:effectLst/>
                <a:latin typeface="Consolas" panose="020B0609020204030204" pitchFamily="49" charset="0"/>
              </a:rPr>
              <a:t> power = </a:t>
            </a:r>
            <a:r>
              <a:rPr lang="en-US" sz="2200" b="0" i="0" dirty="0" smtClean="0">
                <a:solidFill>
                  <a:srgbClr val="990055"/>
                </a:solidFill>
                <a:effectLst/>
                <a:latin typeface="Consolas" panose="020B0609020204030204" pitchFamily="49" charset="0"/>
              </a:rPr>
              <a:t>1</a:t>
            </a:r>
            <a:r>
              <a:rPr lang="en-US" sz="2200" b="0" i="0" dirty="0" smtClean="0">
                <a:solidFill>
                  <a:srgbClr val="000000"/>
                </a:solidFill>
                <a:effectLst/>
                <a:latin typeface="Consolas" panose="020B0609020204030204" pitchFamily="49" charset="0"/>
              </a:rPr>
              <a:t>; </a:t>
            </a:r>
            <a:r>
              <a:rPr lang="en-US" sz="2200" b="0" i="0" dirty="0" err="1" smtClean="0">
                <a:solidFill>
                  <a:srgbClr val="0000FF"/>
                </a:solidFill>
                <a:effectLst/>
                <a:latin typeface="Consolas" panose="020B0609020204030204" pitchFamily="49" charset="0"/>
              </a:rPr>
              <a:t>int</a:t>
            </a:r>
            <a:r>
              <a:rPr lang="en-US" sz="2200" b="0" i="0" dirty="0" smtClean="0">
                <a:solidFill>
                  <a:srgbClr val="000000"/>
                </a:solidFill>
                <a:effectLst/>
                <a:latin typeface="Consolas" panose="020B0609020204030204" pitchFamily="49" charset="0"/>
              </a:rPr>
              <a:t> </a:t>
            </a:r>
            <a:r>
              <a:rPr lang="en-US" sz="2200" b="0" i="0" dirty="0" err="1" smtClean="0">
                <a:solidFill>
                  <a:srgbClr val="000000"/>
                </a:solidFill>
                <a:effectLst/>
                <a:latin typeface="Consolas" panose="020B0609020204030204" pitchFamily="49" charset="0"/>
              </a:rPr>
              <a:t>i</a:t>
            </a:r>
            <a:r>
              <a:rPr lang="en-US" sz="2200" b="0" i="0" dirty="0" smtClean="0">
                <a:solidFill>
                  <a:srgbClr val="000000"/>
                </a:solidFill>
                <a:effectLst/>
                <a:latin typeface="Consolas" panose="020B0609020204030204" pitchFamily="49" charset="0"/>
              </a:rPr>
              <a:t>; </a:t>
            </a:r>
            <a:r>
              <a:rPr lang="en-US" sz="2200" b="0" i="0" dirty="0" err="1" smtClean="0">
                <a:solidFill>
                  <a:srgbClr val="DD4A68"/>
                </a:solidFill>
                <a:effectLst/>
                <a:latin typeface="Consolas" panose="020B0609020204030204" pitchFamily="49" charset="0"/>
              </a:rPr>
              <a:t>printf</a:t>
            </a:r>
            <a:r>
              <a:rPr lang="en-US" sz="2200" b="0" i="0" dirty="0" smtClean="0">
                <a:solidFill>
                  <a:srgbClr val="000000"/>
                </a:solidFill>
                <a:effectLst/>
                <a:latin typeface="Consolas" panose="020B0609020204030204" pitchFamily="49" charset="0"/>
              </a:rPr>
              <a:t>(</a:t>
            </a:r>
            <a:r>
              <a:rPr lang="en-US" sz="2200" b="0" i="0" dirty="0" smtClean="0">
                <a:solidFill>
                  <a:srgbClr val="800000"/>
                </a:solidFill>
                <a:effectLst/>
                <a:latin typeface="Consolas" panose="020B0609020204030204" pitchFamily="49" charset="0"/>
              </a:rPr>
              <a:t>"Enter base: "</a:t>
            </a:r>
            <a:r>
              <a:rPr lang="en-US" sz="2200" b="0" i="0" dirty="0" smtClean="0">
                <a:solidFill>
                  <a:srgbClr val="000000"/>
                </a:solidFill>
                <a:effectLst/>
                <a:latin typeface="Consolas" panose="020B0609020204030204" pitchFamily="49" charset="0"/>
              </a:rPr>
              <a:t>); </a:t>
            </a:r>
          </a:p>
          <a:p>
            <a:r>
              <a:rPr lang="en-US" sz="2200" b="0" i="0" dirty="0" err="1" smtClean="0">
                <a:solidFill>
                  <a:srgbClr val="DD4A68"/>
                </a:solidFill>
                <a:effectLst/>
                <a:latin typeface="Consolas" panose="020B0609020204030204" pitchFamily="49" charset="0"/>
              </a:rPr>
              <a:t>scanf</a:t>
            </a:r>
            <a:r>
              <a:rPr lang="en-US" sz="2200" b="0" i="0" dirty="0" smtClean="0">
                <a:solidFill>
                  <a:srgbClr val="000000"/>
                </a:solidFill>
                <a:effectLst/>
                <a:latin typeface="Consolas" panose="020B0609020204030204" pitchFamily="49" charset="0"/>
              </a:rPr>
              <a:t>(</a:t>
            </a:r>
            <a:r>
              <a:rPr lang="en-US" sz="2200" b="0" i="0" dirty="0" smtClean="0">
                <a:solidFill>
                  <a:srgbClr val="800000"/>
                </a:solidFill>
                <a:effectLst/>
                <a:latin typeface="Consolas" panose="020B0609020204030204" pitchFamily="49" charset="0"/>
              </a:rPr>
              <a:t>"%d"</a:t>
            </a:r>
            <a:r>
              <a:rPr lang="en-US" sz="2200" b="0" i="0" dirty="0" smtClean="0">
                <a:solidFill>
                  <a:srgbClr val="000000"/>
                </a:solidFill>
                <a:effectLst/>
                <a:latin typeface="Consolas" panose="020B0609020204030204" pitchFamily="49" charset="0"/>
              </a:rPr>
              <a:t>, &amp;base); </a:t>
            </a:r>
          </a:p>
          <a:p>
            <a:r>
              <a:rPr lang="en-US" sz="2200" b="0" i="0" dirty="0" err="1" smtClean="0">
                <a:solidFill>
                  <a:srgbClr val="DD4A68"/>
                </a:solidFill>
                <a:effectLst/>
                <a:latin typeface="Consolas" panose="020B0609020204030204" pitchFamily="49" charset="0"/>
              </a:rPr>
              <a:t>printf</a:t>
            </a:r>
            <a:r>
              <a:rPr lang="en-US" sz="2200" b="0" i="0" dirty="0" smtClean="0">
                <a:solidFill>
                  <a:srgbClr val="000000"/>
                </a:solidFill>
                <a:effectLst/>
                <a:latin typeface="Consolas" panose="020B0609020204030204" pitchFamily="49" charset="0"/>
              </a:rPr>
              <a:t>(</a:t>
            </a:r>
            <a:r>
              <a:rPr lang="en-US" sz="2200" b="0" i="0" dirty="0" smtClean="0">
                <a:solidFill>
                  <a:srgbClr val="800000"/>
                </a:solidFill>
                <a:effectLst/>
                <a:latin typeface="Consolas" panose="020B0609020204030204" pitchFamily="49" charset="0"/>
              </a:rPr>
              <a:t>"Enter exponent: "</a:t>
            </a:r>
            <a:r>
              <a:rPr lang="en-US" sz="2200" b="0" i="0" dirty="0" smtClean="0">
                <a:solidFill>
                  <a:srgbClr val="000000"/>
                </a:solidFill>
                <a:effectLst/>
                <a:latin typeface="Consolas" panose="020B0609020204030204" pitchFamily="49" charset="0"/>
              </a:rPr>
              <a:t>); </a:t>
            </a:r>
          </a:p>
          <a:p>
            <a:r>
              <a:rPr lang="en-US" sz="2200" b="0" i="0" dirty="0" err="1" smtClean="0">
                <a:solidFill>
                  <a:srgbClr val="DD4A68"/>
                </a:solidFill>
                <a:effectLst/>
                <a:latin typeface="Consolas" panose="020B0609020204030204" pitchFamily="49" charset="0"/>
              </a:rPr>
              <a:t>scanf</a:t>
            </a:r>
            <a:r>
              <a:rPr lang="en-US" sz="2200" b="0" i="0" dirty="0" smtClean="0">
                <a:solidFill>
                  <a:srgbClr val="000000"/>
                </a:solidFill>
                <a:effectLst/>
                <a:latin typeface="Consolas" panose="020B0609020204030204" pitchFamily="49" charset="0"/>
              </a:rPr>
              <a:t>(</a:t>
            </a:r>
            <a:r>
              <a:rPr lang="en-US" sz="2200" b="0" i="0" dirty="0" smtClean="0">
                <a:solidFill>
                  <a:srgbClr val="800000"/>
                </a:solidFill>
                <a:effectLst/>
                <a:latin typeface="Consolas" panose="020B0609020204030204" pitchFamily="49" charset="0"/>
              </a:rPr>
              <a:t>"%d"</a:t>
            </a:r>
            <a:r>
              <a:rPr lang="en-US" sz="2200" b="0" i="0" dirty="0" smtClean="0">
                <a:solidFill>
                  <a:srgbClr val="000000"/>
                </a:solidFill>
                <a:effectLst/>
                <a:latin typeface="Consolas" panose="020B0609020204030204" pitchFamily="49" charset="0"/>
              </a:rPr>
              <a:t>, &amp;exponent); </a:t>
            </a:r>
            <a:r>
              <a:rPr lang="en-US" sz="2000" b="0" i="0" dirty="0" smtClean="0">
                <a:solidFill>
                  <a:srgbClr val="9BA0A5"/>
                </a:solidFill>
                <a:effectLst/>
                <a:latin typeface="Consolas" panose="020B0609020204030204" pitchFamily="49" charset="0"/>
              </a:rPr>
              <a:t>/* Multiply base, exponent times*/</a:t>
            </a:r>
            <a:r>
              <a:rPr lang="en-US" sz="2000" b="0" i="0" dirty="0" smtClean="0">
                <a:solidFill>
                  <a:srgbClr val="000000"/>
                </a:solidFill>
                <a:effectLst/>
                <a:latin typeface="Consolas" panose="020B0609020204030204" pitchFamily="49" charset="0"/>
              </a:rPr>
              <a:t> </a:t>
            </a:r>
          </a:p>
          <a:p>
            <a:r>
              <a:rPr lang="en-US" sz="2200" b="0" i="0" dirty="0" smtClean="0">
                <a:solidFill>
                  <a:srgbClr val="0000FF"/>
                </a:solidFill>
                <a:effectLst/>
                <a:latin typeface="Consolas" panose="020B0609020204030204" pitchFamily="49" charset="0"/>
              </a:rPr>
              <a:t>for</a:t>
            </a:r>
            <a:r>
              <a:rPr lang="en-US" sz="2200" b="0" i="0" dirty="0" smtClean="0">
                <a:solidFill>
                  <a:srgbClr val="000000"/>
                </a:solidFill>
                <a:effectLst/>
                <a:latin typeface="Consolas" panose="020B0609020204030204" pitchFamily="49" charset="0"/>
              </a:rPr>
              <a:t>(</a:t>
            </a:r>
            <a:r>
              <a:rPr lang="en-US" sz="2200" b="0" i="0" dirty="0" err="1" smtClean="0">
                <a:solidFill>
                  <a:srgbClr val="000000"/>
                </a:solidFill>
                <a:effectLst/>
                <a:latin typeface="Consolas" panose="020B0609020204030204" pitchFamily="49" charset="0"/>
              </a:rPr>
              <a:t>i</a:t>
            </a:r>
            <a:r>
              <a:rPr lang="en-US" sz="2200" b="0" i="0" dirty="0" smtClean="0">
                <a:solidFill>
                  <a:srgbClr val="000000"/>
                </a:solidFill>
                <a:effectLst/>
                <a:latin typeface="Consolas" panose="020B0609020204030204" pitchFamily="49" charset="0"/>
              </a:rPr>
              <a:t>=</a:t>
            </a:r>
            <a:r>
              <a:rPr lang="en-US" sz="2200" b="0" i="0" dirty="0" smtClean="0">
                <a:solidFill>
                  <a:srgbClr val="990055"/>
                </a:solidFill>
                <a:effectLst/>
                <a:latin typeface="Consolas" panose="020B0609020204030204" pitchFamily="49" charset="0"/>
              </a:rPr>
              <a:t>1</a:t>
            </a:r>
            <a:r>
              <a:rPr lang="en-US" sz="2200" b="0" i="0" dirty="0" smtClean="0">
                <a:solidFill>
                  <a:srgbClr val="000000"/>
                </a:solidFill>
                <a:effectLst/>
                <a:latin typeface="Consolas" panose="020B0609020204030204" pitchFamily="49" charset="0"/>
              </a:rPr>
              <a:t>; </a:t>
            </a:r>
            <a:r>
              <a:rPr lang="en-US" sz="2200" b="0" i="0" dirty="0" err="1" smtClean="0">
                <a:solidFill>
                  <a:srgbClr val="000000"/>
                </a:solidFill>
                <a:effectLst/>
                <a:latin typeface="Consolas" panose="020B0609020204030204" pitchFamily="49" charset="0"/>
              </a:rPr>
              <a:t>i</a:t>
            </a:r>
            <a:r>
              <a:rPr lang="en-US" sz="2200" b="0" i="0" dirty="0" smtClean="0">
                <a:solidFill>
                  <a:srgbClr val="000000"/>
                </a:solidFill>
                <a:effectLst/>
                <a:latin typeface="Consolas" panose="020B0609020204030204" pitchFamily="49" charset="0"/>
              </a:rPr>
              <a:t>&lt;=exponent; </a:t>
            </a:r>
            <a:r>
              <a:rPr lang="en-US" sz="2200" b="0" i="0" dirty="0" err="1" smtClean="0">
                <a:solidFill>
                  <a:srgbClr val="000000"/>
                </a:solidFill>
                <a:effectLst/>
                <a:latin typeface="Consolas" panose="020B0609020204030204" pitchFamily="49" charset="0"/>
              </a:rPr>
              <a:t>i</a:t>
            </a:r>
            <a:r>
              <a:rPr lang="en-US" sz="2200" b="0" i="0" dirty="0" smtClean="0">
                <a:solidFill>
                  <a:srgbClr val="000000"/>
                </a:solidFill>
                <a:effectLst/>
                <a:latin typeface="Consolas" panose="020B0609020204030204" pitchFamily="49" charset="0"/>
              </a:rPr>
              <a:t>++) { </a:t>
            </a:r>
          </a:p>
          <a:p>
            <a:r>
              <a:rPr lang="en-US" sz="2200" b="0" i="0" dirty="0" smtClean="0">
                <a:solidFill>
                  <a:srgbClr val="000000"/>
                </a:solidFill>
                <a:effectLst/>
                <a:latin typeface="Consolas" panose="020B0609020204030204" pitchFamily="49" charset="0"/>
              </a:rPr>
              <a:t>	power = power * base; } </a:t>
            </a:r>
          </a:p>
          <a:p>
            <a:r>
              <a:rPr lang="en-US" sz="2200" b="0" i="0" dirty="0" err="1" smtClean="0">
                <a:solidFill>
                  <a:srgbClr val="DD4A68"/>
                </a:solidFill>
                <a:effectLst/>
                <a:latin typeface="Consolas" panose="020B0609020204030204" pitchFamily="49" charset="0"/>
              </a:rPr>
              <a:t>printf</a:t>
            </a:r>
            <a:r>
              <a:rPr lang="en-US" sz="2200" b="0" i="0" dirty="0" smtClean="0">
                <a:solidFill>
                  <a:srgbClr val="000000"/>
                </a:solidFill>
                <a:effectLst/>
                <a:latin typeface="Consolas" panose="020B0609020204030204" pitchFamily="49" charset="0"/>
              </a:rPr>
              <a:t>(</a:t>
            </a:r>
            <a:r>
              <a:rPr lang="en-US" sz="2200" b="0" i="0" dirty="0" smtClean="0">
                <a:solidFill>
                  <a:srgbClr val="800000"/>
                </a:solidFill>
                <a:effectLst/>
                <a:latin typeface="Consolas" panose="020B0609020204030204" pitchFamily="49" charset="0"/>
              </a:rPr>
              <a:t>"%d ^ %d = %</a:t>
            </a:r>
            <a:r>
              <a:rPr lang="en-US" sz="2200" b="0" i="0" dirty="0" err="1" smtClean="0">
                <a:solidFill>
                  <a:srgbClr val="800000"/>
                </a:solidFill>
                <a:effectLst/>
                <a:latin typeface="Consolas" panose="020B0609020204030204" pitchFamily="49" charset="0"/>
              </a:rPr>
              <a:t>lld</a:t>
            </a:r>
            <a:r>
              <a:rPr lang="en-US" sz="2200" b="0" i="0" dirty="0" smtClean="0">
                <a:solidFill>
                  <a:srgbClr val="800000"/>
                </a:solidFill>
                <a:effectLst/>
                <a:latin typeface="Consolas" panose="020B0609020204030204" pitchFamily="49" charset="0"/>
              </a:rPr>
              <a:t>"</a:t>
            </a:r>
            <a:r>
              <a:rPr lang="en-US" sz="2200" b="0" i="0" dirty="0" smtClean="0">
                <a:solidFill>
                  <a:srgbClr val="000000"/>
                </a:solidFill>
                <a:effectLst/>
                <a:latin typeface="Consolas" panose="020B0609020204030204" pitchFamily="49" charset="0"/>
              </a:rPr>
              <a:t>, base, exponent, power); </a:t>
            </a:r>
          </a:p>
          <a:p>
            <a:r>
              <a:rPr lang="en-US" sz="2200" b="0" i="0" dirty="0" smtClean="0">
                <a:solidFill>
                  <a:srgbClr val="0000FF"/>
                </a:solidFill>
                <a:effectLst/>
                <a:latin typeface="Consolas" panose="020B0609020204030204" pitchFamily="49" charset="0"/>
              </a:rPr>
              <a:t>return</a:t>
            </a:r>
            <a:r>
              <a:rPr lang="en-US" sz="2200" b="0" i="0" dirty="0" smtClean="0">
                <a:solidFill>
                  <a:srgbClr val="000000"/>
                </a:solidFill>
                <a:effectLst/>
                <a:latin typeface="Consolas" panose="020B0609020204030204" pitchFamily="49" charset="0"/>
              </a:rPr>
              <a:t> </a:t>
            </a:r>
            <a:r>
              <a:rPr lang="en-US" sz="2200" b="0" i="0" dirty="0" smtClean="0">
                <a:solidFill>
                  <a:srgbClr val="990055"/>
                </a:solidFill>
                <a:effectLst/>
                <a:latin typeface="Consolas" panose="020B0609020204030204" pitchFamily="49" charset="0"/>
              </a:rPr>
              <a:t>0</a:t>
            </a:r>
            <a:r>
              <a:rPr lang="en-US" sz="2200" b="0" i="0" dirty="0" smtClean="0">
                <a:solidFill>
                  <a:srgbClr val="000000"/>
                </a:solidFill>
                <a:effectLst/>
                <a:latin typeface="Consolas" panose="020B0609020204030204" pitchFamily="49" charset="0"/>
              </a:rPr>
              <a:t>; </a:t>
            </a:r>
          </a:p>
          <a:p>
            <a:r>
              <a:rPr lang="en-US" sz="2200" b="0" i="0" dirty="0" smtClean="0">
                <a:solidFill>
                  <a:srgbClr val="000000"/>
                </a:solidFill>
                <a:effectLst/>
                <a:latin typeface="Consolas" panose="020B0609020204030204" pitchFamily="49" charset="0"/>
              </a:rPr>
              <a:t>}</a:t>
            </a:r>
            <a:endParaRPr lang="en-US" sz="2200" dirty="0"/>
          </a:p>
        </p:txBody>
      </p:sp>
    </p:spTree>
    <p:extLst>
      <p:ext uri="{BB962C8B-B14F-4D97-AF65-F5344CB8AC3E}">
        <p14:creationId xmlns:p14="http://schemas.microsoft.com/office/powerpoint/2010/main" val="128595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733978"/>
          </a:xfrm>
        </p:spPr>
        <p:txBody>
          <a:bodyPr>
            <a:noAutofit/>
          </a:bodyPr>
          <a:lstStyle/>
          <a:p>
            <a:r>
              <a:rPr lang="en-US" sz="3200" b="1" dirty="0"/>
              <a:t>Program to find power of a number using </a:t>
            </a:r>
            <a:r>
              <a:rPr lang="en-US" sz="3200" b="1" dirty="0" smtClean="0"/>
              <a:t>recursion</a:t>
            </a:r>
            <a:endParaRPr lang="en-US" sz="3200" dirty="0"/>
          </a:p>
        </p:txBody>
      </p:sp>
      <p:sp>
        <p:nvSpPr>
          <p:cNvPr id="4" name="Slide Number Placeholder 3"/>
          <p:cNvSpPr>
            <a:spLocks noGrp="1"/>
          </p:cNvSpPr>
          <p:nvPr>
            <p:ph type="sldNum" sz="quarter" idx="12"/>
          </p:nvPr>
        </p:nvSpPr>
        <p:spPr/>
        <p:txBody>
          <a:bodyPr/>
          <a:lstStyle/>
          <a:p>
            <a:fld id="{E03B3F39-1743-439B-B56A-F8AA31DBD005}" type="slidenum">
              <a:rPr lang="en-US" smtClean="0"/>
              <a:pPr/>
              <a:t>7</a:t>
            </a:fld>
            <a:endParaRPr lang="en-US"/>
          </a:p>
        </p:txBody>
      </p:sp>
      <p:sp>
        <p:nvSpPr>
          <p:cNvPr id="6" name="Rectangle 5"/>
          <p:cNvSpPr/>
          <p:nvPr/>
        </p:nvSpPr>
        <p:spPr>
          <a:xfrm>
            <a:off x="175591" y="629602"/>
            <a:ext cx="8915400" cy="6186309"/>
          </a:xfrm>
          <a:prstGeom prst="rect">
            <a:avLst/>
          </a:prstGeom>
          <a:ln>
            <a:solidFill>
              <a:schemeClr val="accent1"/>
            </a:solidFill>
          </a:ln>
        </p:spPr>
        <p:txBody>
          <a:bodyPr wrap="square">
            <a:spAutoFit/>
          </a:bodyPr>
          <a:lstStyle/>
          <a:p>
            <a:r>
              <a:rPr lang="en-US" dirty="0">
                <a:solidFill>
                  <a:srgbClr val="990055"/>
                </a:solidFill>
                <a:latin typeface="Consolas" panose="020B0609020204030204" pitchFamily="49" charset="0"/>
              </a:rPr>
              <a:t>#</a:t>
            </a:r>
            <a:r>
              <a:rPr lang="en-US" dirty="0">
                <a:solidFill>
                  <a:srgbClr val="0000FF"/>
                </a:solidFill>
                <a:latin typeface="Consolas" panose="020B0609020204030204" pitchFamily="49" charset="0"/>
              </a:rPr>
              <a:t>include</a:t>
            </a:r>
            <a:r>
              <a:rPr lang="en-US" dirty="0">
                <a:solidFill>
                  <a:srgbClr val="990055"/>
                </a:solidFill>
                <a:latin typeface="Consolas" panose="020B0609020204030204" pitchFamily="49" charset="0"/>
              </a:rPr>
              <a:t> </a:t>
            </a:r>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stdio.h</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9BA0A5"/>
                </a:solidFill>
                <a:latin typeface="Consolas" panose="020B0609020204030204" pitchFamily="49" charset="0"/>
              </a:rPr>
              <a:t>/* Power function declaration */</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DD4A68"/>
                </a:solidFill>
                <a:latin typeface="Consolas" panose="020B0609020204030204" pitchFamily="49" charset="0"/>
              </a:rPr>
              <a:t>pow</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base,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expo); </a:t>
            </a:r>
            <a:endParaRPr lang="en-US" dirty="0" smtClean="0">
              <a:solidFill>
                <a:srgbClr val="000000"/>
              </a:solidFill>
              <a:latin typeface="Consolas" panose="020B0609020204030204" pitchFamily="49" charset="0"/>
            </a:endParaRPr>
          </a:p>
          <a:p>
            <a:r>
              <a:rPr lang="en-US" dirty="0" err="1"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a:solidFill>
                  <a:srgbClr val="DD4A68"/>
                </a:solidFill>
                <a:latin typeface="Consolas" panose="020B0609020204030204" pitchFamily="49" charset="0"/>
              </a:rPr>
              <a:t>main</a:t>
            </a:r>
            <a:r>
              <a:rPr lang="en-US" dirty="0">
                <a:solidFill>
                  <a:srgbClr val="000000"/>
                </a:solidFill>
                <a:latin typeface="Consolas" panose="020B0609020204030204" pitchFamily="49" charset="0"/>
              </a:rPr>
              <a:t>() { </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double</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base, power;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expo; </a:t>
            </a:r>
            <a:r>
              <a:rPr lang="en-US" dirty="0">
                <a:solidFill>
                  <a:srgbClr val="9BA0A5"/>
                </a:solidFill>
                <a:latin typeface="Consolas" panose="020B0609020204030204" pitchFamily="49" charset="0"/>
              </a:rPr>
              <a:t>/* </a:t>
            </a:r>
            <a:r>
              <a:rPr lang="en-US" dirty="0" smtClean="0">
                <a:solidFill>
                  <a:srgbClr val="9BA0A5"/>
                </a:solidFill>
                <a:latin typeface="Consolas" panose="020B0609020204030204" pitchFamily="49" charset="0"/>
              </a:rPr>
              <a:t>Input from </a:t>
            </a:r>
            <a:r>
              <a:rPr lang="en-US" dirty="0">
                <a:solidFill>
                  <a:srgbClr val="9BA0A5"/>
                </a:solidFill>
                <a:latin typeface="Consolas" panose="020B0609020204030204" pitchFamily="49" charset="0"/>
              </a:rPr>
              <a:t>user */</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DD4A68"/>
                </a:solidFill>
                <a:latin typeface="Consolas" panose="020B0609020204030204" pitchFamily="49" charset="0"/>
              </a:rPr>
              <a:t>	</a:t>
            </a:r>
            <a:r>
              <a:rPr lang="en-US" dirty="0" err="1" smtClean="0">
                <a:solidFill>
                  <a:srgbClr val="DD4A68"/>
                </a:solidFill>
                <a:latin typeface="Consolas" panose="020B0609020204030204" pitchFamily="49" charset="0"/>
              </a:rPr>
              <a:t>printf</a:t>
            </a:r>
            <a:r>
              <a:rPr lang="en-US" dirty="0">
                <a:solidFill>
                  <a:srgbClr val="000000"/>
                </a:solidFill>
                <a:latin typeface="Consolas" panose="020B0609020204030204" pitchFamily="49" charset="0"/>
              </a:rPr>
              <a:t>(</a:t>
            </a:r>
            <a:r>
              <a:rPr lang="en-US" dirty="0">
                <a:solidFill>
                  <a:srgbClr val="800000"/>
                </a:solidFill>
                <a:latin typeface="Consolas" panose="020B0609020204030204" pitchFamily="49" charset="0"/>
              </a:rPr>
              <a:t>"Enter base: "</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DD4A68"/>
                </a:solidFill>
                <a:latin typeface="Consolas" panose="020B0609020204030204" pitchFamily="49" charset="0"/>
              </a:rPr>
              <a:t>	</a:t>
            </a:r>
            <a:r>
              <a:rPr lang="en-US" dirty="0" err="1" smtClean="0">
                <a:solidFill>
                  <a:srgbClr val="DD4A68"/>
                </a:solidFill>
                <a:latin typeface="Consolas" panose="020B0609020204030204" pitchFamily="49" charset="0"/>
              </a:rPr>
              <a:t>scanf</a:t>
            </a:r>
            <a:r>
              <a:rPr lang="en-US" dirty="0">
                <a:solidFill>
                  <a:srgbClr val="000000"/>
                </a:solidFill>
                <a:latin typeface="Consolas" panose="020B0609020204030204" pitchFamily="49" charset="0"/>
              </a:rPr>
              <a:t>(</a:t>
            </a:r>
            <a:r>
              <a:rPr lang="en-US" dirty="0">
                <a:solidFill>
                  <a:srgbClr val="800000"/>
                </a:solidFill>
                <a:latin typeface="Consolas" panose="020B0609020204030204" pitchFamily="49" charset="0"/>
              </a:rPr>
              <a:t>"%lf"</a:t>
            </a:r>
            <a:r>
              <a:rPr lang="en-US" dirty="0">
                <a:solidFill>
                  <a:srgbClr val="000000"/>
                </a:solidFill>
                <a:latin typeface="Consolas" panose="020B0609020204030204" pitchFamily="49" charset="0"/>
              </a:rPr>
              <a:t>, &amp;base); </a:t>
            </a:r>
            <a:endParaRPr lang="en-US" dirty="0" smtClean="0">
              <a:solidFill>
                <a:srgbClr val="000000"/>
              </a:solidFill>
              <a:latin typeface="Consolas" panose="020B0609020204030204" pitchFamily="49" charset="0"/>
            </a:endParaRPr>
          </a:p>
          <a:p>
            <a:r>
              <a:rPr lang="en-US" dirty="0" smtClean="0">
                <a:solidFill>
                  <a:srgbClr val="DD4A68"/>
                </a:solidFill>
                <a:latin typeface="Consolas" panose="020B0609020204030204" pitchFamily="49" charset="0"/>
              </a:rPr>
              <a:t>	</a:t>
            </a:r>
            <a:r>
              <a:rPr lang="en-US" dirty="0" err="1" smtClean="0">
                <a:solidFill>
                  <a:srgbClr val="DD4A68"/>
                </a:solidFill>
                <a:latin typeface="Consolas" panose="020B0609020204030204" pitchFamily="49" charset="0"/>
              </a:rPr>
              <a:t>printf</a:t>
            </a:r>
            <a:r>
              <a:rPr lang="en-US" dirty="0">
                <a:solidFill>
                  <a:srgbClr val="000000"/>
                </a:solidFill>
                <a:latin typeface="Consolas" panose="020B0609020204030204" pitchFamily="49" charset="0"/>
              </a:rPr>
              <a:t>(</a:t>
            </a:r>
            <a:r>
              <a:rPr lang="en-US" dirty="0">
                <a:solidFill>
                  <a:srgbClr val="800000"/>
                </a:solidFill>
                <a:latin typeface="Consolas" panose="020B0609020204030204" pitchFamily="49" charset="0"/>
              </a:rPr>
              <a:t>"Enter exponent: "</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DD4A68"/>
                </a:solidFill>
                <a:latin typeface="Consolas" panose="020B0609020204030204" pitchFamily="49" charset="0"/>
              </a:rPr>
              <a:t>	</a:t>
            </a:r>
            <a:r>
              <a:rPr lang="en-US" dirty="0" err="1" smtClean="0">
                <a:solidFill>
                  <a:srgbClr val="DD4A68"/>
                </a:solidFill>
                <a:latin typeface="Consolas" panose="020B0609020204030204" pitchFamily="49" charset="0"/>
              </a:rPr>
              <a:t>scanf</a:t>
            </a:r>
            <a:r>
              <a:rPr lang="en-US" dirty="0">
                <a:solidFill>
                  <a:srgbClr val="000000"/>
                </a:solidFill>
                <a:latin typeface="Consolas" panose="020B0609020204030204" pitchFamily="49" charset="0"/>
              </a:rPr>
              <a:t>(</a:t>
            </a:r>
            <a:r>
              <a:rPr lang="en-US" dirty="0">
                <a:solidFill>
                  <a:srgbClr val="800000"/>
                </a:solidFill>
                <a:latin typeface="Consolas" panose="020B0609020204030204" pitchFamily="49" charset="0"/>
              </a:rPr>
              <a:t>"%d"</a:t>
            </a:r>
            <a:r>
              <a:rPr lang="en-US" dirty="0">
                <a:solidFill>
                  <a:srgbClr val="000000"/>
                </a:solidFill>
                <a:latin typeface="Consolas" panose="020B0609020204030204" pitchFamily="49" charset="0"/>
              </a:rPr>
              <a:t>, &amp;expo); </a:t>
            </a:r>
            <a:endParaRPr lang="en-US" dirty="0" smtClean="0">
              <a:solidFill>
                <a:srgbClr val="000000"/>
              </a:solidFill>
              <a:latin typeface="Consolas" panose="020B0609020204030204" pitchFamily="49" charset="0"/>
            </a:endParaRPr>
          </a:p>
          <a:p>
            <a:r>
              <a:rPr lang="en-US" dirty="0" smtClean="0">
                <a:solidFill>
                  <a:srgbClr val="9BA0A5"/>
                </a:solidFill>
                <a:latin typeface="Consolas" panose="020B0609020204030204" pitchFamily="49" charset="0"/>
              </a:rPr>
              <a:t>	// </a:t>
            </a:r>
            <a:r>
              <a:rPr lang="en-US" dirty="0">
                <a:solidFill>
                  <a:srgbClr val="9BA0A5"/>
                </a:solidFill>
                <a:latin typeface="Consolas" panose="020B0609020204030204" pitchFamily="49" charset="0"/>
              </a:rPr>
              <a:t>Call pow function</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power </a:t>
            </a:r>
            <a:r>
              <a:rPr lang="en-US" dirty="0">
                <a:solidFill>
                  <a:srgbClr val="000000"/>
                </a:solidFill>
                <a:latin typeface="Consolas" panose="020B0609020204030204" pitchFamily="49" charset="0"/>
              </a:rPr>
              <a:t>= </a:t>
            </a:r>
            <a:r>
              <a:rPr lang="en-US" dirty="0">
                <a:solidFill>
                  <a:srgbClr val="DD4A68"/>
                </a:solidFill>
                <a:latin typeface="Consolas" panose="020B0609020204030204" pitchFamily="49" charset="0"/>
              </a:rPr>
              <a:t>pow</a:t>
            </a:r>
            <a:r>
              <a:rPr lang="en-US" dirty="0">
                <a:solidFill>
                  <a:srgbClr val="000000"/>
                </a:solidFill>
                <a:latin typeface="Consolas" panose="020B0609020204030204" pitchFamily="49" charset="0"/>
              </a:rPr>
              <a:t>(base, expo); </a:t>
            </a:r>
            <a:endParaRPr lang="en-US" dirty="0" smtClean="0">
              <a:solidFill>
                <a:srgbClr val="000000"/>
              </a:solidFill>
              <a:latin typeface="Consolas" panose="020B0609020204030204" pitchFamily="49" charset="0"/>
            </a:endParaRPr>
          </a:p>
          <a:p>
            <a:r>
              <a:rPr lang="en-US" dirty="0" smtClean="0">
                <a:solidFill>
                  <a:srgbClr val="DD4A68"/>
                </a:solidFill>
                <a:latin typeface="Consolas" panose="020B0609020204030204" pitchFamily="49" charset="0"/>
              </a:rPr>
              <a:t>	</a:t>
            </a:r>
            <a:r>
              <a:rPr lang="en-US" dirty="0" err="1" smtClean="0">
                <a:solidFill>
                  <a:srgbClr val="DD4A68"/>
                </a:solidFill>
                <a:latin typeface="Consolas" panose="020B0609020204030204" pitchFamily="49" charset="0"/>
              </a:rPr>
              <a:t>printf</a:t>
            </a:r>
            <a:r>
              <a:rPr lang="en-US" dirty="0">
                <a:solidFill>
                  <a:srgbClr val="000000"/>
                </a:solidFill>
                <a:latin typeface="Consolas" panose="020B0609020204030204" pitchFamily="49" charset="0"/>
              </a:rPr>
              <a:t>(</a:t>
            </a:r>
            <a:r>
              <a:rPr lang="en-US" dirty="0">
                <a:solidFill>
                  <a:srgbClr val="800000"/>
                </a:solidFill>
                <a:latin typeface="Consolas" panose="020B0609020204030204" pitchFamily="49" charset="0"/>
              </a:rPr>
              <a:t>"%.2lf ^ %d = %f"</a:t>
            </a:r>
            <a:r>
              <a:rPr lang="en-US" dirty="0">
                <a:solidFill>
                  <a:srgbClr val="000000"/>
                </a:solidFill>
                <a:latin typeface="Consolas" panose="020B0609020204030204" pitchFamily="49" charset="0"/>
              </a:rPr>
              <a:t>, base, expo, power); </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a:solidFill>
                  <a:srgbClr val="990055"/>
                </a:solidFill>
                <a:latin typeface="Consolas" panose="020B0609020204030204" pitchFamily="49" charset="0"/>
              </a:rPr>
              <a:t>0</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 </a:t>
            </a:r>
          </a:p>
          <a:p>
            <a:r>
              <a:rPr lang="en-US" dirty="0" smtClean="0">
                <a:solidFill>
                  <a:srgbClr val="9BA0A5"/>
                </a:solidFill>
                <a:latin typeface="Consolas" panose="020B0609020204030204" pitchFamily="49" charset="0"/>
              </a:rPr>
              <a:t>/** </a:t>
            </a:r>
            <a:r>
              <a:rPr lang="en-US" dirty="0">
                <a:solidFill>
                  <a:srgbClr val="9BA0A5"/>
                </a:solidFill>
                <a:latin typeface="Consolas" panose="020B0609020204030204" pitchFamily="49" charset="0"/>
              </a:rPr>
              <a:t>* Calculate power of any number. * Returns base ^ expo */</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double</a:t>
            </a:r>
            <a:r>
              <a:rPr lang="en-US" dirty="0" smtClean="0">
                <a:solidFill>
                  <a:srgbClr val="000000"/>
                </a:solidFill>
                <a:latin typeface="Consolas" panose="020B0609020204030204" pitchFamily="49" charset="0"/>
              </a:rPr>
              <a:t> </a:t>
            </a:r>
            <a:r>
              <a:rPr lang="en-US" dirty="0">
                <a:solidFill>
                  <a:srgbClr val="DD4A68"/>
                </a:solidFill>
                <a:latin typeface="Consolas" panose="020B0609020204030204" pitchFamily="49" charset="0"/>
              </a:rPr>
              <a:t>pow</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base,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expo) { </a:t>
            </a:r>
            <a:r>
              <a:rPr lang="en-US" dirty="0">
                <a:solidFill>
                  <a:srgbClr val="9BA0A5"/>
                </a:solidFill>
                <a:latin typeface="Consolas" panose="020B0609020204030204" pitchFamily="49" charset="0"/>
              </a:rPr>
              <a:t>/* Base condition */</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if</a:t>
            </a:r>
            <a:r>
              <a:rPr lang="en-US" dirty="0" smtClean="0">
                <a:solidFill>
                  <a:srgbClr val="000000"/>
                </a:solidFill>
                <a:latin typeface="Consolas" panose="020B0609020204030204" pitchFamily="49" charset="0"/>
              </a:rPr>
              <a:t>(expo </a:t>
            </a:r>
            <a:r>
              <a:rPr lang="en-US" dirty="0">
                <a:solidFill>
                  <a:srgbClr val="000000"/>
                </a:solidFill>
                <a:latin typeface="Consolas" panose="020B0609020204030204" pitchFamily="49" charset="0"/>
              </a:rPr>
              <a:t>== </a:t>
            </a:r>
            <a:r>
              <a:rPr lang="en-US" dirty="0">
                <a:solidFill>
                  <a:srgbClr val="990055"/>
                </a:solidFill>
                <a:latin typeface="Consolas" panose="020B0609020204030204" pitchFamily="49" charset="0"/>
              </a:rPr>
              <a:t>0</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a:solidFill>
                  <a:srgbClr val="990055"/>
                </a:solidFill>
                <a:latin typeface="Consolas" panose="020B0609020204030204" pitchFamily="49" charset="0"/>
              </a:rPr>
              <a:t>1</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else</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(expo &gt; </a:t>
            </a:r>
            <a:r>
              <a:rPr lang="en-US" dirty="0">
                <a:solidFill>
                  <a:srgbClr val="990055"/>
                </a:solidFill>
                <a:latin typeface="Consolas" panose="020B0609020204030204" pitchFamily="49" charset="0"/>
              </a:rPr>
              <a:t>0</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	return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base * </a:t>
            </a:r>
            <a:r>
              <a:rPr lang="en-US" dirty="0">
                <a:solidFill>
                  <a:srgbClr val="DD4A68"/>
                </a:solidFill>
                <a:latin typeface="Consolas" panose="020B0609020204030204" pitchFamily="49" charset="0"/>
              </a:rPr>
              <a:t>pow</a:t>
            </a:r>
            <a:r>
              <a:rPr lang="en-US" dirty="0">
                <a:solidFill>
                  <a:srgbClr val="000000"/>
                </a:solidFill>
                <a:latin typeface="Consolas" panose="020B0609020204030204" pitchFamily="49" charset="0"/>
              </a:rPr>
              <a:t>(base, expo - </a:t>
            </a:r>
            <a:r>
              <a:rPr lang="en-US" dirty="0">
                <a:solidFill>
                  <a:srgbClr val="990055"/>
                </a:solidFill>
                <a:latin typeface="Consolas" panose="020B0609020204030204" pitchFamily="49" charset="0"/>
              </a:rPr>
              <a:t>1</a:t>
            </a:r>
            <a:r>
              <a:rPr lang="en-US" dirty="0">
                <a:solidFill>
                  <a:srgbClr val="000000"/>
                </a:solidFill>
                <a:latin typeface="Consolas" panose="020B0609020204030204" pitchFamily="49" charset="0"/>
              </a:rPr>
              <a:t>); </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else</a:t>
            </a:r>
            <a:r>
              <a:rPr lang="en-US" dirty="0" smtClean="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a:solidFill>
                  <a:srgbClr val="990055"/>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DD4A68"/>
                </a:solidFill>
                <a:latin typeface="Consolas" panose="020B0609020204030204" pitchFamily="49" charset="0"/>
              </a:rPr>
              <a:t>pow</a:t>
            </a:r>
            <a:r>
              <a:rPr lang="en-US" dirty="0">
                <a:solidFill>
                  <a:srgbClr val="000000"/>
                </a:solidFill>
                <a:latin typeface="Consolas" panose="020B0609020204030204" pitchFamily="49" charset="0"/>
              </a:rPr>
              <a:t>(base, -expo); </a:t>
            </a:r>
            <a:endParaRPr lang="en-US" dirty="0" smtClean="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85996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14992" y="381000"/>
            <a:ext cx="7871808" cy="6386272"/>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xmlns="" id="{838E5079-FD0C-4EBA-81C4-210E086B2EF9}"/>
              </a:ext>
            </a:extLst>
          </p:cNvPr>
          <p:cNvSpPr>
            <a:spLocks noGrp="1"/>
          </p:cNvSpPr>
          <p:nvPr>
            <p:ph type="sldNum" sz="quarter" idx="12"/>
          </p:nvPr>
        </p:nvSpPr>
        <p:spPr/>
        <p:txBody>
          <a:bodyPr/>
          <a:lstStyle/>
          <a:p>
            <a:fld id="{E03B3F39-1743-439B-B56A-F8AA31DBD00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Output:</a:t>
            </a:r>
          </a:p>
          <a:p>
            <a:pPr>
              <a:buNone/>
            </a:pPr>
            <a:r>
              <a:rPr lang="en-US" b="1" dirty="0"/>
              <a:t>	</a:t>
            </a:r>
            <a:r>
              <a:rPr lang="en-US" sz="2700" b="1" dirty="0"/>
              <a:t>Now is the time for all good men to come to the aid of their country!</a:t>
            </a:r>
          </a:p>
          <a:p>
            <a:pPr>
              <a:buNone/>
            </a:pPr>
            <a:endParaRPr lang="en-US" sz="2700" b="1" dirty="0"/>
          </a:p>
          <a:p>
            <a:pPr>
              <a:buNone/>
            </a:pPr>
            <a:r>
              <a:rPr lang="pt-BR" sz="2700" b="1" dirty="0"/>
              <a:t>	!yrtnuoc r i e h t fo dia eht ot emoc ot nem doog lla rof emit eht si woN</a:t>
            </a:r>
            <a:endParaRPr lang="en-US" sz="2700" dirty="0"/>
          </a:p>
        </p:txBody>
      </p:sp>
      <p:sp>
        <p:nvSpPr>
          <p:cNvPr id="2" name="Slide Number Placeholder 1">
            <a:extLst>
              <a:ext uri="{FF2B5EF4-FFF2-40B4-BE49-F238E27FC236}">
                <a16:creationId xmlns:a16="http://schemas.microsoft.com/office/drawing/2014/main" xmlns="" id="{367BB5B1-E686-4286-BF3F-6D557ADE5A8C}"/>
              </a:ext>
            </a:extLst>
          </p:cNvPr>
          <p:cNvSpPr>
            <a:spLocks noGrp="1"/>
          </p:cNvSpPr>
          <p:nvPr>
            <p:ph type="sldNum" sz="quarter" idx="12"/>
          </p:nvPr>
        </p:nvSpPr>
        <p:spPr/>
        <p:txBody>
          <a:bodyPr/>
          <a:lstStyle/>
          <a:p>
            <a:fld id="{E03B3F39-1743-439B-B56A-F8AA31DBD005}"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424</Words>
  <Application>Microsoft Office PowerPoint</Application>
  <PresentationFormat>On-screen Show (4:3)</PresentationFormat>
  <Paragraphs>170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Consolas</vt:lpstr>
      <vt:lpstr>inter-regular</vt:lpstr>
      <vt:lpstr>Office Theme</vt:lpstr>
      <vt:lpstr>Structured Programming CSE 103</vt:lpstr>
      <vt:lpstr>RECURSION</vt:lpstr>
      <vt:lpstr>Factorial of an integer</vt:lpstr>
      <vt:lpstr>Factorial of an integer</vt:lpstr>
      <vt:lpstr>PowerPoint Presentation</vt:lpstr>
      <vt:lpstr>Program to find power of any number</vt:lpstr>
      <vt:lpstr>Program to find power of a number using recursion</vt:lpstr>
      <vt:lpstr>PowerPoint Presentation</vt:lpstr>
      <vt:lpstr>PowerPoint Presentation</vt:lpstr>
      <vt:lpstr>PowerPoint Presentation</vt:lpstr>
      <vt:lpstr>PowerPoint Presentation</vt:lpstr>
      <vt:lpstr>PowerPoint Presentation</vt:lpstr>
      <vt:lpstr>Find output</vt:lpstr>
      <vt:lpstr>Find output</vt:lpstr>
      <vt:lpstr>Find output</vt:lpstr>
      <vt:lpstr>Find output</vt:lpstr>
      <vt:lpstr>Global and local variables</vt:lpstr>
      <vt:lpstr>Global and local variables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ASUS PC</cp:lastModifiedBy>
  <cp:revision>43</cp:revision>
  <dcterms:created xsi:type="dcterms:W3CDTF">2015-03-14T15:10:28Z</dcterms:created>
  <dcterms:modified xsi:type="dcterms:W3CDTF">2022-11-29T06:14:04Z</dcterms:modified>
</cp:coreProperties>
</file>