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9" r:id="rId5"/>
    <p:sldId id="258" r:id="rId6"/>
    <p:sldId id="260" r:id="rId7"/>
    <p:sldId id="261" r:id="rId8"/>
    <p:sldId id="262" r:id="rId9"/>
    <p:sldId id="263" r:id="rId10"/>
    <p:sldId id="270" r:id="rId11"/>
    <p:sldId id="273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 autoAdjust="0"/>
    <p:restoredTop sz="94660"/>
  </p:normalViewPr>
  <p:slideViewPr>
    <p:cSldViewPr>
      <p:cViewPr varScale="1">
        <p:scale>
          <a:sx n="79" d="100"/>
          <a:sy n="79" d="100"/>
        </p:scale>
        <p:origin x="67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03342-31AB-42A1-A580-718FEC77EB0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4BAE4-0037-49C5-A74A-A16DF9ABF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5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DA5F-B070-42C0-A716-84EB99F3DFF9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38C9-DDC8-403C-974E-909450CFC0D9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F366-E71D-4894-93B8-9CBD976D667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99F4-3DD5-4E46-AD68-FA8E8147CEBC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3743-3561-4125-9D8D-DEDED5DBF0EC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72C-ED35-4B68-B67A-6D5E2A399442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5BAC-4383-4D79-BBF1-A52F06EE54C4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2934-6CF5-49B1-8F11-2DDFDDBA2A3E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126B-3B3F-4E96-BC99-23A055410D86}" type="datetime1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B59-FD09-4254-BE7A-998EA90AAA31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A30-7B75-4CB0-A709-7946DA95DA00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93D6-5E2B-4432-911F-782666A291F5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Structured Programming 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CSE 103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Professor Dr. Mohammad Abu </a:t>
            </a:r>
            <a:r>
              <a:rPr lang="en-US" dirty="0" err="1">
                <a:solidFill>
                  <a:srgbClr val="C00000"/>
                </a:solidFill>
              </a:rPr>
              <a:t>Yousuf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5ED669-FE33-446A-9EE7-DD7AE4681BB5}"/>
              </a:ext>
            </a:extLst>
          </p:cNvPr>
          <p:cNvSpPr txBox="1"/>
          <p:nvPr/>
        </p:nvSpPr>
        <p:spPr>
          <a:xfrm>
            <a:off x="457200" y="1524000"/>
            <a:ext cx="59436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200" b="0" i="0" dirty="0">
                <a:solidFill>
                  <a:srgbClr val="0000FF"/>
                </a:solidFill>
                <a:effectLst/>
                <a:latin typeface="+mj-lt"/>
              </a:rPr>
              <a:t>#include&lt;stdio.h&gt;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200" b="1" i="0" dirty="0">
                <a:solidFill>
                  <a:srgbClr val="2E8B57"/>
                </a:solidFill>
                <a:effectLst/>
                <a:latin typeface="+mj-lt"/>
              </a:rPr>
              <a:t>int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main(){      </a:t>
            </a:r>
          </a:p>
          <a:p>
            <a:pPr algn="just">
              <a:buFont typeface="+mj-lt"/>
              <a:buAutoNum type="arabicPeriod"/>
            </a:pPr>
            <a:r>
              <a:rPr lang="en-US" sz="2200" b="1" i="0" dirty="0">
                <a:solidFill>
                  <a:srgbClr val="2E8B57"/>
                </a:solidFill>
                <a:effectLst/>
                <a:latin typeface="+mj-lt"/>
              </a:rPr>
              <a:t>int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=0,j=0;    </a:t>
            </a:r>
          </a:p>
          <a:p>
            <a:pPr algn="just">
              <a:buFont typeface="+mj-lt"/>
              <a:buAutoNum type="arabicPeriod"/>
            </a:pPr>
            <a:r>
              <a:rPr lang="en-US" sz="2200" b="1" i="0" dirty="0">
                <a:solidFill>
                  <a:srgbClr val="2E8B57"/>
                </a:solidFill>
                <a:effectLst/>
                <a:latin typeface="+mj-lt"/>
              </a:rPr>
              <a:t>int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arr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[4][3]={{1,2,3},{2,3,4},{3,4,5},{4,5,6}};     </a:t>
            </a:r>
          </a:p>
          <a:p>
            <a:pPr algn="just">
              <a:buFont typeface="+mj-lt"/>
              <a:buAutoNum type="arabicPeriod"/>
            </a:pPr>
            <a:r>
              <a:rPr lang="en-US" sz="2200" b="0" i="0" dirty="0">
                <a:solidFill>
                  <a:srgbClr val="008200"/>
                </a:solidFill>
                <a:effectLst/>
                <a:latin typeface="+mj-lt"/>
              </a:rPr>
              <a:t>//traversing 2D array  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+mj-lt"/>
              </a:rPr>
              <a:t>for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=0;i&lt;4;i++){    </a:t>
            </a:r>
          </a:p>
          <a:p>
            <a:pPr algn="just"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   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+mj-lt"/>
              </a:rPr>
              <a:t>for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(j=0;j&lt;3;j++){    </a:t>
            </a:r>
          </a:p>
          <a:p>
            <a:pPr algn="just"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     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printf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+mj-lt"/>
              </a:rPr>
              <a:t>"</a:t>
            </a:r>
            <a:r>
              <a:rPr lang="en-US" sz="2200" b="0" i="0" dirty="0" err="1">
                <a:solidFill>
                  <a:srgbClr val="0000FF"/>
                </a:solidFill>
                <a:effectLst/>
                <a:latin typeface="+mj-lt"/>
              </a:rPr>
              <a:t>arr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+mj-lt"/>
              </a:rPr>
              <a:t>[%d] [%d] = %d \n"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i,j,arr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][j]);    </a:t>
            </a:r>
          </a:p>
          <a:p>
            <a:pPr algn="just"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   }</a:t>
            </a:r>
            <a:r>
              <a:rPr lang="en-US" sz="2200" b="0" i="0" dirty="0">
                <a:solidFill>
                  <a:srgbClr val="008200"/>
                </a:solidFill>
                <a:effectLst/>
                <a:latin typeface="+mj-lt"/>
              </a:rPr>
              <a:t>//end of j  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}</a:t>
            </a:r>
            <a:r>
              <a:rPr lang="en-US" sz="2200" b="0" i="0" dirty="0">
                <a:solidFill>
                  <a:srgbClr val="008200"/>
                </a:solidFill>
                <a:effectLst/>
                <a:latin typeface="+mj-lt"/>
              </a:rPr>
              <a:t>//end of </a:t>
            </a:r>
            <a:r>
              <a:rPr lang="en-US" sz="2200" b="0" i="0" dirty="0" err="1">
                <a:solidFill>
                  <a:srgbClr val="008200"/>
                </a:solidFill>
                <a:effectLst/>
                <a:latin typeface="+mj-lt"/>
              </a:rPr>
              <a:t>i</a:t>
            </a:r>
            <a:r>
              <a:rPr lang="en-US" sz="2200" b="0" i="0" dirty="0">
                <a:solidFill>
                  <a:srgbClr val="008200"/>
                </a:solidFill>
                <a:effectLst/>
                <a:latin typeface="+mj-lt"/>
              </a:rPr>
              <a:t>  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+mj-lt"/>
              </a:rPr>
              <a:t>return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0;  </a:t>
            </a:r>
          </a:p>
          <a:p>
            <a:pPr algn="just"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}    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1CE6B2E-0C99-4E2B-8BDF-0B944E7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524000"/>
            <a:ext cx="1428596" cy="4185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Output: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[0][0] = 1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[0][1] = 2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[0][2] = 3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[1][0] = 2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[1][1] = 3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[1][2] = 4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[2][0] = 3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[2][1] = 4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[2][2] = 5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[3][0] = 4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[3][1] = 5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[3][2] = 6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ED410-EFCC-4EC9-9F4D-490761BB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509DAB-41D6-5215-2FB5-6C4E1008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9661"/>
            <a:ext cx="8229600" cy="326685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9475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914FB-FEA5-960C-3908-9A4485A1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E7AEE-FDC8-4319-4AC2-1E5BC0190175}"/>
              </a:ext>
            </a:extLst>
          </p:cNvPr>
          <p:cNvSpPr txBox="1"/>
          <p:nvPr/>
        </p:nvSpPr>
        <p:spPr>
          <a:xfrm>
            <a:off x="150779" y="-2709"/>
            <a:ext cx="5334000" cy="6863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&gt;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 ()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[3][3],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i,j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; 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=0;i&lt;3;i++)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{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(j=0;j&lt;3;j++)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{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"Enter a[%d][%d]: 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i,j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          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scanf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,&amp;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][j]);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}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}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 printing the elements ....\n"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=0;i&lt;3;i++)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{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(j=0;j&lt;3;j++)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{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"%d\t"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][j]);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}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}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512E1-279C-CF71-2EC7-0B4267755226}"/>
              </a:ext>
            </a:extLst>
          </p:cNvPr>
          <p:cNvSpPr txBox="1"/>
          <p:nvPr/>
        </p:nvSpPr>
        <p:spPr>
          <a:xfrm>
            <a:off x="5638800" y="1676400"/>
            <a:ext cx="32766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b="0" i="0" dirty="0">
                <a:solidFill>
                  <a:srgbClr val="610B4B"/>
                </a:solidFill>
                <a:effectLst/>
                <a:latin typeface="+mj-lt"/>
              </a:rPr>
              <a:t>2D array example: Storing elements in a matrix and printing it.</a:t>
            </a:r>
          </a:p>
        </p:txBody>
      </p:sp>
    </p:spTree>
    <p:extLst>
      <p:ext uri="{BB962C8B-B14F-4D97-AF65-F5344CB8AC3E}">
        <p14:creationId xmlns:p14="http://schemas.microsoft.com/office/powerpoint/2010/main" val="357096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r>
              <a:rPr lang="en-US" sz="2200" dirty="0"/>
              <a:t>C program to add two matrix: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4767" y="464360"/>
            <a:ext cx="6566233" cy="639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B9377-66F6-4E0A-AF6A-5CAC502E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200" dirty="0"/>
              <a:t>Output of previous program: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474342" cy="296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D8570E-652B-465D-A3A9-2D52922A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E2CB-4EA4-444C-B7BD-F38E0CEC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19FA4-AD76-4377-A539-A8803365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88" y="1295400"/>
            <a:ext cx="89154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/>
              <a:t>Syntax:</a:t>
            </a:r>
          </a:p>
          <a:p>
            <a:pPr>
              <a:buNone/>
            </a:pPr>
            <a:r>
              <a:rPr lang="en-US" b="1" i="1" dirty="0"/>
              <a:t>	storage-class data- type  array[ expression1] [expression2] . . . [ expression n] ;</a:t>
            </a:r>
          </a:p>
          <a:p>
            <a:pPr algn="just">
              <a:buNone/>
            </a:pPr>
            <a:r>
              <a:rPr lang="en-US" dirty="0"/>
              <a:t>	</a:t>
            </a:r>
          </a:p>
          <a:p>
            <a:pPr algn="just">
              <a:buNone/>
            </a:pPr>
            <a:r>
              <a:rPr lang="en-US" sz="3000" i="1" dirty="0"/>
              <a:t>	where storage-class refers to the storage class of the array, data- type is its data type, array is the array name, and expression 1, expression 2, . . ., expression n are positive-valued integer expressions that indicate the number of array elements associated with each subscript. </a:t>
            </a:r>
          </a:p>
          <a:p>
            <a:pPr algn="just">
              <a:buNone/>
            </a:pPr>
            <a:endParaRPr lang="en-US" sz="3000" i="1" dirty="0"/>
          </a:p>
          <a:p>
            <a:pPr algn="just">
              <a:buNone/>
            </a:pPr>
            <a:r>
              <a:rPr lang="en-US" sz="3000" i="1" dirty="0"/>
              <a:t>	Remember that the storage-class is optional; the default values are automatic for arrays that are defined inside of a function, and external for arrays defined outside of a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7951-F302-4028-A10B-1885EF7F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BF8-7499-936D-EE02-F6B85620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float x[3][4];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86244-0962-11CA-06A8-DD2FDA7C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70566B1-B471-568B-77F8-C87DB9E46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28" y="2362200"/>
            <a:ext cx="6323143" cy="32767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9A0BB11-686B-79FD-B011-7B987069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1602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700" dirty="0"/>
              <a:t>An </a:t>
            </a:r>
            <a:r>
              <a:rPr lang="en-US" sz="2700" b="1" i="1" dirty="0"/>
              <a:t>m x n</a:t>
            </a:r>
            <a:r>
              <a:rPr lang="en-US" sz="2700" dirty="0"/>
              <a:t>, two-dimensional array can be thought of as a table of values having </a:t>
            </a:r>
            <a:r>
              <a:rPr lang="en-US" sz="2700" b="1" i="1" dirty="0"/>
              <a:t>m</a:t>
            </a:r>
            <a:r>
              <a:rPr lang="en-US" sz="2700" dirty="0"/>
              <a:t> rows and </a:t>
            </a:r>
            <a:r>
              <a:rPr lang="en-US" sz="2700" b="1" i="1" dirty="0"/>
              <a:t>n</a:t>
            </a:r>
            <a:r>
              <a:rPr lang="en-US" sz="2700" dirty="0"/>
              <a:t> columns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52" y="1828800"/>
            <a:ext cx="8591998" cy="490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B5A8E8-A37E-4A7A-82CA-B7D0846E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62C435-2F39-72A6-7B5B-13B8C21F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6"/>
            <a:ext cx="8229600" cy="395288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Multi-dimensional Array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4" y="381000"/>
            <a:ext cx="89154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Example:</a:t>
            </a:r>
          </a:p>
          <a:p>
            <a:pPr>
              <a:buNone/>
            </a:pPr>
            <a:r>
              <a:rPr lang="en-US" sz="2800" b="1" dirty="0"/>
              <a:t>	float table[50][50];</a:t>
            </a:r>
          </a:p>
          <a:p>
            <a:pPr>
              <a:buNone/>
            </a:pPr>
            <a:r>
              <a:rPr lang="en-US" sz="2800" b="1" dirty="0"/>
              <a:t>	char page[24][80];</a:t>
            </a:r>
          </a:p>
          <a:p>
            <a:pPr>
              <a:buNone/>
            </a:pPr>
            <a:r>
              <a:rPr lang="en-US" sz="2800" b="1" dirty="0"/>
              <a:t>	double records[100][66][255];</a:t>
            </a:r>
          </a:p>
          <a:p>
            <a:pPr>
              <a:buNone/>
            </a:pPr>
            <a:r>
              <a:rPr lang="en-US" sz="2800" b="1" dirty="0"/>
              <a:t>	double records[L][M][N];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fr-FR" sz="2800" b="1" dirty="0"/>
              <a:t>	</a:t>
            </a:r>
            <a:r>
              <a:rPr lang="fr-FR" sz="2800" b="1" dirty="0" err="1"/>
              <a:t>int</a:t>
            </a:r>
            <a:r>
              <a:rPr lang="fr-FR" sz="2800" b="1" dirty="0"/>
              <a:t> values[3][4] = {1, 2, 3, 4, 5, 6, 7, 8, 9, 10, 11, 12};</a:t>
            </a:r>
          </a:p>
          <a:p>
            <a:pPr>
              <a:buNone/>
            </a:pPr>
            <a:endParaRPr lang="fr-FR" sz="2800" b="1" dirty="0"/>
          </a:p>
          <a:p>
            <a:pPr>
              <a:buNone/>
            </a:pPr>
            <a:r>
              <a:rPr lang="en-US" sz="2400" dirty="0"/>
              <a:t>	Note that values can be thought of as a table having 3 rows and 4 columns (4 elements per row).</a:t>
            </a:r>
          </a:p>
          <a:p>
            <a:pPr>
              <a:buNone/>
            </a:pPr>
            <a:endParaRPr lang="fr-FR" sz="2800" dirty="0"/>
          </a:p>
          <a:p>
            <a:pPr>
              <a:buNone/>
            </a:pPr>
            <a:r>
              <a:rPr lang="en-US" sz="2600" dirty="0"/>
              <a:t>values[0][0] = 1   values[0][1] = 2   values[0][2] = 3   values[0][3] = 4</a:t>
            </a:r>
          </a:p>
          <a:p>
            <a:pPr>
              <a:buNone/>
            </a:pPr>
            <a:r>
              <a:rPr lang="en-US" sz="2600" dirty="0"/>
              <a:t>values[1][0] = 5   values[1][1] = 6   values[1][2] = 7   values[1][3] = </a:t>
            </a:r>
            <a:r>
              <a:rPr lang="en-US" sz="2600" i="1" dirty="0"/>
              <a:t>8</a:t>
            </a:r>
          </a:p>
          <a:p>
            <a:pPr>
              <a:buNone/>
            </a:pPr>
            <a:r>
              <a:rPr lang="en-US" sz="2600" dirty="0"/>
              <a:t>values[2][0] = 9  values[2][1] = 10  values[2][2] = 11  values[2][3] = 12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1181E3-25C5-4AA2-9F7F-973D7E9B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5897563"/>
          </a:xfrm>
        </p:spPr>
        <p:txBody>
          <a:bodyPr>
            <a:normAutofit/>
          </a:bodyPr>
          <a:lstStyle/>
          <a:p>
            <a:r>
              <a:rPr lang="en-US" sz="2400" b="1" dirty="0"/>
              <a:t>Variation of the two-dimensional array definition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000" dirty="0"/>
              <a:t>This definition results in the same initial assignments as in the last example.</a:t>
            </a:r>
            <a:endParaRPr lang="en-US" sz="2400" dirty="0"/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Now consider :</a:t>
            </a:r>
          </a:p>
          <a:p>
            <a:pPr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2000" dirty="0"/>
              <a:t>	This definition assigns values only to the first three elements in each row.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76275"/>
            <a:ext cx="4350204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281993"/>
            <a:ext cx="3603528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567" y="5562600"/>
            <a:ext cx="84844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22083F-743A-44CA-8B36-DEF47DCE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Then three of the array elements will again be assigned zeros, though the order of the assignments will be different.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578" y="2133600"/>
            <a:ext cx="6643504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86200"/>
            <a:ext cx="86563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FDF86-36FB-4B81-B34D-D997813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13BBF8-CBE2-C908-3DDD-8E9054B2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671511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Multi-dimensional Array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Finally, consider the array definition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This will result in a compilation error, since the number of values in each inner pair of braces (five values in each pair) exceeds the defined array size (four elements in each row).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90750"/>
            <a:ext cx="5820728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78FF5C-7784-4A12-B576-645286BB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85A8BB-E5F3-2DB1-6E95-75624D8D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6"/>
            <a:ext cx="8229600" cy="395288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Multi-dimensional Array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Consider the following three-dimensional array definition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400" dirty="0"/>
              <a:t>All of the remaining array elements will be assigned zeros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40936"/>
            <a:ext cx="6224751" cy="324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86200"/>
            <a:ext cx="8054109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1A4AD-2AE0-4DA9-A296-2051AC95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860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inter-regular</vt:lpstr>
      <vt:lpstr>Office Theme</vt:lpstr>
      <vt:lpstr>Structured Programming  CSE 103</vt:lpstr>
      <vt:lpstr>Multi-dimensional Array</vt:lpstr>
      <vt:lpstr>Multi-dimensional Array</vt:lpstr>
      <vt:lpstr>Multi-dimensional Array</vt:lpstr>
      <vt:lpstr>PowerPoint Presentation</vt:lpstr>
      <vt:lpstr>PowerPoint Presentation</vt:lpstr>
      <vt:lpstr>Multi-dimensional Array</vt:lpstr>
      <vt:lpstr>Multi-dimensional Array</vt:lpstr>
      <vt:lpstr>PowerPoint Presentation</vt:lpstr>
      <vt:lpstr>Multi-dimensional Array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Mohammad Abu Yousuf</cp:lastModifiedBy>
  <cp:revision>20</cp:revision>
  <dcterms:created xsi:type="dcterms:W3CDTF">2015-03-20T16:15:26Z</dcterms:created>
  <dcterms:modified xsi:type="dcterms:W3CDTF">2022-06-04T05:16:50Z</dcterms:modified>
</cp:coreProperties>
</file>