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  <p:embeddedFont>
      <p:font typeface="Poppins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4722">
          <p15:clr>
            <a:srgbClr val="9AA0A6"/>
          </p15:clr>
        </p15:guide>
        <p15:guide id="3" pos="260">
          <p15:clr>
            <a:srgbClr val="9AA0A6"/>
          </p15:clr>
        </p15:guide>
        <p15:guide id="4" pos="388">
          <p15:clr>
            <a:srgbClr val="9AA0A6"/>
          </p15:clr>
        </p15:guide>
        <p15:guide id="5" orient="horz" pos="671">
          <p15:clr>
            <a:srgbClr val="9AA0A6"/>
          </p15:clr>
        </p15:guide>
        <p15:guide id="6" pos="4352">
          <p15:clr>
            <a:srgbClr val="9AA0A6"/>
          </p15:clr>
        </p15:guide>
        <p15:guide id="7" pos="57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4" roundtripDataSignature="AMtx7mikMccClhkeumSE2zGudJ/CkBfL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CAB95C-180C-40B9-ABB3-E7DE2F38E0B2}">
  <a:tblStyle styleId="{A8CAB95C-180C-40B9-ABB3-E7DE2F38E0B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4722"/>
        <p:guide pos="260"/>
        <p:guide pos="388"/>
        <p:guide pos="671" orient="horz"/>
        <p:guide pos="4352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Poppins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5.xml"/><Relationship Id="rId33" Type="http://schemas.openxmlformats.org/officeDocument/2006/relationships/font" Target="fonts/PoppinsExtraBold-boldItalic.fntdata"/><Relationship Id="rId10" Type="http://schemas.openxmlformats.org/officeDocument/2006/relationships/slide" Target="slides/slide4.xml"/><Relationship Id="rId32" Type="http://schemas.openxmlformats.org/officeDocument/2006/relationships/font" Target="fonts/PoppinsExtra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714b2fe8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d714b2fe8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714b2fe8f_3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d714b2fe8f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714b2fe8f_3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d714b2fe8f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714b2fe8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d714b2fe8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e1f2215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0e1f2215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714b2fe8f_3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d714b2fe8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714b2fe8f_3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d714b2fe8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714b2fe8f_3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d714b2fe8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14b2fe8f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d714b2fe8f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/>
          <p:nvPr/>
        </p:nvSpPr>
        <p:spPr>
          <a:xfrm>
            <a:off x="6649456" y="786295"/>
            <a:ext cx="34659" cy="61296"/>
          </a:xfrm>
          <a:custGeom>
            <a:rect b="b" l="l" r="r" t="t"/>
            <a:pathLst>
              <a:path extrusionOk="0" h="2697" w="1525">
                <a:moveTo>
                  <a:pt x="690" y="530"/>
                </a:moveTo>
                <a:lnTo>
                  <a:pt x="690" y="1172"/>
                </a:lnTo>
                <a:cubicBezTo>
                  <a:pt x="594" y="1124"/>
                  <a:pt x="482" y="1092"/>
                  <a:pt x="434" y="1027"/>
                </a:cubicBezTo>
                <a:cubicBezTo>
                  <a:pt x="369" y="963"/>
                  <a:pt x="337" y="899"/>
                  <a:pt x="337" y="819"/>
                </a:cubicBezTo>
                <a:cubicBezTo>
                  <a:pt x="337" y="723"/>
                  <a:pt x="386" y="658"/>
                  <a:pt x="450" y="610"/>
                </a:cubicBezTo>
                <a:cubicBezTo>
                  <a:pt x="498" y="546"/>
                  <a:pt x="594" y="530"/>
                  <a:pt x="690" y="530"/>
                </a:cubicBezTo>
                <a:close/>
                <a:moveTo>
                  <a:pt x="787" y="1509"/>
                </a:moveTo>
                <a:cubicBezTo>
                  <a:pt x="899" y="1541"/>
                  <a:pt x="995" y="1589"/>
                  <a:pt x="1043" y="1653"/>
                </a:cubicBezTo>
                <a:cubicBezTo>
                  <a:pt x="1107" y="1701"/>
                  <a:pt x="1140" y="1765"/>
                  <a:pt x="1140" y="1862"/>
                </a:cubicBezTo>
                <a:cubicBezTo>
                  <a:pt x="1124" y="1942"/>
                  <a:pt x="1107" y="2022"/>
                  <a:pt x="1043" y="2086"/>
                </a:cubicBezTo>
                <a:cubicBezTo>
                  <a:pt x="995" y="2151"/>
                  <a:pt x="899" y="2167"/>
                  <a:pt x="787" y="2167"/>
                </a:cubicBezTo>
                <a:lnTo>
                  <a:pt x="787" y="1509"/>
                </a:lnTo>
                <a:close/>
                <a:moveTo>
                  <a:pt x="690" y="1"/>
                </a:moveTo>
                <a:lnTo>
                  <a:pt x="690" y="257"/>
                </a:lnTo>
                <a:cubicBezTo>
                  <a:pt x="546" y="257"/>
                  <a:pt x="434" y="289"/>
                  <a:pt x="321" y="338"/>
                </a:cubicBezTo>
                <a:cubicBezTo>
                  <a:pt x="225" y="386"/>
                  <a:pt x="145" y="466"/>
                  <a:pt x="81" y="546"/>
                </a:cubicBezTo>
                <a:cubicBezTo>
                  <a:pt x="33" y="626"/>
                  <a:pt x="0" y="723"/>
                  <a:pt x="0" y="851"/>
                </a:cubicBezTo>
                <a:cubicBezTo>
                  <a:pt x="0" y="979"/>
                  <a:pt x="49" y="1092"/>
                  <a:pt x="97" y="1188"/>
                </a:cubicBezTo>
                <a:cubicBezTo>
                  <a:pt x="161" y="1268"/>
                  <a:pt x="241" y="1332"/>
                  <a:pt x="321" y="1364"/>
                </a:cubicBezTo>
                <a:cubicBezTo>
                  <a:pt x="402" y="1413"/>
                  <a:pt x="546" y="1445"/>
                  <a:pt x="706" y="1509"/>
                </a:cubicBezTo>
                <a:lnTo>
                  <a:pt x="706" y="2183"/>
                </a:lnTo>
                <a:cubicBezTo>
                  <a:pt x="610" y="2167"/>
                  <a:pt x="530" y="2134"/>
                  <a:pt x="466" y="2070"/>
                </a:cubicBezTo>
                <a:cubicBezTo>
                  <a:pt x="402" y="2006"/>
                  <a:pt x="386" y="1926"/>
                  <a:pt x="369" y="1846"/>
                </a:cubicBezTo>
                <a:lnTo>
                  <a:pt x="0" y="1846"/>
                </a:lnTo>
                <a:cubicBezTo>
                  <a:pt x="17" y="2006"/>
                  <a:pt x="81" y="2151"/>
                  <a:pt x="225" y="2263"/>
                </a:cubicBezTo>
                <a:cubicBezTo>
                  <a:pt x="337" y="2375"/>
                  <a:pt x="498" y="2455"/>
                  <a:pt x="706" y="2455"/>
                </a:cubicBezTo>
                <a:lnTo>
                  <a:pt x="706" y="2696"/>
                </a:lnTo>
                <a:lnTo>
                  <a:pt x="803" y="2696"/>
                </a:lnTo>
                <a:lnTo>
                  <a:pt x="803" y="2455"/>
                </a:lnTo>
                <a:cubicBezTo>
                  <a:pt x="963" y="2455"/>
                  <a:pt x="1091" y="2423"/>
                  <a:pt x="1204" y="2375"/>
                </a:cubicBezTo>
                <a:cubicBezTo>
                  <a:pt x="1300" y="2311"/>
                  <a:pt x="1396" y="2247"/>
                  <a:pt x="1444" y="2151"/>
                </a:cubicBezTo>
                <a:cubicBezTo>
                  <a:pt x="1509" y="2054"/>
                  <a:pt x="1525" y="1974"/>
                  <a:pt x="1525" y="1846"/>
                </a:cubicBezTo>
                <a:cubicBezTo>
                  <a:pt x="1525" y="1701"/>
                  <a:pt x="1493" y="1605"/>
                  <a:pt x="1428" y="1525"/>
                </a:cubicBezTo>
                <a:cubicBezTo>
                  <a:pt x="1348" y="1445"/>
                  <a:pt x="1268" y="1380"/>
                  <a:pt x="1188" y="1348"/>
                </a:cubicBezTo>
                <a:cubicBezTo>
                  <a:pt x="1107" y="1300"/>
                  <a:pt x="995" y="1268"/>
                  <a:pt x="851" y="1220"/>
                </a:cubicBezTo>
                <a:lnTo>
                  <a:pt x="787" y="1204"/>
                </a:lnTo>
                <a:lnTo>
                  <a:pt x="787" y="546"/>
                </a:lnTo>
                <a:cubicBezTo>
                  <a:pt x="867" y="562"/>
                  <a:pt x="947" y="610"/>
                  <a:pt x="995" y="642"/>
                </a:cubicBezTo>
                <a:cubicBezTo>
                  <a:pt x="1043" y="707"/>
                  <a:pt x="1075" y="771"/>
                  <a:pt x="1091" y="819"/>
                </a:cubicBezTo>
                <a:lnTo>
                  <a:pt x="1476" y="819"/>
                </a:lnTo>
                <a:cubicBezTo>
                  <a:pt x="1444" y="658"/>
                  <a:pt x="1396" y="546"/>
                  <a:pt x="1268" y="450"/>
                </a:cubicBezTo>
                <a:cubicBezTo>
                  <a:pt x="1156" y="338"/>
                  <a:pt x="995" y="289"/>
                  <a:pt x="787" y="257"/>
                </a:cubicBezTo>
                <a:lnTo>
                  <a:pt x="787" y="1"/>
                </a:lnTo>
                <a:close/>
              </a:path>
            </a:pathLst>
          </a:custGeom>
          <a:solidFill>
            <a:srgbClr val="D0CDCB">
              <a:alpha val="28627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"/>
          <p:cNvSpPr/>
          <p:nvPr/>
        </p:nvSpPr>
        <p:spPr>
          <a:xfrm>
            <a:off x="6654569" y="933608"/>
            <a:ext cx="23705" cy="23728"/>
          </a:xfrm>
          <a:custGeom>
            <a:rect b="b" l="l" r="r" t="t"/>
            <a:pathLst>
              <a:path extrusionOk="0" h="1044" w="1043">
                <a:moveTo>
                  <a:pt x="513" y="0"/>
                </a:moveTo>
                <a:cubicBezTo>
                  <a:pt x="241" y="0"/>
                  <a:pt x="0" y="241"/>
                  <a:pt x="0" y="514"/>
                </a:cubicBezTo>
                <a:cubicBezTo>
                  <a:pt x="0" y="802"/>
                  <a:pt x="241" y="1043"/>
                  <a:pt x="513" y="1043"/>
                </a:cubicBezTo>
                <a:cubicBezTo>
                  <a:pt x="802" y="1043"/>
                  <a:pt x="1043" y="802"/>
                  <a:pt x="1043" y="514"/>
                </a:cubicBezTo>
                <a:cubicBezTo>
                  <a:pt x="1043" y="241"/>
                  <a:pt x="818" y="0"/>
                  <a:pt x="513" y="0"/>
                </a:cubicBezTo>
                <a:close/>
              </a:path>
            </a:pathLst>
          </a:custGeom>
          <a:solidFill>
            <a:srgbClr val="D0CDCB">
              <a:alpha val="28627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6"/>
          <p:cNvGrpSpPr/>
          <p:nvPr/>
        </p:nvGrpSpPr>
        <p:grpSpPr>
          <a:xfrm>
            <a:off x="8306026" y="2435962"/>
            <a:ext cx="436780" cy="559302"/>
            <a:chOff x="7342742" y="7565534"/>
            <a:chExt cx="1003631" cy="1285160"/>
          </a:xfrm>
        </p:grpSpPr>
        <p:sp>
          <p:nvSpPr>
            <p:cNvPr id="21" name="Google Shape;21;p6"/>
            <p:cNvSpPr/>
            <p:nvPr/>
          </p:nvSpPr>
          <p:spPr>
            <a:xfrm>
              <a:off x="7342742" y="8413002"/>
              <a:ext cx="198293" cy="437692"/>
            </a:xfrm>
            <a:custGeom>
              <a:rect b="b" l="l" r="r" t="t"/>
              <a:pathLst>
                <a:path extrusionOk="0" h="6836" w="3097">
                  <a:moveTo>
                    <a:pt x="2487" y="594"/>
                  </a:moveTo>
                  <a:lnTo>
                    <a:pt x="2487" y="6242"/>
                  </a:lnTo>
                  <a:lnTo>
                    <a:pt x="610" y="6242"/>
                  </a:lnTo>
                  <a:lnTo>
                    <a:pt x="610" y="594"/>
                  </a:lnTo>
                  <a:close/>
                  <a:moveTo>
                    <a:pt x="514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6338"/>
                  </a:lnTo>
                  <a:cubicBezTo>
                    <a:pt x="0" y="6611"/>
                    <a:pt x="225" y="6835"/>
                    <a:pt x="514" y="6835"/>
                  </a:cubicBezTo>
                  <a:lnTo>
                    <a:pt x="2599" y="6835"/>
                  </a:lnTo>
                  <a:cubicBezTo>
                    <a:pt x="2872" y="6835"/>
                    <a:pt x="3097" y="6611"/>
                    <a:pt x="3097" y="633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99" y="1"/>
                  </a:cubicBezTo>
                  <a:close/>
                </a:path>
              </a:pathLst>
            </a:custGeom>
            <a:solidFill>
              <a:srgbClr val="D0CDCB">
                <a:alpha val="28627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"/>
            <p:cNvSpPr/>
            <p:nvPr/>
          </p:nvSpPr>
          <p:spPr>
            <a:xfrm>
              <a:off x="7611849" y="8279504"/>
              <a:ext cx="197333" cy="571189"/>
            </a:xfrm>
            <a:custGeom>
              <a:rect b="b" l="l" r="r" t="t"/>
              <a:pathLst>
                <a:path extrusionOk="0" h="8921" w="3082">
                  <a:moveTo>
                    <a:pt x="2487" y="594"/>
                  </a:moveTo>
                  <a:lnTo>
                    <a:pt x="2487" y="8327"/>
                  </a:lnTo>
                  <a:lnTo>
                    <a:pt x="594" y="8327"/>
                  </a:lnTo>
                  <a:lnTo>
                    <a:pt x="594" y="594"/>
                  </a:lnTo>
                  <a:close/>
                  <a:moveTo>
                    <a:pt x="498" y="0"/>
                  </a:moveTo>
                  <a:cubicBezTo>
                    <a:pt x="209" y="0"/>
                    <a:pt x="1" y="225"/>
                    <a:pt x="1" y="497"/>
                  </a:cubicBezTo>
                  <a:lnTo>
                    <a:pt x="1" y="8423"/>
                  </a:lnTo>
                  <a:cubicBezTo>
                    <a:pt x="1" y="8696"/>
                    <a:pt x="209" y="8920"/>
                    <a:pt x="498" y="8920"/>
                  </a:cubicBezTo>
                  <a:lnTo>
                    <a:pt x="2584" y="8920"/>
                  </a:lnTo>
                  <a:cubicBezTo>
                    <a:pt x="2856" y="8920"/>
                    <a:pt x="3081" y="8696"/>
                    <a:pt x="3081" y="8423"/>
                  </a:cubicBezTo>
                  <a:lnTo>
                    <a:pt x="3081" y="497"/>
                  </a:lnTo>
                  <a:cubicBezTo>
                    <a:pt x="3081" y="225"/>
                    <a:pt x="2856" y="0"/>
                    <a:pt x="2584" y="0"/>
                  </a:cubicBezTo>
                  <a:close/>
                </a:path>
              </a:pathLst>
            </a:custGeom>
            <a:solidFill>
              <a:srgbClr val="D0CDCB">
                <a:alpha val="28627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"/>
            <p:cNvSpPr/>
            <p:nvPr/>
          </p:nvSpPr>
          <p:spPr>
            <a:xfrm>
              <a:off x="7879997" y="8145943"/>
              <a:ext cx="197269" cy="704751"/>
            </a:xfrm>
            <a:custGeom>
              <a:rect b="b" l="l" r="r" t="t"/>
              <a:pathLst>
                <a:path extrusionOk="0" h="11007" w="3081">
                  <a:moveTo>
                    <a:pt x="2487" y="594"/>
                  </a:moveTo>
                  <a:lnTo>
                    <a:pt x="2487" y="10413"/>
                  </a:lnTo>
                  <a:lnTo>
                    <a:pt x="594" y="10413"/>
                  </a:lnTo>
                  <a:lnTo>
                    <a:pt x="594" y="594"/>
                  </a:lnTo>
                  <a:close/>
                  <a:moveTo>
                    <a:pt x="497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509"/>
                  </a:lnTo>
                  <a:cubicBezTo>
                    <a:pt x="0" y="10782"/>
                    <a:pt x="225" y="11006"/>
                    <a:pt x="497" y="11006"/>
                  </a:cubicBezTo>
                  <a:lnTo>
                    <a:pt x="2583" y="11006"/>
                  </a:lnTo>
                  <a:cubicBezTo>
                    <a:pt x="2872" y="11006"/>
                    <a:pt x="3080" y="10782"/>
                    <a:pt x="3080" y="10509"/>
                  </a:cubicBezTo>
                  <a:lnTo>
                    <a:pt x="3080" y="498"/>
                  </a:lnTo>
                  <a:cubicBezTo>
                    <a:pt x="3080" y="241"/>
                    <a:pt x="2840" y="0"/>
                    <a:pt x="2583" y="0"/>
                  </a:cubicBezTo>
                  <a:close/>
                </a:path>
              </a:pathLst>
            </a:custGeom>
            <a:solidFill>
              <a:srgbClr val="D0CDCB">
                <a:alpha val="28627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8148080" y="8013406"/>
              <a:ext cx="198293" cy="837288"/>
            </a:xfrm>
            <a:custGeom>
              <a:rect b="b" l="l" r="r" t="t"/>
              <a:pathLst>
                <a:path extrusionOk="0" h="13077" w="3097">
                  <a:moveTo>
                    <a:pt x="2487" y="610"/>
                  </a:moveTo>
                  <a:lnTo>
                    <a:pt x="2487" y="12483"/>
                  </a:lnTo>
                  <a:lnTo>
                    <a:pt x="610" y="12483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12579"/>
                  </a:lnTo>
                  <a:cubicBezTo>
                    <a:pt x="0" y="12852"/>
                    <a:pt x="225" y="13076"/>
                    <a:pt x="498" y="13076"/>
                  </a:cubicBezTo>
                  <a:lnTo>
                    <a:pt x="2583" y="13076"/>
                  </a:lnTo>
                  <a:cubicBezTo>
                    <a:pt x="2872" y="13076"/>
                    <a:pt x="3097" y="12852"/>
                    <a:pt x="3097" y="12579"/>
                  </a:cubicBezTo>
                  <a:lnTo>
                    <a:pt x="3097" y="498"/>
                  </a:lnTo>
                  <a:cubicBezTo>
                    <a:pt x="3097" y="225"/>
                    <a:pt x="2856" y="1"/>
                    <a:pt x="2583" y="1"/>
                  </a:cubicBezTo>
                  <a:close/>
                </a:path>
              </a:pathLst>
            </a:custGeom>
            <a:solidFill>
              <a:srgbClr val="D0CDCB">
                <a:alpha val="28627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7342742" y="7565534"/>
              <a:ext cx="1001582" cy="486993"/>
            </a:xfrm>
            <a:custGeom>
              <a:rect b="b" l="l" r="r" t="t"/>
              <a:pathLst>
                <a:path extrusionOk="0" h="7606" w="15643">
                  <a:moveTo>
                    <a:pt x="12867" y="1"/>
                  </a:moveTo>
                  <a:cubicBezTo>
                    <a:pt x="12707" y="1"/>
                    <a:pt x="12562" y="145"/>
                    <a:pt x="12562" y="306"/>
                  </a:cubicBezTo>
                  <a:cubicBezTo>
                    <a:pt x="12562" y="466"/>
                    <a:pt x="12707" y="594"/>
                    <a:pt x="12867" y="594"/>
                  </a:cubicBezTo>
                  <a:lnTo>
                    <a:pt x="14520" y="594"/>
                  </a:lnTo>
                  <a:cubicBezTo>
                    <a:pt x="7112" y="6676"/>
                    <a:pt x="1008" y="6965"/>
                    <a:pt x="361" y="6965"/>
                  </a:cubicBezTo>
                  <a:cubicBezTo>
                    <a:pt x="327" y="6965"/>
                    <a:pt x="308" y="6964"/>
                    <a:pt x="305" y="6964"/>
                  </a:cubicBezTo>
                  <a:cubicBezTo>
                    <a:pt x="145" y="6964"/>
                    <a:pt x="0" y="7076"/>
                    <a:pt x="0" y="7252"/>
                  </a:cubicBezTo>
                  <a:cubicBezTo>
                    <a:pt x="0" y="7461"/>
                    <a:pt x="145" y="7605"/>
                    <a:pt x="305" y="7605"/>
                  </a:cubicBezTo>
                  <a:lnTo>
                    <a:pt x="353" y="7605"/>
                  </a:lnTo>
                  <a:cubicBezTo>
                    <a:pt x="1011" y="7605"/>
                    <a:pt x="7188" y="7413"/>
                    <a:pt x="14873" y="1140"/>
                  </a:cubicBezTo>
                  <a:lnTo>
                    <a:pt x="14873" y="1140"/>
                  </a:lnTo>
                  <a:lnTo>
                    <a:pt x="14472" y="2921"/>
                  </a:lnTo>
                  <a:cubicBezTo>
                    <a:pt x="14423" y="3081"/>
                    <a:pt x="14520" y="3242"/>
                    <a:pt x="14680" y="3290"/>
                  </a:cubicBezTo>
                  <a:lnTo>
                    <a:pt x="14744" y="3290"/>
                  </a:lnTo>
                  <a:cubicBezTo>
                    <a:pt x="14889" y="3290"/>
                    <a:pt x="15001" y="3193"/>
                    <a:pt x="15049" y="3049"/>
                  </a:cubicBezTo>
                  <a:lnTo>
                    <a:pt x="15643" y="386"/>
                  </a:lnTo>
                  <a:lnTo>
                    <a:pt x="15643" y="306"/>
                  </a:lnTo>
                  <a:lnTo>
                    <a:pt x="15643" y="274"/>
                  </a:lnTo>
                  <a:cubicBezTo>
                    <a:pt x="15643" y="257"/>
                    <a:pt x="15643" y="225"/>
                    <a:pt x="15627" y="193"/>
                  </a:cubicBezTo>
                  <a:cubicBezTo>
                    <a:pt x="15627" y="177"/>
                    <a:pt x="15611" y="161"/>
                    <a:pt x="15579" y="113"/>
                  </a:cubicBezTo>
                  <a:lnTo>
                    <a:pt x="15562" y="97"/>
                  </a:lnTo>
                  <a:lnTo>
                    <a:pt x="15498" y="33"/>
                  </a:lnTo>
                  <a:cubicBezTo>
                    <a:pt x="15482" y="17"/>
                    <a:pt x="15466" y="17"/>
                    <a:pt x="15450" y="1"/>
                  </a:cubicBezTo>
                  <a:close/>
                </a:path>
              </a:pathLst>
            </a:custGeom>
            <a:solidFill>
              <a:srgbClr val="D0CDCB">
                <a:alpha val="28627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7164" y="530650"/>
            <a:ext cx="874491" cy="23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6"/>
          <p:cNvPicPr preferRelativeResize="0"/>
          <p:nvPr/>
        </p:nvPicPr>
        <p:blipFill rotWithShape="1">
          <a:blip r:embed="rId4">
            <a:alphaModFix amt="5000"/>
          </a:blip>
          <a:srcRect b="0" l="0" r="0" t="0"/>
          <a:stretch/>
        </p:blipFill>
        <p:spPr>
          <a:xfrm>
            <a:off x="673450" y="3375100"/>
            <a:ext cx="379825" cy="3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6"/>
          <p:cNvPicPr preferRelativeResize="0"/>
          <p:nvPr/>
        </p:nvPicPr>
        <p:blipFill rotWithShape="1">
          <a:blip r:embed="rId5">
            <a:alphaModFix amt="5000"/>
          </a:blip>
          <a:srcRect b="0" l="0" r="0" t="0"/>
          <a:stretch/>
        </p:blipFill>
        <p:spPr>
          <a:xfrm>
            <a:off x="2987350" y="786300"/>
            <a:ext cx="427675" cy="4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6">
            <a:alphaModFix amt="5000"/>
          </a:blip>
          <a:srcRect b="0" l="0" r="0" t="0"/>
          <a:stretch/>
        </p:blipFill>
        <p:spPr>
          <a:xfrm>
            <a:off x="6226900" y="4400550"/>
            <a:ext cx="427675" cy="4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7">
            <a:alphaModFix amt="5000"/>
          </a:blip>
          <a:srcRect b="0" l="0" r="0" t="0"/>
          <a:stretch/>
        </p:blipFill>
        <p:spPr>
          <a:xfrm>
            <a:off x="6649441" y="891175"/>
            <a:ext cx="427675" cy="4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 rotWithShape="1">
          <a:blip r:embed="rId8">
            <a:alphaModFix amt="5000"/>
          </a:blip>
          <a:srcRect b="0" l="0" r="0" t="0"/>
          <a:stretch/>
        </p:blipFill>
        <p:spPr>
          <a:xfrm>
            <a:off x="2704875" y="2995275"/>
            <a:ext cx="379825" cy="3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6"/>
          <p:cNvPicPr preferRelativeResize="0"/>
          <p:nvPr/>
        </p:nvPicPr>
        <p:blipFill rotWithShape="1">
          <a:blip r:embed="rId9">
            <a:alphaModFix amt="4000"/>
          </a:blip>
          <a:srcRect b="0" l="0" r="0" t="0"/>
          <a:stretch/>
        </p:blipFill>
        <p:spPr>
          <a:xfrm>
            <a:off x="5644375" y="2289950"/>
            <a:ext cx="379825" cy="3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5" y="250"/>
            <a:ext cx="913607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3" y="-349623"/>
            <a:ext cx="1650765" cy="16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1545746" y="855400"/>
            <a:ext cx="128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0DEDB"/>
                </a:solidFill>
                <a:latin typeface="Poppins"/>
                <a:ea typeface="Poppins"/>
                <a:cs typeface="Poppins"/>
                <a:sym typeface="Poppins"/>
              </a:rPr>
              <a:t>FINANCE</a:t>
            </a:r>
            <a:endParaRPr b="1" i="0" sz="1200" u="none" cap="none" strike="noStrike">
              <a:solidFill>
                <a:srgbClr val="E0DE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420463" y="1525025"/>
            <a:ext cx="814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0DEDB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i="0" sz="1200" u="none" cap="none" strike="noStrike">
              <a:solidFill>
                <a:srgbClr val="E0DE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72038" y="1510375"/>
            <a:ext cx="133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0DEDB"/>
                </a:solidFill>
                <a:latin typeface="Poppins"/>
                <a:ea typeface="Poppins"/>
                <a:cs typeface="Poppins"/>
                <a:sym typeface="Poppins"/>
              </a:rPr>
              <a:t>STOCK MARKET</a:t>
            </a:r>
            <a:endParaRPr b="1" i="0" sz="1200" u="none" cap="none" strike="noStrike">
              <a:solidFill>
                <a:srgbClr val="E0DE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8066538" y="2738038"/>
            <a:ext cx="1022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0DEDB"/>
                </a:solidFill>
                <a:latin typeface="Poppins"/>
                <a:ea typeface="Poppins"/>
                <a:cs typeface="Poppins"/>
                <a:sym typeface="Poppins"/>
              </a:rPr>
              <a:t>BANKING</a:t>
            </a:r>
            <a:endParaRPr b="1" i="0" sz="1200" u="none" cap="none" strike="noStrike">
              <a:solidFill>
                <a:srgbClr val="E0DE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5313625" y="4732313"/>
            <a:ext cx="1808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0DEDB"/>
                </a:solidFill>
                <a:latin typeface="Poppins"/>
                <a:ea typeface="Poppins"/>
                <a:cs typeface="Poppins"/>
                <a:sym typeface="Poppins"/>
              </a:rPr>
              <a:t>MARKETING</a:t>
            </a:r>
            <a:endParaRPr b="1" i="0" sz="1200" u="none" cap="none" strike="noStrike">
              <a:solidFill>
                <a:srgbClr val="E0DE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" name="Google Shape;77;p1"/>
          <p:cNvGrpSpPr/>
          <p:nvPr/>
        </p:nvGrpSpPr>
        <p:grpSpPr>
          <a:xfrm>
            <a:off x="8615886" y="1018626"/>
            <a:ext cx="434070" cy="555832"/>
            <a:chOff x="7342742" y="7565534"/>
            <a:chExt cx="1003631" cy="1285160"/>
          </a:xfrm>
        </p:grpSpPr>
        <p:sp>
          <p:nvSpPr>
            <p:cNvPr id="78" name="Google Shape;78;p1"/>
            <p:cNvSpPr/>
            <p:nvPr/>
          </p:nvSpPr>
          <p:spPr>
            <a:xfrm>
              <a:off x="7342742" y="8413002"/>
              <a:ext cx="198293" cy="437692"/>
            </a:xfrm>
            <a:custGeom>
              <a:rect b="b" l="l" r="r" t="t"/>
              <a:pathLst>
                <a:path extrusionOk="0" h="6836" w="3097">
                  <a:moveTo>
                    <a:pt x="2487" y="594"/>
                  </a:moveTo>
                  <a:lnTo>
                    <a:pt x="2487" y="6242"/>
                  </a:lnTo>
                  <a:lnTo>
                    <a:pt x="610" y="6242"/>
                  </a:lnTo>
                  <a:lnTo>
                    <a:pt x="610" y="594"/>
                  </a:lnTo>
                  <a:close/>
                  <a:moveTo>
                    <a:pt x="514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6338"/>
                  </a:lnTo>
                  <a:cubicBezTo>
                    <a:pt x="0" y="6611"/>
                    <a:pt x="225" y="6835"/>
                    <a:pt x="514" y="6835"/>
                  </a:cubicBezTo>
                  <a:lnTo>
                    <a:pt x="2599" y="6835"/>
                  </a:lnTo>
                  <a:cubicBezTo>
                    <a:pt x="2872" y="6835"/>
                    <a:pt x="3097" y="6611"/>
                    <a:pt x="3097" y="633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99" y="1"/>
                  </a:cubicBezTo>
                  <a:close/>
                </a:path>
              </a:pathLst>
            </a:custGeom>
            <a:solidFill>
              <a:srgbClr val="CDCAC8">
                <a:alpha val="28235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611849" y="8279504"/>
              <a:ext cx="197333" cy="571189"/>
            </a:xfrm>
            <a:custGeom>
              <a:rect b="b" l="l" r="r" t="t"/>
              <a:pathLst>
                <a:path extrusionOk="0" h="8921" w="3082">
                  <a:moveTo>
                    <a:pt x="2487" y="594"/>
                  </a:moveTo>
                  <a:lnTo>
                    <a:pt x="2487" y="8327"/>
                  </a:lnTo>
                  <a:lnTo>
                    <a:pt x="594" y="8327"/>
                  </a:lnTo>
                  <a:lnTo>
                    <a:pt x="594" y="594"/>
                  </a:lnTo>
                  <a:close/>
                  <a:moveTo>
                    <a:pt x="498" y="0"/>
                  </a:moveTo>
                  <a:cubicBezTo>
                    <a:pt x="209" y="0"/>
                    <a:pt x="1" y="225"/>
                    <a:pt x="1" y="497"/>
                  </a:cubicBezTo>
                  <a:lnTo>
                    <a:pt x="1" y="8423"/>
                  </a:lnTo>
                  <a:cubicBezTo>
                    <a:pt x="1" y="8696"/>
                    <a:pt x="209" y="8920"/>
                    <a:pt x="498" y="8920"/>
                  </a:cubicBezTo>
                  <a:lnTo>
                    <a:pt x="2584" y="8920"/>
                  </a:lnTo>
                  <a:cubicBezTo>
                    <a:pt x="2856" y="8920"/>
                    <a:pt x="3081" y="8696"/>
                    <a:pt x="3081" y="8423"/>
                  </a:cubicBezTo>
                  <a:lnTo>
                    <a:pt x="3081" y="497"/>
                  </a:lnTo>
                  <a:cubicBezTo>
                    <a:pt x="3081" y="225"/>
                    <a:pt x="2856" y="0"/>
                    <a:pt x="2584" y="0"/>
                  </a:cubicBezTo>
                  <a:close/>
                </a:path>
              </a:pathLst>
            </a:custGeom>
            <a:solidFill>
              <a:srgbClr val="CDCAC8">
                <a:alpha val="28235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879997" y="8145943"/>
              <a:ext cx="197269" cy="704751"/>
            </a:xfrm>
            <a:custGeom>
              <a:rect b="b" l="l" r="r" t="t"/>
              <a:pathLst>
                <a:path extrusionOk="0" h="11007" w="3081">
                  <a:moveTo>
                    <a:pt x="2487" y="594"/>
                  </a:moveTo>
                  <a:lnTo>
                    <a:pt x="2487" y="10413"/>
                  </a:lnTo>
                  <a:lnTo>
                    <a:pt x="594" y="10413"/>
                  </a:lnTo>
                  <a:lnTo>
                    <a:pt x="594" y="594"/>
                  </a:lnTo>
                  <a:close/>
                  <a:moveTo>
                    <a:pt x="497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509"/>
                  </a:lnTo>
                  <a:cubicBezTo>
                    <a:pt x="0" y="10782"/>
                    <a:pt x="225" y="11006"/>
                    <a:pt x="497" y="11006"/>
                  </a:cubicBezTo>
                  <a:lnTo>
                    <a:pt x="2583" y="11006"/>
                  </a:lnTo>
                  <a:cubicBezTo>
                    <a:pt x="2872" y="11006"/>
                    <a:pt x="3080" y="10782"/>
                    <a:pt x="3080" y="10509"/>
                  </a:cubicBezTo>
                  <a:lnTo>
                    <a:pt x="3080" y="498"/>
                  </a:lnTo>
                  <a:cubicBezTo>
                    <a:pt x="3080" y="241"/>
                    <a:pt x="2840" y="0"/>
                    <a:pt x="2583" y="0"/>
                  </a:cubicBezTo>
                  <a:close/>
                </a:path>
              </a:pathLst>
            </a:custGeom>
            <a:solidFill>
              <a:srgbClr val="CDCAC8">
                <a:alpha val="28235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8148080" y="8013406"/>
              <a:ext cx="198293" cy="837288"/>
            </a:xfrm>
            <a:custGeom>
              <a:rect b="b" l="l" r="r" t="t"/>
              <a:pathLst>
                <a:path extrusionOk="0" h="13077" w="3097">
                  <a:moveTo>
                    <a:pt x="2487" y="610"/>
                  </a:moveTo>
                  <a:lnTo>
                    <a:pt x="2487" y="12483"/>
                  </a:lnTo>
                  <a:lnTo>
                    <a:pt x="610" y="12483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12579"/>
                  </a:lnTo>
                  <a:cubicBezTo>
                    <a:pt x="0" y="12852"/>
                    <a:pt x="225" y="13076"/>
                    <a:pt x="498" y="13076"/>
                  </a:cubicBezTo>
                  <a:lnTo>
                    <a:pt x="2583" y="13076"/>
                  </a:lnTo>
                  <a:cubicBezTo>
                    <a:pt x="2872" y="13076"/>
                    <a:pt x="3097" y="12852"/>
                    <a:pt x="3097" y="12579"/>
                  </a:cubicBezTo>
                  <a:lnTo>
                    <a:pt x="3097" y="498"/>
                  </a:lnTo>
                  <a:cubicBezTo>
                    <a:pt x="3097" y="225"/>
                    <a:pt x="2856" y="1"/>
                    <a:pt x="2583" y="1"/>
                  </a:cubicBezTo>
                  <a:close/>
                </a:path>
              </a:pathLst>
            </a:custGeom>
            <a:solidFill>
              <a:srgbClr val="CDCAC8">
                <a:alpha val="28235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7342742" y="7565534"/>
              <a:ext cx="1001582" cy="486993"/>
            </a:xfrm>
            <a:custGeom>
              <a:rect b="b" l="l" r="r" t="t"/>
              <a:pathLst>
                <a:path extrusionOk="0" h="7606" w="15643">
                  <a:moveTo>
                    <a:pt x="12867" y="1"/>
                  </a:moveTo>
                  <a:cubicBezTo>
                    <a:pt x="12707" y="1"/>
                    <a:pt x="12562" y="145"/>
                    <a:pt x="12562" y="306"/>
                  </a:cubicBezTo>
                  <a:cubicBezTo>
                    <a:pt x="12562" y="466"/>
                    <a:pt x="12707" y="594"/>
                    <a:pt x="12867" y="594"/>
                  </a:cubicBezTo>
                  <a:lnTo>
                    <a:pt x="14520" y="594"/>
                  </a:lnTo>
                  <a:cubicBezTo>
                    <a:pt x="7112" y="6676"/>
                    <a:pt x="1008" y="6965"/>
                    <a:pt x="361" y="6965"/>
                  </a:cubicBezTo>
                  <a:cubicBezTo>
                    <a:pt x="327" y="6965"/>
                    <a:pt x="308" y="6964"/>
                    <a:pt x="305" y="6964"/>
                  </a:cubicBezTo>
                  <a:cubicBezTo>
                    <a:pt x="145" y="6964"/>
                    <a:pt x="0" y="7076"/>
                    <a:pt x="0" y="7252"/>
                  </a:cubicBezTo>
                  <a:cubicBezTo>
                    <a:pt x="0" y="7461"/>
                    <a:pt x="145" y="7605"/>
                    <a:pt x="305" y="7605"/>
                  </a:cubicBezTo>
                  <a:lnTo>
                    <a:pt x="353" y="7605"/>
                  </a:lnTo>
                  <a:cubicBezTo>
                    <a:pt x="1011" y="7605"/>
                    <a:pt x="7188" y="7413"/>
                    <a:pt x="14873" y="1140"/>
                  </a:cubicBezTo>
                  <a:lnTo>
                    <a:pt x="14873" y="1140"/>
                  </a:lnTo>
                  <a:lnTo>
                    <a:pt x="14472" y="2921"/>
                  </a:lnTo>
                  <a:cubicBezTo>
                    <a:pt x="14423" y="3081"/>
                    <a:pt x="14520" y="3242"/>
                    <a:pt x="14680" y="3290"/>
                  </a:cubicBezTo>
                  <a:lnTo>
                    <a:pt x="14744" y="3290"/>
                  </a:lnTo>
                  <a:cubicBezTo>
                    <a:pt x="14889" y="3290"/>
                    <a:pt x="15001" y="3193"/>
                    <a:pt x="15049" y="3049"/>
                  </a:cubicBezTo>
                  <a:lnTo>
                    <a:pt x="15643" y="386"/>
                  </a:lnTo>
                  <a:lnTo>
                    <a:pt x="15643" y="306"/>
                  </a:lnTo>
                  <a:lnTo>
                    <a:pt x="15643" y="274"/>
                  </a:lnTo>
                  <a:cubicBezTo>
                    <a:pt x="15643" y="257"/>
                    <a:pt x="15643" y="225"/>
                    <a:pt x="15627" y="193"/>
                  </a:cubicBezTo>
                  <a:cubicBezTo>
                    <a:pt x="15627" y="177"/>
                    <a:pt x="15611" y="161"/>
                    <a:pt x="15579" y="113"/>
                  </a:cubicBezTo>
                  <a:lnTo>
                    <a:pt x="15562" y="97"/>
                  </a:lnTo>
                  <a:lnTo>
                    <a:pt x="15498" y="33"/>
                  </a:lnTo>
                  <a:cubicBezTo>
                    <a:pt x="15482" y="17"/>
                    <a:pt x="15466" y="17"/>
                    <a:pt x="15450" y="1"/>
                  </a:cubicBezTo>
                  <a:close/>
                </a:path>
              </a:pathLst>
            </a:custGeom>
            <a:solidFill>
              <a:srgbClr val="CDCAC8">
                <a:alpha val="28235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"/>
          <p:cNvSpPr txBox="1"/>
          <p:nvPr/>
        </p:nvSpPr>
        <p:spPr>
          <a:xfrm>
            <a:off x="3905625" y="2011400"/>
            <a:ext cx="3633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3200" u="none" cap="none" strike="noStrike">
                <a:solidFill>
                  <a:srgbClr val="1F41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Stock Market - Timings and Basic Terminologies - I </a:t>
            </a:r>
            <a:endParaRPr b="0" i="0" sz="2600" u="none" cap="none" strike="noStrike">
              <a:solidFill>
                <a:srgbClr val="1F41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714b2fe8f_3_40"/>
          <p:cNvSpPr txBox="1"/>
          <p:nvPr/>
        </p:nvSpPr>
        <p:spPr>
          <a:xfrm>
            <a:off x="412650" y="979400"/>
            <a:ext cx="38166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Offer price refers to the lowest price a seller will accept to sell shares at any given time. 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Offer quantity is the number of shares an investor is willing to sell at the offer price.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the above example, 2 buyers to willing to buy 103 shares of ICICI Bank at a price of Rs. 653.35/share and 1 seller is willing to 6 shares of ICICI Bank at Rs. 653.40/share.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1" name="Google Shape;161;g1d714b2fe8f_3_40"/>
          <p:cNvSpPr txBox="1"/>
          <p:nvPr/>
        </p:nvSpPr>
        <p:spPr>
          <a:xfrm>
            <a:off x="400562" y="528538"/>
            <a:ext cx="61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1F41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Bid and Offer Price</a:t>
            </a:r>
            <a:endParaRPr b="0" i="0" sz="2300" u="none" cap="none" strike="noStrike">
              <a:solidFill>
                <a:srgbClr val="1F41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162" name="Google Shape;162;g1d714b2fe8f_3_40"/>
          <p:cNvGrpSpPr/>
          <p:nvPr/>
        </p:nvGrpSpPr>
        <p:grpSpPr>
          <a:xfrm>
            <a:off x="275169" y="889032"/>
            <a:ext cx="7260238" cy="84600"/>
            <a:chOff x="564450" y="1778064"/>
            <a:chExt cx="14520475" cy="169200"/>
          </a:xfrm>
        </p:grpSpPr>
        <p:cxnSp>
          <p:nvCxnSpPr>
            <p:cNvPr id="163" name="Google Shape;163;g1d714b2fe8f_3_40"/>
            <p:cNvCxnSpPr/>
            <p:nvPr/>
          </p:nvCxnSpPr>
          <p:spPr>
            <a:xfrm>
              <a:off x="564450" y="1862664"/>
              <a:ext cx="14478000" cy="0"/>
            </a:xfrm>
            <a:prstGeom prst="straightConnector1">
              <a:avLst/>
            </a:prstGeom>
            <a:noFill/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g1d714b2fe8f_3_40"/>
            <p:cNvSpPr/>
            <p:nvPr/>
          </p:nvSpPr>
          <p:spPr>
            <a:xfrm>
              <a:off x="14915425" y="1778064"/>
              <a:ext cx="169500" cy="169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g1d714b2fe8f_3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9050" y="1533663"/>
            <a:ext cx="3942000" cy="2758800"/>
          </a:xfrm>
          <a:prstGeom prst="roundRect">
            <a:avLst>
              <a:gd fmla="val 7777" name="adj"/>
            </a:avLst>
          </a:prstGeom>
          <a:noFill/>
          <a:ln cap="flat" cmpd="sng" w="19050">
            <a:solidFill>
              <a:srgbClr val="1F416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714b2fe8f_3_52"/>
          <p:cNvSpPr txBox="1"/>
          <p:nvPr/>
        </p:nvSpPr>
        <p:spPr>
          <a:xfrm>
            <a:off x="412650" y="979400"/>
            <a:ext cx="3910872" cy="30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Share Volume means the total number of shares traded in a specified time period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Higher trading volumes means the stock is more liquid. It also signifies higher interest of investors in the stock.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Share volume is used to confirm a trend's existence or trend reversal in the price of a stock. Any price action in a stock with high volumes is seen as a signal to enter or exit a stock.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1" name="Google Shape;171;g1d714b2fe8f_3_52"/>
          <p:cNvSpPr txBox="1"/>
          <p:nvPr/>
        </p:nvSpPr>
        <p:spPr>
          <a:xfrm>
            <a:off x="400562" y="528538"/>
            <a:ext cx="61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1F41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Share Volume</a:t>
            </a:r>
            <a:endParaRPr b="0" i="0" sz="2300" u="none" cap="none" strike="noStrike">
              <a:solidFill>
                <a:srgbClr val="1F41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172" name="Google Shape;172;g1d714b2fe8f_3_52"/>
          <p:cNvGrpSpPr/>
          <p:nvPr/>
        </p:nvGrpSpPr>
        <p:grpSpPr>
          <a:xfrm>
            <a:off x="275169" y="889032"/>
            <a:ext cx="7260238" cy="84600"/>
            <a:chOff x="564450" y="1778064"/>
            <a:chExt cx="14520475" cy="169200"/>
          </a:xfrm>
        </p:grpSpPr>
        <p:cxnSp>
          <p:nvCxnSpPr>
            <p:cNvPr id="173" name="Google Shape;173;g1d714b2fe8f_3_52"/>
            <p:cNvCxnSpPr/>
            <p:nvPr/>
          </p:nvCxnSpPr>
          <p:spPr>
            <a:xfrm>
              <a:off x="564450" y="1862664"/>
              <a:ext cx="14478000" cy="0"/>
            </a:xfrm>
            <a:prstGeom prst="straightConnector1">
              <a:avLst/>
            </a:prstGeom>
            <a:noFill/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g1d714b2fe8f_3_52"/>
            <p:cNvSpPr/>
            <p:nvPr/>
          </p:nvSpPr>
          <p:spPr>
            <a:xfrm>
              <a:off x="14915425" y="1778064"/>
              <a:ext cx="169500" cy="169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5" name="Google Shape;175;g1d714b2fe8f_3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3522" y="1215124"/>
            <a:ext cx="4601975" cy="27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d714b2fe8f_3_52"/>
          <p:cNvSpPr/>
          <p:nvPr/>
        </p:nvSpPr>
        <p:spPr>
          <a:xfrm>
            <a:off x="4323522" y="3556748"/>
            <a:ext cx="2305878" cy="18036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714b2fe8f_3_64"/>
          <p:cNvSpPr txBox="1"/>
          <p:nvPr/>
        </p:nvSpPr>
        <p:spPr>
          <a:xfrm>
            <a:off x="412650" y="979400"/>
            <a:ext cx="6496200" cy="3462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When a stock is bought and sold on the same day, it is described as an intraday trade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However, the stock is not sold on the day of buying, it is referred to as taking delivery of the stock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Delivery Volume is the difference between total volume of a share and shares traded on an intraday basis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is very important indicator to show whether the stock is bought for long term or for speculative trading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high delivery volume signifies that there is long-term interest in the share and is not being traded for speculative purposes.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could also signify a buying opportunity because as a beginner in the stock markets you may not want to hold stocks that have a low delivery volume.	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2" name="Google Shape;182;g1d714b2fe8f_3_64"/>
          <p:cNvSpPr txBox="1"/>
          <p:nvPr/>
        </p:nvSpPr>
        <p:spPr>
          <a:xfrm>
            <a:off x="400562" y="528538"/>
            <a:ext cx="61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1F41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Share Volume</a:t>
            </a:r>
            <a:endParaRPr b="0" i="0" sz="2300" u="none" cap="none" strike="noStrike">
              <a:solidFill>
                <a:srgbClr val="1F41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183" name="Google Shape;183;g1d714b2fe8f_3_64"/>
          <p:cNvGrpSpPr/>
          <p:nvPr/>
        </p:nvGrpSpPr>
        <p:grpSpPr>
          <a:xfrm>
            <a:off x="275169" y="889032"/>
            <a:ext cx="7260238" cy="84600"/>
            <a:chOff x="564450" y="1778064"/>
            <a:chExt cx="14520475" cy="169200"/>
          </a:xfrm>
        </p:grpSpPr>
        <p:cxnSp>
          <p:nvCxnSpPr>
            <p:cNvPr id="184" name="Google Shape;184;g1d714b2fe8f_3_64"/>
            <p:cNvCxnSpPr/>
            <p:nvPr/>
          </p:nvCxnSpPr>
          <p:spPr>
            <a:xfrm>
              <a:off x="564450" y="1862664"/>
              <a:ext cx="14478000" cy="0"/>
            </a:xfrm>
            <a:prstGeom prst="straightConnector1">
              <a:avLst/>
            </a:prstGeom>
            <a:noFill/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g1d714b2fe8f_3_64"/>
            <p:cNvSpPr/>
            <p:nvPr/>
          </p:nvSpPr>
          <p:spPr>
            <a:xfrm>
              <a:off x="14915425" y="1778064"/>
              <a:ext cx="169500" cy="169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5" y="250"/>
            <a:ext cx="913607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3" y="-349623"/>
            <a:ext cx="1650765" cy="16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 txBox="1"/>
          <p:nvPr/>
        </p:nvSpPr>
        <p:spPr>
          <a:xfrm>
            <a:off x="1545746" y="855400"/>
            <a:ext cx="128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0DEDB"/>
                </a:solidFill>
                <a:latin typeface="Poppins"/>
                <a:ea typeface="Poppins"/>
                <a:cs typeface="Poppins"/>
                <a:sym typeface="Poppins"/>
              </a:rPr>
              <a:t>FINANCE</a:t>
            </a:r>
            <a:endParaRPr b="1" i="0" sz="1200" u="none" cap="none" strike="noStrike">
              <a:solidFill>
                <a:srgbClr val="E0DE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2420463" y="1525025"/>
            <a:ext cx="814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0DEDB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i="0" sz="1200" u="none" cap="none" strike="noStrike">
              <a:solidFill>
                <a:srgbClr val="E0DE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172038" y="1510375"/>
            <a:ext cx="133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0DEDB"/>
                </a:solidFill>
                <a:latin typeface="Poppins"/>
                <a:ea typeface="Poppins"/>
                <a:cs typeface="Poppins"/>
                <a:sym typeface="Poppins"/>
              </a:rPr>
              <a:t>STOCK MARKET</a:t>
            </a:r>
            <a:endParaRPr b="1" i="0" sz="1200" u="none" cap="none" strike="noStrike">
              <a:solidFill>
                <a:srgbClr val="E0DE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8066538" y="2738038"/>
            <a:ext cx="1022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0DEDB"/>
                </a:solidFill>
                <a:latin typeface="Poppins"/>
                <a:ea typeface="Poppins"/>
                <a:cs typeface="Poppins"/>
                <a:sym typeface="Poppins"/>
              </a:rPr>
              <a:t>BANKING</a:t>
            </a:r>
            <a:endParaRPr b="1" i="0" sz="1200" u="none" cap="none" strike="noStrike">
              <a:solidFill>
                <a:srgbClr val="E0DE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5313625" y="4732313"/>
            <a:ext cx="1808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0DEDB"/>
                </a:solidFill>
                <a:latin typeface="Poppins"/>
                <a:ea typeface="Poppins"/>
                <a:cs typeface="Poppins"/>
                <a:sym typeface="Poppins"/>
              </a:rPr>
              <a:t>MARKETING</a:t>
            </a:r>
            <a:endParaRPr b="1" i="0" sz="1200" u="none" cap="none" strike="noStrike">
              <a:solidFill>
                <a:srgbClr val="E0DE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7" name="Google Shape;197;p3"/>
          <p:cNvGrpSpPr/>
          <p:nvPr/>
        </p:nvGrpSpPr>
        <p:grpSpPr>
          <a:xfrm>
            <a:off x="8615886" y="1018626"/>
            <a:ext cx="434070" cy="555832"/>
            <a:chOff x="7342742" y="7565534"/>
            <a:chExt cx="1003631" cy="1285160"/>
          </a:xfrm>
        </p:grpSpPr>
        <p:sp>
          <p:nvSpPr>
            <p:cNvPr id="198" name="Google Shape;198;p3"/>
            <p:cNvSpPr/>
            <p:nvPr/>
          </p:nvSpPr>
          <p:spPr>
            <a:xfrm>
              <a:off x="7342742" y="8413002"/>
              <a:ext cx="198293" cy="437692"/>
            </a:xfrm>
            <a:custGeom>
              <a:rect b="b" l="l" r="r" t="t"/>
              <a:pathLst>
                <a:path extrusionOk="0" h="6836" w="3097">
                  <a:moveTo>
                    <a:pt x="2487" y="594"/>
                  </a:moveTo>
                  <a:lnTo>
                    <a:pt x="2487" y="6242"/>
                  </a:lnTo>
                  <a:lnTo>
                    <a:pt x="610" y="6242"/>
                  </a:lnTo>
                  <a:lnTo>
                    <a:pt x="610" y="594"/>
                  </a:lnTo>
                  <a:close/>
                  <a:moveTo>
                    <a:pt x="514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6338"/>
                  </a:lnTo>
                  <a:cubicBezTo>
                    <a:pt x="0" y="6611"/>
                    <a:pt x="225" y="6835"/>
                    <a:pt x="514" y="6835"/>
                  </a:cubicBezTo>
                  <a:lnTo>
                    <a:pt x="2599" y="6835"/>
                  </a:lnTo>
                  <a:cubicBezTo>
                    <a:pt x="2872" y="6835"/>
                    <a:pt x="3097" y="6611"/>
                    <a:pt x="3097" y="633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99" y="1"/>
                  </a:cubicBezTo>
                  <a:close/>
                </a:path>
              </a:pathLst>
            </a:custGeom>
            <a:solidFill>
              <a:srgbClr val="CDCAC8">
                <a:alpha val="28235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7611849" y="8279504"/>
              <a:ext cx="197333" cy="571189"/>
            </a:xfrm>
            <a:custGeom>
              <a:rect b="b" l="l" r="r" t="t"/>
              <a:pathLst>
                <a:path extrusionOk="0" h="8921" w="3082">
                  <a:moveTo>
                    <a:pt x="2487" y="594"/>
                  </a:moveTo>
                  <a:lnTo>
                    <a:pt x="2487" y="8327"/>
                  </a:lnTo>
                  <a:lnTo>
                    <a:pt x="594" y="8327"/>
                  </a:lnTo>
                  <a:lnTo>
                    <a:pt x="594" y="594"/>
                  </a:lnTo>
                  <a:close/>
                  <a:moveTo>
                    <a:pt x="498" y="0"/>
                  </a:moveTo>
                  <a:cubicBezTo>
                    <a:pt x="209" y="0"/>
                    <a:pt x="1" y="225"/>
                    <a:pt x="1" y="497"/>
                  </a:cubicBezTo>
                  <a:lnTo>
                    <a:pt x="1" y="8423"/>
                  </a:lnTo>
                  <a:cubicBezTo>
                    <a:pt x="1" y="8696"/>
                    <a:pt x="209" y="8920"/>
                    <a:pt x="498" y="8920"/>
                  </a:cubicBezTo>
                  <a:lnTo>
                    <a:pt x="2584" y="8920"/>
                  </a:lnTo>
                  <a:cubicBezTo>
                    <a:pt x="2856" y="8920"/>
                    <a:pt x="3081" y="8696"/>
                    <a:pt x="3081" y="8423"/>
                  </a:cubicBezTo>
                  <a:lnTo>
                    <a:pt x="3081" y="497"/>
                  </a:lnTo>
                  <a:cubicBezTo>
                    <a:pt x="3081" y="225"/>
                    <a:pt x="2856" y="0"/>
                    <a:pt x="2584" y="0"/>
                  </a:cubicBezTo>
                  <a:close/>
                </a:path>
              </a:pathLst>
            </a:custGeom>
            <a:solidFill>
              <a:srgbClr val="CDCAC8">
                <a:alpha val="28235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7879997" y="8145943"/>
              <a:ext cx="197269" cy="704751"/>
            </a:xfrm>
            <a:custGeom>
              <a:rect b="b" l="l" r="r" t="t"/>
              <a:pathLst>
                <a:path extrusionOk="0" h="11007" w="3081">
                  <a:moveTo>
                    <a:pt x="2487" y="594"/>
                  </a:moveTo>
                  <a:lnTo>
                    <a:pt x="2487" y="10413"/>
                  </a:lnTo>
                  <a:lnTo>
                    <a:pt x="594" y="10413"/>
                  </a:lnTo>
                  <a:lnTo>
                    <a:pt x="594" y="594"/>
                  </a:lnTo>
                  <a:close/>
                  <a:moveTo>
                    <a:pt x="497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509"/>
                  </a:lnTo>
                  <a:cubicBezTo>
                    <a:pt x="0" y="10782"/>
                    <a:pt x="225" y="11006"/>
                    <a:pt x="497" y="11006"/>
                  </a:cubicBezTo>
                  <a:lnTo>
                    <a:pt x="2583" y="11006"/>
                  </a:lnTo>
                  <a:cubicBezTo>
                    <a:pt x="2872" y="11006"/>
                    <a:pt x="3080" y="10782"/>
                    <a:pt x="3080" y="10509"/>
                  </a:cubicBezTo>
                  <a:lnTo>
                    <a:pt x="3080" y="498"/>
                  </a:lnTo>
                  <a:cubicBezTo>
                    <a:pt x="3080" y="241"/>
                    <a:pt x="2840" y="0"/>
                    <a:pt x="2583" y="0"/>
                  </a:cubicBezTo>
                  <a:close/>
                </a:path>
              </a:pathLst>
            </a:custGeom>
            <a:solidFill>
              <a:srgbClr val="CDCAC8">
                <a:alpha val="28235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148080" y="8013406"/>
              <a:ext cx="198293" cy="837288"/>
            </a:xfrm>
            <a:custGeom>
              <a:rect b="b" l="l" r="r" t="t"/>
              <a:pathLst>
                <a:path extrusionOk="0" h="13077" w="3097">
                  <a:moveTo>
                    <a:pt x="2487" y="610"/>
                  </a:moveTo>
                  <a:lnTo>
                    <a:pt x="2487" y="12483"/>
                  </a:lnTo>
                  <a:lnTo>
                    <a:pt x="610" y="12483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12579"/>
                  </a:lnTo>
                  <a:cubicBezTo>
                    <a:pt x="0" y="12852"/>
                    <a:pt x="225" y="13076"/>
                    <a:pt x="498" y="13076"/>
                  </a:cubicBezTo>
                  <a:lnTo>
                    <a:pt x="2583" y="13076"/>
                  </a:lnTo>
                  <a:cubicBezTo>
                    <a:pt x="2872" y="13076"/>
                    <a:pt x="3097" y="12852"/>
                    <a:pt x="3097" y="12579"/>
                  </a:cubicBezTo>
                  <a:lnTo>
                    <a:pt x="3097" y="498"/>
                  </a:lnTo>
                  <a:cubicBezTo>
                    <a:pt x="3097" y="225"/>
                    <a:pt x="2856" y="1"/>
                    <a:pt x="2583" y="1"/>
                  </a:cubicBezTo>
                  <a:close/>
                </a:path>
              </a:pathLst>
            </a:custGeom>
            <a:solidFill>
              <a:srgbClr val="CDCAC8">
                <a:alpha val="28235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342742" y="7565534"/>
              <a:ext cx="1001582" cy="486993"/>
            </a:xfrm>
            <a:custGeom>
              <a:rect b="b" l="l" r="r" t="t"/>
              <a:pathLst>
                <a:path extrusionOk="0" h="7606" w="15643">
                  <a:moveTo>
                    <a:pt x="12867" y="1"/>
                  </a:moveTo>
                  <a:cubicBezTo>
                    <a:pt x="12707" y="1"/>
                    <a:pt x="12562" y="145"/>
                    <a:pt x="12562" y="306"/>
                  </a:cubicBezTo>
                  <a:cubicBezTo>
                    <a:pt x="12562" y="466"/>
                    <a:pt x="12707" y="594"/>
                    <a:pt x="12867" y="594"/>
                  </a:cubicBezTo>
                  <a:lnTo>
                    <a:pt x="14520" y="594"/>
                  </a:lnTo>
                  <a:cubicBezTo>
                    <a:pt x="7112" y="6676"/>
                    <a:pt x="1008" y="6965"/>
                    <a:pt x="361" y="6965"/>
                  </a:cubicBezTo>
                  <a:cubicBezTo>
                    <a:pt x="327" y="6965"/>
                    <a:pt x="308" y="6964"/>
                    <a:pt x="305" y="6964"/>
                  </a:cubicBezTo>
                  <a:cubicBezTo>
                    <a:pt x="145" y="6964"/>
                    <a:pt x="0" y="7076"/>
                    <a:pt x="0" y="7252"/>
                  </a:cubicBezTo>
                  <a:cubicBezTo>
                    <a:pt x="0" y="7461"/>
                    <a:pt x="145" y="7605"/>
                    <a:pt x="305" y="7605"/>
                  </a:cubicBezTo>
                  <a:lnTo>
                    <a:pt x="353" y="7605"/>
                  </a:lnTo>
                  <a:cubicBezTo>
                    <a:pt x="1011" y="7605"/>
                    <a:pt x="7188" y="7413"/>
                    <a:pt x="14873" y="1140"/>
                  </a:cubicBezTo>
                  <a:lnTo>
                    <a:pt x="14873" y="1140"/>
                  </a:lnTo>
                  <a:lnTo>
                    <a:pt x="14472" y="2921"/>
                  </a:lnTo>
                  <a:cubicBezTo>
                    <a:pt x="14423" y="3081"/>
                    <a:pt x="14520" y="3242"/>
                    <a:pt x="14680" y="3290"/>
                  </a:cubicBezTo>
                  <a:lnTo>
                    <a:pt x="14744" y="3290"/>
                  </a:lnTo>
                  <a:cubicBezTo>
                    <a:pt x="14889" y="3290"/>
                    <a:pt x="15001" y="3193"/>
                    <a:pt x="15049" y="3049"/>
                  </a:cubicBezTo>
                  <a:lnTo>
                    <a:pt x="15643" y="386"/>
                  </a:lnTo>
                  <a:lnTo>
                    <a:pt x="15643" y="306"/>
                  </a:lnTo>
                  <a:lnTo>
                    <a:pt x="15643" y="274"/>
                  </a:lnTo>
                  <a:cubicBezTo>
                    <a:pt x="15643" y="257"/>
                    <a:pt x="15643" y="225"/>
                    <a:pt x="15627" y="193"/>
                  </a:cubicBezTo>
                  <a:cubicBezTo>
                    <a:pt x="15627" y="177"/>
                    <a:pt x="15611" y="161"/>
                    <a:pt x="15579" y="113"/>
                  </a:cubicBezTo>
                  <a:lnTo>
                    <a:pt x="15562" y="97"/>
                  </a:lnTo>
                  <a:lnTo>
                    <a:pt x="15498" y="33"/>
                  </a:lnTo>
                  <a:cubicBezTo>
                    <a:pt x="15482" y="17"/>
                    <a:pt x="15466" y="17"/>
                    <a:pt x="15450" y="1"/>
                  </a:cubicBezTo>
                  <a:close/>
                </a:path>
              </a:pathLst>
            </a:custGeom>
            <a:solidFill>
              <a:srgbClr val="CDCAC8">
                <a:alpha val="28235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3"/>
          <p:cNvSpPr txBox="1"/>
          <p:nvPr/>
        </p:nvSpPr>
        <p:spPr>
          <a:xfrm>
            <a:off x="3715147" y="1494300"/>
            <a:ext cx="3766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6700" u="none" cap="none" strike="noStrike">
                <a:solidFill>
                  <a:srgbClr val="1F4168"/>
                </a:solidFill>
                <a:latin typeface="Work Sans"/>
                <a:ea typeface="Work Sans"/>
                <a:cs typeface="Work Sans"/>
                <a:sym typeface="Work Sans"/>
              </a:rPr>
              <a:t>THANK</a:t>
            </a:r>
            <a:endParaRPr b="1" i="0" sz="6700" u="none" cap="none" strike="noStrike">
              <a:solidFill>
                <a:srgbClr val="1F4168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6700" u="none" cap="none" strike="noStrike">
                <a:solidFill>
                  <a:srgbClr val="1F4168"/>
                </a:solidFill>
                <a:latin typeface="Work Sans"/>
                <a:ea typeface="Work Sans"/>
                <a:cs typeface="Work Sans"/>
                <a:sym typeface="Work Sans"/>
              </a:rPr>
              <a:t>YOU</a:t>
            </a:r>
            <a:endParaRPr b="1" i="0" sz="6700" u="none" cap="none" strike="noStrike">
              <a:solidFill>
                <a:srgbClr val="1F4168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4" name="Google Shape;204;p3"/>
          <p:cNvSpPr/>
          <p:nvPr/>
        </p:nvSpPr>
        <p:spPr>
          <a:xfrm flipH="1" rot="-5400000">
            <a:off x="7134166" y="2252206"/>
            <a:ext cx="737700" cy="410400"/>
          </a:xfrm>
          <a:prstGeom prst="triangle">
            <a:avLst>
              <a:gd fmla="val 49916" name="adj"/>
            </a:avLst>
          </a:prstGeom>
          <a:solidFill>
            <a:srgbClr val="FFA6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 rot="5400000">
            <a:off x="3486291" y="2252206"/>
            <a:ext cx="737700" cy="410400"/>
          </a:xfrm>
          <a:prstGeom prst="triangle">
            <a:avLst>
              <a:gd fmla="val 49916" name="adj"/>
            </a:avLst>
          </a:prstGeom>
          <a:solidFill>
            <a:srgbClr val="FFA6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400562" y="528538"/>
            <a:ext cx="61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1F41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Market Timings</a:t>
            </a:r>
            <a:endParaRPr b="0" i="0" sz="2300" u="none" cap="none" strike="noStrike">
              <a:solidFill>
                <a:srgbClr val="1F41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aphicFrame>
        <p:nvGraphicFramePr>
          <p:cNvPr id="89" name="Google Shape;89;p2"/>
          <p:cNvGraphicFramePr/>
          <p:nvPr/>
        </p:nvGraphicFramePr>
        <p:xfrm>
          <a:off x="412755" y="1150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{A8CAB95C-180C-40B9-ABB3-E7DE2F38E0B2}</a:tableStyleId>
              </a:tblPr>
              <a:tblGrid>
                <a:gridCol w="587925"/>
                <a:gridCol w="1392625"/>
                <a:gridCol w="1360350"/>
                <a:gridCol w="4953150"/>
              </a:tblGrid>
              <a:tr h="27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A62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S. No.</a:t>
                      </a:r>
                      <a:endParaRPr sz="900" u="none" cap="none" strike="noStrike">
                        <a:solidFill>
                          <a:srgbClr val="FFA62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1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A62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Name</a:t>
                      </a:r>
                      <a:endParaRPr sz="900" u="none" cap="none" strike="noStrike">
                        <a:solidFill>
                          <a:srgbClr val="FFA62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1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A62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Timing</a:t>
                      </a:r>
                      <a:endParaRPr sz="900" u="none" cap="none" strike="noStrike">
                        <a:solidFill>
                          <a:srgbClr val="FFA62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1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A62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Remarks</a:t>
                      </a:r>
                      <a:endParaRPr sz="900" u="none" cap="none" strike="noStrike">
                        <a:solidFill>
                          <a:srgbClr val="FFA62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168"/>
                    </a:solidFill>
                  </a:tcPr>
                </a:tc>
              </a:tr>
              <a:tr h="4320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A62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1.</a:t>
                      </a:r>
                      <a:endParaRPr sz="900" u="none" cap="none" strike="noStrike">
                        <a:solidFill>
                          <a:srgbClr val="FFA62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16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Pre-opening Session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9:00 am – 9:08 am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413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168"/>
                        </a:buClr>
                        <a:buSzPts val="900"/>
                        <a:buFont typeface="Poppins Medium"/>
                        <a:buChar char="•"/>
                      </a:pPr>
                      <a:r>
                        <a:rPr i="0"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Orders can be placed for any transactio</a:t>
                      </a: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 in this period.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8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9:08 am - 9:15 am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413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168"/>
                        </a:buClr>
                        <a:buSzPts val="900"/>
                        <a:buFont typeface="Arial"/>
                        <a:buChar char="•"/>
                      </a:pPr>
                      <a:r>
                        <a:rPr b="1" lang="en" sz="900" u="none" cap="none" strike="noStrike">
                          <a:solidFill>
                            <a:srgbClr val="1F416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9:08 am – 9:12 am</a:t>
                      </a: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: Price determination of a share takes place via price </a:t>
                      </a:r>
                      <a:r>
                        <a:rPr b="1" lang="en" sz="900" u="sng" cap="none" strike="noStrike">
                          <a:solidFill>
                            <a:srgbClr val="1F416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matching order</a:t>
                      </a:r>
                      <a:r>
                        <a:rPr lang="en" sz="900" u="sng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</a:t>
                      </a: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to </a:t>
                      </a:r>
                      <a:r>
                        <a:rPr i="0"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determine prices at which trading will begin</a:t>
                      </a: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.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  <a:p>
                      <a:pPr indent="-2413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168"/>
                        </a:buClr>
                        <a:buSzPts val="900"/>
                        <a:buFont typeface="Poppins Medium"/>
                        <a:buChar char="•"/>
                      </a:pPr>
                      <a:r>
                        <a:rPr b="1" lang="en" sz="900" u="none" cap="none" strike="noStrike">
                          <a:solidFill>
                            <a:srgbClr val="1F416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9:12 am – 9:15 am</a:t>
                      </a: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: Transition period between pre opening session and normal market hours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A62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2.</a:t>
                      </a:r>
                      <a:endParaRPr sz="900" u="none" cap="none" strike="noStrike">
                        <a:solidFill>
                          <a:srgbClr val="FFA62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1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Market Hours or Normal Session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9:15 am – 3:30 pm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</a:t>
                      </a:r>
                      <a:r>
                        <a:rPr i="0"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ormal trading hours. </a:t>
                      </a: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</a:t>
                      </a:r>
                      <a:r>
                        <a:rPr i="0"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ransactions are executed via bilateral order matching system</a:t>
                      </a: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.</a:t>
                      </a:r>
                      <a:r>
                        <a:rPr i="0"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</a:t>
                      </a: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</a:t>
                      </a:r>
                      <a:r>
                        <a:rPr i="0"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rice is determined through demand and supply forces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A62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3.</a:t>
                      </a:r>
                      <a:endParaRPr sz="900" u="none" cap="none" strike="noStrike">
                        <a:solidFill>
                          <a:srgbClr val="FFA62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1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Post-closing session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3:30 pm – 4:00 pm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4130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168"/>
                        </a:buClr>
                        <a:buSzPts val="900"/>
                        <a:buFont typeface="Poppins Medium"/>
                        <a:buChar char="•"/>
                      </a:pPr>
                      <a:r>
                        <a:rPr b="1" i="0" lang="en" sz="900" u="none" cap="none" strike="noStrike">
                          <a:solidFill>
                            <a:srgbClr val="1F416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3:30 pm – 3:40 pm</a:t>
                      </a:r>
                      <a:r>
                        <a:rPr i="0"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: Closing price is calculated using a weighted average of prices at securities trading from 3 pm – 3.30 pm in a stock exchange.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  <a:p>
                      <a:pPr indent="-24130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168"/>
                        </a:buClr>
                        <a:buSzPts val="900"/>
                        <a:buFont typeface="Poppins Medium"/>
                        <a:buChar char="•"/>
                      </a:pPr>
                      <a:r>
                        <a:rPr b="1" i="0" lang="en" sz="900" u="none" cap="none" strike="noStrike">
                          <a:solidFill>
                            <a:srgbClr val="1F416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3:40 pm – 4:00 pm</a:t>
                      </a:r>
                      <a:r>
                        <a:rPr i="0"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: Bids for the following day’s trade can be placed. 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A62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4.</a:t>
                      </a:r>
                      <a:endParaRPr sz="900" u="none" cap="none" strike="noStrike">
                        <a:solidFill>
                          <a:srgbClr val="FFA62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1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After Market Hours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413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168"/>
                        </a:buClr>
                        <a:buSzPts val="900"/>
                        <a:buFont typeface="Poppins Medium"/>
                        <a:buChar char="•"/>
                      </a:pP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 transactions can take place. 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  <a:p>
                      <a:pPr indent="-24130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168"/>
                        </a:buClr>
                        <a:buSzPts val="900"/>
                        <a:buFont typeface="Poppins Medium"/>
                        <a:buChar char="•"/>
                      </a:pPr>
                      <a:r>
                        <a:rPr lang="en" sz="900" u="none" cap="none" strike="noStrike">
                          <a:solidFill>
                            <a:srgbClr val="1F4168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Investors can place aftermarket orders, which are executed the next day.</a:t>
                      </a:r>
                      <a:endParaRPr sz="900" u="none" cap="none" strike="noStrike">
                        <a:solidFill>
                          <a:srgbClr val="1F4168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6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90" name="Google Shape;90;p2"/>
          <p:cNvGrpSpPr/>
          <p:nvPr/>
        </p:nvGrpSpPr>
        <p:grpSpPr>
          <a:xfrm>
            <a:off x="275169" y="889032"/>
            <a:ext cx="7260238" cy="84600"/>
            <a:chOff x="564450" y="1778064"/>
            <a:chExt cx="14520475" cy="169200"/>
          </a:xfrm>
        </p:grpSpPr>
        <p:cxnSp>
          <p:nvCxnSpPr>
            <p:cNvPr id="91" name="Google Shape;91;p2"/>
            <p:cNvCxnSpPr/>
            <p:nvPr/>
          </p:nvCxnSpPr>
          <p:spPr>
            <a:xfrm>
              <a:off x="564450" y="1862664"/>
              <a:ext cx="14478000" cy="0"/>
            </a:xfrm>
            <a:prstGeom prst="straightConnector1">
              <a:avLst/>
            </a:prstGeom>
            <a:noFill/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2"/>
            <p:cNvSpPr/>
            <p:nvPr/>
          </p:nvSpPr>
          <p:spPr>
            <a:xfrm>
              <a:off x="14915425" y="1778064"/>
              <a:ext cx="169500" cy="169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714b2fe8f_0_28"/>
          <p:cNvSpPr txBox="1"/>
          <p:nvPr/>
        </p:nvSpPr>
        <p:spPr>
          <a:xfrm>
            <a:off x="412750" y="751500"/>
            <a:ext cx="78648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Is it compulsory to purchase/sell the shares at current market price?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is not compulsory to purchase or sell shares at the current market price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1" i="0" lang="en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Limit order</a:t>
            </a: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allows to specify the price at which you are willing to buy/sell the share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the current market price of a stock is Rs. 200, you can place a buy limit order at Rs. 195, which means that you are willing to buy the shares only if the price falls to Rs. 195 or below. Similarly, you can place a sell limit order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the  market price of the share does not reach the specified limit price, the order may not get executed.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e1f2215b1_0_0"/>
          <p:cNvSpPr txBox="1"/>
          <p:nvPr/>
        </p:nvSpPr>
        <p:spPr>
          <a:xfrm>
            <a:off x="412750" y="980100"/>
            <a:ext cx="66102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1" i="0" lang="en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Opening Price</a:t>
            </a: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price at which a security first trades when an exchange opens and may be different from previous day’s closing price.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❏"/>
            </a:pPr>
            <a:r>
              <a:rPr b="1" i="0" lang="en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Gap Up</a:t>
            </a: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occurs when the opening price of the stock is higher than the previous day’s high price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❏"/>
            </a:pPr>
            <a:r>
              <a:rPr b="1" i="0" lang="en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Gap Down</a:t>
            </a: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occurs when the opening price of the stock is lower than the previous day's low price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Gaps appear when there is sharp rise/fall in price of the stock when no trading activity is being carried out. 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Gaps could be created because of any positive/negative factors like increase in earnings of the company, change in traders view, etc.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3" name="Google Shape;103;g20e1f2215b1_0_0"/>
          <p:cNvSpPr txBox="1"/>
          <p:nvPr/>
        </p:nvSpPr>
        <p:spPr>
          <a:xfrm>
            <a:off x="400562" y="528538"/>
            <a:ext cx="61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1F41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Price of a stock</a:t>
            </a:r>
            <a:endParaRPr b="0" i="0" sz="2300" u="none" cap="none" strike="noStrike">
              <a:solidFill>
                <a:srgbClr val="1F41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104" name="Google Shape;104;g20e1f2215b1_0_0"/>
          <p:cNvGrpSpPr/>
          <p:nvPr/>
        </p:nvGrpSpPr>
        <p:grpSpPr>
          <a:xfrm>
            <a:off x="275169" y="889032"/>
            <a:ext cx="7260238" cy="84600"/>
            <a:chOff x="564450" y="1778064"/>
            <a:chExt cx="14520475" cy="169200"/>
          </a:xfrm>
        </p:grpSpPr>
        <p:cxnSp>
          <p:nvCxnSpPr>
            <p:cNvPr id="105" name="Google Shape;105;g20e1f2215b1_0_0"/>
            <p:cNvCxnSpPr/>
            <p:nvPr/>
          </p:nvCxnSpPr>
          <p:spPr>
            <a:xfrm>
              <a:off x="564450" y="1862664"/>
              <a:ext cx="14478000" cy="0"/>
            </a:xfrm>
            <a:prstGeom prst="straightConnector1">
              <a:avLst/>
            </a:prstGeom>
            <a:noFill/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g20e1f2215b1_0_0"/>
            <p:cNvSpPr/>
            <p:nvPr/>
          </p:nvSpPr>
          <p:spPr>
            <a:xfrm>
              <a:off x="14915425" y="1778064"/>
              <a:ext cx="169500" cy="169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714b2fe8f_3_2"/>
          <p:cNvSpPr txBox="1"/>
          <p:nvPr/>
        </p:nvSpPr>
        <p:spPr>
          <a:xfrm>
            <a:off x="412750" y="1258925"/>
            <a:ext cx="7891500" cy="28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1" i="0" lang="en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Closing Price</a:t>
            </a: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calculated using a weighted average of prices a share trading from 3 pm – 3.30 pm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Day’s High - highest price at which the security has traded during a trading day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Day’s Low - lowest price at which the security has traded during a trading day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OHLC stands for Open-High-Low-Close Price.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Last Traded Price - it is the price at the the latest or the most recent trade occurred.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Last Traded Price of a stock at 3:30 pm is not same as Closing Price because closing price is calculated using a weighted average of prices a share trading from 3 pm – 3.30 pm in an exchange.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52 week high/low – these represent the highest/lowest price at which a stock has traded during the immediate previous 52 weeks.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2" name="Google Shape;112;g1d714b2fe8f_3_2"/>
          <p:cNvSpPr txBox="1"/>
          <p:nvPr/>
        </p:nvSpPr>
        <p:spPr>
          <a:xfrm>
            <a:off x="400562" y="528538"/>
            <a:ext cx="61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1F41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Price of a stock</a:t>
            </a:r>
            <a:endParaRPr b="0" i="0" sz="2300" u="none" cap="none" strike="noStrike">
              <a:solidFill>
                <a:srgbClr val="1F41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113" name="Google Shape;113;g1d714b2fe8f_3_2"/>
          <p:cNvGrpSpPr/>
          <p:nvPr/>
        </p:nvGrpSpPr>
        <p:grpSpPr>
          <a:xfrm>
            <a:off x="235944" y="894807"/>
            <a:ext cx="7260238" cy="84600"/>
            <a:chOff x="564450" y="1778064"/>
            <a:chExt cx="14520475" cy="169200"/>
          </a:xfrm>
        </p:grpSpPr>
        <p:cxnSp>
          <p:nvCxnSpPr>
            <p:cNvPr id="114" name="Google Shape;114;g1d714b2fe8f_3_2"/>
            <p:cNvCxnSpPr/>
            <p:nvPr/>
          </p:nvCxnSpPr>
          <p:spPr>
            <a:xfrm>
              <a:off x="564450" y="1862664"/>
              <a:ext cx="14478000" cy="0"/>
            </a:xfrm>
            <a:prstGeom prst="straightConnector1">
              <a:avLst/>
            </a:prstGeom>
            <a:noFill/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g1d714b2fe8f_3_2"/>
            <p:cNvSpPr/>
            <p:nvPr/>
          </p:nvSpPr>
          <p:spPr>
            <a:xfrm>
              <a:off x="14915425" y="1778064"/>
              <a:ext cx="169500" cy="169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14b2fe8f_3_11"/>
          <p:cNvSpPr txBox="1"/>
          <p:nvPr/>
        </p:nvSpPr>
        <p:spPr>
          <a:xfrm>
            <a:off x="412650" y="979400"/>
            <a:ext cx="7388100" cy="28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Market Capitalization of a share is the total value of all the shares of a company, i.e. , price per share multiplied by the number of outstanding shares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example, HCL has 2,71,36,65,096 outstanding shares. As on Jan 20, 2023, the price of an HCL share is Rs. 1,107.75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Therefore, market capitalization of HCL is Rs. 3,00,606 Crore. (Rs. 1,107.75 per share* 2,71,36,65,096 shares)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Free float, also known as public float, refers to the number of shares of a company that are available to the public for trading in the secondary market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is the difference between total number of shares and any restricted shares(shares that are not transferable or shares held for promoter group)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1" name="Google Shape;121;g1d714b2fe8f_3_11"/>
          <p:cNvSpPr txBox="1"/>
          <p:nvPr/>
        </p:nvSpPr>
        <p:spPr>
          <a:xfrm>
            <a:off x="400562" y="528538"/>
            <a:ext cx="61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1F41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Market Capitalization</a:t>
            </a:r>
            <a:endParaRPr b="0" i="0" sz="2300" u="none" cap="none" strike="noStrike">
              <a:solidFill>
                <a:srgbClr val="1F41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122" name="Google Shape;122;g1d714b2fe8f_3_11"/>
          <p:cNvGrpSpPr/>
          <p:nvPr/>
        </p:nvGrpSpPr>
        <p:grpSpPr>
          <a:xfrm>
            <a:off x="275169" y="889032"/>
            <a:ext cx="7260238" cy="84600"/>
            <a:chOff x="564450" y="1778064"/>
            <a:chExt cx="14520475" cy="169200"/>
          </a:xfrm>
        </p:grpSpPr>
        <p:cxnSp>
          <p:nvCxnSpPr>
            <p:cNvPr id="123" name="Google Shape;123;g1d714b2fe8f_3_11"/>
            <p:cNvCxnSpPr/>
            <p:nvPr/>
          </p:nvCxnSpPr>
          <p:spPr>
            <a:xfrm>
              <a:off x="564450" y="1862664"/>
              <a:ext cx="14478000" cy="0"/>
            </a:xfrm>
            <a:prstGeom prst="straightConnector1">
              <a:avLst/>
            </a:prstGeom>
            <a:noFill/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g1d714b2fe8f_3_11"/>
            <p:cNvSpPr/>
            <p:nvPr/>
          </p:nvSpPr>
          <p:spPr>
            <a:xfrm>
              <a:off x="14915425" y="1778064"/>
              <a:ext cx="169500" cy="169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14b2fe8f_3_21"/>
          <p:cNvSpPr txBox="1"/>
          <p:nvPr/>
        </p:nvSpPr>
        <p:spPr>
          <a:xfrm>
            <a:off x="412650" y="979400"/>
            <a:ext cx="7752214" cy="2804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Free float market capitalization is the total value of free float shares of a company i.e., Free float multiplied by price per share.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free float of HCL as on Jan 20, 2023, is Rs. 1,17,236 Crore (around 61% of shares are held by Promoter and employees, thus not forming part of free float)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Market Capitalization of a stock may be different from true valuation.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Valuation refers to intrinsic/true value of a stock based on its cash generating potential.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may not always be reflected in the prevalent stock price at the time which leads to a difference in market capitalization and valuation.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" name="Google Shape;130;g1d714b2fe8f_3_21"/>
          <p:cNvSpPr txBox="1"/>
          <p:nvPr/>
        </p:nvSpPr>
        <p:spPr>
          <a:xfrm>
            <a:off x="400562" y="528538"/>
            <a:ext cx="61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1F41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Market Capitalization</a:t>
            </a:r>
            <a:endParaRPr b="0" i="0" sz="2300" u="none" cap="none" strike="noStrike">
              <a:solidFill>
                <a:srgbClr val="1F41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131" name="Google Shape;131;g1d714b2fe8f_3_21"/>
          <p:cNvGrpSpPr/>
          <p:nvPr/>
        </p:nvGrpSpPr>
        <p:grpSpPr>
          <a:xfrm>
            <a:off x="275169" y="889032"/>
            <a:ext cx="7260238" cy="84600"/>
            <a:chOff x="564450" y="1778064"/>
            <a:chExt cx="14520475" cy="169200"/>
          </a:xfrm>
        </p:grpSpPr>
        <p:cxnSp>
          <p:nvCxnSpPr>
            <p:cNvPr id="132" name="Google Shape;132;g1d714b2fe8f_3_21"/>
            <p:cNvCxnSpPr/>
            <p:nvPr/>
          </p:nvCxnSpPr>
          <p:spPr>
            <a:xfrm>
              <a:off x="564450" y="1862664"/>
              <a:ext cx="14478000" cy="0"/>
            </a:xfrm>
            <a:prstGeom prst="straightConnector1">
              <a:avLst/>
            </a:prstGeom>
            <a:noFill/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g1d714b2fe8f_3_21"/>
            <p:cNvSpPr/>
            <p:nvPr/>
          </p:nvSpPr>
          <p:spPr>
            <a:xfrm>
              <a:off x="14915425" y="1778064"/>
              <a:ext cx="169500" cy="169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412650" y="979400"/>
            <a:ext cx="7752214" cy="45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Snapshot from BSE’s website reflecting various terms for HCL Technologies Limited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400562" y="528538"/>
            <a:ext cx="61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1F41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Market Capitalization</a:t>
            </a:r>
            <a:endParaRPr b="0" i="0" sz="2300" u="none" cap="none" strike="noStrike">
              <a:solidFill>
                <a:srgbClr val="1F41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140" name="Google Shape;140;p16"/>
          <p:cNvGrpSpPr/>
          <p:nvPr/>
        </p:nvGrpSpPr>
        <p:grpSpPr>
          <a:xfrm>
            <a:off x="275169" y="889032"/>
            <a:ext cx="7260238" cy="84600"/>
            <a:chOff x="564450" y="1778064"/>
            <a:chExt cx="14520475" cy="169200"/>
          </a:xfrm>
        </p:grpSpPr>
        <p:cxnSp>
          <p:nvCxnSpPr>
            <p:cNvPr id="141" name="Google Shape;141;p16"/>
            <p:cNvCxnSpPr/>
            <p:nvPr/>
          </p:nvCxnSpPr>
          <p:spPr>
            <a:xfrm>
              <a:off x="564450" y="1862664"/>
              <a:ext cx="14478000" cy="0"/>
            </a:xfrm>
            <a:prstGeom prst="straightConnector1">
              <a:avLst/>
            </a:prstGeom>
            <a:noFill/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6"/>
            <p:cNvSpPr/>
            <p:nvPr/>
          </p:nvSpPr>
          <p:spPr>
            <a:xfrm>
              <a:off x="14915425" y="1778064"/>
              <a:ext cx="169500" cy="169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" y="1562763"/>
            <a:ext cx="8549640" cy="2729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/>
          <p:nvPr/>
        </p:nvSpPr>
        <p:spPr>
          <a:xfrm>
            <a:off x="3717235" y="3349487"/>
            <a:ext cx="1659835" cy="22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3717235" y="3596504"/>
            <a:ext cx="1659835" cy="22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714b2fe8f_3_30"/>
          <p:cNvSpPr txBox="1"/>
          <p:nvPr/>
        </p:nvSpPr>
        <p:spPr>
          <a:xfrm>
            <a:off x="412650" y="979400"/>
            <a:ext cx="38541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Here is an example of what a real-time demand-supply scenario for a stock (ICICI Bank) looks like: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text in blue reflects buyers and text is red reflects sellers.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Bid price is the highest price a buyer is willing to pay and is almost always lower than the offer price.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Bid quantity is the number of shares an investor is willing to buy at the bid price.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1" name="Google Shape;151;g1d714b2fe8f_3_30"/>
          <p:cNvSpPr txBox="1"/>
          <p:nvPr/>
        </p:nvSpPr>
        <p:spPr>
          <a:xfrm>
            <a:off x="400562" y="528538"/>
            <a:ext cx="61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1F41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Bid and Offer Price</a:t>
            </a:r>
            <a:endParaRPr b="0" i="0" sz="2300" u="none" cap="none" strike="noStrike">
              <a:solidFill>
                <a:srgbClr val="1F41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152" name="Google Shape;152;g1d714b2fe8f_3_30"/>
          <p:cNvGrpSpPr/>
          <p:nvPr/>
        </p:nvGrpSpPr>
        <p:grpSpPr>
          <a:xfrm>
            <a:off x="275169" y="889032"/>
            <a:ext cx="7260238" cy="84600"/>
            <a:chOff x="564450" y="1778064"/>
            <a:chExt cx="14520475" cy="169200"/>
          </a:xfrm>
        </p:grpSpPr>
        <p:cxnSp>
          <p:nvCxnSpPr>
            <p:cNvPr id="153" name="Google Shape;153;g1d714b2fe8f_3_30"/>
            <p:cNvCxnSpPr/>
            <p:nvPr/>
          </p:nvCxnSpPr>
          <p:spPr>
            <a:xfrm>
              <a:off x="564450" y="1862664"/>
              <a:ext cx="14478000" cy="0"/>
            </a:xfrm>
            <a:prstGeom prst="straightConnector1">
              <a:avLst/>
            </a:prstGeom>
            <a:noFill/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g1d714b2fe8f_3_30"/>
            <p:cNvSpPr/>
            <p:nvPr/>
          </p:nvSpPr>
          <p:spPr>
            <a:xfrm>
              <a:off x="14915425" y="1778064"/>
              <a:ext cx="169500" cy="169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A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5" name="Google Shape;155;g1d714b2fe8f_3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9050" y="1533663"/>
            <a:ext cx="3942000" cy="2758800"/>
          </a:xfrm>
          <a:prstGeom prst="roundRect">
            <a:avLst>
              <a:gd fmla="val 7777" name="adj"/>
            </a:avLst>
          </a:prstGeom>
          <a:noFill/>
          <a:ln cap="flat" cmpd="sng" w="19050">
            <a:solidFill>
              <a:srgbClr val="1F416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