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1"/>
  </p:notesMasterIdLst>
  <p:sldIdLst>
    <p:sldId id="256" r:id="rId2"/>
    <p:sldId id="330" r:id="rId3"/>
    <p:sldId id="343" r:id="rId4"/>
    <p:sldId id="325" r:id="rId5"/>
    <p:sldId id="381" r:id="rId6"/>
    <p:sldId id="380" r:id="rId7"/>
    <p:sldId id="341" r:id="rId8"/>
    <p:sldId id="382" r:id="rId9"/>
    <p:sldId id="326" r:id="rId10"/>
    <p:sldId id="383" r:id="rId11"/>
    <p:sldId id="384" r:id="rId12"/>
    <p:sldId id="344" r:id="rId13"/>
    <p:sldId id="368" r:id="rId14"/>
    <p:sldId id="369" r:id="rId15"/>
    <p:sldId id="371" r:id="rId16"/>
    <p:sldId id="387" r:id="rId17"/>
    <p:sldId id="385" r:id="rId18"/>
    <p:sldId id="386" r:id="rId19"/>
    <p:sldId id="3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8EE84-A16C-428D-933B-211954B7C7CD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4AAE4-8D0F-4EAF-8C50-BC4EA6C0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2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>
            <a:extLst>
              <a:ext uri="{FF2B5EF4-FFF2-40B4-BE49-F238E27FC236}">
                <a16:creationId xmlns:a16="http://schemas.microsoft.com/office/drawing/2014/main" id="{40A81D5B-5282-45F4-9FE6-1450204B2A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Notes Placeholder 2">
            <a:extLst>
              <a:ext uri="{FF2B5EF4-FFF2-40B4-BE49-F238E27FC236}">
                <a16:creationId xmlns:a16="http://schemas.microsoft.com/office/drawing/2014/main" id="{E4AE6649-4EA9-4BD0-9C89-1ECF763F6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Break down into front end and back end</a:t>
            </a:r>
          </a:p>
        </p:txBody>
      </p:sp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B8FBFDD5-B409-4FBA-8F91-5AD59D3840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20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20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20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20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AA59CE-890E-4937-9A5A-1C947D76A474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>
            <a:extLst>
              <a:ext uri="{FF2B5EF4-FFF2-40B4-BE49-F238E27FC236}">
                <a16:creationId xmlns:a16="http://schemas.microsoft.com/office/drawing/2014/main" id="{699691AF-20F5-46C9-B344-3511CE8AFB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62C237-B4AA-4F51-9B8C-C07D6488D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Javascript adoption with ES6, ‘don’t forget about babel’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Node.js: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Swift 2: Apples vision for modern web programming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Go: growing in popularity with startups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TypeScript</a:t>
            </a:r>
            <a:r>
              <a:rPr lang="en-US" dirty="0"/>
              <a:t>: Beauty of statically type Javascript (PS: Microsoft Technology)</a:t>
            </a:r>
          </a:p>
        </p:txBody>
      </p:sp>
      <p:sp>
        <p:nvSpPr>
          <p:cNvPr id="12291" name="Slide Number Placeholder 3">
            <a:extLst>
              <a:ext uri="{FF2B5EF4-FFF2-40B4-BE49-F238E27FC236}">
                <a16:creationId xmlns:a16="http://schemas.microsoft.com/office/drawing/2014/main" id="{B0FD9935-95DD-4E94-A608-89CC6408B4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20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20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20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20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10F5A0-54DA-4FC0-8F68-41AEBF5BC348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400D7817-9C14-41A2-B92A-4855BC69D3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23873AD5-9D36-4D3B-96CE-3E0963F6D8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HTML: Creates the DOM</a:t>
            </a:r>
          </a:p>
          <a:p>
            <a:r>
              <a:rPr lang="en-US" altLang="en-US"/>
              <a:t>CSS: Decorates the DOM</a:t>
            </a:r>
          </a:p>
          <a:p>
            <a:r>
              <a:rPr lang="en-US" altLang="en-US"/>
              <a:t>JavaScript: Modifies the DOM Dynamically</a:t>
            </a:r>
          </a:p>
          <a:p>
            <a:r>
              <a:rPr lang="en-US" altLang="en-US"/>
              <a:t>Back End Language: (PHP, Python, Ruby, F#): Generates the DOM on the fly</a:t>
            </a: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2E292EB6-DEA1-4EE5-89D5-739021B216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20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20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20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20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5552D9-22B5-4EEB-ACEC-00841B164F51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EB07077E-15E6-4BE7-A5A5-CFA4B7C4BA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2AAFD6EE-2AC3-42A4-A440-53E785DE77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MVC: separated (data model, logic, user interface) </a:t>
            </a:r>
          </a:p>
          <a:p>
            <a:r>
              <a:rPr lang="en-US" altLang="en-US"/>
              <a:t>Push-based frameworks use actions that do the required processing, and then "push" the data to the view layer to render the results</a:t>
            </a:r>
          </a:p>
          <a:p>
            <a:r>
              <a:rPr lang="en-US" altLang="en-US"/>
              <a:t>component-based: These frameworks start with the view layer, which can then "pull" results from multiple controllers as needed.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01D13BCE-B4A1-4CBE-8A8B-D6484516A4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20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20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20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20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D0A610-410B-44FC-92FC-4B3564DB431E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>
            <a:extLst>
              <a:ext uri="{FF2B5EF4-FFF2-40B4-BE49-F238E27FC236}">
                <a16:creationId xmlns:a16="http://schemas.microsoft.com/office/drawing/2014/main" id="{BFA8C787-616E-433B-A12B-6B006D3251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>
            <a:extLst>
              <a:ext uri="{FF2B5EF4-FFF2-40B4-BE49-F238E27FC236}">
                <a16:creationId xmlns:a16="http://schemas.microsoft.com/office/drawing/2014/main" id="{31F1D089-D1BD-42DF-90F6-5ED8238C6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HTML: Creates the DOM</a:t>
            </a:r>
          </a:p>
          <a:p>
            <a:r>
              <a:rPr lang="en-US" altLang="en-US"/>
              <a:t>CSS: Decorates the DOM</a:t>
            </a:r>
          </a:p>
          <a:p>
            <a:r>
              <a:rPr lang="en-US" altLang="en-US"/>
              <a:t>JavaScript: Modifies the DOM Dynamically</a:t>
            </a:r>
          </a:p>
          <a:p>
            <a:r>
              <a:rPr lang="en-US" altLang="en-US"/>
              <a:t>Back End Language: (PHP, Python, Ruby, F#): Generates the DOM on the fly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CA1D90B3-492B-49AF-8E17-1577327C48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20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20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20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202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20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2A8137-24F3-4A48-A7B2-2C5ED9A3A7D0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DE8C425-3B4E-49CC-8AB4-D25E90F7FB3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C1C9-9DA7-4EC7-AC8B-6A1FBB6054D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63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C425-3B4E-49CC-8AB4-D25E90F7FB3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C1C9-9DA7-4EC7-AC8B-6A1FBB60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6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C425-3B4E-49CC-8AB4-D25E90F7FB3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C1C9-9DA7-4EC7-AC8B-6A1FBB6054D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52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C425-3B4E-49CC-8AB4-D25E90F7FB3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C1C9-9DA7-4EC7-AC8B-6A1FBB60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3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C425-3B4E-49CC-8AB4-D25E90F7FB3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C1C9-9DA7-4EC7-AC8B-6A1FBB6054D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91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C425-3B4E-49CC-8AB4-D25E90F7FB3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C1C9-9DA7-4EC7-AC8B-6A1FBB60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C425-3B4E-49CC-8AB4-D25E90F7FB3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C1C9-9DA7-4EC7-AC8B-6A1FBB60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5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C425-3B4E-49CC-8AB4-D25E90F7FB3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C1C9-9DA7-4EC7-AC8B-6A1FBB60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C425-3B4E-49CC-8AB4-D25E90F7FB3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C1C9-9DA7-4EC7-AC8B-6A1FBB60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6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C425-3B4E-49CC-8AB4-D25E90F7FB3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C1C9-9DA7-4EC7-AC8B-6A1FBB60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C425-3B4E-49CC-8AB4-D25E90F7FB3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C1C9-9DA7-4EC7-AC8B-6A1FBB6054D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58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DE8C425-3B4E-49CC-8AB4-D25E90F7FB3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55C1C9-9DA7-4EC7-AC8B-6A1FBB6054D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4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apidapi.com/blog/soap-vs-rest-api/" TargetMode="External"/><Relationship Id="rId2" Type="http://schemas.openxmlformats.org/officeDocument/2006/relationships/hyperlink" Target="https://rapidapi.com/blog/rest-api-vs-web-api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fiddler" TargetMode="External"/><Relationship Id="rId2" Type="http://schemas.openxmlformats.org/officeDocument/2006/relationships/hyperlink" Target="http://bit.ly/postmane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otframeworks.com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E0A5-6391-4318-A5FA-DAD7685A1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Interaction with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6282C-3921-4D6C-A77A-997486E531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17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59FC9FDE-9048-4BBD-A399-1C62E50917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63782" y="590982"/>
            <a:ext cx="8229600" cy="369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dirty="0"/>
              <a:t>MVC (Model View Controller)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6FE5CD7C-AA48-445E-AB08-A42C0618C0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20982" y="174105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/>
              <a:t>A Web Application Development Framework</a:t>
            </a:r>
          </a:p>
          <a:p>
            <a:r>
              <a:rPr lang="en-US" altLang="en-US" sz="2400" dirty="0"/>
              <a:t>Model (M):</a:t>
            </a:r>
          </a:p>
          <a:p>
            <a:pPr lvl="1"/>
            <a:r>
              <a:rPr lang="en-US" altLang="en-US" dirty="0"/>
              <a:t>Where the data for the DOM is stored and handled)</a:t>
            </a:r>
          </a:p>
          <a:p>
            <a:pPr lvl="1"/>
            <a:r>
              <a:rPr lang="en-US" altLang="en-US" dirty="0"/>
              <a:t>This is where the backend connects</a:t>
            </a:r>
          </a:p>
          <a:p>
            <a:r>
              <a:rPr lang="en-US" altLang="en-US" sz="2400" dirty="0"/>
              <a:t>View (V):</a:t>
            </a:r>
          </a:p>
          <a:p>
            <a:pPr lvl="1"/>
            <a:r>
              <a:rPr lang="en-US" altLang="en-US" dirty="0"/>
              <a:t>Think of this like a Page which is a single DOM</a:t>
            </a:r>
          </a:p>
          <a:p>
            <a:pPr lvl="1"/>
            <a:r>
              <a:rPr lang="en-US" altLang="en-US" dirty="0"/>
              <a:t>Where changes to the page are rendered and displayed</a:t>
            </a:r>
          </a:p>
          <a:p>
            <a:r>
              <a:rPr lang="en-US" altLang="en-US" sz="2400" dirty="0"/>
              <a:t>Control (C):</a:t>
            </a:r>
          </a:p>
          <a:p>
            <a:pPr lvl="1"/>
            <a:r>
              <a:rPr lang="en-US" altLang="en-US" dirty="0"/>
              <a:t>This handles user input and interactions</a:t>
            </a:r>
          </a:p>
          <a:p>
            <a:pPr lvl="2"/>
            <a:r>
              <a:rPr lang="en-US" altLang="en-US" dirty="0"/>
              <a:t>Buttons</a:t>
            </a:r>
          </a:p>
          <a:p>
            <a:pPr lvl="2"/>
            <a:r>
              <a:rPr lang="en-US" altLang="en-US" dirty="0"/>
              <a:t>Forms</a:t>
            </a:r>
          </a:p>
          <a:p>
            <a:pPr lvl="2"/>
            <a:r>
              <a:rPr lang="en-US" altLang="en-US" dirty="0"/>
              <a:t>General Interface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643909-7116-4516-8FDE-5A9245DD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BACKEND development</a:t>
            </a:r>
          </a:p>
        </p:txBody>
      </p:sp>
      <p:sp>
        <p:nvSpPr>
          <p:cNvPr id="23554" name="Text Placeholder 4">
            <a:extLst>
              <a:ext uri="{FF2B5EF4-FFF2-40B4-BE49-F238E27FC236}">
                <a16:creationId xmlns:a16="http://schemas.microsoft.com/office/drawing/2014/main" id="{DEC44B98-BE24-4EBF-8794-B3CF3A03A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3">
            <a:extLst>
              <a:ext uri="{FF2B5EF4-FFF2-40B4-BE49-F238E27FC236}">
                <a16:creationId xmlns:a16="http://schemas.microsoft.com/office/drawing/2014/main" id="{EF1766E0-DE56-4EE3-9F3D-E3F58CF53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9927" y="749877"/>
            <a:ext cx="8229600" cy="369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dirty="0"/>
              <a:t>What is a Backend?</a:t>
            </a:r>
          </a:p>
        </p:txBody>
      </p:sp>
      <p:sp>
        <p:nvSpPr>
          <p:cNvPr id="24578" name="Content Placeholder 4">
            <a:extLst>
              <a:ext uri="{FF2B5EF4-FFF2-40B4-BE49-F238E27FC236}">
                <a16:creationId xmlns:a16="http://schemas.microsoft.com/office/drawing/2014/main" id="{5F6B774E-8D89-472E-AB35-58C61E9603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9927" y="1717963"/>
            <a:ext cx="9490363" cy="40316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800" dirty="0" err="1"/>
              <a:t>Semua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berjalan</a:t>
            </a:r>
            <a:r>
              <a:rPr lang="en-US" altLang="en-US" sz="2800" dirty="0"/>
              <a:t> pada </a:t>
            </a:r>
            <a:r>
              <a:rPr lang="en-US" altLang="en-US" sz="2800" dirty="0" err="1"/>
              <a:t>aplikasi</a:t>
            </a:r>
            <a:endParaRPr lang="en-US" altLang="en-US" sz="2800" dirty="0"/>
          </a:p>
          <a:p>
            <a:r>
              <a:rPr lang="en-US" altLang="en-US" sz="2800" dirty="0"/>
              <a:t>Web API</a:t>
            </a:r>
          </a:p>
          <a:p>
            <a:pPr lvl="1"/>
            <a:r>
              <a:rPr lang="en-US" altLang="en-US" sz="2400" dirty="0" err="1"/>
              <a:t>Terhubung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antara</a:t>
            </a:r>
            <a:r>
              <a:rPr lang="en-US" altLang="en-US" sz="2400" dirty="0"/>
              <a:t> layer frontend dan backend</a:t>
            </a:r>
          </a:p>
          <a:p>
            <a:pPr lvl="1"/>
            <a:r>
              <a:rPr lang="en-US" altLang="en-US" sz="2400" dirty="0" err="1"/>
              <a:t>Terhubung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API calls (POST, GET, PUT, etc. )</a:t>
            </a:r>
          </a:p>
          <a:p>
            <a:pPr lvl="1"/>
            <a:r>
              <a:rPr lang="en-US" altLang="en-US" sz="2400" dirty="0" err="1"/>
              <a:t>Mengirimkan</a:t>
            </a:r>
            <a:r>
              <a:rPr lang="en-US" altLang="en-US" sz="2400" dirty="0"/>
              <a:t> data pada Backend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Frontend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JSON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3241B613-08FF-4134-A659-EB47DD3D6E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88472" y="1013113"/>
            <a:ext cx="8229600" cy="369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dirty="0"/>
              <a:t>What is a </a:t>
            </a:r>
            <a:r>
              <a:rPr lang="en-US" altLang="en-US" dirty="0" err="1"/>
              <a:t>WebAPI</a:t>
            </a:r>
            <a:r>
              <a:rPr lang="en-US" altLang="en-US" dirty="0"/>
              <a:t>?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861D277-BEE8-4D80-A8C8-B4E0F56924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65563" y="2073708"/>
            <a:ext cx="9227127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/>
              <a:t>Layer </a:t>
            </a:r>
            <a:r>
              <a:rPr lang="en-US" altLang="en-US" sz="2400" dirty="0" err="1"/>
              <a:t>antara</a:t>
            </a:r>
            <a:r>
              <a:rPr lang="en-US" altLang="en-US" sz="2400" dirty="0"/>
              <a:t> front end dan back-end system</a:t>
            </a:r>
          </a:p>
          <a:p>
            <a:r>
              <a:rPr lang="en-US" altLang="en-US" sz="2400" dirty="0"/>
              <a:t>A “must have” if your APIs will be consumed by third-party services</a:t>
            </a:r>
          </a:p>
          <a:p>
            <a:r>
              <a:rPr lang="en-US" altLang="en-US" sz="2400" dirty="0" err="1"/>
              <a:t>Keterangan</a:t>
            </a:r>
            <a:endParaRPr lang="en-US" altLang="en-US" sz="2400" dirty="0"/>
          </a:p>
          <a:p>
            <a:pPr lvl="1"/>
            <a:r>
              <a:rPr lang="en-US" altLang="en-US" sz="2000" dirty="0" err="1"/>
              <a:t>Bagaimana</a:t>
            </a:r>
            <a:r>
              <a:rPr lang="en-US" altLang="en-US" sz="2000" dirty="0"/>
              <a:t> API </a:t>
            </a:r>
            <a:r>
              <a:rPr lang="en-US" altLang="en-US" sz="2000" dirty="0" err="1"/>
              <a:t>berjalan</a:t>
            </a:r>
            <a:r>
              <a:rPr lang="en-US" altLang="en-US" sz="2000" dirty="0"/>
              <a:t> (signature, content negotiation)?</a:t>
            </a:r>
          </a:p>
          <a:p>
            <a:pPr lvl="1"/>
            <a:r>
              <a:rPr lang="en-US" altLang="en-US" sz="2000" dirty="0" err="1"/>
              <a:t>Standar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digunakan</a:t>
            </a:r>
            <a:r>
              <a:rPr lang="en-US" altLang="en-US" sz="2000" dirty="0"/>
              <a:t> (response codes, etc.)?</a:t>
            </a:r>
          </a:p>
          <a:p>
            <a:pPr lvl="1"/>
            <a:r>
              <a:rPr lang="en-US" altLang="en-US" sz="2000" dirty="0" err="1"/>
              <a:t>Apakah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aman</a:t>
            </a:r>
            <a:r>
              <a:rPr lang="en-US" altLang="en-US" sz="2000" dirty="0"/>
              <a:t>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A1AFAB10-143F-424A-9D79-11FBCF995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57150"/>
            <a:ext cx="8229600" cy="369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Re</a:t>
            </a:r>
            <a:r>
              <a:rPr lang="en-US" altLang="en-US"/>
              <a:t>presentational </a:t>
            </a:r>
            <a:r>
              <a:rPr lang="en-US" altLang="en-US">
                <a:solidFill>
                  <a:srgbClr val="FF0000"/>
                </a:solidFill>
              </a:rPr>
              <a:t>S</a:t>
            </a:r>
            <a:r>
              <a:rPr lang="en-US" altLang="en-US"/>
              <a:t>tate </a:t>
            </a:r>
            <a:r>
              <a:rPr lang="en-US" altLang="en-US">
                <a:solidFill>
                  <a:srgbClr val="FF0000"/>
                </a:solidFill>
              </a:rPr>
              <a:t>T</a:t>
            </a:r>
            <a:r>
              <a:rPr lang="en-US" altLang="en-US"/>
              <a:t>ransfer (REST) 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34BBDD90-6283-4AF0-A516-87D94342B8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2437" y="2109645"/>
            <a:ext cx="8229600" cy="3168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/>
              <a:t>Client-server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/>
              <a:t>Stateless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/>
              <a:t>Resource-based (vs. remote </a:t>
            </a:r>
            <a:r>
              <a:rPr lang="en-US" altLang="en-US" sz="2400" i="1" dirty="0"/>
              <a:t>procedure call</a:t>
            </a:r>
            <a:r>
              <a:rPr lang="en-US" altLang="en-US" sz="2400" dirty="0"/>
              <a:t>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/>
              <a:t>HTTP methods (GET, POST, PUT, DELETE)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/>
              <a:t>Side Effects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/>
              <a:t>It’s a style, not a standard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CB4921A9-A746-4950-B705-2D4B9B3A8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9928" y="957696"/>
            <a:ext cx="8229600" cy="369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dirty="0" err="1"/>
              <a:t>WebAPI</a:t>
            </a:r>
            <a:r>
              <a:rPr lang="en-US" altLang="en-US" dirty="0"/>
              <a:t> Terms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9C0D0D8A-ECBB-4F66-AF44-C960F9E50C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48691" y="1954358"/>
            <a:ext cx="8229600" cy="3213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GET – “read”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POST – “insert” (collection)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PUT – “replace”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DELETE – “remove”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PATCH – “update”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Custom (proceed with caution)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ACFC-EC99-41FF-891A-F5D95724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BC4A7-A9A2-48EE-9034-707211BA6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API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software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laiinya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user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RapidAPI</a:t>
            </a:r>
            <a:r>
              <a:rPr lang="en-US" dirty="0"/>
              <a:t> </a:t>
            </a:r>
            <a:r>
              <a:rPr lang="en-US" dirty="0" err="1"/>
              <a:t>adlaah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platform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web-based APIs.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web API yang </a:t>
            </a:r>
            <a:r>
              <a:rPr lang="en-US" dirty="0" err="1"/>
              <a:t>terkenal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Representational state transfer API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RESTful</a:t>
            </a:r>
            <a:r>
              <a:rPr lang="en-US" dirty="0"/>
              <a:t> API for short.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GET: </a:t>
            </a:r>
            <a:r>
              <a:rPr lang="en-US" b="1" dirty="0" err="1"/>
              <a:t>Digunakan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r</a:t>
            </a:r>
            <a:r>
              <a:rPr lang="en-US" dirty="0"/>
              <a:t>equest data </a:t>
            </a:r>
            <a:r>
              <a:rPr lang="en-US" dirty="0" err="1"/>
              <a:t>dari</a:t>
            </a:r>
            <a:r>
              <a:rPr lang="en-US" dirty="0"/>
              <a:t> endpoint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POST: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an endpoint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DELETE: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endpoint.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PATCH</a:t>
            </a:r>
            <a:r>
              <a:rPr lang="en-US" dirty="0"/>
              <a:t>: </a:t>
            </a:r>
            <a:r>
              <a:rPr lang="en-US" dirty="0" err="1"/>
              <a:t>MengUpdate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rekaman</a:t>
            </a:r>
            <a:r>
              <a:rPr lang="en-US" dirty="0"/>
              <a:t> pada </a:t>
            </a:r>
            <a:r>
              <a:rPr lang="en-US" dirty="0" err="1"/>
              <a:t>sebuah</a:t>
            </a:r>
            <a:r>
              <a:rPr lang="en-US" dirty="0"/>
              <a:t> endpoint.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7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7BAC-C97A-4A52-8A57-AA5BF46D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JS + Rest </a:t>
            </a:r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14EA11-5187-49E1-AFBA-10CBC5FF6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351" y="1565564"/>
            <a:ext cx="8311762" cy="4022725"/>
          </a:xfrm>
        </p:spPr>
      </p:pic>
    </p:spTree>
    <p:extLst>
      <p:ext uri="{BB962C8B-B14F-4D97-AF65-F5344CB8AC3E}">
        <p14:creationId xmlns:p14="http://schemas.microsoft.com/office/powerpoint/2010/main" val="3767548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7F3D-0726-46FA-8402-F8140386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frontend dan backend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40E82B-7BE8-4809-97B7-8BCD03B60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ntitled">
            <a:extLst>
              <a:ext uri="{FF2B5EF4-FFF2-40B4-BE49-F238E27FC236}">
                <a16:creationId xmlns:a16="http://schemas.microsoft.com/office/drawing/2014/main" id="{FC4B5CF5-C61A-4B6C-AE5C-A9E32B55E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937" y="2084832"/>
            <a:ext cx="6606454" cy="359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904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26B07244-3C68-4E3D-BA69-E878B8AC3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57150"/>
            <a:ext cx="8229600" cy="369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/>
              <a:t>Tools for Testing WebAPI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187AA-1E97-4727-9D48-DEF0512D8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635001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Postman Chrome extension</a:t>
            </a:r>
          </a:p>
          <a:p>
            <a:pPr marL="0" indent="0">
              <a:buNone/>
              <a:defRPr/>
            </a:pPr>
            <a:r>
              <a:rPr lang="en-US" dirty="0">
                <a:hlinkClick r:id="rId2"/>
              </a:rPr>
              <a:t>http://bit.ly/postmanext</a:t>
            </a:r>
            <a:endParaRPr lang="en-US" dirty="0"/>
          </a:p>
          <a:p>
            <a:pPr>
              <a:defRPr/>
            </a:pPr>
            <a:r>
              <a:rPr lang="en-US" dirty="0"/>
              <a:t>Fiddler by </a:t>
            </a:r>
            <a:r>
              <a:rPr lang="en-US" dirty="0" err="1"/>
              <a:t>Telerik</a:t>
            </a:r>
            <a:r>
              <a:rPr lang="en-US" dirty="0"/>
              <a:t> </a:t>
            </a:r>
          </a:p>
          <a:p>
            <a:pPr marL="0" indent="0">
              <a:buNone/>
              <a:defRPr/>
            </a:pPr>
            <a:r>
              <a:rPr lang="en-US" dirty="0">
                <a:hlinkClick r:id="rId3"/>
              </a:rPr>
              <a:t>http://www.Telerik.com/fiddler</a:t>
            </a:r>
            <a:r>
              <a:rPr lang="en-US" dirty="0"/>
              <a:t> 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30723" name="Picture 2" descr="Image result for postman api testing">
            <a:extLst>
              <a:ext uri="{FF2B5EF4-FFF2-40B4-BE49-F238E27FC236}">
                <a16:creationId xmlns:a16="http://schemas.microsoft.com/office/drawing/2014/main" id="{5DE16FD7-DAB5-47BD-8766-0A7C33BC5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49588"/>
            <a:ext cx="5392738" cy="337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9F6F7F41-93CC-431A-BF33-A0CF3C62C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57150"/>
            <a:ext cx="8229600" cy="369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/>
              <a:t>Web Applications</a:t>
            </a:r>
          </a:p>
        </p:txBody>
      </p:sp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88E26776-11E1-4A9B-8075-97E7538FB2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200" y="854076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/>
              <a:t>UI (Front End (DOM, Framework))</a:t>
            </a:r>
          </a:p>
          <a:p>
            <a:r>
              <a:rPr lang="en-US" altLang="en-US"/>
              <a:t>Request Layer (Web API)</a:t>
            </a:r>
          </a:p>
          <a:p>
            <a:r>
              <a:rPr lang="en-US" altLang="en-US"/>
              <a:t>Back End (Database, Logic)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4F9533DF-7EDB-49FB-836D-CFCFFA2E4CA3}"/>
              </a:ext>
            </a:extLst>
          </p:cNvPr>
          <p:cNvSpPr/>
          <p:nvPr/>
        </p:nvSpPr>
        <p:spPr>
          <a:xfrm>
            <a:off x="7288214" y="3590926"/>
            <a:ext cx="1779587" cy="1046163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Internet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4E9266-5C5A-4292-B651-D032298250B8}"/>
              </a:ext>
            </a:extLst>
          </p:cNvPr>
          <p:cNvSpPr/>
          <p:nvPr/>
        </p:nvSpPr>
        <p:spPr>
          <a:xfrm>
            <a:off x="9374188" y="3438526"/>
            <a:ext cx="1090612" cy="13509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/>
              <a:t>Browser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A97F442B-4608-4C82-9E59-7789B6E1A837}"/>
              </a:ext>
            </a:extLst>
          </p:cNvPr>
          <p:cNvSpPr/>
          <p:nvPr/>
        </p:nvSpPr>
        <p:spPr>
          <a:xfrm>
            <a:off x="3476626" y="5214938"/>
            <a:ext cx="1090613" cy="14478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Media Cache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D43356-AF0D-4292-845C-AFA6AF7DB378}"/>
              </a:ext>
            </a:extLst>
          </p:cNvPr>
          <p:cNvSpPr/>
          <p:nvPr/>
        </p:nvSpPr>
        <p:spPr>
          <a:xfrm>
            <a:off x="3327400" y="3292476"/>
            <a:ext cx="1390650" cy="16414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/>
              <a:t>API</a:t>
            </a:r>
          </a:p>
          <a:p>
            <a:pPr algn="ctr" eaLnBrk="1" hangingPunct="1">
              <a:defRPr/>
            </a:pPr>
            <a:endParaRPr lang="en-US" dirty="0"/>
          </a:p>
        </p:txBody>
      </p:sp>
      <p:pic>
        <p:nvPicPr>
          <p:cNvPr id="8199" name="Picture 20">
            <a:extLst>
              <a:ext uri="{FF2B5EF4-FFF2-40B4-BE49-F238E27FC236}">
                <a16:creationId xmlns:a16="http://schemas.microsoft.com/office/drawing/2014/main" id="{A5D495A8-9B5B-4A97-A84B-94121E46F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513" y="3852864"/>
            <a:ext cx="98266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4DE9FB7-F581-4602-868F-D7BD67B5C1A1}"/>
              </a:ext>
            </a:extLst>
          </p:cNvPr>
          <p:cNvSpPr/>
          <p:nvPr/>
        </p:nvSpPr>
        <p:spPr>
          <a:xfrm>
            <a:off x="5472113" y="3292476"/>
            <a:ext cx="1390650" cy="16414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/>
              <a:t>Front End</a:t>
            </a:r>
          </a:p>
          <a:p>
            <a:pPr algn="ctr" eaLnBrk="1" hangingPunct="1">
              <a:defRPr/>
            </a:pP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19C5C4-A74C-4684-AD1E-C1BB036CD363}"/>
              </a:ext>
            </a:extLst>
          </p:cNvPr>
          <p:cNvCxnSpPr>
            <a:stCxn id="10" idx="1"/>
            <a:endCxn id="19" idx="2"/>
          </p:cNvCxnSpPr>
          <p:nvPr/>
        </p:nvCxnSpPr>
        <p:spPr>
          <a:xfrm flipV="1">
            <a:off x="4022725" y="4933950"/>
            <a:ext cx="0" cy="28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CAA2CC-9B55-4F9D-B854-9036BF151FEC}"/>
              </a:ext>
            </a:extLst>
          </p:cNvPr>
          <p:cNvCxnSpPr>
            <a:stCxn id="22" idx="3"/>
            <a:endCxn id="9" idx="2"/>
          </p:cNvCxnSpPr>
          <p:nvPr/>
        </p:nvCxnSpPr>
        <p:spPr>
          <a:xfrm>
            <a:off x="6862763" y="4113213"/>
            <a:ext cx="43021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5B5415-5DDE-487A-8E18-9C6FFA9DFAA1}"/>
              </a:ext>
            </a:extLst>
          </p:cNvPr>
          <p:cNvCxnSpPr>
            <a:stCxn id="9" idx="0"/>
          </p:cNvCxnSpPr>
          <p:nvPr/>
        </p:nvCxnSpPr>
        <p:spPr>
          <a:xfrm>
            <a:off x="9066214" y="4113213"/>
            <a:ext cx="30797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DC0EDB-EC25-4DE0-BF31-0A1FA540B534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4718051" y="4113213"/>
            <a:ext cx="754063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05" name="TextBox 42">
            <a:extLst>
              <a:ext uri="{FF2B5EF4-FFF2-40B4-BE49-F238E27FC236}">
                <a16:creationId xmlns:a16="http://schemas.microsoft.com/office/drawing/2014/main" id="{9AD5ADB2-90B6-473B-A73B-80B1156C2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589" y="3783014"/>
            <a:ext cx="1119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JSON</a:t>
            </a:r>
          </a:p>
        </p:txBody>
      </p:sp>
      <p:sp>
        <p:nvSpPr>
          <p:cNvPr id="44" name="Cylinder 43">
            <a:extLst>
              <a:ext uri="{FF2B5EF4-FFF2-40B4-BE49-F238E27FC236}">
                <a16:creationId xmlns:a16="http://schemas.microsoft.com/office/drawing/2014/main" id="{5490F320-656C-44C8-A024-0AFC94F29DFA}"/>
              </a:ext>
            </a:extLst>
          </p:cNvPr>
          <p:cNvSpPr/>
          <p:nvPr/>
        </p:nvSpPr>
        <p:spPr>
          <a:xfrm>
            <a:off x="1879601" y="3438525"/>
            <a:ext cx="944563" cy="1608138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Database</a:t>
            </a:r>
          </a:p>
        </p:txBody>
      </p:sp>
      <p:pic>
        <p:nvPicPr>
          <p:cNvPr id="8207" name="Picture 47">
            <a:extLst>
              <a:ext uri="{FF2B5EF4-FFF2-40B4-BE49-F238E27FC236}">
                <a16:creationId xmlns:a16="http://schemas.microsoft.com/office/drawing/2014/main" id="{35B50BE6-64F2-40AA-AC8F-2B6FD0142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39" y="3890964"/>
            <a:ext cx="1271587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0C979A6-94F0-4A13-84A2-1CA1575E46C6}"/>
              </a:ext>
            </a:extLst>
          </p:cNvPr>
          <p:cNvSpPr/>
          <p:nvPr/>
        </p:nvSpPr>
        <p:spPr>
          <a:xfrm>
            <a:off x="3155951" y="3765550"/>
            <a:ext cx="1139825" cy="9588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Logic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9DE914A-249E-4CA5-A859-1E33DD9D5C8D}"/>
              </a:ext>
            </a:extLst>
          </p:cNvPr>
          <p:cNvCxnSpPr>
            <a:stCxn id="44" idx="4"/>
            <a:endCxn id="49" idx="1"/>
          </p:cNvCxnSpPr>
          <p:nvPr/>
        </p:nvCxnSpPr>
        <p:spPr>
          <a:xfrm>
            <a:off x="2824164" y="4241801"/>
            <a:ext cx="331787" cy="3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Brace 55">
            <a:extLst>
              <a:ext uri="{FF2B5EF4-FFF2-40B4-BE49-F238E27FC236}">
                <a16:creationId xmlns:a16="http://schemas.microsoft.com/office/drawing/2014/main" id="{51C10FF8-6AAA-4A8A-8904-0471E3B6775C}"/>
              </a:ext>
            </a:extLst>
          </p:cNvPr>
          <p:cNvSpPr/>
          <p:nvPr/>
        </p:nvSpPr>
        <p:spPr>
          <a:xfrm rot="16200000">
            <a:off x="9770269" y="2604294"/>
            <a:ext cx="209550" cy="123348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11" name="TextBox 56">
            <a:extLst>
              <a:ext uri="{FF2B5EF4-FFF2-40B4-BE49-F238E27FC236}">
                <a16:creationId xmlns:a16="http://schemas.microsoft.com/office/drawing/2014/main" id="{2402FC4A-6E5A-4757-B0BA-F4C7FBE01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226" y="2752725"/>
            <a:ext cx="855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Client</a:t>
            </a:r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7D839B04-53B4-4477-AC48-D637480F78F8}"/>
              </a:ext>
            </a:extLst>
          </p:cNvPr>
          <p:cNvSpPr/>
          <p:nvPr/>
        </p:nvSpPr>
        <p:spPr>
          <a:xfrm rot="16200000">
            <a:off x="4291807" y="740570"/>
            <a:ext cx="193675" cy="4945062"/>
          </a:xfrm>
          <a:prstGeom prst="rightBrace">
            <a:avLst>
              <a:gd name="adj1" fmla="val 8333"/>
              <a:gd name="adj2" fmla="val 499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.</a:t>
            </a:r>
          </a:p>
        </p:txBody>
      </p:sp>
      <p:sp>
        <p:nvSpPr>
          <p:cNvPr id="8213" name="TextBox 58">
            <a:extLst>
              <a:ext uri="{FF2B5EF4-FFF2-40B4-BE49-F238E27FC236}">
                <a16:creationId xmlns:a16="http://schemas.microsoft.com/office/drawing/2014/main" id="{F48856D4-672C-47A6-8B31-91691A3D6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6" y="2778125"/>
            <a:ext cx="249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Server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3B7940-C66A-480B-BFA8-EF523B0B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Frontend development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DC8618-7D58-4C9C-84B1-86EEBA4A7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Image result for javascript">
            <a:extLst>
              <a:ext uri="{FF2B5EF4-FFF2-40B4-BE49-F238E27FC236}">
                <a16:creationId xmlns:a16="http://schemas.microsoft.com/office/drawing/2014/main" id="{9CA87044-0EFC-497B-8158-A40841187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39" y="2472747"/>
            <a:ext cx="545465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553A95BE-B485-4E7A-AB42-BC5E9B07A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43891" y="1096241"/>
            <a:ext cx="8229600" cy="369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/>
              <a:t>Front End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F7E52-D9EB-4713-B352-943A3095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364" y="1998086"/>
            <a:ext cx="8229600" cy="2089005"/>
          </a:xfrm>
        </p:spPr>
        <p:txBody>
          <a:bodyPr/>
          <a:lstStyle/>
          <a:p>
            <a:pPr>
              <a:defRPr/>
            </a:pPr>
            <a:r>
              <a:rPr lang="en-US" dirty="0"/>
              <a:t>HTML/CSS</a:t>
            </a:r>
          </a:p>
          <a:p>
            <a:pPr>
              <a:defRPr/>
            </a:pPr>
            <a:r>
              <a:rPr lang="en-US" dirty="0"/>
              <a:t>Javascript</a:t>
            </a:r>
          </a:p>
          <a:p>
            <a:pPr>
              <a:defRPr/>
            </a:pPr>
            <a:r>
              <a:rPr lang="en-US" dirty="0"/>
              <a:t>Java (applets)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A768EDBA-B7B0-486B-85D3-0CA49F75F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52945" y="611332"/>
            <a:ext cx="8229600" cy="369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dirty="0"/>
              <a:t>DOM (Document Object Model)</a:t>
            </a:r>
          </a:p>
        </p:txBody>
      </p:sp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id="{EC6607F8-04ED-4E7B-983A-C0433350D0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182" y="1620981"/>
            <a:ext cx="8229600" cy="327674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Document Object Model </a:t>
            </a:r>
            <a:r>
              <a:rPr lang="en-US" altLang="en-US" dirty="0" err="1"/>
              <a:t>menjadikan</a:t>
            </a:r>
            <a:r>
              <a:rPr lang="en-US" altLang="en-US" dirty="0"/>
              <a:t> </a:t>
            </a:r>
            <a:r>
              <a:rPr lang="en-US" altLang="en-US" dirty="0" err="1"/>
              <a:t>setiap</a:t>
            </a:r>
            <a:r>
              <a:rPr lang="en-US" altLang="en-US" dirty="0"/>
              <a:t> item yang </a:t>
            </a:r>
            <a:r>
              <a:rPr lang="en-US" altLang="en-US" dirty="0" err="1"/>
              <a:t>dialamatkan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aplikasi</a:t>
            </a:r>
            <a:r>
              <a:rPr lang="en-US" altLang="en-US" dirty="0"/>
              <a:t> web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dimanipulasi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warna</a:t>
            </a:r>
            <a:r>
              <a:rPr lang="en-US" altLang="en-US" dirty="0"/>
              <a:t>, </a:t>
            </a:r>
            <a:r>
              <a:rPr lang="en-US" altLang="en-US" dirty="0" err="1"/>
              <a:t>transparansi</a:t>
            </a:r>
            <a:r>
              <a:rPr lang="en-US" altLang="en-US" dirty="0"/>
              <a:t>, </a:t>
            </a:r>
            <a:r>
              <a:rPr lang="en-US" altLang="en-US" dirty="0" err="1"/>
              <a:t>posisi,suara</a:t>
            </a:r>
            <a:endParaRPr lang="en-US" altLang="en-US" dirty="0"/>
          </a:p>
          <a:p>
            <a:r>
              <a:rPr lang="en-US" altLang="en-US" dirty="0" err="1"/>
              <a:t>Setiap</a:t>
            </a:r>
            <a:r>
              <a:rPr lang="en-US" altLang="en-US" dirty="0"/>
              <a:t> HTML Tag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DOM object</a:t>
            </a:r>
          </a:p>
        </p:txBody>
      </p:sp>
      <p:pic>
        <p:nvPicPr>
          <p:cNvPr id="13315" name="Picture 2" descr="Image result for document object model">
            <a:extLst>
              <a:ext uri="{FF2B5EF4-FFF2-40B4-BE49-F238E27FC236}">
                <a16:creationId xmlns:a16="http://schemas.microsoft.com/office/drawing/2014/main" id="{3F24EA0F-201E-4E9F-8613-E76CDDE37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541" y="3429000"/>
            <a:ext cx="489585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1A47A433-46FD-4795-B509-112AB3C0D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57150"/>
            <a:ext cx="8229600" cy="369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/>
              <a:t>DOM (Document Object Model)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0A2946-9CCE-4C6F-A856-1BAEA08E554A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97000"/>
            <a:ext cx="8229600" cy="4546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D946C61D-3321-4ABF-B8AF-CF903E64F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33055" y="874568"/>
            <a:ext cx="8229600" cy="369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dirty="0"/>
              <a:t>What is a Framework?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84940ECA-EE66-4819-BF57-8DE31E5C8B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45673" y="2039794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dirty="0"/>
              <a:t>Types of Framework Architectures</a:t>
            </a:r>
          </a:p>
          <a:p>
            <a:pPr lvl="1"/>
            <a:r>
              <a:rPr lang="en-US" altLang="en-US" dirty="0"/>
              <a:t>Model-View-Controller (MVC)</a:t>
            </a:r>
          </a:p>
          <a:p>
            <a:pPr lvl="1"/>
            <a:r>
              <a:rPr lang="en-US" altLang="en-US" dirty="0"/>
              <a:t>Three Tier Organization</a:t>
            </a:r>
          </a:p>
          <a:p>
            <a:pPr lvl="2"/>
            <a:r>
              <a:rPr lang="en-US" altLang="en-US" dirty="0"/>
              <a:t>Client (Usually the browser running HTML/</a:t>
            </a:r>
            <a:r>
              <a:rPr lang="en-US" altLang="en-US" dirty="0" err="1"/>
              <a:t>Javascipt</a:t>
            </a:r>
            <a:r>
              <a:rPr lang="en-US" altLang="en-US" dirty="0"/>
              <a:t>/CSS)</a:t>
            </a:r>
          </a:p>
          <a:p>
            <a:pPr lvl="2"/>
            <a:r>
              <a:rPr lang="en-US" altLang="en-US" dirty="0"/>
              <a:t>Application (Running the Business Logic) </a:t>
            </a:r>
          </a:p>
          <a:p>
            <a:pPr lvl="2"/>
            <a:r>
              <a:rPr lang="en-US" altLang="en-US" dirty="0"/>
              <a:t>Database (Data Storage) 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Types of Frameworks</a:t>
            </a:r>
          </a:p>
          <a:p>
            <a:pPr lvl="1"/>
            <a:r>
              <a:rPr lang="en-US" altLang="en-US" dirty="0"/>
              <a:t>Server Side: Django, Ruby on Rails</a:t>
            </a:r>
          </a:p>
          <a:p>
            <a:pPr lvl="1"/>
            <a:r>
              <a:rPr lang="en-US" altLang="en-US" dirty="0"/>
              <a:t>Client Side: Angular, React, Vue</a:t>
            </a:r>
          </a:p>
          <a:p>
            <a:pPr lvl="2"/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erge 4">
            <a:extLst>
              <a:ext uri="{FF2B5EF4-FFF2-40B4-BE49-F238E27FC236}">
                <a16:creationId xmlns:a16="http://schemas.microsoft.com/office/drawing/2014/main" id="{CC4D0739-ED08-48F0-B129-FB159F4EB45B}"/>
              </a:ext>
            </a:extLst>
          </p:cNvPr>
          <p:cNvSpPr/>
          <p:nvPr/>
        </p:nvSpPr>
        <p:spPr>
          <a:xfrm>
            <a:off x="3268663" y="925514"/>
            <a:ext cx="5707062" cy="5932487"/>
          </a:xfrm>
          <a:prstGeom prst="flowChartMer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/>
              <a:t>Framework </a:t>
            </a:r>
          </a:p>
        </p:txBody>
      </p:sp>
      <p:sp>
        <p:nvSpPr>
          <p:cNvPr id="18434" name="Title 1">
            <a:extLst>
              <a:ext uri="{FF2B5EF4-FFF2-40B4-BE49-F238E27FC236}">
                <a16:creationId xmlns:a16="http://schemas.microsoft.com/office/drawing/2014/main" id="{1DB5A843-E6C9-4867-A74E-B9CE635F8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57150"/>
            <a:ext cx="8229600" cy="369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/>
              <a:t>Framework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996B26-3355-43CB-88D7-BBF228703E1E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97000"/>
            <a:ext cx="8229600" cy="4546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3A32ED8A-E6FF-4576-B915-8A8733C71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57150"/>
            <a:ext cx="8229600" cy="369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/>
              <a:t>Javascript Frameworks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B1717746-48CF-459B-B70A-0A73C9F7BB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200" y="115411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/>
              <a:t>AngularJS/Angular 2</a:t>
            </a:r>
          </a:p>
          <a:p>
            <a:r>
              <a:rPr lang="en-US" altLang="en-US"/>
              <a:t>ASP.net </a:t>
            </a:r>
          </a:p>
          <a:p>
            <a:r>
              <a:rPr lang="en-US" altLang="en-US"/>
              <a:t>React</a:t>
            </a:r>
          </a:p>
          <a:p>
            <a:r>
              <a:rPr lang="en-US" altLang="en-US"/>
              <a:t>Polymer 1.0</a:t>
            </a:r>
          </a:p>
          <a:p>
            <a:r>
              <a:rPr lang="en-US" altLang="en-US"/>
              <a:t>Ember.js</a:t>
            </a:r>
          </a:p>
          <a:p>
            <a:r>
              <a:rPr lang="en-US" altLang="en-US"/>
              <a:t>Vue.js </a:t>
            </a:r>
          </a:p>
        </p:txBody>
      </p:sp>
      <p:pic>
        <p:nvPicPr>
          <p:cNvPr id="20483" name="Picture 2" descr="Image result for angular.js">
            <a:extLst>
              <a:ext uri="{FF2B5EF4-FFF2-40B4-BE49-F238E27FC236}">
                <a16:creationId xmlns:a16="http://schemas.microsoft.com/office/drawing/2014/main" id="{4999C257-17F5-4D19-8C96-86A0AAB47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88" y="4279901"/>
            <a:ext cx="3478212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6" descr="Image result for polymer.js">
            <a:extLst>
              <a:ext uri="{FF2B5EF4-FFF2-40B4-BE49-F238E27FC236}">
                <a16:creationId xmlns:a16="http://schemas.microsoft.com/office/drawing/2014/main" id="{55BC19E9-E932-49D0-9599-A5311CB4D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826" y="4572000"/>
            <a:ext cx="210026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8" descr="Image result for EMBER.JS">
            <a:extLst>
              <a:ext uri="{FF2B5EF4-FFF2-40B4-BE49-F238E27FC236}">
                <a16:creationId xmlns:a16="http://schemas.microsoft.com/office/drawing/2014/main" id="{CDBBF455-0F59-4076-BBB7-F0C2BFB7A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357688"/>
            <a:ext cx="39512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10" descr="Image result for asp.net">
            <a:extLst>
              <a:ext uri="{FF2B5EF4-FFF2-40B4-BE49-F238E27FC236}">
                <a16:creationId xmlns:a16="http://schemas.microsoft.com/office/drawing/2014/main" id="{1376709B-1C87-4866-90BC-4859C74EE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64" y="2554289"/>
            <a:ext cx="1912937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Rectangle 3">
            <a:extLst>
              <a:ext uri="{FF2B5EF4-FFF2-40B4-BE49-F238E27FC236}">
                <a16:creationId xmlns:a16="http://schemas.microsoft.com/office/drawing/2014/main" id="{E0C54A22-E0B9-4946-9ECB-DB890531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879476"/>
            <a:ext cx="3638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6"/>
              </a:rPr>
              <a:t>http://hotframeworks.com</a:t>
            </a:r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423</TotalTime>
  <Words>699</Words>
  <Application>Microsoft Office PowerPoint</Application>
  <PresentationFormat>Widescreen</PresentationFormat>
  <Paragraphs>124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Interaction with api</vt:lpstr>
      <vt:lpstr>Web Applications</vt:lpstr>
      <vt:lpstr>Frontend development</vt:lpstr>
      <vt:lpstr>Front End Languages</vt:lpstr>
      <vt:lpstr>DOM (Document Object Model)</vt:lpstr>
      <vt:lpstr>DOM (Document Object Model)</vt:lpstr>
      <vt:lpstr>What is a Framework?</vt:lpstr>
      <vt:lpstr>Framework</vt:lpstr>
      <vt:lpstr>Javascript Frameworks</vt:lpstr>
      <vt:lpstr>MVC (Model View Controller)</vt:lpstr>
      <vt:lpstr>BACKEND development</vt:lpstr>
      <vt:lpstr>What is a Backend?</vt:lpstr>
      <vt:lpstr>What is a WebAPI?</vt:lpstr>
      <vt:lpstr>Representational State Transfer (REST) </vt:lpstr>
      <vt:lpstr>WebAPI Terms</vt:lpstr>
      <vt:lpstr>COnt</vt:lpstr>
      <vt:lpstr>React JS + Rest api</vt:lpstr>
      <vt:lpstr>Cara kerja frontend dan backend</vt:lpstr>
      <vt:lpstr>Tools for Testing WebAPI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 rabbit</dc:creator>
  <cp:lastModifiedBy>white rabbit</cp:lastModifiedBy>
  <cp:revision>6</cp:revision>
  <dcterms:created xsi:type="dcterms:W3CDTF">2021-02-25T07:56:25Z</dcterms:created>
  <dcterms:modified xsi:type="dcterms:W3CDTF">2021-02-26T17:35:50Z</dcterms:modified>
</cp:coreProperties>
</file>