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sldIdLst>
    <p:sldId id="257" r:id="rId2"/>
    <p:sldId id="258" r:id="rId3"/>
    <p:sldId id="259" r:id="rId4"/>
    <p:sldId id="292" r:id="rId5"/>
    <p:sldId id="294" r:id="rId6"/>
    <p:sldId id="293" r:id="rId7"/>
    <p:sldId id="295" r:id="rId8"/>
    <p:sldId id="290" r:id="rId9"/>
    <p:sldId id="296" r:id="rId10"/>
    <p:sldId id="297" r:id="rId11"/>
    <p:sldId id="298" r:id="rId12"/>
    <p:sldId id="299" r:id="rId13"/>
    <p:sldId id="303" r:id="rId14"/>
    <p:sldId id="301" r:id="rId15"/>
    <p:sldId id="300" r:id="rId16"/>
    <p:sldId id="304" r:id="rId17"/>
    <p:sldId id="305" r:id="rId18"/>
    <p:sldId id="302" r:id="rId19"/>
    <p:sldId id="306" r:id="rId20"/>
    <p:sldId id="307" r:id="rId21"/>
    <p:sldId id="308" r:id="rId22"/>
    <p:sldId id="309" r:id="rId23"/>
    <p:sldId id="310" r:id="rId24"/>
    <p:sldId id="311" r:id="rId25"/>
    <p:sldId id="31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F9A56-4E06-4E0B-B7B1-5F9163FCFE6B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9763-D046-48E4-A174-F07C2564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3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19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5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8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8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03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6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3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67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8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26337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2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F14B61-4523-440A-9869-5D381064A5F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87F6-98A1-4F27-8A7D-A6DB136B1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Meyti Eka </a:t>
            </a:r>
            <a:r>
              <a:rPr lang="en-US" dirty="0" err="1"/>
              <a:t>Apriyani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beauty products on a table with accent leaves">
            <a:extLst>
              <a:ext uri="{FF2B5EF4-FFF2-40B4-BE49-F238E27FC236}">
                <a16:creationId xmlns:a16="http://schemas.microsoft.com/office/drawing/2014/main" id="{989DB536-6819-4D2C-B0DB-D6649F94F6C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7DFB1-007E-4298-A6DE-314319388D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55F98-9AD3-4FED-A7BE-B0A401351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69B5AA-9952-416D-AD70-35DBDDBE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 script evolution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34005-BA49-437E-A7B7-1B2BEF50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20" y="1871249"/>
            <a:ext cx="8010679" cy="46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1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7B82F-8680-4D3C-A6DA-55B385BEDA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80534-D574-418E-901C-C04443D9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4A4D9C-1CD4-43A8-B2F4-E00ECE9F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A4D76-3601-445B-A390-D9B24A98DB0F}"/>
              </a:ext>
            </a:extLst>
          </p:cNvPr>
          <p:cNvSpPr txBox="1"/>
          <p:nvPr/>
        </p:nvSpPr>
        <p:spPr>
          <a:xfrm>
            <a:off x="1241937" y="2414544"/>
            <a:ext cx="94506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Modern JavaScript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library JavaScript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menciptakan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web yang </a:t>
            </a:r>
            <a:r>
              <a:rPr lang="en-US" sz="2000" dirty="0" err="1"/>
              <a:t>relevan</a:t>
            </a:r>
            <a:r>
              <a:rPr lang="en-US" sz="2000" dirty="0"/>
              <a:t>. </a:t>
            </a:r>
            <a:r>
              <a:rPr lang="en-US" sz="2000" dirty="0" err="1"/>
              <a:t>Relevan</a:t>
            </a:r>
            <a:r>
              <a:rPr lang="en-US" sz="2000" dirty="0"/>
              <a:t>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menyesuaikan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tren</a:t>
            </a:r>
            <a:r>
              <a:rPr lang="en-US" sz="2000" dirty="0"/>
              <a:t> yang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scalable dan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 oleh orang </a:t>
            </a:r>
            <a:r>
              <a:rPr lang="en-US" sz="2000" dirty="0" err="1"/>
              <a:t>banyak</a:t>
            </a:r>
            <a:r>
              <a:rPr lang="en-US" sz="2000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18861-92CC-45BA-A876-39C21BBB0271}"/>
              </a:ext>
            </a:extLst>
          </p:cNvPr>
          <p:cNvSpPr txBox="1"/>
          <p:nvPr/>
        </p:nvSpPr>
        <p:spPr>
          <a:xfrm>
            <a:off x="1241937" y="3938185"/>
            <a:ext cx="94506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pada </a:t>
            </a:r>
            <a:r>
              <a:rPr lang="en-US" dirty="0" err="1"/>
              <a:t>sisi</a:t>
            </a:r>
            <a:r>
              <a:rPr lang="en-US" dirty="0"/>
              <a:t> Website, di mana </a:t>
            </a:r>
            <a:r>
              <a:rPr lang="en-US" dirty="0" err="1"/>
              <a:t>teknologi-teknologi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JavaScript. Pada </a:t>
            </a:r>
            <a:r>
              <a:rPr lang="en-US" dirty="0" err="1"/>
              <a:t>sisi</a:t>
            </a:r>
            <a:r>
              <a:rPr lang="en-US" dirty="0"/>
              <a:t> Frontend </a:t>
            </a:r>
            <a:r>
              <a:rPr lang="en-US" dirty="0" err="1"/>
              <a:t>muncul</a:t>
            </a:r>
            <a:r>
              <a:rPr lang="en-US" dirty="0"/>
              <a:t> Framework JavaScript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ReactJs</a:t>
            </a:r>
            <a:r>
              <a:rPr lang="en-US" dirty="0"/>
              <a:t>, </a:t>
            </a:r>
            <a:r>
              <a:rPr lang="en-US" dirty="0" err="1"/>
              <a:t>VueJs</a:t>
            </a:r>
            <a:r>
              <a:rPr lang="en-US" dirty="0"/>
              <a:t>, dan Angular. Pada </a:t>
            </a:r>
            <a:r>
              <a:rPr lang="en-US" dirty="0" err="1"/>
              <a:t>sisi</a:t>
            </a:r>
            <a:r>
              <a:rPr lang="en-US" dirty="0"/>
              <a:t> Backend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 dan </a:t>
            </a:r>
            <a:r>
              <a:rPr lang="en-US" dirty="0" err="1"/>
              <a:t>Frameworknya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ExpressJs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21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D65C6-27D9-4BBB-B036-51FF6172A0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BD04C-34C7-44A2-9ECA-39BF5651C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636FCA-E63A-4F2B-83DB-9614C18D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Penggunaan</a:t>
            </a:r>
            <a:r>
              <a:rPr lang="en-US" sz="3600" dirty="0"/>
              <a:t> Modern </a:t>
            </a:r>
            <a:r>
              <a:rPr lang="en-US" sz="3600" dirty="0" err="1"/>
              <a:t>Javascript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59D91-6B70-4AF5-BBDC-59DFBD32D46C}"/>
              </a:ext>
            </a:extLst>
          </p:cNvPr>
          <p:cNvSpPr txBox="1"/>
          <p:nvPr/>
        </p:nvSpPr>
        <p:spPr>
          <a:xfrm>
            <a:off x="896829" y="1943094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Variabel</a:t>
            </a:r>
            <a:r>
              <a:rPr lang="en-US" sz="2400" dirty="0"/>
              <a:t> let dan const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F7E0B-B946-401A-9175-91B3F8B0DF5B}"/>
              </a:ext>
            </a:extLst>
          </p:cNvPr>
          <p:cNvSpPr txBox="1"/>
          <p:nvPr/>
        </p:nvSpPr>
        <p:spPr>
          <a:xfrm>
            <a:off x="2031590" y="2654399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Template Literals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C9E8C-334F-4EFD-ADDF-0C28653ACE18}"/>
              </a:ext>
            </a:extLst>
          </p:cNvPr>
          <p:cNvSpPr txBox="1"/>
          <p:nvPr/>
        </p:nvSpPr>
        <p:spPr>
          <a:xfrm>
            <a:off x="3049229" y="3244334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Arrow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C3FFB-BFB7-4F6F-B52A-575B51AF5522}"/>
              </a:ext>
            </a:extLst>
          </p:cNvPr>
          <p:cNvSpPr txBox="1"/>
          <p:nvPr/>
        </p:nvSpPr>
        <p:spPr>
          <a:xfrm>
            <a:off x="1913604" y="3927837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Methods Array (map, filter, reduce)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E2C10-1B66-4BEC-AFF3-448F7B3D750E}"/>
              </a:ext>
            </a:extLst>
          </p:cNvPr>
          <p:cNvSpPr txBox="1"/>
          <p:nvPr/>
        </p:nvSpPr>
        <p:spPr>
          <a:xfrm>
            <a:off x="2876550" y="4602433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Destructing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96C15-43F9-453D-8FD9-87966B549A94}"/>
              </a:ext>
            </a:extLst>
          </p:cNvPr>
          <p:cNvSpPr txBox="1"/>
          <p:nvPr/>
        </p:nvSpPr>
        <p:spPr>
          <a:xfrm>
            <a:off x="5467964" y="5220392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Spread Operator</a:t>
            </a:r>
          </a:p>
        </p:txBody>
      </p:sp>
    </p:spTree>
    <p:extLst>
      <p:ext uri="{BB962C8B-B14F-4D97-AF65-F5344CB8AC3E}">
        <p14:creationId xmlns:p14="http://schemas.microsoft.com/office/powerpoint/2010/main" val="66054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FA01B-725C-4C24-A856-ACAF66437B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0007FF-E8F0-4091-B903-31E145017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9B377F-3DC5-4206-8C61-C0B7D614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let and const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E1F45-152E-4C0F-8D61-15C66868799C}"/>
              </a:ext>
            </a:extLst>
          </p:cNvPr>
          <p:cNvSpPr txBox="1"/>
          <p:nvPr/>
        </p:nvSpPr>
        <p:spPr>
          <a:xfrm>
            <a:off x="1138344" y="1943094"/>
            <a:ext cx="9585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Keyword let dan const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pengganti</a:t>
            </a:r>
            <a:r>
              <a:rPr lang="en-US" sz="2000" dirty="0"/>
              <a:t> keyword var.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55243-8AE0-4113-9DF1-28D64C7A7771}"/>
              </a:ext>
            </a:extLst>
          </p:cNvPr>
          <p:cNvSpPr txBox="1"/>
          <p:nvPr/>
        </p:nvSpPr>
        <p:spPr>
          <a:xfrm>
            <a:off x="1138344" y="2316685"/>
            <a:ext cx="1119402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let dan const </a:t>
            </a:r>
            <a:r>
              <a:rPr lang="en-US" sz="2000" dirty="0" err="1"/>
              <a:t>memperbaiki</a:t>
            </a:r>
            <a:r>
              <a:rPr lang="en-US" sz="2000" dirty="0"/>
              <a:t> </a:t>
            </a:r>
            <a:r>
              <a:rPr lang="en-US" sz="2000" dirty="0" err="1"/>
              <a:t>permasalahan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pada keyword var </a:t>
            </a:r>
            <a:r>
              <a:rPr lang="en-US" sz="2000" dirty="0" err="1"/>
              <a:t>seperti</a:t>
            </a:r>
            <a:r>
              <a:rPr lang="en-US" sz="2000" dirty="0"/>
              <a:t> Hoisting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Hoisting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fenomena</a:t>
            </a:r>
            <a:r>
              <a:rPr lang="en-US" sz="2000" dirty="0"/>
              <a:t> di mana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dideklarasi</a:t>
            </a:r>
            <a:r>
              <a:rPr lang="en-US" sz="20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dideklarasi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let dan const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</a:t>
            </a:r>
            <a:r>
              <a:rPr lang="en-US" sz="2000" dirty="0" err="1"/>
              <a:t>kurawal</a:t>
            </a:r>
            <a:r>
              <a:rPr lang="en-US" sz="2000" dirty="0"/>
              <a:t> (curly braces)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block </a:t>
            </a:r>
            <a:r>
              <a:rPr lang="en-US" sz="2000" dirty="0" err="1"/>
              <a:t>tersebut</a:t>
            </a:r>
            <a:r>
              <a:rPr lang="en-US" sz="2000" dirty="0"/>
              <a:t> dan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luarnya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Block scope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diprediksi</a:t>
            </a:r>
            <a:r>
              <a:rPr lang="en-US" sz="2000" dirty="0"/>
              <a:t> dan </a:t>
            </a:r>
            <a:r>
              <a:rPr lang="en-US" sz="2000" dirty="0" err="1"/>
              <a:t>meminimalisir</a:t>
            </a:r>
            <a:r>
              <a:rPr lang="en-US" sz="2000" dirty="0"/>
              <a:t> error yang </a:t>
            </a:r>
            <a:r>
              <a:rPr lang="en-US" sz="2000" dirty="0" err="1"/>
              <a:t>terjadi</a:t>
            </a:r>
            <a:r>
              <a:rPr lang="en-US" sz="2000" dirty="0"/>
              <a:t> pada </a:t>
            </a:r>
            <a:r>
              <a:rPr lang="en-US" sz="2000" dirty="0" err="1"/>
              <a:t>variabel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Keyword let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en-US" sz="2000" dirty="0"/>
              <a:t> di-reassign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dideklarasi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Keyword const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di-reassign. </a:t>
            </a:r>
            <a:r>
              <a:rPr lang="en-US" sz="2000" dirty="0" err="1"/>
              <a:t>Variabel</a:t>
            </a:r>
            <a:r>
              <a:rPr lang="en-US" sz="2000" dirty="0"/>
              <a:t> const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konstan</a:t>
            </a:r>
            <a:r>
              <a:rPr lang="en-US" sz="2000" dirty="0"/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.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tepatnya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const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di-reassign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dideklarasi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13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B8596-2F3C-4177-B415-D2D41044B1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2D10E-C18F-4115-8153-331EF436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6C3F1-3A74-4A83-9ECD-93DA3EAE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EDC82-98E6-43A4-A5BF-A6A217E5F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65" y="1287962"/>
            <a:ext cx="8140956" cy="42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7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FA01B-725C-4C24-A856-ACAF66437B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0007FF-E8F0-4091-B903-31E145017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9B377F-3DC5-4206-8C61-C0B7D614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E1F45-152E-4C0F-8D61-15C66868799C}"/>
              </a:ext>
            </a:extLst>
          </p:cNvPr>
          <p:cNvSpPr txBox="1"/>
          <p:nvPr/>
        </p:nvSpPr>
        <p:spPr>
          <a:xfrm>
            <a:off x="1138344" y="1943094"/>
            <a:ext cx="7784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Template literals </a:t>
            </a: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string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C24D95C-641E-4564-A381-275A1FBD7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44" y="1997842"/>
            <a:ext cx="1077835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 literals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sangat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powerfull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dibandingkan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kutip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kutip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Penulisan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template literals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karakter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``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Interpolasi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memasukkan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menjadi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mudah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sintaks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${}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>
                <a:latin typeface="Arial" panose="020B0604020202020204" pitchFamily="34" charset="0"/>
              </a:rPr>
              <a:t>Untuk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menggabungkan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string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menulis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baris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karakter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newline (\n)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carriage return (\r).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kutip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bersarang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kutip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kutip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template literals.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8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9F319-51BA-4FD1-8E95-90DB5C4D01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6BA03-EE6A-4173-A647-0DE0A99BE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5A0E4B-553D-4355-B868-5A8507B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29" y="573503"/>
            <a:ext cx="10156826" cy="737229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A6820-501A-4275-8DF1-4282BF77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30" y="1675857"/>
            <a:ext cx="6648450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1159AD-56C6-4766-922B-B520C1D73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46" y="4220032"/>
            <a:ext cx="65436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1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FA01B-725C-4C24-A856-ACAF66437B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0007FF-E8F0-4091-B903-31E145017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9B377F-3DC5-4206-8C61-C0B7D614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E1F45-152E-4C0F-8D61-15C66868799C}"/>
              </a:ext>
            </a:extLst>
          </p:cNvPr>
          <p:cNvSpPr txBox="1"/>
          <p:nvPr/>
        </p:nvSpPr>
        <p:spPr>
          <a:xfrm>
            <a:off x="1138344" y="1943094"/>
            <a:ext cx="94804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Arrow function </a:t>
            </a: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singkat</a:t>
            </a:r>
            <a:r>
              <a:rPr lang="en-US" sz="2000" dirty="0"/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4801D00-74A7-4E74-99A5-E9206A5C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29" y="32741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Arrow function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memungkinkan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menulis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sintaks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Menggantikan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keyword return dan body function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parameter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dihapus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parameter.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kurawal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(curly braces) pada body function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dihapus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8614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F99E3-F1FD-472E-9427-7DC3F4C1FF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076BA-8839-4D3F-9671-0DA642C62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6D7354-5B07-4F68-A4B7-74F35728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061" y="3141876"/>
            <a:ext cx="10156826" cy="633711"/>
          </a:xfrm>
        </p:spPr>
        <p:txBody>
          <a:bodyPr/>
          <a:lstStyle/>
          <a:p>
            <a:r>
              <a:rPr lang="en-US" sz="4000" dirty="0"/>
              <a:t>Arrow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13D85-EB7D-4FEB-B6B1-F5EF7431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29" y="811929"/>
            <a:ext cx="6715125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A2FE0-82CF-422D-A8E4-B9AF91AE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338" y="4010947"/>
            <a:ext cx="65817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70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158F6-FDB3-41AA-8392-55BDB5084F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40CDE-3062-495C-AD89-038DE9E35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224AAA-202E-4FB9-9FFA-A1E78A02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Method 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7CFA4-A4C7-4606-97A6-0CD5A8741452}"/>
              </a:ext>
            </a:extLst>
          </p:cNvPr>
          <p:cNvSpPr txBox="1"/>
          <p:nvPr/>
        </p:nvSpPr>
        <p:spPr>
          <a:xfrm>
            <a:off x="1138344" y="1814051"/>
            <a:ext cx="101568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array </a:t>
            </a:r>
            <a:r>
              <a:rPr lang="en-US" sz="2000" dirty="0" err="1"/>
              <a:t>memiliki</a:t>
            </a:r>
            <a:r>
              <a:rPr lang="en-US" sz="2000" dirty="0"/>
              <a:t> methods </a:t>
            </a:r>
            <a:r>
              <a:rPr lang="en-US" sz="2000" dirty="0" err="1"/>
              <a:t>khusus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memanipulasi</a:t>
            </a:r>
            <a:r>
              <a:rPr lang="en-US" sz="2000" dirty="0"/>
              <a:t> array.</a:t>
            </a:r>
          </a:p>
          <a:p>
            <a:endParaRPr lang="en-US" sz="2000" dirty="0"/>
          </a:p>
          <a:p>
            <a:r>
              <a:rPr lang="en-US" sz="2000" b="1" dirty="0" err="1"/>
              <a:t>Mengapa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methods array?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for </a:t>
            </a:r>
            <a:r>
              <a:rPr lang="en-US" sz="2000" dirty="0" err="1"/>
              <a:t>untuk</a:t>
            </a:r>
            <a:r>
              <a:rPr lang="en-US" sz="2000" dirty="0"/>
              <a:t> me-looping array, methods array </a:t>
            </a:r>
            <a:r>
              <a:rPr lang="en-US" sz="2000" dirty="0" err="1"/>
              <a:t>seperti</a:t>
            </a:r>
            <a:r>
              <a:rPr lang="en-US" sz="2000" dirty="0"/>
              <a:t> map, filter, reduce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me-looping array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map: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element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filter: </a:t>
            </a:r>
            <a:r>
              <a:rPr lang="en-US" sz="2000" dirty="0" err="1"/>
              <a:t>memfilter</a:t>
            </a:r>
            <a:r>
              <a:rPr lang="en-US" sz="2000" dirty="0"/>
              <a:t> item </a:t>
            </a:r>
            <a:r>
              <a:rPr lang="en-US" sz="2000" dirty="0" err="1"/>
              <a:t>dari</a:t>
            </a:r>
            <a:r>
              <a:rPr lang="en-US" sz="2000" dirty="0"/>
              <a:t> array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dirty="0" err="1"/>
              <a:t>diberikan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reduce: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element array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apapun</a:t>
            </a:r>
            <a:r>
              <a:rPr lang="en-US" sz="2000" dirty="0"/>
              <a:t>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pilih</a:t>
            </a:r>
            <a:r>
              <a:rPr lang="en-US" sz="2000" dirty="0"/>
              <a:t> (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Methods array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singkat</a:t>
            </a:r>
            <a:r>
              <a:rPr lang="en-US" sz="2000" dirty="0"/>
              <a:t> dan </a:t>
            </a:r>
            <a:r>
              <a:rPr lang="en-US" sz="2000" dirty="0" err="1"/>
              <a:t>deklaratif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pada for.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singkat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arrow function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callback pada methods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8ABBF5-5465-434E-98FE-D95087B0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546961-4A15-4F6A-AF66-8FFA77173F4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16319873-622C-4CEE-86D1-E0CCBB0C3B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1164" y="293688"/>
            <a:ext cx="10271125" cy="1122362"/>
          </a:xfrm>
        </p:spPr>
        <p:txBody>
          <a:bodyPr>
            <a:normAutofit/>
          </a:bodyPr>
          <a:lstStyle/>
          <a:p>
            <a:r>
              <a:rPr lang="en-US" altLang="en-US" sz="3600" b="1" dirty="0" err="1"/>
              <a:t>Pengenalan</a:t>
            </a:r>
            <a:r>
              <a:rPr lang="en-US" altLang="en-US" sz="3600" b="1" dirty="0"/>
              <a:t> JavaScript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FEB0D0D-DDA6-411D-BA67-0506BB7B3DE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17600" y="1416050"/>
            <a:ext cx="10617200" cy="950913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altLang="en-US" sz="1800" dirty="0" err="1"/>
              <a:t>Asal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mula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nama</a:t>
            </a:r>
            <a:r>
              <a:rPr lang="en-US" altLang="en-US" sz="1800" dirty="0"/>
              <a:t> JavaScript </a:t>
            </a:r>
            <a:r>
              <a:rPr lang="en-US" altLang="en-US" sz="1800" dirty="0" err="1"/>
              <a:t>adalah</a:t>
            </a:r>
            <a:r>
              <a:rPr lang="en-US" altLang="en-US" sz="1800" dirty="0"/>
              <a:t> </a:t>
            </a:r>
            <a:r>
              <a:rPr lang="en-US" altLang="en-US" sz="1800" b="1" dirty="0" err="1"/>
              <a:t>LiveScript</a:t>
            </a:r>
            <a:r>
              <a:rPr lang="en-US" altLang="en-US" sz="1800" b="1" dirty="0"/>
              <a:t>,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dikembangkan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pertama</a:t>
            </a:r>
            <a:r>
              <a:rPr lang="en-US" altLang="en-US" sz="1800" dirty="0"/>
              <a:t> kali pada </a:t>
            </a:r>
            <a:r>
              <a:rPr lang="en-US" altLang="en-US" sz="1800" dirty="0" err="1"/>
              <a:t>tahun</a:t>
            </a:r>
            <a:r>
              <a:rPr lang="en-US" altLang="en-US" sz="1800" dirty="0"/>
              <a:t> 1995 di Netscape Communications.</a:t>
            </a:r>
          </a:p>
          <a:p>
            <a:pPr algn="l">
              <a:lnSpc>
                <a:spcPct val="10000"/>
              </a:lnSpc>
              <a:buFontTx/>
              <a:buNone/>
            </a:pPr>
            <a:endParaRPr lang="en-US" altLang="en-US" sz="1800" dirty="0"/>
          </a:p>
          <a:p>
            <a:pPr algn="l">
              <a:lnSpc>
                <a:spcPct val="80000"/>
              </a:lnSpc>
            </a:pPr>
            <a:r>
              <a:rPr lang="en-US" altLang="en-US" sz="1800" dirty="0"/>
              <a:t>Hasil </a:t>
            </a:r>
            <a:r>
              <a:rPr lang="en-US" altLang="en-US" sz="1800" dirty="0" err="1"/>
              <a:t>kolaborasi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antara</a:t>
            </a:r>
            <a:r>
              <a:rPr lang="en-US" altLang="en-US" sz="1800" dirty="0"/>
              <a:t> </a:t>
            </a:r>
            <a:r>
              <a:rPr lang="en-US" altLang="en-US" sz="1800" b="1" dirty="0"/>
              <a:t>Netscape </a:t>
            </a:r>
            <a:r>
              <a:rPr lang="en-US" altLang="en-US" sz="1800" dirty="0"/>
              <a:t>dan </a:t>
            </a:r>
            <a:r>
              <a:rPr lang="en-US" altLang="en-US" sz="1800" b="1" dirty="0"/>
              <a:t>Sun </a:t>
            </a:r>
            <a:r>
              <a:rPr lang="en-US" altLang="en-US" sz="1800" dirty="0"/>
              <a:t>(</a:t>
            </a:r>
            <a:r>
              <a:rPr lang="en-US" altLang="en-US" sz="1800" dirty="0" err="1"/>
              <a:t>pengembang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bahasa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pemrograman</a:t>
            </a:r>
            <a:r>
              <a:rPr lang="en-US" altLang="en-US" sz="1800" dirty="0"/>
              <a:t> </a:t>
            </a:r>
            <a:r>
              <a:rPr lang="en-US" altLang="en-US" sz="1800" i="1" dirty="0"/>
              <a:t>“Java” </a:t>
            </a:r>
            <a:r>
              <a:rPr lang="en-US" altLang="en-US" sz="1800" dirty="0"/>
              <a:t>) </a:t>
            </a:r>
            <a:r>
              <a:rPr lang="en-US" altLang="en-US" sz="1800" dirty="0" err="1"/>
              <a:t>memberikan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nama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baru</a:t>
            </a:r>
            <a:r>
              <a:rPr lang="en-US" altLang="en-US" sz="1800" dirty="0"/>
              <a:t> </a:t>
            </a:r>
            <a:r>
              <a:rPr lang="en-US" altLang="en-US" sz="1800" i="1" dirty="0"/>
              <a:t>“JavaScript” </a:t>
            </a:r>
            <a:r>
              <a:rPr lang="en-US" altLang="en-US" sz="1800" dirty="0"/>
              <a:t>pada </a:t>
            </a:r>
            <a:r>
              <a:rPr lang="en-US" altLang="en-US" sz="1800" dirty="0" err="1"/>
              <a:t>tanggal</a:t>
            </a:r>
            <a:r>
              <a:rPr lang="en-US" altLang="en-US" sz="1800" dirty="0"/>
              <a:t> 4 </a:t>
            </a:r>
            <a:r>
              <a:rPr lang="en-US" altLang="en-US" sz="1800" dirty="0" err="1"/>
              <a:t>desember</a:t>
            </a:r>
            <a:r>
              <a:rPr lang="en-US" altLang="en-US" sz="1800" dirty="0"/>
              <a:t> 1995. </a:t>
            </a:r>
          </a:p>
          <a:p>
            <a:pPr algn="l">
              <a:lnSpc>
                <a:spcPct val="20000"/>
              </a:lnSpc>
              <a:buFontTx/>
              <a:buNone/>
            </a:pPr>
            <a:endParaRPr lang="en-US" altLang="en-US" sz="1800" dirty="0"/>
          </a:p>
          <a:p>
            <a:pPr algn="l">
              <a:lnSpc>
                <a:spcPct val="80000"/>
              </a:lnSpc>
            </a:pPr>
            <a:r>
              <a:rPr lang="en-US" altLang="en-US" sz="1800" dirty="0"/>
              <a:t>Bahasa </a:t>
            </a:r>
            <a:r>
              <a:rPr lang="en-US" altLang="en-US" sz="1800" dirty="0" err="1"/>
              <a:t>ini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dikenali</a:t>
            </a:r>
            <a:r>
              <a:rPr lang="en-US" altLang="en-US" sz="1800" dirty="0"/>
              <a:t> pada browser Netscape Navigator </a:t>
            </a:r>
            <a:r>
              <a:rPr lang="en-US" altLang="en-US" sz="1800" dirty="0" err="1"/>
              <a:t>mulai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versi</a:t>
            </a:r>
            <a:r>
              <a:rPr lang="en-US" altLang="en-US" sz="1800" dirty="0"/>
              <a:t> di </a:t>
            </a:r>
            <a:r>
              <a:rPr lang="en-US" altLang="en-US" sz="1800" dirty="0" err="1"/>
              <a:t>atas</a:t>
            </a:r>
            <a:r>
              <a:rPr lang="en-US" altLang="en-US" sz="1800" dirty="0"/>
              <a:t> 2.0. ,</a:t>
            </a:r>
            <a:r>
              <a:rPr lang="en-US" altLang="en-US" sz="1800" dirty="0" err="1"/>
              <a:t>sedangkan</a:t>
            </a:r>
            <a:r>
              <a:rPr lang="en-US" altLang="en-US" sz="1800" dirty="0"/>
              <a:t> Microsoft </a:t>
            </a:r>
            <a:r>
              <a:rPr lang="en-US" altLang="en-US" sz="1800" dirty="0" err="1"/>
              <a:t>melengkapi</a:t>
            </a:r>
            <a:r>
              <a:rPr lang="en-US" altLang="en-US" sz="1800" dirty="0"/>
              <a:t> Internet Explorer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JavaScript </a:t>
            </a:r>
            <a:r>
              <a:rPr lang="en-US" altLang="en-US" sz="1800" dirty="0" err="1"/>
              <a:t>mulai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versi</a:t>
            </a:r>
            <a:r>
              <a:rPr lang="en-US" altLang="en-US" sz="1800" dirty="0"/>
              <a:t> 3.0 </a:t>
            </a:r>
            <a:r>
              <a:rPr lang="en-US" altLang="en-US" sz="1800" dirty="0" err="1"/>
              <a:t>ke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atas</a:t>
            </a:r>
            <a:r>
              <a:rPr lang="en-US" altLang="en-US" sz="1800" dirty="0"/>
              <a:t>.</a:t>
            </a:r>
          </a:p>
          <a:p>
            <a:pPr algn="l">
              <a:lnSpc>
                <a:spcPct val="10000"/>
              </a:lnSpc>
              <a:buFontTx/>
              <a:buNone/>
            </a:pPr>
            <a:endParaRPr lang="en-US" altLang="en-US" sz="1800" dirty="0"/>
          </a:p>
          <a:p>
            <a:pPr algn="l">
              <a:lnSpc>
                <a:spcPct val="80000"/>
              </a:lnSpc>
            </a:pPr>
            <a:r>
              <a:rPr lang="en-US" altLang="en-US" sz="1800" b="1" dirty="0"/>
              <a:t>JavaScript </a:t>
            </a:r>
            <a:r>
              <a:rPr lang="en-US" altLang="en-US" sz="1800" dirty="0" err="1"/>
              <a:t>adalah</a:t>
            </a:r>
            <a:r>
              <a:rPr lang="en-US" altLang="en-US" sz="1800" dirty="0"/>
              <a:t> </a:t>
            </a:r>
            <a:r>
              <a:rPr lang="en-US" altLang="en-US" sz="1800" b="1" dirty="0" err="1"/>
              <a:t>bahasa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skrip</a:t>
            </a:r>
            <a:r>
              <a:rPr lang="en-US" altLang="en-US" sz="1800" b="1" dirty="0"/>
              <a:t> yang </a:t>
            </a:r>
            <a:r>
              <a:rPr lang="en-US" altLang="en-US" sz="1800" b="1" dirty="0" err="1"/>
              <a:t>ditempelkan</a:t>
            </a:r>
            <a:r>
              <a:rPr lang="en-US" altLang="en-US" sz="1800" b="1" dirty="0"/>
              <a:t> pada </a:t>
            </a:r>
            <a:r>
              <a:rPr lang="en-US" altLang="en-US" sz="1800" b="1" dirty="0" err="1"/>
              <a:t>kode</a:t>
            </a:r>
            <a:r>
              <a:rPr lang="en-US" altLang="en-US" sz="1800" b="1" dirty="0"/>
              <a:t> HTML dan </a:t>
            </a:r>
            <a:r>
              <a:rPr lang="en-US" altLang="en-US" sz="1800" b="1" dirty="0" err="1"/>
              <a:t>diproses</a:t>
            </a:r>
            <a:r>
              <a:rPr lang="en-US" altLang="en-US" sz="1800" b="1" dirty="0"/>
              <a:t> pada </a:t>
            </a:r>
            <a:r>
              <a:rPr lang="en-US" altLang="en-US" sz="1800" b="1" dirty="0" err="1"/>
              <a:t>sisi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klien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sehingga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kemampuan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dokumen</a:t>
            </a:r>
            <a:r>
              <a:rPr lang="en-US" altLang="en-US" sz="1800" dirty="0"/>
              <a:t> HTML </a:t>
            </a:r>
            <a:r>
              <a:rPr lang="en-US" altLang="en-US" sz="1800" dirty="0" err="1"/>
              <a:t>menjadi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lebih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luas</a:t>
            </a:r>
            <a:r>
              <a:rPr lang="en-US" altLang="en-US" sz="1800" dirty="0"/>
              <a:t>.</a:t>
            </a:r>
          </a:p>
          <a:p>
            <a:pPr lvl="1" algn="l">
              <a:lnSpc>
                <a:spcPct val="80000"/>
              </a:lnSpc>
            </a:pPr>
            <a:r>
              <a:rPr lang="en-US" altLang="en-US" sz="1600" dirty="0"/>
              <a:t>JavaScript </a:t>
            </a:r>
            <a:r>
              <a:rPr lang="en-US" altLang="en-US" sz="1600" dirty="0" err="1"/>
              <a:t>memungkinkan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untuk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memvalidasi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masukan-masukan</a:t>
            </a:r>
            <a:r>
              <a:rPr lang="en-US" altLang="en-US" sz="1600" dirty="0"/>
              <a:t> pada </a:t>
            </a:r>
            <a:r>
              <a:rPr lang="en-US" altLang="en-US" sz="1600" dirty="0" err="1"/>
              <a:t>formulir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sebelum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dikirim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</a:t>
            </a:r>
            <a:r>
              <a:rPr lang="en-US" altLang="en-US" sz="1600" dirty="0"/>
              <a:t> server</a:t>
            </a:r>
          </a:p>
          <a:p>
            <a:pPr lvl="1" algn="l">
              <a:lnSpc>
                <a:spcPct val="80000"/>
              </a:lnSpc>
            </a:pPr>
            <a:r>
              <a:rPr lang="en-US" altLang="en-US" sz="1600" dirty="0"/>
              <a:t>JavaScript </a:t>
            </a:r>
            <a:r>
              <a:rPr lang="en-US" altLang="en-US" sz="1600" dirty="0" err="1"/>
              <a:t>dapat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mengimplementasi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permainan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interaktif</a:t>
            </a:r>
            <a:endParaRPr lang="en-US" altLang="en-US" sz="1600" dirty="0"/>
          </a:p>
          <a:p>
            <a:pPr lvl="1" algn="l">
              <a:lnSpc>
                <a:spcPct val="30000"/>
              </a:lnSpc>
              <a:buFontTx/>
              <a:buNone/>
            </a:pPr>
            <a:endParaRPr lang="en-US" altLang="en-US" sz="1600" dirty="0"/>
          </a:p>
          <a:p>
            <a:pPr algn="l">
              <a:lnSpc>
                <a:spcPct val="80000"/>
              </a:lnSpc>
            </a:pPr>
            <a:r>
              <a:rPr lang="en-US" altLang="en-US" sz="1800" dirty="0" err="1"/>
              <a:t>Javascript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bergantung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kepada</a:t>
            </a:r>
            <a:r>
              <a:rPr lang="en-US" altLang="en-US" sz="1800" dirty="0"/>
              <a:t> browser(navigator) yang </a:t>
            </a:r>
            <a:r>
              <a:rPr lang="en-US" altLang="en-US" sz="1800" dirty="0" err="1"/>
              <a:t>memanggil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halaman</a:t>
            </a:r>
            <a:r>
              <a:rPr lang="en-US" altLang="en-US" sz="1800" dirty="0"/>
              <a:t> web yang </a:t>
            </a:r>
            <a:r>
              <a:rPr lang="en-US" altLang="en-US" sz="1800" dirty="0" err="1"/>
              <a:t>berisi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skrip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skrip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Javascript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terselip</a:t>
            </a:r>
            <a:r>
              <a:rPr lang="en-US" altLang="en-US" sz="1800" dirty="0"/>
              <a:t> di </a:t>
            </a:r>
            <a:r>
              <a:rPr lang="en-US" altLang="en-US" sz="1800" dirty="0" err="1"/>
              <a:t>dalam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dokumen</a:t>
            </a:r>
            <a:r>
              <a:rPr lang="en-US" altLang="en-US" sz="1800" dirty="0"/>
              <a:t> HTML. </a:t>
            </a:r>
          </a:p>
          <a:p>
            <a:pPr algn="l">
              <a:lnSpc>
                <a:spcPct val="50000"/>
              </a:lnSpc>
              <a:buFontTx/>
              <a:buNone/>
            </a:pPr>
            <a:endParaRPr lang="en-US" altLang="en-US" sz="1800" dirty="0"/>
          </a:p>
          <a:p>
            <a:pPr algn="l">
              <a:lnSpc>
                <a:spcPct val="80000"/>
              </a:lnSpc>
            </a:pPr>
            <a:r>
              <a:rPr lang="en-US" altLang="en-US" sz="1800" dirty="0" err="1"/>
              <a:t>Javascript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tidak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memerlukan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kompilator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penterjemah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khusus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menjalankannya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E10E7-0ABC-4264-99BE-1D5CCE53A3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124D9-2B06-4255-BFA0-0931073E3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E3FF21-C8C4-4284-A51E-5DC65950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B05EA-E422-40D6-A685-15C955544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24"/>
          <a:stretch/>
        </p:blipFill>
        <p:spPr>
          <a:xfrm>
            <a:off x="2145" y="1390650"/>
            <a:ext cx="5043334" cy="4076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92249-D572-4506-9BA7-9EC80C3CE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42" y="1279112"/>
            <a:ext cx="5295900" cy="32194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6AD1DD-3439-4585-A94A-8D89CF6E874A}"/>
              </a:ext>
            </a:extLst>
          </p:cNvPr>
          <p:cNvSpPr/>
          <p:nvPr/>
        </p:nvSpPr>
        <p:spPr>
          <a:xfrm>
            <a:off x="133350" y="3937819"/>
            <a:ext cx="4350160" cy="8406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60C446-6F7C-4561-B055-2A47BA8DABD4}"/>
              </a:ext>
            </a:extLst>
          </p:cNvPr>
          <p:cNvSpPr/>
          <p:nvPr/>
        </p:nvSpPr>
        <p:spPr>
          <a:xfrm>
            <a:off x="6096000" y="3429000"/>
            <a:ext cx="4404852" cy="502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1782DE-064C-4769-B885-D383991EAF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73088"/>
            <a:ext cx="10156825" cy="709612"/>
          </a:xfrm>
        </p:spPr>
        <p:txBody>
          <a:bodyPr/>
          <a:lstStyle/>
          <a:p>
            <a:r>
              <a:rPr lang="en-US" sz="4400" dirty="0"/>
              <a:t>Destructing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3C0F8-C168-4416-9190-8862B3144B0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79CEF-9C2A-4AD4-A21D-0BC3563324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2E8E7-C461-4FB1-9A08-1C524DA2FA22}"/>
              </a:ext>
            </a:extLst>
          </p:cNvPr>
          <p:cNvSpPr txBox="1"/>
          <p:nvPr/>
        </p:nvSpPr>
        <p:spPr>
          <a:xfrm>
            <a:off x="896828" y="1475882"/>
            <a:ext cx="103119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Destructing </a:t>
            </a: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mengekstrak</a:t>
            </a:r>
            <a:r>
              <a:rPr lang="en-US" sz="2000" dirty="0"/>
              <a:t> object.</a:t>
            </a:r>
          </a:p>
          <a:p>
            <a:pPr algn="just"/>
            <a:r>
              <a:rPr lang="en-US" sz="2000" b="1" dirty="0" err="1"/>
              <a:t>Mengapa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Destructing?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Destructing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(</a:t>
            </a:r>
            <a:r>
              <a:rPr lang="en-US" sz="2000" dirty="0" err="1"/>
              <a:t>mengekstrak</a:t>
            </a:r>
            <a:r>
              <a:rPr lang="en-US" sz="2000" dirty="0"/>
              <a:t>) </a:t>
            </a:r>
            <a:r>
              <a:rPr lang="en-US" sz="2000" dirty="0" err="1"/>
              <a:t>pasangan</a:t>
            </a:r>
            <a:r>
              <a:rPr lang="en-US" sz="2000" dirty="0"/>
              <a:t> key-value object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Destructing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 </a:t>
            </a:r>
            <a:r>
              <a:rPr lang="en-US" sz="2000" dirty="0" err="1"/>
              <a:t>objeck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err="1"/>
              <a:t>Dengan</a:t>
            </a:r>
            <a:r>
              <a:rPr lang="en-US" sz="2000" dirty="0"/>
              <a:t> Destructing,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apapun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dibutuhkan</a:t>
            </a:r>
            <a:r>
              <a:rPr lang="en-US" sz="2000" dirty="0"/>
              <a:t> dan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Destructing juga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pada array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020534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2125B-8069-4C13-9A2E-10DA5F404F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155F2-6336-404A-904C-F5F15282B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BAF743-DC36-402F-B8CF-DDE6D918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14F06-620E-4F21-922E-DA0F66D42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" r="25030"/>
          <a:stretch/>
        </p:blipFill>
        <p:spPr>
          <a:xfrm>
            <a:off x="279297" y="1943093"/>
            <a:ext cx="4838393" cy="336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F797F2-B964-4076-B3F3-DD6A2CCA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871" y="1938337"/>
            <a:ext cx="4686300" cy="348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9B5AA-7FC8-4D2F-8F81-3FC1E9C2C3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EA112C-FFEF-4FF5-88F2-DCB7C3AEC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0DA673-4D8F-4D63-9629-08D79A2F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29" y="573504"/>
            <a:ext cx="10156826" cy="694858"/>
          </a:xfrm>
        </p:spPr>
        <p:txBody>
          <a:bodyPr/>
          <a:lstStyle/>
          <a:p>
            <a:r>
              <a:rPr lang="en-US" sz="4400" dirty="0"/>
              <a:t>Spread Operator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3B4C8-BC80-499B-8C06-525A715FBE10}"/>
              </a:ext>
            </a:extLst>
          </p:cNvPr>
          <p:cNvSpPr txBox="1"/>
          <p:nvPr/>
        </p:nvSpPr>
        <p:spPr>
          <a:xfrm>
            <a:off x="904567" y="1519085"/>
            <a:ext cx="1038286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Spread operator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menggabungkan</a:t>
            </a:r>
            <a:r>
              <a:rPr lang="en-US" sz="2000" dirty="0"/>
              <a:t> object </a:t>
            </a:r>
            <a:r>
              <a:rPr lang="en-US" sz="2000" dirty="0" err="1"/>
              <a:t>atau</a:t>
            </a:r>
            <a:r>
              <a:rPr lang="en-US" sz="2000" dirty="0"/>
              <a:t> array</a:t>
            </a:r>
          </a:p>
          <a:p>
            <a:r>
              <a:rPr lang="en-US" sz="2000" b="1" dirty="0" err="1"/>
              <a:t>Mengapa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Spread Operator?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Spread operator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menyebarkan</a:t>
            </a:r>
            <a:r>
              <a:rPr lang="en-US" sz="2000" dirty="0"/>
              <a:t> object (</a:t>
            </a:r>
            <a:r>
              <a:rPr lang="en-US" sz="2000" dirty="0" err="1"/>
              <a:t>pasangan</a:t>
            </a:r>
            <a:r>
              <a:rPr lang="en-US" sz="2000" dirty="0"/>
              <a:t> key-value) </a:t>
            </a:r>
            <a:r>
              <a:rPr lang="en-US" sz="2000" dirty="0" err="1"/>
              <a:t>ke</a:t>
            </a:r>
            <a:r>
              <a:rPr lang="en-US" sz="2000" dirty="0"/>
              <a:t> object yang </a:t>
            </a:r>
            <a:r>
              <a:rPr lang="en-US" sz="2000" dirty="0" err="1"/>
              <a:t>baru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Spread operator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object </a:t>
            </a:r>
            <a:r>
              <a:rPr lang="en-US" sz="2000" dirty="0" err="1"/>
              <a:t>atau</a:t>
            </a:r>
            <a:r>
              <a:rPr lang="en-US" sz="2000" dirty="0"/>
              <a:t> array </a:t>
            </a:r>
            <a:r>
              <a:rPr lang="en-US" sz="2000" dirty="0" err="1"/>
              <a:t>baru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Spread operator </a:t>
            </a:r>
            <a:r>
              <a:rPr lang="en-US" sz="2000" dirty="0" err="1"/>
              <a:t>bagus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object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menggabungkan</a:t>
            </a:r>
            <a:r>
              <a:rPr lang="en-US" sz="2000" dirty="0"/>
              <a:t> property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bersamaan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Ketika </a:t>
            </a:r>
            <a:r>
              <a:rPr lang="en-US" sz="2000" dirty="0" err="1"/>
              <a:t>sebuah</a:t>
            </a:r>
            <a:r>
              <a:rPr lang="en-US" sz="2000" dirty="0"/>
              <a:t> object </a:t>
            </a:r>
            <a:r>
              <a:rPr lang="en-US" sz="2000" dirty="0" err="1"/>
              <a:t>atau</a:t>
            </a:r>
            <a:r>
              <a:rPr lang="en-US" sz="2000" dirty="0"/>
              <a:t> array </a:t>
            </a:r>
            <a:r>
              <a:rPr lang="en-US" sz="2000" dirty="0" err="1"/>
              <a:t>disebarkan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object </a:t>
            </a:r>
            <a:r>
              <a:rPr lang="en-US" sz="2000" dirty="0" err="1"/>
              <a:t>atau</a:t>
            </a:r>
            <a:r>
              <a:rPr lang="en-US" sz="2000" dirty="0"/>
              <a:t> array </a:t>
            </a:r>
            <a:r>
              <a:rPr lang="en-US" sz="2000" dirty="0" err="1"/>
              <a:t>baru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salinan</a:t>
            </a:r>
            <a:r>
              <a:rPr lang="en-US" sz="2000" dirty="0"/>
              <a:t> (shallow copy)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mencegah</a:t>
            </a:r>
            <a:r>
              <a:rPr lang="en-US" sz="2000" dirty="0"/>
              <a:t>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Spread operator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pada object dan array.</a:t>
            </a:r>
          </a:p>
        </p:txBody>
      </p:sp>
    </p:spTree>
    <p:extLst>
      <p:ext uri="{BB962C8B-B14F-4D97-AF65-F5344CB8AC3E}">
        <p14:creationId xmlns:p14="http://schemas.microsoft.com/office/powerpoint/2010/main" val="3571240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0A434-8F44-42F7-AF48-5BC9526133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8A7F73-B9A6-44AD-9322-42D97D8FA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017005-C977-4840-918B-FBA7A42C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6BD7-DA8F-480E-937B-761E2097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3" y="942975"/>
            <a:ext cx="4638675" cy="2486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58E952-BA4E-45DB-991C-E0C73AE51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62" y="1883947"/>
            <a:ext cx="61626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24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2C40B-F157-4860-B752-6766BE2CB0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833C82-FE1A-4B0E-B329-76E9CE969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56F41B-0945-4392-A5EF-ED8B900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Kesimpulan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BF15C-7E45-420F-BC26-F628C6820264}"/>
              </a:ext>
            </a:extLst>
          </p:cNvPr>
          <p:cNvSpPr txBox="1"/>
          <p:nvPr/>
        </p:nvSpPr>
        <p:spPr>
          <a:xfrm>
            <a:off x="1323667" y="1802212"/>
            <a:ext cx="97299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Modern JavaScript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library JavaScript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web yang </a:t>
            </a:r>
            <a:r>
              <a:rPr lang="en-US" dirty="0" err="1"/>
              <a:t>relevan</a:t>
            </a:r>
            <a:r>
              <a:rPr lang="en-US" dirty="0"/>
              <a:t> </a:t>
            </a:r>
          </a:p>
          <a:p>
            <a:endParaRPr lang="en-US" sz="1800" dirty="0"/>
          </a:p>
          <a:p>
            <a:r>
              <a:rPr lang="en-US" dirty="0"/>
              <a:t>Modern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ECMA script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penulisannya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dan </a:t>
            </a:r>
            <a:r>
              <a:rPr lang="en-US" dirty="0" err="1"/>
              <a:t>praktikum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ES6 (ES2015).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2015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update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658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C67E19-8DE1-49AD-A309-EC1986754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D5A287-B4EB-42CF-B69D-993472A767B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F16B261-5A26-4B89-BE80-4F87F4636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7927" y="304800"/>
            <a:ext cx="10156825" cy="547687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 err="1"/>
              <a:t>Perbedaan</a:t>
            </a:r>
            <a:r>
              <a:rPr lang="en-US" altLang="en-US" sz="3600" b="1" dirty="0"/>
              <a:t> JavaScript dan </a:t>
            </a:r>
            <a:r>
              <a:rPr lang="en-US" altLang="en-US" sz="3600" b="1" dirty="0" err="1"/>
              <a:t>Pemrograman</a:t>
            </a:r>
            <a:r>
              <a:rPr lang="en-US" altLang="en-US" sz="3600" b="1" dirty="0"/>
              <a:t> Java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049565-0BE8-407A-B5EE-774C22809E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93813" y="4495800"/>
            <a:ext cx="10898187" cy="205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JavaScript </a:t>
            </a:r>
            <a:r>
              <a:rPr lang="en-US" altLang="en-US" sz="1800" dirty="0" err="1"/>
              <a:t>sendiri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merupakan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bahasa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mudah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dipahami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karena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memiliki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kemiripan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konsep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bahasa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pemrograman</a:t>
            </a:r>
            <a:r>
              <a:rPr lang="en-US" altLang="en-US" sz="1800" dirty="0"/>
              <a:t> visual, </a:t>
            </a:r>
            <a:r>
              <a:rPr lang="en-US" altLang="en-US" sz="1800" dirty="0" err="1"/>
              <a:t>maupun</a:t>
            </a:r>
            <a:r>
              <a:rPr lang="en-US" altLang="en-US" sz="1800" dirty="0"/>
              <a:t> Java </a:t>
            </a:r>
            <a:r>
              <a:rPr lang="en-US" altLang="en-US" sz="1800" dirty="0" err="1"/>
              <a:t>ataupun</a:t>
            </a:r>
            <a:r>
              <a:rPr lang="en-US" altLang="en-US" sz="1800" dirty="0"/>
              <a:t> C.</a:t>
            </a:r>
          </a:p>
          <a:p>
            <a:pPr>
              <a:lnSpc>
                <a:spcPct val="3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JavaScript </a:t>
            </a:r>
            <a:r>
              <a:rPr lang="en-US" altLang="en-US" sz="1800" dirty="0" err="1"/>
              <a:t>adalah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bahasa</a:t>
            </a:r>
            <a:r>
              <a:rPr lang="en-US" altLang="en-US" sz="1800" dirty="0"/>
              <a:t> yang </a:t>
            </a:r>
            <a:r>
              <a:rPr lang="en-US" altLang="en-US" sz="1800" i="1" dirty="0"/>
              <a:t>“</a:t>
            </a:r>
            <a:r>
              <a:rPr lang="en-US" altLang="en-US" sz="1800" b="1" i="1" dirty="0"/>
              <a:t>case sensitive”</a:t>
            </a:r>
            <a:r>
              <a:rPr lang="en-US" altLang="en-US" sz="1800" i="1" dirty="0"/>
              <a:t> </a:t>
            </a:r>
            <a:r>
              <a:rPr lang="en-US" altLang="en-US" sz="1800" dirty="0" err="1"/>
              <a:t>artinya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membedakan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penamaan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variabel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fungsi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menggunakan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huruf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besar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huruf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kecil</a:t>
            </a:r>
            <a:r>
              <a:rPr lang="en-US" altLang="en-US" sz="1800" dirty="0"/>
              <a:t>. </a:t>
            </a:r>
          </a:p>
          <a:p>
            <a:pPr>
              <a:lnSpc>
                <a:spcPct val="2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 err="1"/>
              <a:t>Seperti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bahasa</a:t>
            </a:r>
            <a:r>
              <a:rPr lang="en-US" altLang="en-US" sz="1800" dirty="0"/>
              <a:t> Java </a:t>
            </a:r>
            <a:r>
              <a:rPr lang="en-US" altLang="en-US" sz="1800" dirty="0" err="1"/>
              <a:t>ataupun</a:t>
            </a:r>
            <a:r>
              <a:rPr lang="en-US" altLang="en-US" sz="1800" dirty="0"/>
              <a:t> C, </a:t>
            </a:r>
            <a:r>
              <a:rPr lang="en-US" altLang="en-US" sz="1800" dirty="0" err="1"/>
              <a:t>setiap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instruksi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dalam</a:t>
            </a:r>
            <a:r>
              <a:rPr lang="en-US" altLang="en-US" sz="1800" dirty="0"/>
              <a:t> JavaScript </a:t>
            </a:r>
            <a:r>
              <a:rPr lang="en-US" altLang="en-US" sz="1800" b="1" dirty="0" err="1"/>
              <a:t>diakhiri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dengan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karakter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titik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koma</a:t>
            </a:r>
            <a:r>
              <a:rPr lang="en-US" altLang="en-US" sz="1800" b="1" dirty="0"/>
              <a:t> (;).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AA72AC4-A481-47F6-ABD5-2FF88893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58" y="1244651"/>
            <a:ext cx="73152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5CCA7C-1EFE-4906-8E8E-CC588B31F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FAA60-8FD6-4383-B60B-6BB81873B3D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7A3D78C-B698-4C9D-B68B-5EC15F188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err="1"/>
              <a:t>Bentuk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skrip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dari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Javascript</a:t>
            </a:r>
            <a:r>
              <a:rPr lang="en-US" altLang="en-US" sz="3200" b="1" dirty="0"/>
              <a:t> dan </a:t>
            </a:r>
            <a:br>
              <a:rPr lang="en-US" altLang="en-US" sz="3200" b="1" dirty="0"/>
            </a:br>
            <a:r>
              <a:rPr lang="en-US" altLang="en-US" sz="3200" b="1" dirty="0" err="1"/>
              <a:t>Membuat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Komentar</a:t>
            </a:r>
            <a:r>
              <a:rPr lang="en-US" altLang="en-US" sz="3200" b="1" dirty="0"/>
              <a:t> (</a:t>
            </a:r>
            <a:r>
              <a:rPr lang="en-US" altLang="en-US" sz="3200" b="1" dirty="0" err="1"/>
              <a:t>Skrip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tidak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Tereksekusi</a:t>
            </a:r>
            <a:r>
              <a:rPr lang="en-US" altLang="en-US" sz="3200" b="1" dirty="0"/>
              <a:t>)</a:t>
            </a:r>
            <a:endParaRPr lang="en-US" altLang="en-US" sz="32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B49BEA3-B831-4D9D-9C85-66B4D75919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66900" y="2293072"/>
            <a:ext cx="8458200" cy="249713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 err="1"/>
              <a:t>Skrip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JavaScript </a:t>
            </a:r>
            <a:r>
              <a:rPr lang="en-US" altLang="en-US" sz="1800" dirty="0" err="1"/>
              <a:t>terletak</a:t>
            </a:r>
            <a:r>
              <a:rPr lang="en-US" altLang="en-US" sz="1800" dirty="0"/>
              <a:t> di </a:t>
            </a:r>
            <a:r>
              <a:rPr lang="en-US" altLang="en-US" sz="1800" dirty="0" err="1"/>
              <a:t>dalam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dokumen</a:t>
            </a:r>
            <a:r>
              <a:rPr lang="en-US" altLang="en-US" sz="1800" dirty="0"/>
              <a:t> HTML.</a:t>
            </a: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		</a:t>
            </a:r>
            <a:r>
              <a:rPr lang="en-US" altLang="en-US" sz="1800" b="1" dirty="0"/>
              <a:t>&lt;SCRIPT language="</a:t>
            </a:r>
            <a:r>
              <a:rPr lang="en-US" altLang="en-US" sz="1800" b="1" dirty="0" err="1"/>
              <a:t>Javascript</a:t>
            </a:r>
            <a:r>
              <a:rPr lang="en-US" altLang="en-US" sz="1800" b="1" dirty="0"/>
              <a:t>"&gt;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 err="1"/>
              <a:t>letakkan</a:t>
            </a:r>
            <a:r>
              <a:rPr lang="en-US" altLang="en-US" b="1" dirty="0"/>
              <a:t> script </a:t>
            </a:r>
            <a:r>
              <a:rPr lang="en-US" altLang="en-US" b="1" dirty="0" err="1"/>
              <a:t>anda</a:t>
            </a:r>
            <a:r>
              <a:rPr lang="en-US" altLang="en-US" b="1" dirty="0"/>
              <a:t> </a:t>
            </a:r>
            <a:r>
              <a:rPr lang="en-US" altLang="en-US" b="1" dirty="0" err="1"/>
              <a:t>disini</a:t>
            </a:r>
            <a:r>
              <a:rPr lang="en-US" altLang="en-US" b="1" dirty="0"/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/>
              <a:t>&lt;/SCRIPT&gt;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menulis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komentar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dalam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satu</a:t>
            </a:r>
            <a:r>
              <a:rPr lang="en-US" altLang="en-US" sz="1800" dirty="0"/>
              <a:t> baris </a:t>
            </a:r>
            <a:r>
              <a:rPr lang="en-US" altLang="en-US" sz="1800" dirty="0" err="1"/>
              <a:t>kita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gunakan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karakter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dobel</a:t>
            </a:r>
            <a:r>
              <a:rPr lang="en-US" altLang="en-US" sz="1800" dirty="0"/>
              <a:t> slash.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b="1" dirty="0"/>
              <a:t>// </a:t>
            </a:r>
            <a:r>
              <a:rPr lang="en-US" altLang="en-US" sz="1800" b="1" dirty="0" err="1"/>
              <a:t>semua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karakter</a:t>
            </a:r>
            <a:r>
              <a:rPr lang="en-US" altLang="en-US" sz="1800" b="1" dirty="0"/>
              <a:t> di </a:t>
            </a:r>
            <a:r>
              <a:rPr lang="en-US" altLang="en-US" sz="1800" b="1" dirty="0" err="1"/>
              <a:t>belakang</a:t>
            </a:r>
            <a:r>
              <a:rPr lang="en-US" altLang="en-US" sz="1800" b="1" dirty="0"/>
              <a:t> // </a:t>
            </a:r>
            <a:r>
              <a:rPr lang="en-US" altLang="en-US" sz="1800" b="1" dirty="0" err="1"/>
              <a:t>tidak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akan</a:t>
            </a:r>
            <a:r>
              <a:rPr lang="en-US" altLang="en-US" sz="1800" b="1" dirty="0"/>
              <a:t> di </a:t>
            </a:r>
            <a:r>
              <a:rPr lang="en-US" altLang="en-US" sz="1800" b="1" dirty="0" err="1"/>
              <a:t>eksekusi</a:t>
            </a:r>
            <a:endParaRPr lang="en-US" altLang="en-US" sz="18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A83A-962D-4AED-B6B1-B8B2DD64B1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C63BE-5A5D-4722-AF3A-26BA5F236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D4FC75-F6F5-4D8B-BB42-94AD3F962748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20E358C-7DB3-486A-A9E4-4371A1F7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4" y="315950"/>
            <a:ext cx="10156826" cy="515106"/>
          </a:xfrm>
        </p:spPr>
        <p:txBody>
          <a:bodyPr/>
          <a:lstStyle/>
          <a:p>
            <a:r>
              <a:rPr lang="en-US" sz="3200" dirty="0"/>
              <a:t>Bahasa </a:t>
            </a:r>
            <a:r>
              <a:rPr lang="en-US" sz="3200" dirty="0" err="1"/>
              <a:t>Pemrograman</a:t>
            </a:r>
            <a:r>
              <a:rPr lang="en-US" sz="3200" dirty="0"/>
              <a:t> </a:t>
            </a:r>
            <a:r>
              <a:rPr lang="en-US" sz="3200" dirty="0" err="1"/>
              <a:t>populer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756A03-8330-405A-95BF-2B4AAA36A9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70735" y="1088609"/>
            <a:ext cx="8609013" cy="5195888"/>
          </a:xfrm>
        </p:spPr>
      </p:pic>
    </p:spTree>
    <p:extLst>
      <p:ext uri="{BB962C8B-B14F-4D97-AF65-F5344CB8AC3E}">
        <p14:creationId xmlns:p14="http://schemas.microsoft.com/office/powerpoint/2010/main" val="117788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C687-248F-497D-BAF1-2D2DA256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99A1-3309-4FEA-9B79-AE58EAF3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65233" cy="4195481"/>
          </a:xfrm>
        </p:spPr>
        <p:txBody>
          <a:bodyPr>
            <a:normAutofit/>
          </a:bodyPr>
          <a:lstStyle/>
          <a:p>
            <a:r>
              <a:rPr lang="en-US" b="1" dirty="0"/>
              <a:t>European Computer Manufacturers Association (ECMA)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script pada web browser</a:t>
            </a:r>
          </a:p>
          <a:p>
            <a:r>
              <a:rPr lang="en-US" dirty="0" err="1"/>
              <a:t>Komite</a:t>
            </a:r>
            <a:r>
              <a:rPr lang="en-US" dirty="0"/>
              <a:t> </a:t>
            </a:r>
            <a:r>
              <a:rPr lang="en-US" dirty="0" err="1"/>
              <a:t>Standarisasi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ECMAScript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ECMAScript-262. </a:t>
            </a:r>
          </a:p>
          <a:p>
            <a:r>
              <a:rPr lang="en-US" dirty="0"/>
              <a:t>ECMAScript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tahun</a:t>
            </a:r>
            <a:r>
              <a:rPr lang="en-US" dirty="0"/>
              <a:t> 1999 ECMAScript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3, dan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web browser </a:t>
            </a:r>
            <a:r>
              <a:rPr lang="en-US" dirty="0" err="1"/>
              <a:t>seperti</a:t>
            </a:r>
            <a:r>
              <a:rPr lang="en-US" dirty="0"/>
              <a:t> Internet Explorer 5.5, Netscape 6 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ECMAScript </a:t>
            </a:r>
            <a:r>
              <a:rPr lang="en-US" dirty="0" err="1"/>
              <a:t>versi</a:t>
            </a:r>
            <a:r>
              <a:rPr lang="en-US" dirty="0"/>
              <a:t>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DA943-E091-4DC9-8D88-9355DA92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FC75-F6F5-4D8B-BB42-94AD3F96274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08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61CD-ECE1-4CF4-B226-8BB896E5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6D706B-8BD0-47F5-9BD6-F234153BC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30" y="657609"/>
            <a:ext cx="9818642" cy="55427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68F4-9C7E-4B79-8418-F9741042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D4061-8A45-431D-A8BC-1538E141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FC75-F6F5-4D8B-BB42-94AD3F96274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8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5093A-25DC-4750-8511-3FC2D727EE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BA5E1-8092-496A-B939-B1E3560BB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81771-E019-4B77-8776-8F61B243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29" y="1107817"/>
            <a:ext cx="10156826" cy="237658"/>
          </a:xfrm>
        </p:spPr>
        <p:txBody>
          <a:bodyPr/>
          <a:lstStyle/>
          <a:p>
            <a:r>
              <a:rPr lang="en-US" sz="4000" b="1" dirty="0"/>
              <a:t>ECMAScript </a:t>
            </a:r>
            <a:r>
              <a:rPr lang="en-US" sz="4000" b="1" dirty="0" err="1"/>
              <a:t>atau</a:t>
            </a:r>
            <a:r>
              <a:rPr lang="en-US" sz="4000" b="1" dirty="0"/>
              <a:t> </a:t>
            </a:r>
            <a:r>
              <a:rPr lang="en-US" sz="4000" b="1" dirty="0" err="1"/>
              <a:t>Javascript</a:t>
            </a:r>
            <a:r>
              <a:rPr lang="en-US" sz="4000" b="1" dirty="0"/>
              <a:t> ?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738E0-EC7C-4855-8AC7-A03DD48565EC}"/>
              </a:ext>
            </a:extLst>
          </p:cNvPr>
          <p:cNvSpPr txBox="1"/>
          <p:nvPr/>
        </p:nvSpPr>
        <p:spPr>
          <a:xfrm>
            <a:off x="896829" y="1841863"/>
            <a:ext cx="107847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ECMAScript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standarisasi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r>
              <a:rPr lang="en-US" sz="2000" dirty="0"/>
              <a:t>. Karena </a:t>
            </a:r>
            <a:r>
              <a:rPr lang="en-US" sz="2000" dirty="0" err="1"/>
              <a:t>kepopuleran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kebanyakan</a:t>
            </a:r>
            <a:r>
              <a:rPr lang="en-US" sz="2000" dirty="0"/>
              <a:t> orang </a:t>
            </a:r>
            <a:r>
              <a:rPr lang="en-US" sz="2000" dirty="0" err="1"/>
              <a:t>memanggil</a:t>
            </a:r>
            <a:r>
              <a:rPr lang="en-US" sz="2000" dirty="0"/>
              <a:t> ECMAScript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r>
              <a:rPr lang="en-US" sz="2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8F0F1-4E79-4E9D-B973-74F9087DC8E0}"/>
              </a:ext>
            </a:extLst>
          </p:cNvPr>
          <p:cNvSpPr txBox="1"/>
          <p:nvPr/>
        </p:nvSpPr>
        <p:spPr>
          <a:xfrm>
            <a:off x="943412" y="2857526"/>
            <a:ext cx="103051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merk </a:t>
            </a:r>
            <a:r>
              <a:rPr lang="en-US" sz="2000" dirty="0" err="1"/>
              <a:t>dagang</a:t>
            </a:r>
            <a:r>
              <a:rPr lang="en-US" sz="2000" dirty="0"/>
              <a:t> yang </a:t>
            </a:r>
            <a:r>
              <a:rPr lang="en-US" sz="2000" dirty="0" err="1"/>
              <a:t>dimiliki</a:t>
            </a:r>
            <a:r>
              <a:rPr lang="en-US" sz="2000" dirty="0"/>
              <a:t> oleh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b="1" dirty="0"/>
              <a:t>Oracle</a:t>
            </a:r>
            <a:r>
              <a:rPr lang="en-US" sz="2000" dirty="0"/>
              <a:t>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juga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mendengar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1.5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1.8. </a:t>
            </a:r>
            <a:r>
              <a:rPr lang="en-US" sz="2000" dirty="0" err="1"/>
              <a:t>Versi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yang </a:t>
            </a:r>
            <a:r>
              <a:rPr lang="en-US" sz="2000" dirty="0" err="1"/>
              <a:t>dikeluarkan</a:t>
            </a:r>
            <a:r>
              <a:rPr lang="en-US" sz="2000" dirty="0"/>
              <a:t> oleh Mozilla Firefox. </a:t>
            </a:r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1.5 </a:t>
            </a:r>
            <a:r>
              <a:rPr lang="en-US" sz="2000" dirty="0" err="1"/>
              <a:t>adalah</a:t>
            </a:r>
            <a:r>
              <a:rPr lang="en-US" sz="2000" dirty="0"/>
              <a:t> ECMAScript 3 dan </a:t>
            </a:r>
            <a:r>
              <a:rPr lang="en-US" sz="2000" dirty="0" err="1"/>
              <a:t>Javasript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1.8 </a:t>
            </a:r>
            <a:r>
              <a:rPr lang="en-US" sz="2000" dirty="0" err="1"/>
              <a:t>adalah</a:t>
            </a:r>
            <a:r>
              <a:rPr lang="en-US" sz="2000" dirty="0"/>
              <a:t> ECMAScript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diperbaharui</a:t>
            </a:r>
            <a:r>
              <a:rPr lang="en-US" sz="2000" dirty="0"/>
              <a:t> oleh Mozilla Firefox.</a:t>
            </a:r>
          </a:p>
        </p:txBody>
      </p:sp>
    </p:spTree>
    <p:extLst>
      <p:ext uri="{BB962C8B-B14F-4D97-AF65-F5344CB8AC3E}">
        <p14:creationId xmlns:p14="http://schemas.microsoft.com/office/powerpoint/2010/main" val="11712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C1349-5631-4637-95E7-AFC3928356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CDF5FB-8E86-4FEE-8739-91F7BA704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09B1C4-34A4-4DA4-AE64-E85E2CFB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FE464-E47E-4C6F-8DBF-0D34AF659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4" y="379988"/>
            <a:ext cx="10459415" cy="5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93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1162</Words>
  <Application>Microsoft Office PowerPoint</Application>
  <PresentationFormat>Widescreen</PresentationFormat>
  <Paragraphs>152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Unicode MS</vt:lpstr>
      <vt:lpstr>Biome Light</vt:lpstr>
      <vt:lpstr>Calibri</vt:lpstr>
      <vt:lpstr>Century Gothic</vt:lpstr>
      <vt:lpstr>Wingdings 3</vt:lpstr>
      <vt:lpstr>Ion</vt:lpstr>
      <vt:lpstr>Modern Javascript</vt:lpstr>
      <vt:lpstr>Pengenalan JavaScript</vt:lpstr>
      <vt:lpstr>Perbedaan JavaScript dan Pemrograman Java</vt:lpstr>
      <vt:lpstr>Bentuk skrip dari Javascript dan  Membuat Komentar (Skrip tidak Tereksekusi)</vt:lpstr>
      <vt:lpstr>Bahasa Pemrograman populer</vt:lpstr>
      <vt:lpstr>History</vt:lpstr>
      <vt:lpstr>PowerPoint Presentation</vt:lpstr>
      <vt:lpstr>ECMAScript atau Javascript ? </vt:lpstr>
      <vt:lpstr>PowerPoint Presentation</vt:lpstr>
      <vt:lpstr>ECMA script evolution</vt:lpstr>
      <vt:lpstr>Modern Javascript</vt:lpstr>
      <vt:lpstr>Contoh Penggunaan Modern Javascript</vt:lpstr>
      <vt:lpstr>Variable let and const</vt:lpstr>
      <vt:lpstr>PowerPoint Presentation</vt:lpstr>
      <vt:lpstr>Template Literals</vt:lpstr>
      <vt:lpstr>Contoh</vt:lpstr>
      <vt:lpstr>Arrow Function</vt:lpstr>
      <vt:lpstr>Arrow Function</vt:lpstr>
      <vt:lpstr>Method Array</vt:lpstr>
      <vt:lpstr>PowerPoint Presentation</vt:lpstr>
      <vt:lpstr>Destructing</vt:lpstr>
      <vt:lpstr>PowerPoint Presentation</vt:lpstr>
      <vt:lpstr>Spread Operator</vt:lpstr>
      <vt:lpstr>PowerPoint Presentation</vt:lpstr>
      <vt:lpstr>Kesimpulan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</dc:title>
  <dc:creator>white rabbit</dc:creator>
  <cp:lastModifiedBy>white rabbit</cp:lastModifiedBy>
  <cp:revision>1</cp:revision>
  <dcterms:created xsi:type="dcterms:W3CDTF">2021-02-14T08:08:53Z</dcterms:created>
  <dcterms:modified xsi:type="dcterms:W3CDTF">2021-02-14T08:12:42Z</dcterms:modified>
</cp:coreProperties>
</file>