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7" r:id="rId3"/>
    <p:sldId id="271" r:id="rId4"/>
    <p:sldId id="261" r:id="rId5"/>
    <p:sldId id="257" r:id="rId6"/>
    <p:sldId id="288" r:id="rId7"/>
    <p:sldId id="258" r:id="rId8"/>
    <p:sldId id="259" r:id="rId9"/>
    <p:sldId id="264" r:id="rId10"/>
    <p:sldId id="265" r:id="rId11"/>
    <p:sldId id="273" r:id="rId12"/>
    <p:sldId id="270" r:id="rId13"/>
    <p:sldId id="293" r:id="rId14"/>
    <p:sldId id="266" r:id="rId15"/>
    <p:sldId id="268" r:id="rId16"/>
    <p:sldId id="285" r:id="rId17"/>
    <p:sldId id="297" r:id="rId18"/>
    <p:sldId id="289" r:id="rId19"/>
    <p:sldId id="286" r:id="rId20"/>
    <p:sldId id="290" r:id="rId21"/>
    <p:sldId id="274" r:id="rId22"/>
    <p:sldId id="291" r:id="rId23"/>
    <p:sldId id="276" r:id="rId24"/>
    <p:sldId id="277" r:id="rId25"/>
    <p:sldId id="294" r:id="rId26"/>
    <p:sldId id="295" r:id="rId27"/>
    <p:sldId id="296" r:id="rId28"/>
    <p:sldId id="298" r:id="rId29"/>
    <p:sldId id="299" r:id="rId30"/>
    <p:sldId id="2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473" autoAdjust="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5FC270-9CE5-4710-A8F5-00C1BF944AEA}" type="datetimeFigureOut">
              <a:rPr lang="en-US" smtClean="0"/>
              <a:pPr/>
              <a:t>1/23/2018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685D7-D15B-4F4A-9A22-3A9D05AE78D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08685D7-D15B-4F4A-9A22-3A9D05AE78DC}"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425A4-04B3-46F1-ADC6-B8841504CB3D}"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91287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F296C5-7870-4A1A-B98E-A95C9A8DB4E7}"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22051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6A46C-0C79-4A5D-A76B-E3D2EC98EF04}"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313633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BFFA-BF5C-450C-B4A4-0ACFB7B6F42D}"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186189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2C665-96A2-4E26-94D4-90B1935E2CF0}"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249661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88AE88-9C79-46E3-A7A7-5F3ED5C0B876}"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354995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9AA70E-4C31-40CB-92C7-F7C5C69DC8A9}" type="datetime1">
              <a:rPr lang="en-US" smtClean="0"/>
              <a:pPr/>
              <a:t>1/23/2018</a:t>
            </a:fld>
            <a:endParaRPr lang="en-US"/>
          </a:p>
        </p:txBody>
      </p:sp>
      <p:sp>
        <p:nvSpPr>
          <p:cNvPr id="8" name="Footer Placeholder 7"/>
          <p:cNvSpPr>
            <a:spLocks noGrp="1"/>
          </p:cNvSpPr>
          <p:nvPr>
            <p:ph type="ftr" sz="quarter" idx="11"/>
          </p:nvPr>
        </p:nvSpPr>
        <p:spPr/>
        <p:txBody>
          <a:bodyPr/>
          <a:lstStyle/>
          <a:p>
            <a:r>
              <a:rPr lang="en-US" smtClean="0"/>
              <a:t>1</a:t>
            </a:r>
            <a:endParaRPr lang="en-US"/>
          </a:p>
        </p:txBody>
      </p:sp>
      <p:sp>
        <p:nvSpPr>
          <p:cNvPr id="9" name="Slide Number Placeholder 8"/>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212382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F433B-7258-4C1F-A811-BA0453CD1AED}" type="datetime1">
              <a:rPr lang="en-US" smtClean="0"/>
              <a:pPr/>
              <a:t>1/23/2018</a:t>
            </a:fld>
            <a:endParaRPr lang="en-US"/>
          </a:p>
        </p:txBody>
      </p:sp>
      <p:sp>
        <p:nvSpPr>
          <p:cNvPr id="4" name="Footer Placeholder 3"/>
          <p:cNvSpPr>
            <a:spLocks noGrp="1"/>
          </p:cNvSpPr>
          <p:nvPr>
            <p:ph type="ftr" sz="quarter" idx="11"/>
          </p:nvPr>
        </p:nvSpPr>
        <p:spPr/>
        <p:txBody>
          <a:bodyPr/>
          <a:lstStyle/>
          <a:p>
            <a:r>
              <a:rPr lang="en-US" smtClean="0"/>
              <a:t>1</a:t>
            </a:r>
            <a:endParaRPr lang="en-US"/>
          </a:p>
        </p:txBody>
      </p:sp>
      <p:sp>
        <p:nvSpPr>
          <p:cNvPr id="5" name="Slide Number Placeholder 4"/>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311336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5231F-B3A7-4F92-8B20-E1A5AEF6B1BC}" type="datetime1">
              <a:rPr lang="en-US" smtClean="0"/>
              <a:pPr/>
              <a:t>1/23/2018</a:t>
            </a:fld>
            <a:endParaRPr lang="en-US"/>
          </a:p>
        </p:txBody>
      </p:sp>
      <p:sp>
        <p:nvSpPr>
          <p:cNvPr id="3" name="Footer Placeholder 2"/>
          <p:cNvSpPr>
            <a:spLocks noGrp="1"/>
          </p:cNvSpPr>
          <p:nvPr>
            <p:ph type="ftr" sz="quarter" idx="11"/>
          </p:nvPr>
        </p:nvSpPr>
        <p:spPr/>
        <p:txBody>
          <a:bodyPr/>
          <a:lstStyle/>
          <a:p>
            <a:r>
              <a:rPr lang="en-US" smtClean="0"/>
              <a:t>1</a:t>
            </a:r>
            <a:endParaRPr lang="en-US"/>
          </a:p>
        </p:txBody>
      </p:sp>
      <p:sp>
        <p:nvSpPr>
          <p:cNvPr id="4" name="Slide Number Placeholder 3"/>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4373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4186B0-32C6-4234-B356-6AD66BC2EAD3}"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317823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58CE1-FF1A-41FB-B84A-265A4A3089A0}"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147758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5947D-A224-4A55-918E-CAE0D4AA39C7}" type="datetime1">
              <a:rPr lang="en-US" smtClean="0"/>
              <a:pPr/>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06C54-E8CF-4556-BFDE-321A78B4019C}" type="slidenum">
              <a:rPr lang="en-US" smtClean="0"/>
              <a:pPr/>
              <a:t>‹#›</a:t>
            </a:fld>
            <a:endParaRPr lang="en-US"/>
          </a:p>
        </p:txBody>
      </p:sp>
    </p:spTree>
    <p:extLst>
      <p:ext uri="{BB962C8B-B14F-4D97-AF65-F5344CB8AC3E}">
        <p14:creationId xmlns:p14="http://schemas.microsoft.com/office/powerpoint/2010/main" xmlns="" val="96974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427753"/>
            <a:ext cx="6357982" cy="4893647"/>
          </a:xfrm>
          <a:prstGeom prst="rect">
            <a:avLst/>
          </a:prstGeom>
          <a:noFill/>
        </p:spPr>
        <p:txBody>
          <a:bodyPr wrap="square" rtlCol="0" anchor="ctr">
            <a:spAutoFit/>
          </a:bodyPr>
          <a:lstStyle/>
          <a:p>
            <a:r>
              <a:rPr lang="en-IN" sz="2400" dirty="0" smtClean="0">
                <a:latin typeface="Times New Roman" pitchFamily="18" charset="0"/>
                <a:cs typeface="Times New Roman" pitchFamily="18" charset="0"/>
              </a:rPr>
              <a:t>                           </a:t>
            </a:r>
          </a:p>
          <a:p>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BIGDATA – PPT</a:t>
            </a:r>
          </a:p>
          <a:p>
            <a:pPr algn="just"/>
            <a:r>
              <a:rPr lang="en-IN" sz="2400" dirty="0" smtClean="0">
                <a:latin typeface="Times New Roman" pitchFamily="18" charset="0"/>
                <a:cs typeface="Times New Roman" pitchFamily="18" charset="0"/>
              </a:rPr>
              <a:t>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BATCH – 5   S180162</a:t>
            </a:r>
          </a:p>
          <a:p>
            <a:pPr algn="just"/>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D06C54-E8CF-4556-BFDE-321A78B4019C}" type="slidenum">
              <a:rPr lang="en-US" smtClean="0"/>
              <a:pPr/>
              <a:t>1</a:t>
            </a:fld>
            <a:endParaRPr lang="en-US"/>
          </a:p>
        </p:txBody>
      </p:sp>
    </p:spTree>
    <p:extLst>
      <p:ext uri="{BB962C8B-B14F-4D97-AF65-F5344CB8AC3E}">
        <p14:creationId xmlns:p14="http://schemas.microsoft.com/office/powerpoint/2010/main" xmlns="" val="4234047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9D06C54-E8CF-4556-BFDE-321A78B4019C}" type="slidenum">
              <a:rPr lang="en-US" smtClean="0"/>
              <a:pPr/>
              <a:t>10</a:t>
            </a:fld>
            <a:endParaRPr lang="en-US"/>
          </a:p>
        </p:txBody>
      </p:sp>
    </p:spTree>
    <p:extLst>
      <p:ext uri="{BB962C8B-B14F-4D97-AF65-F5344CB8AC3E}">
        <p14:creationId xmlns:p14="http://schemas.microsoft.com/office/powerpoint/2010/main" xmlns="" val="2913241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single point of failure in hadoop"/>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69D06C54-E8CF-4556-BFDE-321A78B4019C}" type="slidenum">
              <a:rPr lang="en-US" smtClean="0"/>
              <a:pPr/>
              <a:t>11</a:t>
            </a:fld>
            <a:endParaRPr lang="en-US"/>
          </a:p>
        </p:txBody>
      </p:sp>
    </p:spTree>
    <p:extLst>
      <p:ext uri="{BB962C8B-B14F-4D97-AF65-F5344CB8AC3E}">
        <p14:creationId xmlns:p14="http://schemas.microsoft.com/office/powerpoint/2010/main" xmlns="" val="116855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3857628"/>
            <a:ext cx="7924800" cy="1631216"/>
          </a:xfrm>
          <a:prstGeom prst="rect">
            <a:avLst/>
          </a:prstGeom>
        </p:spPr>
        <p:txBody>
          <a:bodyPr wrap="square">
            <a:spAutoFit/>
          </a:bodyPr>
          <a:lstStyle/>
          <a:p>
            <a:pPr marL="457200" indent="-457200">
              <a:buFont typeface="+mj-lt"/>
              <a:buAutoNum type="arabicParenR"/>
            </a:pPr>
            <a:r>
              <a:rPr lang="en-US" sz="2000" dirty="0">
                <a:latin typeface="Times New Roman" pitchFamily="18" charset="0"/>
                <a:cs typeface="Times New Roman" pitchFamily="18" charset="0"/>
              </a:rPr>
              <a:t>If the writer is on a </a:t>
            </a:r>
            <a:r>
              <a:rPr lang="en-US" sz="2000" dirty="0" err="1">
                <a:latin typeface="Times New Roman" pitchFamily="18" charset="0"/>
                <a:cs typeface="Times New Roman" pitchFamily="18" charset="0"/>
              </a:rPr>
              <a:t>datanode</a:t>
            </a:r>
            <a:r>
              <a:rPr lang="en-US" sz="2000" dirty="0">
                <a:latin typeface="Times New Roman" pitchFamily="18" charset="0"/>
                <a:cs typeface="Times New Roman" pitchFamily="18" charset="0"/>
              </a:rPr>
              <a:t>, the 1st replica is placed on the local machine, otherwise a random datanode. </a:t>
            </a:r>
          </a:p>
          <a:p>
            <a:pPr marL="457200" indent="-457200">
              <a:buFont typeface="+mj-lt"/>
              <a:buAutoNum type="arabicParenR"/>
            </a:pPr>
            <a:r>
              <a:rPr lang="en-US" sz="2000" dirty="0">
                <a:latin typeface="Times New Roman" pitchFamily="18" charset="0"/>
                <a:cs typeface="Times New Roman" pitchFamily="18" charset="0"/>
              </a:rPr>
              <a:t>The 2nd replica is placed on a datanode that is on a different rack. </a:t>
            </a:r>
          </a:p>
          <a:p>
            <a:pPr marL="457200" indent="-457200">
              <a:buFont typeface="+mj-lt"/>
              <a:buAutoNum type="arabicParenR"/>
            </a:pPr>
            <a:r>
              <a:rPr lang="en-US" sz="2000" dirty="0">
                <a:latin typeface="Times New Roman" pitchFamily="18" charset="0"/>
                <a:cs typeface="Times New Roman" pitchFamily="18" charset="0"/>
              </a:rPr>
              <a:t>The 3rd replica is placed on a datanode which is on a different node of the rack as the second replica.</a:t>
            </a:r>
          </a:p>
        </p:txBody>
      </p:sp>
      <p:sp>
        <p:nvSpPr>
          <p:cNvPr id="6" name="Rectangle 5"/>
          <p:cNvSpPr/>
          <p:nvPr/>
        </p:nvSpPr>
        <p:spPr>
          <a:xfrm>
            <a:off x="582053" y="3143248"/>
            <a:ext cx="3918509" cy="523220"/>
          </a:xfrm>
          <a:prstGeom prst="rect">
            <a:avLst/>
          </a:prstGeom>
        </p:spPr>
        <p:txBody>
          <a:bodyPr wrap="none">
            <a:spAutoFit/>
          </a:bodyPr>
          <a:lstStyle/>
          <a:p>
            <a:r>
              <a:rPr lang="en-US" sz="2800" b="1" dirty="0">
                <a:latin typeface="Times New Roman" pitchFamily="18" charset="0"/>
                <a:cs typeface="Times New Roman" pitchFamily="18" charset="0"/>
              </a:rPr>
              <a:t>Rack </a:t>
            </a:r>
            <a:r>
              <a:rPr lang="en-US" sz="2400" b="1" dirty="0">
                <a:latin typeface="Times New Roman" pitchFamily="18" charset="0"/>
                <a:cs typeface="Times New Roman" pitchFamily="18" charset="0"/>
              </a:rPr>
              <a:t>Awareness in </a:t>
            </a:r>
            <a:r>
              <a:rPr lang="en-US" sz="2400" b="1" dirty="0" err="1">
                <a:latin typeface="Times New Roman" pitchFamily="18" charset="0"/>
                <a:cs typeface="Times New Roman" pitchFamily="18" charset="0"/>
              </a:rPr>
              <a:t>Hadoop</a:t>
            </a:r>
            <a:endParaRPr lang="en-US" sz="2400" b="1" dirty="0">
              <a:effectLst/>
              <a:latin typeface="Times New Roman" pitchFamily="18" charset="0"/>
              <a:cs typeface="Times New Roman" pitchFamily="18" charset="0"/>
            </a:endParaRPr>
          </a:p>
        </p:txBody>
      </p:sp>
      <p:sp>
        <p:nvSpPr>
          <p:cNvPr id="4" name="Rectangle 3"/>
          <p:cNvSpPr/>
          <p:nvPr/>
        </p:nvSpPr>
        <p:spPr>
          <a:xfrm>
            <a:off x="571472" y="1196632"/>
            <a:ext cx="7858180" cy="1446550"/>
          </a:xfrm>
          <a:prstGeom prst="rect">
            <a:avLst/>
          </a:prstGeom>
        </p:spPr>
        <p:txBody>
          <a:bodyPr wrap="square">
            <a:spAutoFit/>
          </a:bodyPr>
          <a:lstStyle/>
          <a:p>
            <a:r>
              <a:rPr lang="en-US" sz="2400" dirty="0" smtClean="0">
                <a:latin typeface="Times New Roman" pitchFamily="18" charset="0"/>
                <a:cs typeface="Times New Roman" pitchFamily="18" charset="0"/>
              </a:rPr>
              <a:t>   What </a:t>
            </a:r>
            <a:r>
              <a:rPr lang="en-US" sz="2400" dirty="0">
                <a:latin typeface="Times New Roman" pitchFamily="18" charset="0"/>
                <a:cs typeface="Times New Roman" pitchFamily="18" charset="0"/>
              </a:rPr>
              <a:t>is a rack in HDFS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r>
              <a:rPr lang="en-US" sz="2000" b="1" dirty="0">
                <a:latin typeface="Times New Roman" pitchFamily="18" charset="0"/>
                <a:cs typeface="Times New Roman" pitchFamily="18" charset="0"/>
              </a:rPr>
              <a:t>rack</a:t>
            </a:r>
            <a:r>
              <a:rPr lang="en-US" sz="2000" dirty="0">
                <a:latin typeface="Times New Roman" pitchFamily="18" charset="0"/>
                <a:cs typeface="Times New Roman" pitchFamily="18" charset="0"/>
              </a:rPr>
              <a:t> is a collection of 30 or 40 nodes that are physically stored close together and are all connected to the same network </a:t>
            </a:r>
            <a:r>
              <a:rPr lang="en-US" sz="2000" dirty="0" smtClean="0">
                <a:latin typeface="Times New Roman" pitchFamily="18" charset="0"/>
                <a:cs typeface="Times New Roman" pitchFamily="18" charset="0"/>
              </a:rPr>
              <a:t>switch. A </a:t>
            </a:r>
            <a:r>
              <a:rPr lang="en-US" sz="2000" dirty="0" err="1">
                <a:latin typeface="Times New Roman" pitchFamily="18" charset="0"/>
                <a:cs typeface="Times New Roman" pitchFamily="18" charset="0"/>
              </a:rPr>
              <a:t>Hadoop</a:t>
            </a:r>
            <a:r>
              <a:rPr lang="en-US" sz="2000" dirty="0">
                <a:latin typeface="Times New Roman" pitchFamily="18" charset="0"/>
                <a:cs typeface="Times New Roman" pitchFamily="18" charset="0"/>
              </a:rPr>
              <a:t> Cluster is a collection of </a:t>
            </a:r>
            <a:r>
              <a:rPr lang="en-US" sz="2000" b="1" dirty="0">
                <a:latin typeface="Times New Roman" pitchFamily="18" charset="0"/>
                <a:cs typeface="Times New Roman" pitchFamily="18" charset="0"/>
              </a:rPr>
              <a:t>racks</a:t>
            </a:r>
            <a:r>
              <a:rPr lang="en-US" sz="2000" dirty="0" smtClean="0">
                <a:latin typeface="Times New Roman" pitchFamily="18" charset="0"/>
                <a:cs typeface="Times New Roman" pitchFamily="18" charset="0"/>
              </a:rPr>
              <a:t>. Each </a:t>
            </a:r>
            <a:r>
              <a:rPr lang="en-US" sz="2000" b="1" dirty="0" smtClean="0">
                <a:latin typeface="Times New Roman" pitchFamily="18" charset="0"/>
                <a:cs typeface="Times New Roman" pitchFamily="18" charset="0"/>
              </a:rPr>
              <a:t>rack </a:t>
            </a:r>
            <a:r>
              <a:rPr lang="en-US" sz="2000" dirty="0" smtClean="0">
                <a:latin typeface="Times New Roman" pitchFamily="18" charset="0"/>
                <a:cs typeface="Times New Roman" pitchFamily="18" charset="0"/>
              </a:rPr>
              <a:t>has unique rack id.</a:t>
            </a:r>
            <a:endParaRPr lang="en-US" sz="2000" dirty="0">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9D06C54-E8CF-4556-BFDE-321A78B4019C}" type="slidenum">
              <a:rPr lang="en-US" smtClean="0"/>
              <a:pPr/>
              <a:t>12</a:t>
            </a:fld>
            <a:endParaRPr lang="en-US"/>
          </a:p>
        </p:txBody>
      </p:sp>
    </p:spTree>
    <p:extLst>
      <p:ext uri="{BB962C8B-B14F-4D97-AF65-F5344CB8AC3E}">
        <p14:creationId xmlns:p14="http://schemas.microsoft.com/office/powerpoint/2010/main" xmlns="" val="2682800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13</a:t>
            </a:fld>
            <a:endParaRPr lang="en-US"/>
          </a:p>
        </p:txBody>
      </p:sp>
      <p:pic>
        <p:nvPicPr>
          <p:cNvPr id="48130" name="Picture 2" descr="Image result for rack awareness in hadoop"/>
          <p:cNvPicPr>
            <a:picLocks noChangeAspect="1" noChangeArrowheads="1"/>
          </p:cNvPicPr>
          <p:nvPr/>
        </p:nvPicPr>
        <p:blipFill>
          <a:blip r:embed="rId2"/>
          <a:srcRect/>
          <a:stretch>
            <a:fillRect/>
          </a:stretch>
        </p:blipFill>
        <p:spPr bwMode="auto">
          <a:xfrm>
            <a:off x="-32" y="-24"/>
            <a:ext cx="9144032" cy="684371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2595582" cy="461665"/>
          </a:xfrm>
          <a:prstGeom prst="rect">
            <a:avLst/>
          </a:prstGeom>
        </p:spPr>
        <p:txBody>
          <a:bodyPr wrap="none">
            <a:spAutoFit/>
          </a:bodyPr>
          <a:lstStyle/>
          <a:p>
            <a:r>
              <a:rPr lang="en-US" sz="2400" b="1" dirty="0" err="1" smtClean="0">
                <a:latin typeface="Times New Roman" pitchFamily="18" charset="0"/>
                <a:cs typeface="Times New Roman" pitchFamily="18" charset="0"/>
              </a:rPr>
              <a:t>MapReduce</a:t>
            </a:r>
            <a:r>
              <a:rPr lang="en-US" sz="2400" b="1" dirty="0" smtClean="0">
                <a:latin typeface="Times New Roman" pitchFamily="18" charset="0"/>
                <a:cs typeface="Times New Roman" pitchFamily="18" charset="0"/>
              </a:rPr>
              <a:t> - java</a:t>
            </a:r>
            <a:endParaRPr lang="en-US" sz="2400" b="1" dirty="0">
              <a:latin typeface="Times New Roman" pitchFamily="18" charset="0"/>
              <a:cs typeface="Times New Roman" pitchFamily="18" charset="0"/>
            </a:endParaRPr>
          </a:p>
        </p:txBody>
      </p:sp>
      <p:sp>
        <p:nvSpPr>
          <p:cNvPr id="3" name="Rectangle 2"/>
          <p:cNvSpPr/>
          <p:nvPr/>
        </p:nvSpPr>
        <p:spPr>
          <a:xfrm>
            <a:off x="609600" y="1419285"/>
            <a:ext cx="8001000" cy="2554545"/>
          </a:xfrm>
          <a:prstGeom prst="rect">
            <a:avLst/>
          </a:prstGeom>
          <a:noFill/>
          <a:ln>
            <a:solidFill>
              <a:schemeClr val="bg1"/>
            </a:solidFill>
          </a:ln>
        </p:spPr>
        <p:txBody>
          <a:bodyPr wrap="square">
            <a:spAutoFit/>
          </a:bodyPr>
          <a:lstStyle/>
          <a:p>
            <a:pPr marL="457200" indent="-457200">
              <a:buFont typeface="+mj-lt"/>
              <a:buAutoNum type="arabicPeriod"/>
            </a:pP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is a Java-based system created by Google where the actual data from the HDFS store gets processed efficiently. </a:t>
            </a:r>
          </a:p>
          <a:p>
            <a:pPr marL="457200" indent="-457200">
              <a:buFont typeface="+mj-lt"/>
              <a:buAutoNum type="arabicPeriod"/>
            </a:pPr>
            <a:endParaRPr lang="en-US" sz="2000" dirty="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 In the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2 ,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is a framework based on YARN architecture. YARN supports parallel processing of huge data sets. </a:t>
            </a:r>
          </a:p>
          <a:p>
            <a:pPr marL="457200" indent="-457200">
              <a:buFont typeface="+mj-lt"/>
              <a:buAutoNum type="arabicPeriod"/>
            </a:pPr>
            <a:endParaRPr lang="en-US" sz="2000" dirty="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Map Task takes input data and splits into independent chunks and output of this task will be the input for Reduce Task.</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14</a:t>
            </a:fld>
            <a:endParaRPr lang="en-US"/>
          </a:p>
        </p:txBody>
      </p:sp>
    </p:spTree>
    <p:extLst>
      <p:ext uri="{BB962C8B-B14F-4D97-AF65-F5344CB8AC3E}">
        <p14:creationId xmlns:p14="http://schemas.microsoft.com/office/powerpoint/2010/main" xmlns="" val="4243639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www.ibm.com/developerworks/library/bd-yarn-intro/Figure3Architecture-of-YAR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69D06C54-E8CF-4556-BFDE-321A78B4019C}" type="slidenum">
              <a:rPr lang="en-US" smtClean="0"/>
              <a:pPr/>
              <a:t>15</a:t>
            </a:fld>
            <a:endParaRPr lang="en-US"/>
          </a:p>
        </p:txBody>
      </p:sp>
    </p:spTree>
    <p:extLst>
      <p:ext uri="{BB962C8B-B14F-4D97-AF65-F5344CB8AC3E}">
        <p14:creationId xmlns:p14="http://schemas.microsoft.com/office/powerpoint/2010/main" xmlns="" val="2028536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p reduce images"/>
          <p:cNvPicPr>
            <a:picLocks noChangeAspect="1" noChangeArrowheads="1"/>
          </p:cNvPicPr>
          <p:nvPr/>
        </p:nvPicPr>
        <p:blipFill>
          <a:blip r:embed="rId2"/>
          <a:srcRect/>
          <a:stretch>
            <a:fillRect/>
          </a:stretch>
        </p:blipFill>
        <p:spPr bwMode="auto">
          <a:xfrm>
            <a:off x="0" y="0"/>
            <a:ext cx="9144032" cy="6858000"/>
          </a:xfrm>
          <a:prstGeom prst="rect">
            <a:avLst/>
          </a:prstGeom>
          <a:noFill/>
        </p:spPr>
      </p:pic>
      <p:sp>
        <p:nvSpPr>
          <p:cNvPr id="3" name="Slide Number Placeholder 2"/>
          <p:cNvSpPr>
            <a:spLocks noGrp="1"/>
          </p:cNvSpPr>
          <p:nvPr>
            <p:ph type="sldNum" sz="quarter" idx="12"/>
          </p:nvPr>
        </p:nvSpPr>
        <p:spPr/>
        <p:txBody>
          <a:bodyPr/>
          <a:lstStyle/>
          <a:p>
            <a:fld id="{69D06C54-E8CF-4556-BFDE-321A78B4019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17</a:t>
            </a:fld>
            <a:endParaRPr lang="en-US"/>
          </a:p>
        </p:txBody>
      </p:sp>
      <p:graphicFrame>
        <p:nvGraphicFramePr>
          <p:cNvPr id="3" name="Table 2"/>
          <p:cNvGraphicFramePr>
            <a:graphicFrameLocks noGrp="1"/>
          </p:cNvGraphicFramePr>
          <p:nvPr/>
        </p:nvGraphicFramePr>
        <p:xfrm>
          <a:off x="142875" y="214287"/>
          <a:ext cx="8858281" cy="6500861"/>
        </p:xfrm>
        <a:graphic>
          <a:graphicData uri="http://schemas.openxmlformats.org/drawingml/2006/table">
            <a:tbl>
              <a:tblPr firstRow="1" bandRow="1">
                <a:tableStyleId>{5940675A-B579-460E-94D1-54222C63F5DA}</a:tableStyleId>
              </a:tblPr>
              <a:tblGrid>
                <a:gridCol w="885828"/>
                <a:gridCol w="3764768"/>
                <a:gridCol w="4207685"/>
              </a:tblGrid>
              <a:tr h="576246">
                <a:tc>
                  <a:txBody>
                    <a:bodyPr/>
                    <a:lstStyle/>
                    <a:p>
                      <a:r>
                        <a:rPr lang="en-IN" sz="2400" b="1" dirty="0" err="1" smtClean="0">
                          <a:latin typeface="Times New Roman" pitchFamily="18" charset="0"/>
                          <a:cs typeface="Times New Roman" pitchFamily="18" charset="0"/>
                        </a:rPr>
                        <a:t>S.No</a:t>
                      </a:r>
                      <a:endParaRPr lang="en-IN" sz="2400" b="1" dirty="0">
                        <a:latin typeface="Times New Roman" pitchFamily="18" charset="0"/>
                        <a:cs typeface="Times New Roman" pitchFamily="18" charset="0"/>
                      </a:endParaRPr>
                    </a:p>
                  </a:txBody>
                  <a:tcPr/>
                </a:tc>
                <a:tc>
                  <a:txBody>
                    <a:bodyPr/>
                    <a:lstStyle/>
                    <a:p>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Hadoop</a:t>
                      </a:r>
                      <a:r>
                        <a:rPr lang="en-IN" sz="2400" b="1" dirty="0" smtClean="0">
                          <a:latin typeface="Times New Roman" pitchFamily="18" charset="0"/>
                          <a:cs typeface="Times New Roman" pitchFamily="18" charset="0"/>
                        </a:rPr>
                        <a:t> 1</a:t>
                      </a:r>
                      <a:endParaRPr lang="en-IN" sz="2400" b="1" dirty="0">
                        <a:latin typeface="Times New Roman" pitchFamily="18" charset="0"/>
                        <a:cs typeface="Times New Roman" pitchFamily="18" charset="0"/>
                      </a:endParaRPr>
                    </a:p>
                  </a:txBody>
                  <a:tcPr/>
                </a:tc>
                <a:tc>
                  <a:txBody>
                    <a:bodyPr/>
                    <a:lstStyle/>
                    <a:p>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Hadoop</a:t>
                      </a:r>
                      <a:r>
                        <a:rPr lang="en-IN" sz="2400" b="1" baseline="0" dirty="0" smtClean="0">
                          <a:latin typeface="Times New Roman" pitchFamily="18" charset="0"/>
                          <a:cs typeface="Times New Roman" pitchFamily="18" charset="0"/>
                        </a:rPr>
                        <a:t> 2</a:t>
                      </a:r>
                      <a:endParaRPr lang="en-IN" sz="2400" b="1"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1</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Work with daemons like Task tracker and job tracker.</a:t>
                      </a:r>
                      <a:br>
                        <a:rPr lang="en-IN" sz="1800" dirty="0" smtClean="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Works with daemons like Resource manager and Task manager.</a:t>
                      </a:r>
                    </a:p>
                    <a:p>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There was only single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a:t>
                      </a:r>
                      <a:br>
                        <a:rPr lang="en-IN" sz="1800" dirty="0" smtClean="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Two </a:t>
                      </a:r>
                      <a:r>
                        <a:rPr lang="en-IN" sz="1800" dirty="0" err="1" smtClean="0">
                          <a:latin typeface="Times New Roman" pitchFamily="18" charset="0"/>
                          <a:cs typeface="Times New Roman" pitchFamily="18" charset="0"/>
                        </a:rPr>
                        <a:t>namenodes</a:t>
                      </a:r>
                      <a:r>
                        <a:rPr lang="en-IN" sz="1800" dirty="0" smtClean="0">
                          <a:latin typeface="Times New Roman" pitchFamily="18" charset="0"/>
                          <a:cs typeface="Times New Roman" pitchFamily="18" charset="0"/>
                        </a:rPr>
                        <a:t> are present Active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 and standby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a:t>
                      </a:r>
                      <a:br>
                        <a:rPr lang="en-IN" sz="1800" dirty="0" smtClean="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a:txBody>
                  <a:tcPr/>
                </a:tc>
              </a:tr>
              <a:tr h="1224800">
                <a:tc>
                  <a:txBody>
                    <a:bodyPr/>
                    <a:lstStyle/>
                    <a:p>
                      <a:r>
                        <a:rPr lang="en-IN"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There was no concept of YARN, </a:t>
                      </a:r>
                      <a:r>
                        <a:rPr lang="en-IN" sz="1800" dirty="0" err="1" smtClean="0">
                          <a:latin typeface="Times New Roman" pitchFamily="18" charset="0"/>
                          <a:cs typeface="Times New Roman" pitchFamily="18" charset="0"/>
                        </a:rPr>
                        <a:t>Mapreduce</a:t>
                      </a:r>
                      <a:r>
                        <a:rPr lang="en-IN" sz="1800" dirty="0" smtClean="0">
                          <a:latin typeface="Times New Roman" pitchFamily="18" charset="0"/>
                          <a:cs typeface="Times New Roman" pitchFamily="18" charset="0"/>
                        </a:rPr>
                        <a:t> was the one who is doing the cluster resource management.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YARN(Yet another resource negotiator) feature is added in the hadoop2.</a:t>
                      </a:r>
                    </a:p>
                    <a:p>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Has single point of failure because of only one </a:t>
                      </a:r>
                      <a:r>
                        <a:rPr lang="en-IN" sz="1800" dirty="0" err="1" smtClean="0">
                          <a:latin typeface="Times New Roman" pitchFamily="18" charset="0"/>
                          <a:cs typeface="Times New Roman" pitchFamily="18" charset="0"/>
                        </a:rPr>
                        <a:t>namenode</a:t>
                      </a:r>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Has feature to overcome SPOF with a standby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 and in case of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 failure.</a:t>
                      </a:r>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5</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Has limited number of nodes. Only 4000 nodes were present.</a:t>
                      </a:r>
                    </a:p>
                    <a:p>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Has better scalability. Scalable up to 10000 nodes per cluster.</a:t>
                      </a:r>
                    </a:p>
                    <a:p>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6</a:t>
                      </a:r>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Does not support Microsoft windows.</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It supports Microsoft windows.</a:t>
                      </a:r>
                    </a:p>
                    <a:p>
                      <a:endParaRPr lang="en-IN"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18</a:t>
            </a:fld>
            <a:endParaRPr lang="en-US"/>
          </a:p>
        </p:txBody>
      </p:sp>
      <p:pic>
        <p:nvPicPr>
          <p:cNvPr id="41986" name="Picture 2" descr="Related image"/>
          <p:cNvPicPr>
            <a:picLocks noChangeAspect="1" noChangeArrowheads="1"/>
          </p:cNvPicPr>
          <p:nvPr/>
        </p:nvPicPr>
        <p:blipFill>
          <a:blip r:embed="rId2"/>
          <a:srcRect/>
          <a:stretch>
            <a:fillRect/>
          </a:stretch>
        </p:blipFill>
        <p:spPr bwMode="auto">
          <a:xfrm>
            <a:off x="0" y="-24"/>
            <a:ext cx="9144000" cy="6858024"/>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228600" indent="-228600">
              <a:buFont typeface="Arial" pitchFamily="34" charset="0"/>
              <a:buChar char="•"/>
            </a:pPr>
            <a:fld id="{69D06C54-E8CF-4556-BFDE-321A78B4019C}" type="slidenum">
              <a:rPr lang="en-US" smtClean="0"/>
              <a:pPr marL="228600" indent="-228600">
                <a:buFont typeface="Arial" pitchFamily="34" charset="0"/>
                <a:buChar char="•"/>
              </a:pPr>
              <a:t>19</a:t>
            </a:fld>
            <a:endParaRPr lang="en-US"/>
          </a:p>
        </p:txBody>
      </p:sp>
      <p:sp>
        <p:nvSpPr>
          <p:cNvPr id="4" name="Rectangle 3"/>
          <p:cNvSpPr/>
          <p:nvPr/>
        </p:nvSpPr>
        <p:spPr>
          <a:xfrm>
            <a:off x="1214462" y="2006734"/>
            <a:ext cx="6858000" cy="707886"/>
          </a:xfrm>
          <a:prstGeom prst="rect">
            <a:avLst/>
          </a:prstGeom>
        </p:spPr>
        <p:txBody>
          <a:bodyPr wrap="square">
            <a:spAutoFit/>
          </a:bodyPr>
          <a:lstStyle/>
          <a:p>
            <a:pPr marL="342900" indent="-342900">
              <a:buFont typeface="Arial" pitchFamily="34" charset="0"/>
              <a:buChar char="•"/>
            </a:pPr>
            <a:r>
              <a:rPr lang="en-IN" sz="2000" dirty="0" smtClean="0">
                <a:latin typeface="Times New Roman" pitchFamily="18" charset="0"/>
                <a:cs typeface="Times New Roman" pitchFamily="18" charset="0"/>
              </a:rPr>
              <a:t>Hive is a data warehouse infrastructure tool to process structured data in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5" name="Rectangle 4"/>
          <p:cNvSpPr/>
          <p:nvPr/>
        </p:nvSpPr>
        <p:spPr>
          <a:xfrm>
            <a:off x="1214430" y="3078304"/>
            <a:ext cx="6643718" cy="707886"/>
          </a:xfrm>
          <a:prstGeom prst="rect">
            <a:avLst/>
          </a:prstGeom>
        </p:spPr>
        <p:txBody>
          <a:bodyPr wrap="square">
            <a:spAutoFit/>
          </a:bodyPr>
          <a:lstStyle/>
          <a:p>
            <a:pPr marL="342900" indent="-342900">
              <a:buFont typeface="Arial" pitchFamily="34" charset="0"/>
              <a:buChar char="•"/>
            </a:pPr>
            <a:r>
              <a:rPr lang="en-IN" sz="2000" dirty="0" smtClean="0">
                <a:latin typeface="Times New Roman" pitchFamily="18" charset="0"/>
                <a:cs typeface="Times New Roman" pitchFamily="18" charset="0"/>
              </a:rPr>
              <a:t> It is a platform used to develop SQL type scripts to do </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 operations.</a:t>
            </a:r>
            <a:endParaRPr lang="en-IN" sz="2000" dirty="0">
              <a:latin typeface="Times New Roman" pitchFamily="18" charset="0"/>
              <a:cs typeface="Times New Roman" pitchFamily="18" charset="0"/>
            </a:endParaRPr>
          </a:p>
        </p:txBody>
      </p:sp>
      <p:sp>
        <p:nvSpPr>
          <p:cNvPr id="6" name="Rectangle 5"/>
          <p:cNvSpPr/>
          <p:nvPr/>
        </p:nvSpPr>
        <p:spPr>
          <a:xfrm>
            <a:off x="1214430" y="4221312"/>
            <a:ext cx="6072214" cy="707886"/>
          </a:xfrm>
          <a:prstGeom prst="rect">
            <a:avLst/>
          </a:prstGeom>
        </p:spPr>
        <p:txBody>
          <a:bodyPr wrap="square">
            <a:spAutoFit/>
          </a:bodyPr>
          <a:lstStyle/>
          <a:p>
            <a:pPr marL="342900" indent="-342900">
              <a:buFont typeface="Arial" pitchFamily="34" charset="0"/>
              <a:buChar char="•"/>
            </a:pPr>
            <a:r>
              <a:rPr lang="en-IN" sz="2000" dirty="0" smtClean="0">
                <a:latin typeface="Times New Roman" pitchFamily="18" charset="0"/>
                <a:cs typeface="Times New Roman" pitchFamily="18" charset="0"/>
              </a:rPr>
              <a:t>It stores schema in a database and processed data into HDFS.</a:t>
            </a:r>
            <a:endParaRPr lang="en-IN" sz="2000" dirty="0">
              <a:latin typeface="Times New Roman" pitchFamily="18" charset="0"/>
              <a:cs typeface="Times New Roman" pitchFamily="18" charset="0"/>
            </a:endParaRPr>
          </a:p>
        </p:txBody>
      </p:sp>
      <p:sp>
        <p:nvSpPr>
          <p:cNvPr id="7" name="TextBox 6"/>
          <p:cNvSpPr txBox="1"/>
          <p:nvPr/>
        </p:nvSpPr>
        <p:spPr>
          <a:xfrm>
            <a:off x="2500298" y="928670"/>
            <a:ext cx="3143272"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                      HIVE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16" name="AutoShape 4"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18" name="AutoShape 6"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20" name="AutoShape 8"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8922" name="Picture 10" descr="Image result for bigdata image"/>
          <p:cNvPicPr>
            <a:picLocks noChangeAspect="1" noChangeArrowheads="1"/>
          </p:cNvPicPr>
          <p:nvPr/>
        </p:nvPicPr>
        <p:blipFill>
          <a:blip r:embed="rId2"/>
          <a:srcRect/>
          <a:stretch>
            <a:fillRect/>
          </a:stretch>
        </p:blipFill>
        <p:spPr bwMode="auto">
          <a:xfrm>
            <a:off x="-33" y="-24"/>
            <a:ext cx="9183691" cy="6858024"/>
          </a:xfrm>
          <a:prstGeom prst="rect">
            <a:avLst/>
          </a:prstGeom>
          <a:noFill/>
        </p:spPr>
      </p:pic>
      <p:sp>
        <p:nvSpPr>
          <p:cNvPr id="7" name="Slide Number Placeholder 6"/>
          <p:cNvSpPr>
            <a:spLocks noGrp="1"/>
          </p:cNvSpPr>
          <p:nvPr>
            <p:ph type="sldNum" sz="quarter" idx="12"/>
          </p:nvPr>
        </p:nvSpPr>
        <p:spPr/>
        <p:txBody>
          <a:bodyPr/>
          <a:lstStyle/>
          <a:p>
            <a:fld id="{69D06C54-E8CF-4556-BFDE-321A78B4019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20</a:t>
            </a:fld>
            <a:endParaRPr lang="en-US"/>
          </a:p>
        </p:txBody>
      </p:sp>
      <p:sp>
        <p:nvSpPr>
          <p:cNvPr id="44034" name="AutoShape 2" descr="Image result for apache pig  images"/>
          <p:cNvSpPr>
            <a:spLocks noChangeAspect="1" noChangeArrowheads="1"/>
          </p:cNvSpPr>
          <p:nvPr/>
        </p:nvSpPr>
        <p:spPr bwMode="auto">
          <a:xfrm>
            <a:off x="155575" y="-1874838"/>
            <a:ext cx="26003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36" name="AutoShape 4" descr="Image result for apache pig  images"/>
          <p:cNvSpPr>
            <a:spLocks noChangeAspect="1" noChangeArrowheads="1"/>
          </p:cNvSpPr>
          <p:nvPr/>
        </p:nvSpPr>
        <p:spPr bwMode="auto">
          <a:xfrm>
            <a:off x="155575" y="-1874838"/>
            <a:ext cx="26003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4040" name="Picture 8" descr="Image result for apache pig  images"/>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214422"/>
            <a:ext cx="8501090" cy="3785652"/>
          </a:xfrm>
          <a:prstGeom prst="rect">
            <a:avLst/>
          </a:prstGeom>
          <a:ln>
            <a:solidFill>
              <a:schemeClr val="bg1"/>
            </a:solidFill>
          </a:ln>
        </p:spPr>
        <p:txBody>
          <a:bodyPr wrap="square">
            <a:spAutoFit/>
          </a:bodyPr>
          <a:lstStyle/>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is a </a:t>
            </a:r>
            <a:r>
              <a:rPr lang="en-US" sz="2000" dirty="0" smtClean="0">
                <a:latin typeface="Times New Roman" pitchFamily="18" charset="0"/>
                <a:cs typeface="Times New Roman" pitchFamily="18" charset="0"/>
              </a:rPr>
              <a:t>procedural </a:t>
            </a:r>
            <a:r>
              <a:rPr lang="en-US" sz="2000" dirty="0">
                <a:latin typeface="Times New Roman" pitchFamily="18" charset="0"/>
                <a:cs typeface="Times New Roman" pitchFamily="18" charset="0"/>
              </a:rPr>
              <a:t>language for developing parallel processing applications for large data sets in the </a:t>
            </a:r>
            <a:r>
              <a:rPr lang="en-US" sz="2000" dirty="0" err="1">
                <a:latin typeface="Times New Roman" pitchFamily="18" charset="0"/>
                <a:cs typeface="Times New Roman" pitchFamily="18" charset="0"/>
              </a:rPr>
              <a:t>Hadoop</a:t>
            </a:r>
            <a:r>
              <a:rPr lang="en-US" sz="2000" dirty="0">
                <a:latin typeface="Times New Roman" pitchFamily="18" charset="0"/>
                <a:cs typeface="Times New Roman" pitchFamily="18" charset="0"/>
              </a:rPr>
              <a:t> environment. </a:t>
            </a:r>
            <a:endParaRPr lang="en-US" sz="2000" dirty="0" smtClean="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is an alternative to Java programming for </a:t>
            </a:r>
            <a:r>
              <a:rPr lang="en-US" sz="2000" dirty="0" err="1">
                <a:latin typeface="Times New Roman" pitchFamily="18" charset="0"/>
                <a:cs typeface="Times New Roman" pitchFamily="18" charset="0"/>
              </a:rPr>
              <a:t>MapReduce</a:t>
            </a:r>
            <a:r>
              <a:rPr lang="en-US" sz="2000" dirty="0">
                <a:latin typeface="Times New Roman" pitchFamily="18" charset="0"/>
                <a:cs typeface="Times New Roman" pitchFamily="18" charset="0"/>
              </a:rPr>
              <a:t>, and automatically generates </a:t>
            </a:r>
            <a:r>
              <a:rPr lang="en-US" sz="2000" dirty="0" err="1">
                <a:latin typeface="Times New Roman" pitchFamily="18" charset="0"/>
                <a:cs typeface="Times New Roman" pitchFamily="18" charset="0"/>
              </a:rPr>
              <a:t>MapReduce</a:t>
            </a:r>
            <a:r>
              <a:rPr lang="en-US" sz="2000" dirty="0">
                <a:latin typeface="Times New Roman" pitchFamily="18" charset="0"/>
                <a:cs typeface="Times New Roman" pitchFamily="18" charset="0"/>
              </a:rPr>
              <a:t> functions. </a:t>
            </a:r>
            <a:endParaRPr lang="en-US" sz="2000" dirty="0" smtClean="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includes Pig Latin, which is a scripting language. Pig translates Pig Latin scripts into </a:t>
            </a:r>
            <a:r>
              <a:rPr lang="en-US" sz="2000" dirty="0" err="1">
                <a:latin typeface="Times New Roman" pitchFamily="18" charset="0"/>
                <a:cs typeface="Times New Roman" pitchFamily="18" charset="0"/>
              </a:rPr>
              <a:t>MapReduce</a:t>
            </a:r>
            <a:r>
              <a:rPr lang="en-US" sz="2000" dirty="0">
                <a:latin typeface="Times New Roman" pitchFamily="18" charset="0"/>
                <a:cs typeface="Times New Roman" pitchFamily="18" charset="0"/>
              </a:rPr>
              <a:t>, which can then run on YARN and process data in the HDFS </a:t>
            </a:r>
            <a:r>
              <a:rPr lang="en-US" sz="2000" dirty="0" smtClean="0">
                <a:latin typeface="Times New Roman" pitchFamily="18" charset="0"/>
                <a:cs typeface="Times New Roman" pitchFamily="18" charset="0"/>
              </a:rPr>
              <a:t>cluster.</a:t>
            </a:r>
            <a:endParaRPr lang="en-US" sz="2000" dirty="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is commonly used for complex use cases that require multiple data </a:t>
            </a:r>
            <a:r>
              <a:rPr lang="en-US" sz="2000" dirty="0" smtClean="0">
                <a:latin typeface="Times New Roman" pitchFamily="18" charset="0"/>
                <a:cs typeface="Times New Roman" pitchFamily="18" charset="0"/>
              </a:rPr>
              <a:t>operations.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21</a:t>
            </a:fld>
            <a:endParaRPr lang="en-US"/>
          </a:p>
        </p:txBody>
      </p:sp>
      <p:sp>
        <p:nvSpPr>
          <p:cNvPr id="5" name="TextBox 4"/>
          <p:cNvSpPr txBox="1"/>
          <p:nvPr/>
        </p:nvSpPr>
        <p:spPr>
          <a:xfrm>
            <a:off x="2428860" y="714356"/>
            <a:ext cx="3786214" cy="461665"/>
          </a:xfrm>
          <a:prstGeom prst="rect">
            <a:avLst/>
          </a:prstGeom>
          <a:noFill/>
        </p:spPr>
        <p:txBody>
          <a:bodyPr wrap="square" rtlCol="0">
            <a:spAutoFit/>
          </a:bodyPr>
          <a:lstStyle/>
          <a:p>
            <a:pPr algn="ctr"/>
            <a:r>
              <a:rPr lang="en-IN" sz="2400" dirty="0" smtClean="0">
                <a:latin typeface="Times New Roman" pitchFamily="18" charset="0"/>
                <a:cs typeface="Times New Roman" pitchFamily="18" charset="0"/>
              </a:rPr>
              <a:t>PIG</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38782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22</a:t>
            </a:fld>
            <a:endParaRPr lang="en-US"/>
          </a:p>
        </p:txBody>
      </p:sp>
      <p:graphicFrame>
        <p:nvGraphicFramePr>
          <p:cNvPr id="3" name="Table 2"/>
          <p:cNvGraphicFramePr>
            <a:graphicFrameLocks noGrp="1"/>
          </p:cNvGraphicFramePr>
          <p:nvPr/>
        </p:nvGraphicFramePr>
        <p:xfrm>
          <a:off x="285688" y="214289"/>
          <a:ext cx="8644030" cy="6294747"/>
        </p:xfrm>
        <a:graphic>
          <a:graphicData uri="http://schemas.openxmlformats.org/drawingml/2006/table">
            <a:tbl>
              <a:tblPr firstRow="1" bandRow="1">
                <a:tableStyleId>{5940675A-B579-460E-94D1-54222C63F5DA}</a:tableStyleId>
              </a:tblPr>
              <a:tblGrid>
                <a:gridCol w="785850"/>
                <a:gridCol w="3786214"/>
                <a:gridCol w="4071966"/>
              </a:tblGrid>
              <a:tr h="852977">
                <a:tc>
                  <a:txBody>
                    <a:bodyPr/>
                    <a:lstStyle/>
                    <a:p>
                      <a:endParaRPr lang="en-IN" sz="2000" b="1" dirty="0" smtClean="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S.No</a:t>
                      </a:r>
                      <a:endParaRPr lang="en-IN" sz="2000" b="1" dirty="0">
                        <a:latin typeface="Times New Roman" pitchFamily="18" charset="0"/>
                        <a:cs typeface="Times New Roman" pitchFamily="18" charset="0"/>
                      </a:endParaRPr>
                    </a:p>
                  </a:txBody>
                  <a:tcPr/>
                </a:tc>
                <a:tc>
                  <a:txBody>
                    <a:bodyPr/>
                    <a:lstStyle/>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                  HIVE</a:t>
                      </a:r>
                      <a:endParaRPr lang="en-IN" sz="2000" b="1" dirty="0">
                        <a:latin typeface="Times New Roman" pitchFamily="18" charset="0"/>
                        <a:cs typeface="Times New Roman" pitchFamily="18" charset="0"/>
                      </a:endParaRPr>
                    </a:p>
                  </a:txBody>
                  <a:tcPr/>
                </a:tc>
                <a:tc>
                  <a:txBody>
                    <a:bodyPr/>
                    <a:lstStyle/>
                    <a:p>
                      <a:r>
                        <a:rPr lang="en-IN" sz="2000" b="1" dirty="0" smtClean="0">
                          <a:latin typeface="Times New Roman" pitchFamily="18" charset="0"/>
                          <a:cs typeface="Times New Roman" pitchFamily="18" charset="0"/>
                        </a:rPr>
                        <a:t>                         </a:t>
                      </a:r>
                    </a:p>
                    <a:p>
                      <a:r>
                        <a:rPr lang="en-IN" sz="2000" b="1" dirty="0" smtClean="0">
                          <a:latin typeface="Times New Roman" pitchFamily="18" charset="0"/>
                          <a:cs typeface="Times New Roman" pitchFamily="18" charset="0"/>
                        </a:rPr>
                        <a:t>                         PIG</a:t>
                      </a:r>
                      <a:endParaRPr lang="en-IN" sz="2000" b="1"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1</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is used for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structured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Data and  Semi-Structured Data</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is used for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semi structured data.</a:t>
                      </a:r>
                      <a:endParaRPr lang="en-IN" sz="2000" b="0"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2</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is used as a d</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eclarative SQL.</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is used as a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procedural language.</a:t>
                      </a:r>
                      <a:endParaRPr lang="en-IN" sz="2000" b="0"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3</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supports partitions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does not support partitions,  but filters can be used to do their task.</a:t>
                      </a:r>
                      <a:endParaRPr lang="en-IN" sz="2000" b="0" dirty="0">
                        <a:latin typeface="Times New Roman" pitchFamily="18" charset="0"/>
                        <a:cs typeface="Times New Roman" pitchFamily="18" charset="0"/>
                      </a:endParaRPr>
                    </a:p>
                  </a:txBody>
                  <a:tcPr/>
                </a:tc>
              </a:tr>
              <a:tr h="1231563">
                <a:tc>
                  <a:txBody>
                    <a:bodyPr/>
                    <a:lstStyle/>
                    <a:p>
                      <a:r>
                        <a:rPr lang="en-IN" sz="2000" b="0" dirty="0" smtClean="0">
                          <a:latin typeface="Times New Roman" pitchFamily="18" charset="0"/>
                          <a:cs typeface="Times New Roman" pitchFamily="18" charset="0"/>
                        </a:rPr>
                        <a:t>4</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defines tables beforehand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schema</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stores schema information in a database</a:t>
                      </a:r>
                      <a:endParaRPr lang="en-IN" sz="2000" b="0" dirty="0">
                        <a:latin typeface="Times New Roman" pitchFamily="18" charset="0"/>
                        <a:cs typeface="Times New Roman" pitchFamily="18" charset="0"/>
                      </a:endParaRPr>
                    </a:p>
                  </a:txBody>
                  <a:tcPr/>
                </a:tc>
                <a:tc>
                  <a:txBody>
                    <a:bodyPr/>
                    <a:lstStyle/>
                    <a:p>
                      <a:r>
                        <a:rPr lang="en-IN" sz="2000" b="0" dirty="0" smtClean="0">
                          <a:latin typeface="Times New Roman" pitchFamily="18" charset="0"/>
                          <a:cs typeface="Times New Roman" pitchFamily="18" charset="0"/>
                        </a:rPr>
                        <a:t>Pig</a:t>
                      </a:r>
                      <a:r>
                        <a:rPr lang="en-IN" sz="2000" b="0" baseline="0" dirty="0" smtClean="0">
                          <a:latin typeface="Times New Roman" pitchFamily="18" charset="0"/>
                          <a:cs typeface="Times New Roman" pitchFamily="18" charset="0"/>
                        </a:rPr>
                        <a:t> d</a:t>
                      </a:r>
                      <a:r>
                        <a:rPr lang="en-IN" sz="2000" b="0" dirty="0" smtClean="0">
                          <a:latin typeface="Times New Roman" pitchFamily="18" charset="0"/>
                          <a:cs typeface="Times New Roman" pitchFamily="18" charset="0"/>
                        </a:rPr>
                        <a:t>oes not have a dedicated metadata database.</a:t>
                      </a:r>
                      <a:endParaRPr lang="en-IN" sz="2000" b="0"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5</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Hive does not support COGROUP feature.</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supports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COGROUP</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feature.</a:t>
                      </a:r>
                      <a:endParaRPr lang="en-IN" sz="2000" b="0" dirty="0">
                        <a:latin typeface="Times New Roman" pitchFamily="18" charset="0"/>
                        <a:cs typeface="Times New Roman" pitchFamily="18" charset="0"/>
                      </a:endParaRPr>
                    </a:p>
                  </a:txBody>
                  <a:tcPr/>
                </a:tc>
              </a:tr>
              <a:tr h="798299">
                <a:tc>
                  <a:txBody>
                    <a:bodyPr/>
                    <a:lstStyle/>
                    <a:p>
                      <a:r>
                        <a:rPr lang="en-IN" sz="2000" b="0" dirty="0" smtClean="0">
                          <a:latin typeface="Times New Roman" pitchFamily="18" charset="0"/>
                          <a:cs typeface="Times New Roman" pitchFamily="18" charset="0"/>
                        </a:rPr>
                        <a:t>6</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does not support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Avro.</a:t>
                      </a:r>
                      <a:endParaRPr lang="en-IN" sz="2000" b="0" dirty="0">
                        <a:latin typeface="Times New Roman" pitchFamily="18" charset="0"/>
                        <a:cs typeface="Times New Roman" pitchFamily="18" charset="0"/>
                      </a:endParaRPr>
                    </a:p>
                  </a:txBody>
                  <a:tcPr/>
                </a:tc>
                <a:tc>
                  <a:txBody>
                    <a:bodyPr/>
                    <a:lstStyle/>
                    <a:p>
                      <a:r>
                        <a:rPr lang="en-IN" sz="2000" b="0" dirty="0" smtClean="0">
                          <a:latin typeface="Times New Roman" pitchFamily="18" charset="0"/>
                          <a:cs typeface="Times New Roman" pitchFamily="18" charset="0"/>
                        </a:rPr>
                        <a:t>Pig does not support Avro.</a:t>
                      </a:r>
                      <a:endParaRPr lang="en-IN" sz="2000"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4348" y="571480"/>
            <a:ext cx="6929486" cy="2062103"/>
          </a:xfrm>
          <a:prstGeom prst="rect">
            <a:avLst/>
          </a:prstGeom>
        </p:spPr>
        <p:txBody>
          <a:bodyPr wrap="square">
            <a:spAutoFit/>
          </a:bodyPr>
          <a:lstStyle/>
          <a:p>
            <a:r>
              <a:rPr lang="en-US" sz="2400" b="1" dirty="0" err="1" smtClean="0">
                <a:latin typeface="Times New Roman" pitchFamily="18" charset="0"/>
                <a:cs typeface="Times New Roman" pitchFamily="18" charset="0"/>
              </a:rPr>
              <a:t>Sqoop</a:t>
            </a:r>
            <a:r>
              <a:rPr lang="en-US" sz="2400" b="1"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Sqoop</a:t>
            </a:r>
            <a:r>
              <a:rPr lang="en-IN" sz="2000" dirty="0" smtClean="0">
                <a:latin typeface="Times New Roman" pitchFamily="18" charset="0"/>
                <a:cs typeface="Times New Roman" pitchFamily="18" charset="0"/>
              </a:rPr>
              <a:t> is a tool designed to transfer data between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 and relational database servers. It is used to import data from relational databases such as </a:t>
            </a:r>
            <a:r>
              <a:rPr lang="en-IN" sz="2000" dirty="0" err="1" smtClean="0">
                <a:latin typeface="Times New Roman" pitchFamily="18" charset="0"/>
                <a:cs typeface="Times New Roman" pitchFamily="18" charset="0"/>
              </a:rPr>
              <a:t>MySQL</a:t>
            </a:r>
            <a:r>
              <a:rPr lang="en-IN" sz="2000" dirty="0" smtClean="0">
                <a:latin typeface="Times New Roman" pitchFamily="18" charset="0"/>
                <a:cs typeface="Times New Roman" pitchFamily="18" charset="0"/>
              </a:rPr>
              <a:t>, Oracle to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 HDFS, and export from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 file system to relational databases.</a:t>
            </a:r>
            <a:endParaRPr lang="en-IN" sz="2000" dirty="0"/>
          </a:p>
        </p:txBody>
      </p:sp>
      <p:sp>
        <p:nvSpPr>
          <p:cNvPr id="3" name="Slide Number Placeholder 2"/>
          <p:cNvSpPr>
            <a:spLocks noGrp="1"/>
          </p:cNvSpPr>
          <p:nvPr>
            <p:ph type="sldNum" sz="quarter" idx="12"/>
          </p:nvPr>
        </p:nvSpPr>
        <p:spPr/>
        <p:txBody>
          <a:bodyPr/>
          <a:lstStyle/>
          <a:p>
            <a:fld id="{69D06C54-E8CF-4556-BFDE-321A78B4019C}" type="slidenum">
              <a:rPr lang="en-US" smtClean="0"/>
              <a:pPr/>
              <a:t>23</a:t>
            </a:fld>
            <a:endParaRPr lang="en-US"/>
          </a:p>
        </p:txBody>
      </p:sp>
    </p:spTree>
    <p:extLst>
      <p:ext uri="{BB962C8B-B14F-4D97-AF65-F5344CB8AC3E}">
        <p14:creationId xmlns:p14="http://schemas.microsoft.com/office/powerpoint/2010/main" xmlns="" val="283987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6456" y="428604"/>
            <a:ext cx="3402866" cy="523220"/>
          </a:xfrm>
          <a:prstGeom prst="rect">
            <a:avLst/>
          </a:prstGeom>
          <a:noFill/>
        </p:spPr>
        <p:txBody>
          <a:bodyPr wrap="square" rtlCol="0">
            <a:spAutoFit/>
          </a:bodyPr>
          <a:lstStyle/>
          <a:p>
            <a:pPr algn="ctr"/>
            <a:r>
              <a:rPr lang="en-IN" sz="2800" b="1" dirty="0" smtClean="0">
                <a:latin typeface="Times New Roman" pitchFamily="18" charset="0"/>
                <a:cs typeface="Times New Roman" pitchFamily="18" charset="0"/>
              </a:rPr>
              <a:t>About  Project</a:t>
            </a:r>
            <a:endParaRPr lang="en-IN"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24</a:t>
            </a:fld>
            <a:endParaRPr lang="en-US"/>
          </a:p>
        </p:txBody>
      </p:sp>
      <p:sp>
        <p:nvSpPr>
          <p:cNvPr id="5" name="TextBox 4"/>
          <p:cNvSpPr txBox="1"/>
          <p:nvPr/>
        </p:nvSpPr>
        <p:spPr>
          <a:xfrm>
            <a:off x="714348" y="1469113"/>
            <a:ext cx="7500990" cy="2554545"/>
          </a:xfrm>
          <a:prstGeom prst="rect">
            <a:avLst/>
          </a:prstGeom>
          <a:noFill/>
        </p:spPr>
        <p:txBody>
          <a:bodyPr wrap="square" rtlCol="0">
            <a:spAutoFit/>
          </a:bodyPr>
          <a:lstStyle/>
          <a:p>
            <a:r>
              <a:rPr lang="en-IN" sz="2000" dirty="0" smtClean="0">
                <a:latin typeface="Times New Roman" pitchFamily="18" charset="0"/>
                <a:cs typeface="Times New Roman" pitchFamily="18" charset="0"/>
              </a:rPr>
              <a:t>The H1B is an employment-based, non-immigrant visa category for temporary foreign workers in the United States. For a foreign national to apply for H1B visa, an US employer must offer a job and petition for H1B visa with the US immigration department. This is the most common visa status applied for and held by international students once they complete college/ higher education (Masters, Ph.D.) and work in a full-time position.</a:t>
            </a:r>
          </a:p>
          <a:p>
            <a:endParaRPr lang="en-IN" sz="2000" dirty="0">
              <a:latin typeface="Times New Roman" pitchFamily="18" charset="0"/>
              <a:cs typeface="Times New Roman" pitchFamily="18" charset="0"/>
            </a:endParaRPr>
          </a:p>
        </p:txBody>
      </p:sp>
      <p:sp>
        <p:nvSpPr>
          <p:cNvPr id="6" name="TextBox 5"/>
          <p:cNvSpPr txBox="1"/>
          <p:nvPr/>
        </p:nvSpPr>
        <p:spPr>
          <a:xfrm>
            <a:off x="714348" y="4023374"/>
            <a:ext cx="7500990" cy="2308324"/>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Example of the H1b raw dataset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1","CERTIFIED-WITHDRAWN","UNIVERSITY OF MICHIGAN","BIOCHEMISTS AND BIOPHYSICISTS","POSTDOCTORAL RESEARCH FELLOW","N",36067,2016,"ANN ARBOR, MICHIGAN",-83.7430378,42.2808256</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520982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25</a:t>
            </a:fld>
            <a:endParaRPr lang="en-US"/>
          </a:p>
        </p:txBody>
      </p:sp>
      <p:sp>
        <p:nvSpPr>
          <p:cNvPr id="50177" name="Rectangle 1"/>
          <p:cNvSpPr>
            <a:spLocks noChangeArrowheads="1"/>
          </p:cNvSpPr>
          <p:nvPr/>
        </p:nvSpPr>
        <p:spPr bwMode="auto">
          <a:xfrm>
            <a:off x="500066" y="775628"/>
            <a:ext cx="735808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Cleansing Data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1 - A table h1b_applications is created with the following columns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s_no</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case_status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employer_name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soc_name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job_title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full_time_position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prevalling_wage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year, worksite,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longitute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latitude. SERDE functions are used to separate the values with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0178" name="Rectangle 2"/>
          <p:cNvSpPr>
            <a:spLocks noChangeArrowheads="1"/>
          </p:cNvSpPr>
          <p:nvPr/>
        </p:nvSpPr>
        <p:spPr bwMode="auto">
          <a:xfrm>
            <a:off x="500034" y="2957452"/>
            <a:ext cx="667541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2 - The data is loaded into the table from local file system.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0179" name="Rectangle 3"/>
          <p:cNvSpPr>
            <a:spLocks noChangeArrowheads="1"/>
          </p:cNvSpPr>
          <p:nvPr/>
        </p:nvSpPr>
        <p:spPr bwMode="auto">
          <a:xfrm>
            <a:off x="-71470" y="3770659"/>
            <a:ext cx="871540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Step 3  - Table h1b_app2 is created with field delimiter “\t”. Data is loaded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From  h1b_applications table where field separators “,” is replaced by “\t”.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0180" name="Rectangle 4"/>
          <p:cNvSpPr>
            <a:spLocks noChangeArrowheads="1"/>
          </p:cNvSpPr>
          <p:nvPr/>
        </p:nvSpPr>
        <p:spPr bwMode="auto">
          <a:xfrm>
            <a:off x="428596" y="4886278"/>
            <a:ext cx="799366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4 - A condition is declared to ignore records with NA in the case status.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26</a:t>
            </a:fld>
            <a:endParaRPr lang="en-US"/>
          </a:p>
        </p:txBody>
      </p:sp>
      <p:sp>
        <p:nvSpPr>
          <p:cNvPr id="3" name="TextBox 2"/>
          <p:cNvSpPr txBox="1"/>
          <p:nvPr/>
        </p:nvSpPr>
        <p:spPr>
          <a:xfrm>
            <a:off x="500034" y="2428868"/>
            <a:ext cx="8143932" cy="1785104"/>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Example of dataset after cleansing:</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1    CERTIFIED-WITHDRAWN    UNIVERSITY OF MICHIGAN    BIOCHEMISTS AND BIOPHYSICISTS    POSTDOCTORAL RESEARCH FELLOW    N    36067    2016    ANN ARBOR, MICHIGAN    -83.7430378    42.2808256</a:t>
            </a:r>
            <a:endParaRPr lang="en-IN" dirty="0">
              <a:latin typeface="Times New Roman" pitchFamily="18" charset="0"/>
              <a:cs typeface="Times New Roman" pitchFamily="18" charset="0"/>
            </a:endParaRPr>
          </a:p>
        </p:txBody>
      </p:sp>
      <p:sp>
        <p:nvSpPr>
          <p:cNvPr id="4" name="Rectangle 5"/>
          <p:cNvSpPr>
            <a:spLocks noChangeArrowheads="1"/>
          </p:cNvSpPr>
          <p:nvPr/>
        </p:nvSpPr>
        <p:spPr bwMode="auto">
          <a:xfrm>
            <a:off x="500066" y="571480"/>
            <a:ext cx="807246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5 - A new table h1b_final is created and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datas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from the h1b_app2 table are loaded but the case status column is filtered only for CERTIFIED, CERTIFIED-WITHDRAWN,DENIED AND WITHDRAWN. This table provides us the final cleansed dataset for which all the analysis has to be done.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500034" y="4396095"/>
            <a:ext cx="5143536"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Tools used in the project:</a:t>
            </a:r>
            <a:endParaRPr lang="en-IN" sz="2400" b="1" dirty="0">
              <a:latin typeface="Times New Roman" pitchFamily="18" charset="0"/>
              <a:cs typeface="Times New Roman" pitchFamily="18" charset="0"/>
            </a:endParaRPr>
          </a:p>
        </p:txBody>
      </p:sp>
      <p:sp>
        <p:nvSpPr>
          <p:cNvPr id="6" name="TextBox 5"/>
          <p:cNvSpPr txBox="1"/>
          <p:nvPr/>
        </p:nvSpPr>
        <p:spPr>
          <a:xfrm>
            <a:off x="1928794" y="5086191"/>
            <a:ext cx="4929222" cy="1200329"/>
          </a:xfrm>
          <a:prstGeom prst="rect">
            <a:avLst/>
          </a:prstGeom>
          <a:noFill/>
        </p:spPr>
        <p:txBody>
          <a:bodyPr wrap="square" rtlCol="0">
            <a:spAutoFit/>
          </a:bodyPr>
          <a:lstStyle/>
          <a:p>
            <a:pPr marL="457200" indent="-457200">
              <a:buFont typeface="+mj-lt"/>
              <a:buAutoNum type="arabicPeriod"/>
            </a:pPr>
            <a:r>
              <a:rPr lang="en-IN" sz="2400" dirty="0" err="1" smtClean="0">
                <a:latin typeface="Times New Roman" pitchFamily="18" charset="0"/>
                <a:cs typeface="Times New Roman" pitchFamily="18" charset="0"/>
              </a:rPr>
              <a:t>MapReduce</a:t>
            </a:r>
            <a:endParaRPr lang="en-IN" sz="2400" dirty="0" smtClean="0">
              <a:latin typeface="Times New Roman" pitchFamily="18" charset="0"/>
              <a:cs typeface="Times New Roman" pitchFamily="18" charset="0"/>
            </a:endParaRPr>
          </a:p>
          <a:p>
            <a:pPr marL="457200" indent="-457200">
              <a:buFont typeface="+mj-lt"/>
              <a:buAutoNum type="arabicPeriod"/>
            </a:pPr>
            <a:r>
              <a:rPr lang="en-IN" sz="2400" dirty="0" smtClean="0">
                <a:latin typeface="Times New Roman" pitchFamily="18" charset="0"/>
                <a:cs typeface="Times New Roman" pitchFamily="18" charset="0"/>
              </a:rPr>
              <a:t>Hive</a:t>
            </a:r>
          </a:p>
          <a:p>
            <a:pPr marL="457200" indent="-457200">
              <a:buFont typeface="+mj-lt"/>
              <a:buAutoNum type="arabicPeriod"/>
            </a:pPr>
            <a:r>
              <a:rPr lang="en-IN" sz="2400" dirty="0" smtClean="0">
                <a:latin typeface="Times New Roman" pitchFamily="18" charset="0"/>
                <a:cs typeface="Times New Roman" pitchFamily="18" charset="0"/>
              </a:rPr>
              <a:t>Pig</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27</a:t>
            </a:fld>
            <a:endParaRPr lang="en-US"/>
          </a:p>
        </p:txBody>
      </p:sp>
      <p:sp>
        <p:nvSpPr>
          <p:cNvPr id="5" name="TextBox 4"/>
          <p:cNvSpPr txBox="1"/>
          <p:nvPr/>
        </p:nvSpPr>
        <p:spPr>
          <a:xfrm>
            <a:off x="500034" y="714356"/>
            <a:ext cx="6143668" cy="707886"/>
          </a:xfrm>
          <a:prstGeom prst="rect">
            <a:avLst/>
          </a:prstGeom>
          <a:noFill/>
        </p:spPr>
        <p:txBody>
          <a:bodyPr wrap="square" rtlCol="0">
            <a:spAutoFit/>
          </a:bodyPr>
          <a:lstStyle/>
          <a:p>
            <a:r>
              <a:rPr lang="en-IN" sz="2000" dirty="0" smtClean="0">
                <a:latin typeface="Times New Roman" pitchFamily="18" charset="0"/>
                <a:cs typeface="Times New Roman" pitchFamily="18" charset="0"/>
              </a:rPr>
              <a:t>Sample output for </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p:txBody>
      </p:sp>
      <p:pic>
        <p:nvPicPr>
          <p:cNvPr id="1026" name="Picture 2" descr="C:\Users\admin\Downloads\qns1(a).png"/>
          <p:cNvPicPr>
            <a:picLocks noChangeAspect="1" noChangeArrowheads="1"/>
          </p:cNvPicPr>
          <p:nvPr/>
        </p:nvPicPr>
        <p:blipFill>
          <a:blip r:embed="rId2"/>
          <a:srcRect/>
          <a:stretch>
            <a:fillRect/>
          </a:stretch>
        </p:blipFill>
        <p:spPr bwMode="auto">
          <a:xfrm>
            <a:off x="676022" y="1447809"/>
            <a:ext cx="7539316" cy="483871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28</a:t>
            </a:fld>
            <a:endParaRPr lang="en-US"/>
          </a:p>
        </p:txBody>
      </p:sp>
      <p:pic>
        <p:nvPicPr>
          <p:cNvPr id="2050" name="Picture 2" descr="C:\Users\admin\Downloads\qns5b(1).png"/>
          <p:cNvPicPr>
            <a:picLocks noChangeAspect="1" noChangeArrowheads="1"/>
          </p:cNvPicPr>
          <p:nvPr/>
        </p:nvPicPr>
        <p:blipFill>
          <a:blip r:embed="rId2"/>
          <a:srcRect/>
          <a:stretch>
            <a:fillRect/>
          </a:stretch>
        </p:blipFill>
        <p:spPr bwMode="auto">
          <a:xfrm>
            <a:off x="214282" y="1162057"/>
            <a:ext cx="8715436" cy="5053025"/>
          </a:xfrm>
          <a:prstGeom prst="rect">
            <a:avLst/>
          </a:prstGeom>
          <a:noFill/>
        </p:spPr>
      </p:pic>
      <p:sp>
        <p:nvSpPr>
          <p:cNvPr id="4" name="TextBox 3"/>
          <p:cNvSpPr txBox="1"/>
          <p:nvPr/>
        </p:nvSpPr>
        <p:spPr>
          <a:xfrm>
            <a:off x="571472" y="428604"/>
            <a:ext cx="3786214"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Sample output for Hive : </a:t>
            </a:r>
            <a:endParaRPr lang="en-IN"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29</a:t>
            </a:fld>
            <a:endParaRPr lang="en-US"/>
          </a:p>
        </p:txBody>
      </p:sp>
      <p:sp>
        <p:nvSpPr>
          <p:cNvPr id="3" name="TextBox 2"/>
          <p:cNvSpPr txBox="1"/>
          <p:nvPr/>
        </p:nvSpPr>
        <p:spPr>
          <a:xfrm>
            <a:off x="500034" y="528560"/>
            <a:ext cx="321471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Sample output for Pig : </a:t>
            </a:r>
            <a:endParaRPr lang="en-IN" sz="2000" dirty="0">
              <a:latin typeface="Times New Roman" pitchFamily="18" charset="0"/>
              <a:cs typeface="Times New Roman" pitchFamily="18" charset="0"/>
            </a:endParaRPr>
          </a:p>
        </p:txBody>
      </p:sp>
      <p:pic>
        <p:nvPicPr>
          <p:cNvPr id="3074" name="Picture 2" descr="C:\Users\admin\Downloads\qns3.png"/>
          <p:cNvPicPr>
            <a:picLocks noChangeAspect="1" noChangeArrowheads="1"/>
          </p:cNvPicPr>
          <p:nvPr/>
        </p:nvPicPr>
        <p:blipFill>
          <a:blip r:embed="rId2"/>
          <a:srcRect/>
          <a:stretch>
            <a:fillRect/>
          </a:stretch>
        </p:blipFill>
        <p:spPr bwMode="auto">
          <a:xfrm>
            <a:off x="571473" y="1170765"/>
            <a:ext cx="7143800" cy="540150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543800" cy="1692771"/>
          </a:xfrm>
          <a:prstGeom prst="rect">
            <a:avLst/>
          </a:prstGeom>
        </p:spPr>
        <p:txBody>
          <a:bodyPr wrap="square">
            <a:spAutoFit/>
          </a:bodyPr>
          <a:lstStyle/>
          <a:p>
            <a:pPr marL="342900" indent="-342900">
              <a:buFont typeface="Wingdings" pitchFamily="2" charset="2"/>
              <a:buChar char="v"/>
            </a:pPr>
            <a:r>
              <a:rPr lang="en-US" sz="2400" b="1" dirty="0" smtClean="0">
                <a:latin typeface="Times New Roman" pitchFamily="18" charset="0"/>
                <a:cs typeface="Times New Roman" pitchFamily="18" charset="0"/>
              </a:rPr>
              <a:t>What is Big Data?</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Big Data is a collection of large datasets that cannot be processed using traditional computing techniques. It is not a single technique or a tool, rather it involves many areas of business and technology.</a:t>
            </a:r>
            <a:endParaRPr lang="en-US" sz="2000" dirty="0">
              <a:latin typeface="Times New Roman" pitchFamily="18" charset="0"/>
              <a:cs typeface="Times New Roman" pitchFamily="18" charset="0"/>
            </a:endParaRPr>
          </a:p>
        </p:txBody>
      </p:sp>
      <p:pic>
        <p:nvPicPr>
          <p:cNvPr id="3" name="Picture 2" descr="Image result for 5 v's of big data pp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2514600"/>
            <a:ext cx="5029200" cy="3657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69D06C54-E8CF-4556-BFDE-321A78B4019C}" type="slidenum">
              <a:rPr lang="en-US" smtClean="0"/>
              <a:pPr/>
              <a:t>3</a:t>
            </a:fld>
            <a:endParaRPr lang="en-US"/>
          </a:p>
        </p:txBody>
      </p:sp>
    </p:spTree>
    <p:extLst>
      <p:ext uri="{BB962C8B-B14F-4D97-AF65-F5344CB8AC3E}">
        <p14:creationId xmlns:p14="http://schemas.microsoft.com/office/powerpoint/2010/main" xmlns="" val="1346003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3143248"/>
            <a:ext cx="4357718"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                THANK YOU</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D06C54-E8CF-4556-BFDE-321A78B4019C}" type="slidenum">
              <a:rPr lang="en-US" smtClean="0"/>
              <a:pPr/>
              <a:t>30</a:t>
            </a:fld>
            <a:endParaRPr lang="en-US"/>
          </a:p>
        </p:txBody>
      </p:sp>
      <p:sp>
        <p:nvSpPr>
          <p:cNvPr id="4" name="TextBox 3"/>
          <p:cNvSpPr txBox="1"/>
          <p:nvPr/>
        </p:nvSpPr>
        <p:spPr>
          <a:xfrm>
            <a:off x="1214414" y="3792684"/>
            <a:ext cx="6429420" cy="707886"/>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BY</a:t>
            </a:r>
          </a:p>
          <a:p>
            <a:pPr algn="ctr"/>
            <a:r>
              <a:rPr lang="en-IN" sz="2000" dirty="0" smtClean="0">
                <a:latin typeface="Times New Roman" pitchFamily="18" charset="0"/>
                <a:cs typeface="Times New Roman" pitchFamily="18" charset="0"/>
              </a:rPr>
              <a:t>AKHSHAYA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448103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09600" y="448300"/>
            <a:ext cx="7924800" cy="65556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Volume</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quantity of generated and stored data. The size of the data determines the value, whether it can actually be considered big data or not.</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Variety</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type and nature of the data. This helps people who analyze it to effectively use the resulting insight.</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Velocity</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speed at which the data is generated and processed to meet the demands and challenges that lie in the path of growth and development.</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Value</a:t>
            </a:r>
          </a:p>
          <a:p>
            <a:pPr marL="800100" lvl="1" indent="-342900" eaLnBrk="0" fontAlgn="base" hangingPunct="0">
              <a:spcBef>
                <a:spcPct val="0"/>
              </a:spcBef>
              <a:spcAft>
                <a:spcPct val="0"/>
              </a:spcAft>
              <a:buFont typeface="Arial" pitchFamily="34" charset="0"/>
              <a:buChar char="•"/>
            </a:pPr>
            <a:r>
              <a:rPr lang="en-IN" sz="2000" dirty="0" smtClean="0"/>
              <a:t>Here we are referring to the worthiness of the data being extracted.  Having endless amounts of data is one thing, but unless it can be turned into value it is useless.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Veracity</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It is the uncertainty  of data.</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data quality of captured data can vary greatly, affecting the accurate analysis.</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D06C54-E8CF-4556-BFDE-321A78B4019C}" type="slidenum">
              <a:rPr lang="en-US" smtClean="0"/>
              <a:pPr/>
              <a:t>4</a:t>
            </a:fld>
            <a:endParaRPr lang="en-US"/>
          </a:p>
        </p:txBody>
      </p:sp>
    </p:spTree>
    <p:extLst>
      <p:ext uri="{BB962C8B-B14F-4D97-AF65-F5344CB8AC3E}">
        <p14:creationId xmlns:p14="http://schemas.microsoft.com/office/powerpoint/2010/main" xmlns="" val="1982637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1335"/>
            <a:ext cx="4419600" cy="461665"/>
          </a:xfrm>
          <a:prstGeom prst="rect">
            <a:avLst/>
          </a:prstGeom>
        </p:spPr>
        <p:txBody>
          <a:bodyPr wrap="square">
            <a:spAutoFit/>
          </a:bodyPr>
          <a:lstStyle/>
          <a:p>
            <a:pPr marL="342900" indent="-342900">
              <a:buFont typeface="Wingdings" pitchFamily="2" charset="2"/>
              <a:buChar char="v"/>
            </a:pPr>
            <a:r>
              <a:rPr lang="en-US" sz="2400" b="1" dirty="0" smtClean="0">
                <a:effectLst/>
                <a:latin typeface="Times New Roman" pitchFamily="18" charset="0"/>
                <a:cs typeface="Times New Roman" pitchFamily="18" charset="0"/>
              </a:rPr>
              <a:t>Advantages of </a:t>
            </a:r>
            <a:r>
              <a:rPr lang="en-US" sz="2400" b="1" dirty="0" err="1" smtClean="0">
                <a:effectLst/>
                <a:latin typeface="Times New Roman" pitchFamily="18" charset="0"/>
                <a:cs typeface="Times New Roman" pitchFamily="18" charset="0"/>
              </a:rPr>
              <a:t>BigData</a:t>
            </a:r>
            <a:endParaRPr lang="en-US" sz="2400" b="1" dirty="0">
              <a:effectLst/>
              <a:latin typeface="Times New Roman" pitchFamily="18" charset="0"/>
              <a:cs typeface="Times New Roman" pitchFamily="18" charset="0"/>
            </a:endParaRPr>
          </a:p>
        </p:txBody>
      </p:sp>
      <p:sp>
        <p:nvSpPr>
          <p:cNvPr id="4" name="Rectangle 3"/>
          <p:cNvSpPr/>
          <p:nvPr/>
        </p:nvSpPr>
        <p:spPr>
          <a:xfrm>
            <a:off x="1571644" y="1714488"/>
            <a:ext cx="5715000" cy="1015663"/>
          </a:xfrm>
          <a:prstGeom prst="rect">
            <a:avLst/>
          </a:prstGeom>
        </p:spPr>
        <p:txBody>
          <a:bodyPr wrap="square">
            <a:spAutoFit/>
          </a:bodyPr>
          <a:lstStyle/>
          <a:p>
            <a:pPr marL="342900" indent="-342900">
              <a:buAutoNum type="arabicParenR"/>
            </a:pPr>
            <a:r>
              <a:rPr lang="en-US" sz="2000" dirty="0" smtClean="0">
                <a:latin typeface="Times New Roman" pitchFamily="18" charset="0"/>
                <a:cs typeface="Times New Roman" pitchFamily="18" charset="0"/>
              </a:rPr>
              <a:t>Cost reduction</a:t>
            </a:r>
          </a:p>
          <a:p>
            <a:pPr marL="342900" indent="-342900">
              <a:buAutoNum type="arabicParenR"/>
            </a:pPr>
            <a:r>
              <a:rPr lang="en-US" sz="2000" dirty="0" smtClean="0">
                <a:latin typeface="Times New Roman" pitchFamily="18" charset="0"/>
                <a:cs typeface="Times New Roman" pitchFamily="18" charset="0"/>
              </a:rPr>
              <a:t>Time reduction</a:t>
            </a:r>
          </a:p>
          <a:p>
            <a:pPr marL="342900" indent="-342900">
              <a:buAutoNum type="arabicParenR"/>
            </a:pPr>
            <a:r>
              <a:rPr lang="en-US" sz="2000" dirty="0" smtClean="0">
                <a:latin typeface="Times New Roman" pitchFamily="18" charset="0"/>
                <a:cs typeface="Times New Roman" pitchFamily="18" charset="0"/>
              </a:rPr>
              <a:t>Efficient.</a:t>
            </a:r>
          </a:p>
        </p:txBody>
      </p:sp>
      <p:sp>
        <p:nvSpPr>
          <p:cNvPr id="7" name="Slide Number Placeholder 6"/>
          <p:cNvSpPr>
            <a:spLocks noGrp="1"/>
          </p:cNvSpPr>
          <p:nvPr>
            <p:ph type="sldNum" sz="quarter" idx="12"/>
          </p:nvPr>
        </p:nvSpPr>
        <p:spPr/>
        <p:txBody>
          <a:bodyPr/>
          <a:lstStyle/>
          <a:p>
            <a:fld id="{69D06C54-E8CF-4556-BFDE-321A78B4019C}" type="slidenum">
              <a:rPr lang="en-US" smtClean="0"/>
              <a:pPr/>
              <a:t>5</a:t>
            </a:fld>
            <a:endParaRPr lang="en-US"/>
          </a:p>
        </p:txBody>
      </p:sp>
      <p:sp>
        <p:nvSpPr>
          <p:cNvPr id="8" name="TextBox 7"/>
          <p:cNvSpPr txBox="1"/>
          <p:nvPr/>
        </p:nvSpPr>
        <p:spPr>
          <a:xfrm>
            <a:off x="642910" y="3357562"/>
            <a:ext cx="7786742" cy="461665"/>
          </a:xfrm>
          <a:prstGeom prst="rect">
            <a:avLst/>
          </a:prstGeom>
          <a:noFill/>
        </p:spPr>
        <p:txBody>
          <a:bodyPr wrap="square" rtlCol="0">
            <a:spAutoFit/>
          </a:bodyPr>
          <a:lstStyle/>
          <a:p>
            <a:pPr>
              <a:buFont typeface="Wingdings" pitchFamily="2" charset="2"/>
              <a:buChar char="v"/>
            </a:pPr>
            <a:r>
              <a:rPr lang="en-IN" sz="2400" b="1" dirty="0" smtClean="0">
                <a:latin typeface="Times New Roman" pitchFamily="18" charset="0"/>
                <a:cs typeface="Times New Roman" pitchFamily="18" charset="0"/>
              </a:rPr>
              <a:t>Some of the components of  </a:t>
            </a:r>
            <a:r>
              <a:rPr lang="en-IN" sz="2400" b="1" dirty="0" err="1" smtClean="0">
                <a:latin typeface="Times New Roman" pitchFamily="18" charset="0"/>
                <a:cs typeface="Times New Roman" pitchFamily="18" charset="0"/>
              </a:rPr>
              <a:t>BigData</a:t>
            </a:r>
            <a:r>
              <a:rPr lang="en-IN" sz="2400" b="1" dirty="0" smtClean="0">
                <a:latin typeface="Times New Roman" pitchFamily="18" charset="0"/>
                <a:cs typeface="Times New Roman" pitchFamily="18" charset="0"/>
              </a:rPr>
              <a:t> Processing :   </a:t>
            </a:r>
            <a:endParaRPr lang="en-IN" sz="2400" b="1" dirty="0">
              <a:latin typeface="Times New Roman" pitchFamily="18" charset="0"/>
              <a:cs typeface="Times New Roman" pitchFamily="18" charset="0"/>
            </a:endParaRPr>
          </a:p>
        </p:txBody>
      </p:sp>
      <p:sp>
        <p:nvSpPr>
          <p:cNvPr id="9" name="TextBox 8"/>
          <p:cNvSpPr txBox="1"/>
          <p:nvPr/>
        </p:nvSpPr>
        <p:spPr>
          <a:xfrm>
            <a:off x="1571604" y="4214818"/>
            <a:ext cx="3214710" cy="2246769"/>
          </a:xfrm>
          <a:prstGeom prst="rect">
            <a:avLst/>
          </a:prstGeom>
          <a:noFill/>
        </p:spPr>
        <p:txBody>
          <a:bodyPr wrap="square" rtlCol="0">
            <a:spAutoFit/>
          </a:bodyPr>
          <a:lstStyle/>
          <a:p>
            <a:pPr marL="457200" indent="-457200">
              <a:buFont typeface="+mj-lt"/>
              <a:buAutoNum type="arabicPeriod"/>
            </a:pPr>
            <a:r>
              <a:rPr lang="en-IN" sz="2000" dirty="0" err="1" smtClean="0">
                <a:latin typeface="Times New Roman" pitchFamily="18" charset="0"/>
                <a:cs typeface="Times New Roman" pitchFamily="18" charset="0"/>
              </a:rPr>
              <a:t>Hadoop</a:t>
            </a:r>
            <a:endParaRPr lang="en-IN" sz="2000" dirty="0" smtClean="0">
              <a:latin typeface="Times New Roman" pitchFamily="18" charset="0"/>
              <a:cs typeface="Times New Roman" pitchFamily="18" charset="0"/>
            </a:endParaRPr>
          </a:p>
          <a:p>
            <a:pPr marL="457200" indent="-457200">
              <a:buFont typeface="+mj-lt"/>
              <a:buAutoNum type="arabicPeriod"/>
            </a:pPr>
            <a:r>
              <a:rPr lang="en-IN" sz="2000" dirty="0" smtClean="0">
                <a:latin typeface="Times New Roman" pitchFamily="18" charset="0"/>
                <a:cs typeface="Times New Roman" pitchFamily="18" charset="0"/>
              </a:rPr>
              <a:t>HDFS</a:t>
            </a:r>
          </a:p>
          <a:p>
            <a:pPr marL="457200" indent="-457200">
              <a:buFont typeface="+mj-lt"/>
              <a:buAutoNum type="arabicPeriod"/>
            </a:pP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 - java</a:t>
            </a:r>
            <a:endParaRPr lang="en-IN" sz="2000" dirty="0" smtClean="0">
              <a:latin typeface="Times New Roman" pitchFamily="18" charset="0"/>
              <a:cs typeface="Times New Roman" pitchFamily="18" charset="0"/>
            </a:endParaRPr>
          </a:p>
          <a:p>
            <a:pPr marL="457200" indent="-457200">
              <a:buFont typeface="+mj-lt"/>
              <a:buAutoNum type="arabicPeriod"/>
            </a:pPr>
            <a:r>
              <a:rPr lang="en-IN" sz="2000" dirty="0" smtClean="0">
                <a:latin typeface="Times New Roman" pitchFamily="18" charset="0"/>
                <a:cs typeface="Times New Roman" pitchFamily="18" charset="0"/>
              </a:rPr>
              <a:t>Hive</a:t>
            </a:r>
          </a:p>
          <a:p>
            <a:pPr marL="457200" indent="-457200">
              <a:buFont typeface="+mj-lt"/>
              <a:buAutoNum type="arabicPeriod"/>
            </a:pPr>
            <a:r>
              <a:rPr lang="en-IN" sz="2000" dirty="0" smtClean="0">
                <a:latin typeface="Times New Roman" pitchFamily="18" charset="0"/>
                <a:cs typeface="Times New Roman" pitchFamily="18" charset="0"/>
              </a:rPr>
              <a:t>Pig</a:t>
            </a:r>
          </a:p>
          <a:p>
            <a:pPr marL="457200" indent="-457200">
              <a:buFont typeface="+mj-lt"/>
              <a:buAutoNum type="arabicPeriod"/>
            </a:pPr>
            <a:r>
              <a:rPr lang="en-IN" sz="2000" dirty="0" err="1" smtClean="0">
                <a:latin typeface="Times New Roman" pitchFamily="18" charset="0"/>
                <a:cs typeface="Times New Roman" pitchFamily="18" charset="0"/>
              </a:rPr>
              <a:t>Sqoop</a:t>
            </a:r>
            <a:endParaRPr lang="en-IN" sz="2000" dirty="0" smtClean="0">
              <a:latin typeface="Times New Roman" pitchFamily="18" charset="0"/>
              <a:cs typeface="Times New Roman" pitchFamily="18" charset="0"/>
            </a:endParaRPr>
          </a:p>
          <a:p>
            <a:pPr marL="457200" indent="-457200">
              <a:buFont typeface="+mj-lt"/>
              <a:buAutoNum type="arabicPeriod"/>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01044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Related image"/>
          <p:cNvPicPr>
            <a:picLocks noChangeAspect="1" noChangeArrowheads="1"/>
          </p:cNvPicPr>
          <p:nvPr/>
        </p:nvPicPr>
        <p:blipFill>
          <a:blip r:embed="rId2"/>
          <a:srcRect/>
          <a:stretch>
            <a:fillRect/>
          </a:stretch>
        </p:blipFill>
        <p:spPr bwMode="auto">
          <a:xfrm>
            <a:off x="714348" y="1828805"/>
            <a:ext cx="7810500" cy="2457451"/>
          </a:xfrm>
          <a:prstGeom prst="rect">
            <a:avLst/>
          </a:prstGeom>
          <a:noFill/>
        </p:spPr>
      </p:pic>
      <p:sp>
        <p:nvSpPr>
          <p:cNvPr id="3" name="Slide Number Placeholder 2"/>
          <p:cNvSpPr>
            <a:spLocks noGrp="1"/>
          </p:cNvSpPr>
          <p:nvPr>
            <p:ph type="sldNum" sz="quarter" idx="12"/>
          </p:nvPr>
        </p:nvSpPr>
        <p:spPr/>
        <p:txBody>
          <a:bodyPr/>
          <a:lstStyle/>
          <a:p>
            <a:fld id="{69D06C54-E8CF-4556-BFDE-321A78B4019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2791123"/>
            <a:ext cx="7620000" cy="2923877"/>
          </a:xfrm>
          <a:prstGeom prst="rect">
            <a:avLst/>
          </a:prstGeom>
        </p:spPr>
        <p:txBody>
          <a:bodyPr wrap="square">
            <a:spAutoFit/>
          </a:bodyPr>
          <a:lstStyle/>
          <a:p>
            <a:pPr marL="342900" indent="-342900">
              <a:buFont typeface="Wingdings" pitchFamily="2" charset="2"/>
              <a:buChar char="v"/>
            </a:pPr>
            <a:r>
              <a:rPr lang="en-US" sz="2400" b="1" dirty="0" smtClean="0">
                <a:latin typeface="Times New Roman" pitchFamily="18" charset="0"/>
                <a:cs typeface="Times New Roman" pitchFamily="18" charset="0"/>
              </a:rPr>
              <a:t>Advantages of </a:t>
            </a: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Scalable.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is a highly scalable storage platform, because it can stores and distribute very large data sets across hundreds of  inexpensive servers that operate in parallel. </a:t>
            </a:r>
          </a:p>
          <a:p>
            <a:pPr marL="457200" indent="-457200">
              <a:buFont typeface="+mj-lt"/>
              <a:buAutoNum type="arabicPeriod"/>
            </a:pPr>
            <a:r>
              <a:rPr lang="en-US" sz="2000" dirty="0" smtClean="0">
                <a:latin typeface="Times New Roman" pitchFamily="18" charset="0"/>
                <a:cs typeface="Times New Roman" pitchFamily="18" charset="0"/>
              </a:rPr>
              <a:t>Cost effective. </a:t>
            </a:r>
          </a:p>
          <a:p>
            <a:pPr marL="457200" indent="-457200">
              <a:buFont typeface="+mj-lt"/>
              <a:buAutoNum type="arabicPeriod"/>
            </a:pPr>
            <a:r>
              <a:rPr lang="en-US" sz="2000" dirty="0" smtClean="0">
                <a:latin typeface="Times New Roman" pitchFamily="18" charset="0"/>
                <a:cs typeface="Times New Roman" pitchFamily="18" charset="0"/>
              </a:rPr>
              <a:t>Flexible,</a:t>
            </a:r>
          </a:p>
          <a:p>
            <a:pPr marL="457200" indent="-457200">
              <a:buFont typeface="+mj-lt"/>
              <a:buAutoNum type="arabicPeriod"/>
            </a:pPr>
            <a:r>
              <a:rPr lang="en-US" sz="2000" dirty="0" smtClean="0">
                <a:latin typeface="Times New Roman" pitchFamily="18" charset="0"/>
                <a:cs typeface="Times New Roman" pitchFamily="18" charset="0"/>
              </a:rPr>
              <a:t>Fast. </a:t>
            </a:r>
          </a:p>
          <a:p>
            <a:pPr marL="457200" indent="-457200">
              <a:buFont typeface="+mj-lt"/>
              <a:buAutoNum type="arabicPeriod"/>
            </a:pPr>
            <a:r>
              <a:rPr lang="en-US" sz="2000" dirty="0" smtClean="0">
                <a:latin typeface="Times New Roman" pitchFamily="18" charset="0"/>
                <a:cs typeface="Times New Roman" pitchFamily="18" charset="0"/>
              </a:rPr>
              <a:t>Reliable.</a:t>
            </a:r>
            <a:endParaRPr lang="en-US" sz="2000" dirty="0">
              <a:latin typeface="Times New Roman" pitchFamily="18" charset="0"/>
              <a:cs typeface="Times New Roman" pitchFamily="18" charset="0"/>
            </a:endParaRPr>
          </a:p>
        </p:txBody>
      </p:sp>
      <p:sp>
        <p:nvSpPr>
          <p:cNvPr id="6" name="Rectangle 5"/>
          <p:cNvSpPr/>
          <p:nvPr/>
        </p:nvSpPr>
        <p:spPr>
          <a:xfrm>
            <a:off x="685800" y="1346537"/>
            <a:ext cx="7696200" cy="1323439"/>
          </a:xfrm>
          <a:prstGeom prst="rect">
            <a:avLst/>
          </a:prstGeom>
        </p:spPr>
        <p:txBody>
          <a:bodyPr wrap="square">
            <a:spAutoFit/>
          </a:bodyPr>
          <a:lstStyle/>
          <a:p>
            <a:r>
              <a:rPr lang="en-IN" sz="2000" dirty="0" err="1" smtClean="0"/>
              <a:t>Hadoop</a:t>
            </a:r>
            <a:r>
              <a:rPr lang="en-IN" sz="2000" dirty="0" smtClean="0"/>
              <a:t> was created by </a:t>
            </a:r>
            <a:r>
              <a:rPr lang="en-IN" sz="2000" b="1" dirty="0" smtClean="0"/>
              <a:t>Doug Cutting</a:t>
            </a:r>
            <a:r>
              <a:rPr lang="en-IN" sz="2000" dirty="0" smtClean="0"/>
              <a:t> and </a:t>
            </a:r>
            <a:r>
              <a:rPr lang="en-IN" sz="2000" b="1" dirty="0" smtClean="0"/>
              <a:t>Mike </a:t>
            </a:r>
            <a:r>
              <a:rPr lang="en-IN" sz="2000" b="1" dirty="0" err="1" smtClean="0"/>
              <a:t>Cafarella</a:t>
            </a:r>
            <a:r>
              <a:rPr lang="en-IN" sz="2000" dirty="0" smtClean="0"/>
              <a:t> in 2005.</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is an open source, Java-based programming framework that supports the processing and storage of extremely large data sets in a distributed computing environment.</a:t>
            </a:r>
            <a:endParaRPr lang="en-US" sz="2000" dirty="0">
              <a:latin typeface="Times New Roman" pitchFamily="18" charset="0"/>
              <a:cs typeface="Times New Roman" pitchFamily="18" charset="0"/>
            </a:endParaRPr>
          </a:p>
        </p:txBody>
      </p:sp>
      <p:sp>
        <p:nvSpPr>
          <p:cNvPr id="7" name="TextBox 6"/>
          <p:cNvSpPr txBox="1"/>
          <p:nvPr/>
        </p:nvSpPr>
        <p:spPr>
          <a:xfrm>
            <a:off x="685800" y="609600"/>
            <a:ext cx="3733800" cy="461665"/>
          </a:xfrm>
          <a:prstGeom prst="rect">
            <a:avLst/>
          </a:prstGeom>
          <a:noFill/>
        </p:spPr>
        <p:txBody>
          <a:bodyPr wrap="square" rtlCol="0">
            <a:spAutoFit/>
          </a:bodyPr>
          <a:lstStyle/>
          <a:p>
            <a:pPr marL="342900" indent="-342900">
              <a:buFont typeface="Wingdings" pitchFamily="2" charset="2"/>
              <a:buChar char="v"/>
            </a:pPr>
            <a:r>
              <a:rPr lang="en-US" sz="2400" b="1" dirty="0" smtClean="0">
                <a:latin typeface="Times New Roman" pitchFamily="18" charset="0"/>
                <a:cs typeface="Times New Roman" pitchFamily="18" charset="0"/>
              </a:rPr>
              <a:t>What is </a:t>
            </a:r>
            <a:r>
              <a:rPr lang="en-US" sz="2400" b="1" dirty="0" err="1" smtClean="0">
                <a:latin typeface="Times New Roman" pitchFamily="18" charset="0"/>
                <a:cs typeface="Times New Roman" pitchFamily="18" charset="0"/>
              </a:rPr>
              <a:t>Hadoop</a:t>
            </a:r>
            <a:r>
              <a:rPr lang="en-US" sz="2400" b="1" dirty="0">
                <a:latin typeface="Times New Roman" pitchFamily="18" charset="0"/>
                <a:cs typeface="Times New Roman" pitchFamily="18" charset="0"/>
              </a:rPr>
              <a:t>?</a:t>
            </a:r>
          </a:p>
        </p:txBody>
      </p:sp>
      <p:sp>
        <p:nvSpPr>
          <p:cNvPr id="8" name="Slide Number Placeholder 7"/>
          <p:cNvSpPr>
            <a:spLocks noGrp="1"/>
          </p:cNvSpPr>
          <p:nvPr>
            <p:ph type="sldNum" sz="quarter" idx="12"/>
          </p:nvPr>
        </p:nvSpPr>
        <p:spPr/>
        <p:txBody>
          <a:bodyPr/>
          <a:lstStyle/>
          <a:p>
            <a:fld id="{69D06C54-E8CF-4556-BFDE-321A78B4019C}" type="slidenum">
              <a:rPr lang="en-US" smtClean="0"/>
              <a:pPr/>
              <a:t>7</a:t>
            </a:fld>
            <a:endParaRPr lang="en-US"/>
          </a:p>
        </p:txBody>
      </p:sp>
    </p:spTree>
    <p:extLst>
      <p:ext uri="{BB962C8B-B14F-4D97-AF65-F5344CB8AC3E}">
        <p14:creationId xmlns:p14="http://schemas.microsoft.com/office/powerpoint/2010/main" xmlns="" val="2932119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9D06C54-E8CF-4556-BFDE-321A78B4019C}" type="slidenum">
              <a:rPr lang="en-US" smtClean="0"/>
              <a:pPr/>
              <a:t>8</a:t>
            </a:fld>
            <a:endParaRPr lang="en-US"/>
          </a:p>
        </p:txBody>
      </p:sp>
    </p:spTree>
    <p:extLst>
      <p:ext uri="{BB962C8B-B14F-4D97-AF65-F5344CB8AC3E}">
        <p14:creationId xmlns:p14="http://schemas.microsoft.com/office/powerpoint/2010/main" xmlns="" val="436002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037" y="681319"/>
            <a:ext cx="5655715" cy="461665"/>
          </a:xfrm>
          <a:prstGeom prst="rect">
            <a:avLst/>
          </a:prstGeom>
        </p:spPr>
        <p:txBody>
          <a:bodyPr wrap="none">
            <a:spAutoFit/>
          </a:bodyPr>
          <a:lstStyle/>
          <a:p>
            <a:pPr marL="457200" indent="-457200"/>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 Distributed File System (</a:t>
            </a:r>
            <a:r>
              <a:rPr lang="en-US" sz="2400" b="1" dirty="0" err="1" smtClean="0">
                <a:latin typeface="Times New Roman" pitchFamily="18" charset="0"/>
                <a:cs typeface="Times New Roman" pitchFamily="18" charset="0"/>
              </a:rPr>
              <a:t>HDFS</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3" name="Rectangle 2"/>
          <p:cNvSpPr/>
          <p:nvPr/>
        </p:nvSpPr>
        <p:spPr>
          <a:xfrm>
            <a:off x="590576" y="1687661"/>
            <a:ext cx="7696200" cy="3170099"/>
          </a:xfrm>
          <a:prstGeom prst="rect">
            <a:avLst/>
          </a:prstGeom>
        </p:spPr>
        <p:txBody>
          <a:bodyPr wrap="square">
            <a:spAutoFit/>
          </a:bodyPr>
          <a:lstStyle/>
          <a:p>
            <a:pPr marL="457200" indent="-457200"/>
            <a:r>
              <a:rPr lang="en-US" sz="2000" dirty="0" smtClean="0">
                <a:latin typeface="Times New Roman" pitchFamily="18" charset="0"/>
                <a:cs typeface="Times New Roman" pitchFamily="18" charset="0"/>
              </a:rPr>
              <a:t>   HDFS comprises of 2 important components-</a:t>
            </a:r>
          </a:p>
          <a:p>
            <a:pPr marL="457200" indent="-457200"/>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NameNode</a:t>
            </a:r>
            <a:r>
              <a:rPr lang="en-US" sz="2000" dirty="0" smtClean="0">
                <a:latin typeface="Times New Roman" pitchFamily="18" charset="0"/>
                <a:cs typeface="Times New Roman" pitchFamily="18" charset="0"/>
              </a:rPr>
              <a:t> </a:t>
            </a:r>
          </a:p>
          <a:p>
            <a:pPr marL="457200" indent="-457200"/>
            <a:r>
              <a:rPr lang="en-US" sz="2000" dirty="0" smtClean="0">
                <a:latin typeface="Times New Roman" pitchFamily="18" charset="0"/>
                <a:cs typeface="Times New Roman" pitchFamily="18" charset="0"/>
              </a:rPr>
              <a:t>                       2.  </a:t>
            </a:r>
            <a:r>
              <a:rPr lang="en-US" sz="2000" dirty="0" err="1" smtClean="0">
                <a:latin typeface="Times New Roman" pitchFamily="18" charset="0"/>
                <a:cs typeface="Times New Roman" pitchFamily="18" charset="0"/>
              </a:rPr>
              <a:t>DataNode</a:t>
            </a:r>
            <a:r>
              <a:rPr lang="en-US" sz="2000" dirty="0" smtClean="0">
                <a:latin typeface="Times New Roman" pitchFamily="18" charset="0"/>
                <a:cs typeface="Times New Roman" pitchFamily="18" charset="0"/>
              </a:rPr>
              <a:t>                         </a:t>
            </a:r>
          </a:p>
          <a:p>
            <a:pPr marL="457200" indent="-457200"/>
            <a:endParaRPr lang="en-US" sz="2000" dirty="0">
              <a:latin typeface="Times New Roman" pitchFamily="18" charset="0"/>
              <a:cs typeface="Times New Roman" pitchFamily="18" charset="0"/>
            </a:endParaRPr>
          </a:p>
          <a:p>
            <a:pPr marL="457200" indent="-457200"/>
            <a:r>
              <a:rPr lang="en-US" sz="2000" dirty="0" smtClean="0">
                <a:latin typeface="Times New Roman" pitchFamily="18" charset="0"/>
                <a:cs typeface="Times New Roman" pitchFamily="18" charset="0"/>
              </a:rPr>
              <a:t>   HDFS operates on a Master-Slave architecture model where the </a:t>
            </a:r>
            <a:r>
              <a:rPr lang="en-US" sz="2000" dirty="0" err="1" smtClean="0">
                <a:latin typeface="Times New Roman" pitchFamily="18" charset="0"/>
                <a:cs typeface="Times New Roman" pitchFamily="18" charset="0"/>
              </a:rPr>
              <a:t>NameNode</a:t>
            </a:r>
            <a:r>
              <a:rPr lang="en-US" sz="2000" dirty="0" smtClean="0">
                <a:latin typeface="Times New Roman" pitchFamily="18" charset="0"/>
                <a:cs typeface="Times New Roman" pitchFamily="18" charset="0"/>
              </a:rPr>
              <a:t> acts as the master node for keeping a track of the storage cluster.</a:t>
            </a:r>
          </a:p>
          <a:p>
            <a:pPr marL="457200" indent="-457200"/>
            <a:r>
              <a:rPr lang="en-US" sz="2000" dirty="0" smtClean="0">
                <a:latin typeface="Times New Roman" pitchFamily="18" charset="0"/>
                <a:cs typeface="Times New Roman" pitchFamily="18" charset="0"/>
              </a:rPr>
              <a:t>  </a:t>
            </a:r>
          </a:p>
          <a:p>
            <a:pPr marL="457200" indent="-457200"/>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DataNode</a:t>
            </a:r>
            <a:r>
              <a:rPr lang="en-US" sz="2000" dirty="0" smtClean="0">
                <a:latin typeface="Times New Roman" pitchFamily="18" charset="0"/>
                <a:cs typeface="Times New Roman" pitchFamily="18" charset="0"/>
              </a:rPr>
              <a:t> acts as a slave node summing up to the various systems within a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cluster.</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9</a:t>
            </a:fld>
            <a:endParaRPr lang="en-US"/>
          </a:p>
        </p:txBody>
      </p:sp>
    </p:spTree>
    <p:extLst>
      <p:ext uri="{BB962C8B-B14F-4D97-AF65-F5344CB8AC3E}">
        <p14:creationId xmlns:p14="http://schemas.microsoft.com/office/powerpoint/2010/main" xmlns="" val="32213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1792</TotalTime>
  <Words>1279</Words>
  <Application>Microsoft Office PowerPoint</Application>
  <PresentationFormat>On-screen Show (4:3)</PresentationFormat>
  <Paragraphs>184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admin</cp:lastModifiedBy>
  <cp:revision>129</cp:revision>
  <dcterms:created xsi:type="dcterms:W3CDTF">2018-01-08T23:07:06Z</dcterms:created>
  <dcterms:modified xsi:type="dcterms:W3CDTF">2018-01-23T11:34:57Z</dcterms:modified>
</cp:coreProperties>
</file>