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3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7666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5FE8F-8E13-A1D3-685E-0F40F0E6A4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D7FB91-3F77-E486-BA81-471DCA5AD2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AA5FA6-44D4-02C1-F79E-1C4CDC82E4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DE1CDB-AE63-BED1-2A89-C17A46460ED6}"/>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82185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165271"/>
            <a:ext cx="7477601" cy="977322"/>
          </a:xfrm>
          <a:prstGeom prst="rect">
            <a:avLst/>
          </a:prstGeom>
          <a:noFill/>
          <a:ln/>
        </p:spPr>
        <p:txBody>
          <a:bodyPr wrap="square" rtlCol="0" anchor="t"/>
          <a:lstStyle/>
          <a:p>
            <a:pPr marL="0" indent="0">
              <a:lnSpc>
                <a:spcPts val="6561"/>
              </a:lnSpc>
              <a:buNone/>
            </a:pPr>
            <a:r>
              <a:rPr lang="en-US" sz="5249" b="1" dirty="0">
                <a:solidFill>
                  <a:srgbClr val="282824"/>
                </a:solidFill>
                <a:latin typeface="Lato" pitchFamily="34" charset="0"/>
                <a:ea typeface="Lato" pitchFamily="34" charset="-122"/>
                <a:cs typeface="Lato" pitchFamily="34" charset="-120"/>
              </a:rPr>
              <a:t>Road Accident Report</a:t>
            </a:r>
            <a:endParaRPr lang="en-US" sz="5249" dirty="0"/>
          </a:p>
        </p:txBody>
      </p:sp>
      <p:sp>
        <p:nvSpPr>
          <p:cNvPr id="6" name="Text 3"/>
          <p:cNvSpPr/>
          <p:nvPr/>
        </p:nvSpPr>
        <p:spPr>
          <a:xfrm>
            <a:off x="833199" y="4998125"/>
            <a:ext cx="7477601"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client wants to create a Road Accident Dashboard for the years 2021 and 2022 so that they can have insight into the requirements.</a:t>
            </a:r>
            <a:endParaRPr lang="en-US" sz="1750" dirty="0"/>
          </a:p>
        </p:txBody>
      </p:sp>
      <p:sp>
        <p:nvSpPr>
          <p:cNvPr id="8" name="TextBox 7">
            <a:extLst>
              <a:ext uri="{FF2B5EF4-FFF2-40B4-BE49-F238E27FC236}">
                <a16:creationId xmlns:a16="http://schemas.microsoft.com/office/drawing/2014/main" id="{1512A456-A2AF-15BA-C76D-E533A46EAB9F}"/>
              </a:ext>
            </a:extLst>
          </p:cNvPr>
          <p:cNvSpPr txBox="1"/>
          <p:nvPr/>
        </p:nvSpPr>
        <p:spPr>
          <a:xfrm>
            <a:off x="833199" y="4424855"/>
            <a:ext cx="4653202" cy="504497"/>
          </a:xfrm>
          <a:prstGeom prst="rect">
            <a:avLst/>
          </a:prstGeom>
          <a:noFill/>
          <a:ln/>
        </p:spPr>
        <p:txBody>
          <a:bodyPr wrap="square" rtlCol="0" anchor="t"/>
          <a:lstStyle>
            <a:lvl1pPr indent="0">
              <a:lnSpc>
                <a:spcPts val="2799"/>
              </a:lnSpc>
              <a:buNone/>
              <a:defRPr sz="1750">
                <a:solidFill>
                  <a:srgbClr val="4A4A45"/>
                </a:solidFill>
                <a:latin typeface="Lato" pitchFamily="34" charset="0"/>
                <a:ea typeface="Lato" pitchFamily="34" charset="-122"/>
                <a:cs typeface="Lato" pitchFamily="34" charset="-120"/>
              </a:defRPr>
            </a:lvl1pPr>
          </a:lstStyle>
          <a:p>
            <a:r>
              <a:rPr lang="en-US" sz="2800" b="1" dirty="0">
                <a:solidFill>
                  <a:schemeClr val="tx1"/>
                </a:solidFill>
              </a:rPr>
              <a:t>Objective</a:t>
            </a:r>
            <a:endParaRPr lang="en-IN"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2" y="1167289"/>
            <a:ext cx="7295193"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Key Performance Indicators</a:t>
            </a:r>
            <a:endParaRPr lang="en-US" sz="4374" dirty="0"/>
          </a:p>
        </p:txBody>
      </p:sp>
      <p:sp>
        <p:nvSpPr>
          <p:cNvPr id="5" name="Shape 3"/>
          <p:cNvSpPr/>
          <p:nvPr/>
        </p:nvSpPr>
        <p:spPr>
          <a:xfrm>
            <a:off x="2037993" y="2479596"/>
            <a:ext cx="499943" cy="499943"/>
          </a:xfrm>
          <a:prstGeom prst="roundRect">
            <a:avLst>
              <a:gd name="adj" fmla="val 26667"/>
            </a:avLst>
          </a:prstGeom>
          <a:solidFill>
            <a:srgbClr val="E1DBD0"/>
          </a:solidFill>
          <a:ln/>
        </p:spPr>
      </p:sp>
      <p:sp>
        <p:nvSpPr>
          <p:cNvPr id="6" name="Text 4"/>
          <p:cNvSpPr/>
          <p:nvPr/>
        </p:nvSpPr>
        <p:spPr>
          <a:xfrm>
            <a:off x="2191226" y="2521268"/>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1</a:t>
            </a:r>
            <a:endParaRPr lang="en-US" sz="2624" dirty="0"/>
          </a:p>
        </p:txBody>
      </p:sp>
      <p:sp>
        <p:nvSpPr>
          <p:cNvPr id="7" name="Text 5"/>
          <p:cNvSpPr/>
          <p:nvPr/>
        </p:nvSpPr>
        <p:spPr>
          <a:xfrm>
            <a:off x="2760107" y="2555915"/>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Primary KPI</a:t>
            </a:r>
            <a:endParaRPr lang="en-US" sz="2187" dirty="0"/>
          </a:p>
        </p:txBody>
      </p:sp>
      <p:sp>
        <p:nvSpPr>
          <p:cNvPr id="8" name="Text 6"/>
          <p:cNvSpPr/>
          <p:nvPr/>
        </p:nvSpPr>
        <p:spPr>
          <a:xfrm>
            <a:off x="3115508" y="3153013"/>
            <a:ext cx="4088606"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4A4A45"/>
                </a:solidFill>
                <a:latin typeface="Lato" pitchFamily="34" charset="0"/>
                <a:ea typeface="Lato" pitchFamily="34" charset="-122"/>
                <a:cs typeface="Lato" pitchFamily="34" charset="-120"/>
              </a:rPr>
              <a:t>Total casualties took place after the accident.</a:t>
            </a:r>
            <a:endParaRPr lang="en-US" sz="1750" dirty="0"/>
          </a:p>
        </p:txBody>
      </p:sp>
      <p:sp>
        <p:nvSpPr>
          <p:cNvPr id="9" name="Text 7"/>
          <p:cNvSpPr/>
          <p:nvPr/>
        </p:nvSpPr>
        <p:spPr>
          <a:xfrm>
            <a:off x="3115508" y="3952637"/>
            <a:ext cx="4088606"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4A4A45"/>
                </a:solidFill>
                <a:latin typeface="Lato" pitchFamily="34" charset="0"/>
                <a:ea typeface="Lato" pitchFamily="34" charset="-122"/>
                <a:cs typeface="Lato" pitchFamily="34" charset="-120"/>
              </a:rPr>
              <a:t>Total casualties &amp; percentage of total with respect to accident severity and maximum casualties by type of vehicle.</a:t>
            </a:r>
            <a:endParaRPr lang="en-US" sz="1750" dirty="0"/>
          </a:p>
        </p:txBody>
      </p:sp>
      <p:sp>
        <p:nvSpPr>
          <p:cNvPr id="10" name="Shape 8"/>
          <p:cNvSpPr/>
          <p:nvPr/>
        </p:nvSpPr>
        <p:spPr>
          <a:xfrm>
            <a:off x="7426285" y="2479596"/>
            <a:ext cx="499943" cy="499943"/>
          </a:xfrm>
          <a:prstGeom prst="roundRect">
            <a:avLst>
              <a:gd name="adj" fmla="val 26667"/>
            </a:avLst>
          </a:prstGeom>
          <a:solidFill>
            <a:srgbClr val="E1DBD0"/>
          </a:solidFill>
          <a:ln/>
        </p:spPr>
      </p:sp>
      <p:sp>
        <p:nvSpPr>
          <p:cNvPr id="11" name="Text 9"/>
          <p:cNvSpPr/>
          <p:nvPr/>
        </p:nvSpPr>
        <p:spPr>
          <a:xfrm>
            <a:off x="7579519" y="2521268"/>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2</a:t>
            </a:r>
            <a:endParaRPr lang="en-US" sz="2624" dirty="0"/>
          </a:p>
        </p:txBody>
      </p:sp>
      <p:sp>
        <p:nvSpPr>
          <p:cNvPr id="12" name="Text 10"/>
          <p:cNvSpPr/>
          <p:nvPr/>
        </p:nvSpPr>
        <p:spPr>
          <a:xfrm>
            <a:off x="8148399" y="2555915"/>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Secondary KPI</a:t>
            </a:r>
            <a:endParaRPr lang="en-US" sz="2187" dirty="0"/>
          </a:p>
        </p:txBody>
      </p:sp>
      <p:sp>
        <p:nvSpPr>
          <p:cNvPr id="13" name="Text 11"/>
          <p:cNvSpPr/>
          <p:nvPr/>
        </p:nvSpPr>
        <p:spPr>
          <a:xfrm>
            <a:off x="8503801" y="3153013"/>
            <a:ext cx="4088606"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4A4A45"/>
                </a:solidFill>
                <a:latin typeface="Lato" pitchFamily="34" charset="0"/>
                <a:ea typeface="Lato" pitchFamily="34" charset="-122"/>
                <a:cs typeface="Lato" pitchFamily="34" charset="-120"/>
              </a:rPr>
              <a:t>Total casualties with respect to vehicle type.</a:t>
            </a:r>
            <a:endParaRPr lang="en-US" sz="1750" dirty="0"/>
          </a:p>
        </p:txBody>
      </p:sp>
      <p:sp>
        <p:nvSpPr>
          <p:cNvPr id="14" name="Text 12"/>
          <p:cNvSpPr/>
          <p:nvPr/>
        </p:nvSpPr>
        <p:spPr>
          <a:xfrm>
            <a:off x="8503801" y="3952637"/>
            <a:ext cx="4088606"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4A4A45"/>
                </a:solidFill>
                <a:latin typeface="Lato" pitchFamily="34" charset="0"/>
                <a:ea typeface="Lato" pitchFamily="34" charset="-122"/>
                <a:cs typeface="Lato" pitchFamily="34" charset="-120"/>
              </a:rPr>
              <a:t>Monthly trend showing comparison of casualties for current year and previous year.</a:t>
            </a:r>
            <a:endParaRPr lang="en-US" sz="1750" dirty="0"/>
          </a:p>
        </p:txBody>
      </p:sp>
      <p:sp>
        <p:nvSpPr>
          <p:cNvPr id="15" name="Text 13"/>
          <p:cNvSpPr/>
          <p:nvPr/>
        </p:nvSpPr>
        <p:spPr>
          <a:xfrm>
            <a:off x="8503801" y="5107662"/>
            <a:ext cx="4088606"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A4A45"/>
                </a:solidFill>
                <a:latin typeface="Lato" pitchFamily="34" charset="0"/>
                <a:ea typeface="Lato" pitchFamily="34" charset="-122"/>
                <a:cs typeface="Lato" pitchFamily="34" charset="-120"/>
              </a:rPr>
              <a:t>Maximum casualties by road type.</a:t>
            </a:r>
            <a:endParaRPr lang="en-US" sz="1750" dirty="0"/>
          </a:p>
        </p:txBody>
      </p:sp>
      <p:sp>
        <p:nvSpPr>
          <p:cNvPr id="16" name="Text 14"/>
          <p:cNvSpPr/>
          <p:nvPr/>
        </p:nvSpPr>
        <p:spPr>
          <a:xfrm>
            <a:off x="8503801" y="5551884"/>
            <a:ext cx="4088606"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4A4A45"/>
                </a:solidFill>
                <a:latin typeface="Lato" pitchFamily="34" charset="0"/>
                <a:ea typeface="Lato" pitchFamily="34" charset="-122"/>
                <a:cs typeface="Lato" pitchFamily="34" charset="-120"/>
              </a:rPr>
              <a:t>Distribution of total casualties by Road Surface.</a:t>
            </a:r>
            <a:endParaRPr lang="en-US" sz="1750" dirty="0"/>
          </a:p>
        </p:txBody>
      </p:sp>
      <p:sp>
        <p:nvSpPr>
          <p:cNvPr id="17" name="Text 15"/>
          <p:cNvSpPr/>
          <p:nvPr/>
        </p:nvSpPr>
        <p:spPr>
          <a:xfrm>
            <a:off x="8503801" y="6351508"/>
            <a:ext cx="4088606"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4A4A45"/>
                </a:solidFill>
                <a:latin typeface="Lato" pitchFamily="34" charset="0"/>
                <a:ea typeface="Lato" pitchFamily="34" charset="-122"/>
                <a:cs typeface="Lato" pitchFamily="34" charset="-120"/>
              </a:rPr>
              <a:t>Relationship between Casualties by Area, Location, &amp; Day/Night.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230993" y="589121"/>
            <a:ext cx="5351740" cy="668893"/>
          </a:xfrm>
          <a:prstGeom prst="rect">
            <a:avLst/>
          </a:prstGeom>
          <a:noFill/>
          <a:ln/>
        </p:spPr>
        <p:txBody>
          <a:bodyPr wrap="none" rtlCol="0" anchor="t"/>
          <a:lstStyle/>
          <a:p>
            <a:pPr marL="0" indent="0">
              <a:lnSpc>
                <a:spcPts val="5268"/>
              </a:lnSpc>
              <a:buNone/>
            </a:pPr>
            <a:r>
              <a:rPr lang="en-US" sz="4214" b="1" dirty="0">
                <a:solidFill>
                  <a:srgbClr val="282824"/>
                </a:solidFill>
                <a:latin typeface="Lato" pitchFamily="34" charset="0"/>
                <a:ea typeface="Lato" pitchFamily="34" charset="-122"/>
                <a:cs typeface="Lato" pitchFamily="34" charset="-120"/>
              </a:rPr>
              <a:t>Stakeholders</a:t>
            </a:r>
            <a:endParaRPr lang="en-US" sz="4214" dirty="0"/>
          </a:p>
        </p:txBody>
      </p:sp>
      <p:sp>
        <p:nvSpPr>
          <p:cNvPr id="5" name="Shape 3"/>
          <p:cNvSpPr/>
          <p:nvPr/>
        </p:nvSpPr>
        <p:spPr>
          <a:xfrm>
            <a:off x="2230993" y="1853208"/>
            <a:ext cx="481608" cy="481608"/>
          </a:xfrm>
          <a:prstGeom prst="roundRect">
            <a:avLst>
              <a:gd name="adj" fmla="val 26670"/>
            </a:avLst>
          </a:prstGeom>
          <a:solidFill>
            <a:srgbClr val="E1DBD0"/>
          </a:solidFill>
          <a:ln/>
        </p:spPr>
      </p:sp>
      <p:sp>
        <p:nvSpPr>
          <p:cNvPr id="6" name="Text 4"/>
          <p:cNvSpPr/>
          <p:nvPr/>
        </p:nvSpPr>
        <p:spPr>
          <a:xfrm>
            <a:off x="2378631" y="1893332"/>
            <a:ext cx="186214" cy="401360"/>
          </a:xfrm>
          <a:prstGeom prst="rect">
            <a:avLst/>
          </a:prstGeom>
          <a:noFill/>
          <a:ln/>
        </p:spPr>
        <p:txBody>
          <a:bodyPr wrap="none" rtlCol="0" anchor="t"/>
          <a:lstStyle/>
          <a:p>
            <a:pPr marL="0" indent="0" algn="ctr">
              <a:lnSpc>
                <a:spcPts val="3161"/>
              </a:lnSpc>
              <a:buNone/>
            </a:pPr>
            <a:r>
              <a:rPr lang="en-US" sz="2528" b="1" dirty="0">
                <a:solidFill>
                  <a:srgbClr val="282824"/>
                </a:solidFill>
                <a:latin typeface="Lato" pitchFamily="34" charset="0"/>
                <a:ea typeface="Lato" pitchFamily="34" charset="-122"/>
                <a:cs typeface="Lato" pitchFamily="34" charset="-120"/>
              </a:rPr>
              <a:t>1</a:t>
            </a:r>
            <a:endParaRPr lang="en-US" sz="2528" dirty="0"/>
          </a:p>
        </p:txBody>
      </p:sp>
      <p:sp>
        <p:nvSpPr>
          <p:cNvPr id="7" name="Text 5"/>
          <p:cNvSpPr/>
          <p:nvPr/>
        </p:nvSpPr>
        <p:spPr>
          <a:xfrm>
            <a:off x="2926556" y="1926788"/>
            <a:ext cx="2551271" cy="334328"/>
          </a:xfrm>
          <a:prstGeom prst="rect">
            <a:avLst/>
          </a:prstGeom>
          <a:noFill/>
          <a:ln/>
        </p:spPr>
        <p:txBody>
          <a:bodyPr wrap="none" rtlCol="0" anchor="t"/>
          <a:lstStyle/>
          <a:p>
            <a:pPr marL="0" indent="0">
              <a:lnSpc>
                <a:spcPts val="2634"/>
              </a:lnSpc>
              <a:buNone/>
            </a:pPr>
            <a:r>
              <a:rPr lang="en-US" sz="2107" b="1" dirty="0">
                <a:solidFill>
                  <a:srgbClr val="282824"/>
                </a:solidFill>
                <a:latin typeface="Lato" pitchFamily="34" charset="0"/>
                <a:ea typeface="Lato" pitchFamily="34" charset="-122"/>
                <a:cs typeface="Lato" pitchFamily="34" charset="-120"/>
              </a:rPr>
              <a:t>Ministry of Transport</a:t>
            </a:r>
            <a:endParaRPr lang="en-US" sz="2107" dirty="0"/>
          </a:p>
        </p:txBody>
      </p:sp>
      <p:sp>
        <p:nvSpPr>
          <p:cNvPr id="8" name="Text 6"/>
          <p:cNvSpPr/>
          <p:nvPr/>
        </p:nvSpPr>
        <p:spPr>
          <a:xfrm>
            <a:off x="2926556" y="2389465"/>
            <a:ext cx="2765226" cy="1027271"/>
          </a:xfrm>
          <a:prstGeom prst="rect">
            <a:avLst/>
          </a:prstGeom>
          <a:noFill/>
          <a:ln/>
        </p:spPr>
        <p:txBody>
          <a:bodyPr wrap="square" rtlCol="0" anchor="t"/>
          <a:lstStyle/>
          <a:p>
            <a:pPr marL="0" indent="0">
              <a:lnSpc>
                <a:spcPts val="2697"/>
              </a:lnSpc>
              <a:buNone/>
            </a:pPr>
            <a:r>
              <a:rPr lang="en-US" sz="1686" dirty="0">
                <a:solidFill>
                  <a:srgbClr val="4A4A45"/>
                </a:solidFill>
                <a:latin typeface="Lato" pitchFamily="34" charset="0"/>
                <a:ea typeface="Lato" pitchFamily="34" charset="-122"/>
                <a:cs typeface="Lato" pitchFamily="34" charset="-120"/>
              </a:rPr>
              <a:t>Responsible for transportation policies and programs.</a:t>
            </a:r>
            <a:endParaRPr lang="en-US" sz="1686" dirty="0"/>
          </a:p>
        </p:txBody>
      </p:sp>
      <p:sp>
        <p:nvSpPr>
          <p:cNvPr id="9" name="Shape 7"/>
          <p:cNvSpPr/>
          <p:nvPr/>
        </p:nvSpPr>
        <p:spPr>
          <a:xfrm>
            <a:off x="5691783" y="1853208"/>
            <a:ext cx="481608" cy="481608"/>
          </a:xfrm>
          <a:prstGeom prst="roundRect">
            <a:avLst>
              <a:gd name="adj" fmla="val 26670"/>
            </a:avLst>
          </a:prstGeom>
          <a:solidFill>
            <a:srgbClr val="E1DBD0"/>
          </a:solidFill>
          <a:ln/>
        </p:spPr>
      </p:sp>
      <p:sp>
        <p:nvSpPr>
          <p:cNvPr id="10" name="Text 8"/>
          <p:cNvSpPr/>
          <p:nvPr/>
        </p:nvSpPr>
        <p:spPr>
          <a:xfrm>
            <a:off x="5839420" y="1893332"/>
            <a:ext cx="186214" cy="401360"/>
          </a:xfrm>
          <a:prstGeom prst="rect">
            <a:avLst/>
          </a:prstGeom>
          <a:noFill/>
          <a:ln/>
        </p:spPr>
        <p:txBody>
          <a:bodyPr wrap="none" rtlCol="0" anchor="t"/>
          <a:lstStyle/>
          <a:p>
            <a:pPr marL="0" indent="0" algn="ctr">
              <a:lnSpc>
                <a:spcPts val="3161"/>
              </a:lnSpc>
              <a:buNone/>
            </a:pPr>
            <a:r>
              <a:rPr lang="en-US" sz="2528" b="1" dirty="0">
                <a:solidFill>
                  <a:srgbClr val="282824"/>
                </a:solidFill>
                <a:latin typeface="Lato" pitchFamily="34" charset="0"/>
                <a:ea typeface="Lato" pitchFamily="34" charset="-122"/>
                <a:cs typeface="Lato" pitchFamily="34" charset="-120"/>
              </a:rPr>
              <a:t>2</a:t>
            </a:r>
            <a:endParaRPr lang="en-US" sz="2528" dirty="0"/>
          </a:p>
        </p:txBody>
      </p:sp>
      <p:sp>
        <p:nvSpPr>
          <p:cNvPr id="11" name="Text 9"/>
          <p:cNvSpPr/>
          <p:nvPr/>
        </p:nvSpPr>
        <p:spPr>
          <a:xfrm>
            <a:off x="6387346" y="1926788"/>
            <a:ext cx="2551271" cy="668655"/>
          </a:xfrm>
          <a:prstGeom prst="rect">
            <a:avLst/>
          </a:prstGeom>
          <a:noFill/>
          <a:ln/>
        </p:spPr>
        <p:txBody>
          <a:bodyPr wrap="square" rtlCol="0" anchor="t"/>
          <a:lstStyle/>
          <a:p>
            <a:pPr marL="0" indent="0">
              <a:lnSpc>
                <a:spcPts val="2634"/>
              </a:lnSpc>
              <a:buNone/>
            </a:pPr>
            <a:r>
              <a:rPr lang="en-US" sz="2107" b="1" dirty="0">
                <a:solidFill>
                  <a:srgbClr val="282824"/>
                </a:solidFill>
                <a:latin typeface="Lato" pitchFamily="34" charset="0"/>
                <a:ea typeface="Lato" pitchFamily="34" charset="-122"/>
                <a:cs typeface="Lato" pitchFamily="34" charset="-120"/>
              </a:rPr>
              <a:t>Road Transport Department</a:t>
            </a:r>
            <a:endParaRPr lang="en-US" sz="2107" dirty="0"/>
          </a:p>
        </p:txBody>
      </p:sp>
      <p:sp>
        <p:nvSpPr>
          <p:cNvPr id="12" name="Text 10"/>
          <p:cNvSpPr/>
          <p:nvPr/>
        </p:nvSpPr>
        <p:spPr>
          <a:xfrm>
            <a:off x="6387346" y="2723793"/>
            <a:ext cx="2765227" cy="684848"/>
          </a:xfrm>
          <a:prstGeom prst="rect">
            <a:avLst/>
          </a:prstGeom>
          <a:noFill/>
          <a:ln/>
        </p:spPr>
        <p:txBody>
          <a:bodyPr wrap="square" rtlCol="0" anchor="t"/>
          <a:lstStyle/>
          <a:p>
            <a:pPr marL="0" indent="0">
              <a:lnSpc>
                <a:spcPts val="2697"/>
              </a:lnSpc>
              <a:buNone/>
            </a:pPr>
            <a:r>
              <a:rPr lang="en-US" sz="1686" dirty="0">
                <a:solidFill>
                  <a:srgbClr val="4A4A45"/>
                </a:solidFill>
                <a:latin typeface="Lato" pitchFamily="34" charset="0"/>
                <a:ea typeface="Lato" pitchFamily="34" charset="-122"/>
                <a:cs typeface="Lato" pitchFamily="34" charset="-120"/>
              </a:rPr>
              <a:t>Responsible for vehicle registration and licensing.</a:t>
            </a:r>
            <a:endParaRPr lang="en-US" sz="1686" dirty="0"/>
          </a:p>
        </p:txBody>
      </p:sp>
      <p:sp>
        <p:nvSpPr>
          <p:cNvPr id="13" name="Shape 11"/>
          <p:cNvSpPr/>
          <p:nvPr/>
        </p:nvSpPr>
        <p:spPr>
          <a:xfrm>
            <a:off x="9152573" y="1853208"/>
            <a:ext cx="481608" cy="481608"/>
          </a:xfrm>
          <a:prstGeom prst="roundRect">
            <a:avLst>
              <a:gd name="adj" fmla="val 26670"/>
            </a:avLst>
          </a:prstGeom>
          <a:solidFill>
            <a:srgbClr val="E1DBD0"/>
          </a:solidFill>
          <a:ln/>
        </p:spPr>
      </p:sp>
      <p:sp>
        <p:nvSpPr>
          <p:cNvPr id="14" name="Text 12"/>
          <p:cNvSpPr/>
          <p:nvPr/>
        </p:nvSpPr>
        <p:spPr>
          <a:xfrm>
            <a:off x="9300210" y="1893332"/>
            <a:ext cx="186214" cy="401360"/>
          </a:xfrm>
          <a:prstGeom prst="rect">
            <a:avLst/>
          </a:prstGeom>
          <a:noFill/>
          <a:ln/>
        </p:spPr>
        <p:txBody>
          <a:bodyPr wrap="none" rtlCol="0" anchor="t"/>
          <a:lstStyle/>
          <a:p>
            <a:pPr marL="0" indent="0" algn="ctr">
              <a:lnSpc>
                <a:spcPts val="3161"/>
              </a:lnSpc>
              <a:buNone/>
            </a:pPr>
            <a:r>
              <a:rPr lang="en-US" sz="2528" b="1" dirty="0">
                <a:solidFill>
                  <a:srgbClr val="282824"/>
                </a:solidFill>
                <a:latin typeface="Lato" pitchFamily="34" charset="0"/>
                <a:ea typeface="Lato" pitchFamily="34" charset="-122"/>
                <a:cs typeface="Lato" pitchFamily="34" charset="-120"/>
              </a:rPr>
              <a:t>3</a:t>
            </a:r>
            <a:endParaRPr lang="en-US" sz="2528" dirty="0"/>
          </a:p>
        </p:txBody>
      </p:sp>
      <p:sp>
        <p:nvSpPr>
          <p:cNvPr id="15" name="Text 13"/>
          <p:cNvSpPr/>
          <p:nvPr/>
        </p:nvSpPr>
        <p:spPr>
          <a:xfrm>
            <a:off x="9848136" y="1926788"/>
            <a:ext cx="2551271" cy="334328"/>
          </a:xfrm>
          <a:prstGeom prst="rect">
            <a:avLst/>
          </a:prstGeom>
          <a:noFill/>
          <a:ln/>
        </p:spPr>
        <p:txBody>
          <a:bodyPr wrap="none" rtlCol="0" anchor="t"/>
          <a:lstStyle/>
          <a:p>
            <a:pPr marL="0" indent="0">
              <a:lnSpc>
                <a:spcPts val="2634"/>
              </a:lnSpc>
              <a:buNone/>
            </a:pPr>
            <a:r>
              <a:rPr lang="en-US" sz="2107" b="1" dirty="0">
                <a:solidFill>
                  <a:srgbClr val="282824"/>
                </a:solidFill>
                <a:latin typeface="Lato" pitchFamily="34" charset="0"/>
                <a:ea typeface="Lato" pitchFamily="34" charset="-122"/>
                <a:cs typeface="Lato" pitchFamily="34" charset="-120"/>
              </a:rPr>
              <a:t>Police Force</a:t>
            </a:r>
            <a:endParaRPr lang="en-US" sz="2107" dirty="0"/>
          </a:p>
        </p:txBody>
      </p:sp>
      <p:sp>
        <p:nvSpPr>
          <p:cNvPr id="16" name="Text 14"/>
          <p:cNvSpPr/>
          <p:nvPr/>
        </p:nvSpPr>
        <p:spPr>
          <a:xfrm>
            <a:off x="9848136" y="2389465"/>
            <a:ext cx="2765226" cy="1027271"/>
          </a:xfrm>
          <a:prstGeom prst="rect">
            <a:avLst/>
          </a:prstGeom>
          <a:noFill/>
          <a:ln/>
        </p:spPr>
        <p:txBody>
          <a:bodyPr wrap="square" rtlCol="0" anchor="t"/>
          <a:lstStyle/>
          <a:p>
            <a:pPr marL="0" indent="0">
              <a:lnSpc>
                <a:spcPts val="2697"/>
              </a:lnSpc>
              <a:buNone/>
            </a:pPr>
            <a:r>
              <a:rPr lang="en-US" sz="1686" dirty="0">
                <a:solidFill>
                  <a:srgbClr val="4A4A45"/>
                </a:solidFill>
                <a:latin typeface="Lato" pitchFamily="34" charset="0"/>
                <a:ea typeface="Lato" pitchFamily="34" charset="-122"/>
                <a:cs typeface="Lato" pitchFamily="34" charset="-120"/>
              </a:rPr>
              <a:t>Responsible for law enforcement and public safety.</a:t>
            </a:r>
            <a:endParaRPr lang="en-US" sz="1686" dirty="0"/>
          </a:p>
        </p:txBody>
      </p:sp>
      <p:sp>
        <p:nvSpPr>
          <p:cNvPr id="17" name="Shape 15"/>
          <p:cNvSpPr/>
          <p:nvPr/>
        </p:nvSpPr>
        <p:spPr>
          <a:xfrm>
            <a:off x="2230993" y="3797856"/>
            <a:ext cx="481608" cy="481608"/>
          </a:xfrm>
          <a:prstGeom prst="roundRect">
            <a:avLst>
              <a:gd name="adj" fmla="val 26670"/>
            </a:avLst>
          </a:prstGeom>
          <a:solidFill>
            <a:srgbClr val="E1DBD0"/>
          </a:solidFill>
          <a:ln/>
        </p:spPr>
      </p:sp>
      <p:sp>
        <p:nvSpPr>
          <p:cNvPr id="18" name="Text 16"/>
          <p:cNvSpPr/>
          <p:nvPr/>
        </p:nvSpPr>
        <p:spPr>
          <a:xfrm>
            <a:off x="2378631" y="3837980"/>
            <a:ext cx="186214" cy="401360"/>
          </a:xfrm>
          <a:prstGeom prst="rect">
            <a:avLst/>
          </a:prstGeom>
          <a:noFill/>
          <a:ln/>
        </p:spPr>
        <p:txBody>
          <a:bodyPr wrap="none" rtlCol="0" anchor="t"/>
          <a:lstStyle/>
          <a:p>
            <a:pPr marL="0" indent="0" algn="ctr">
              <a:lnSpc>
                <a:spcPts val="3161"/>
              </a:lnSpc>
              <a:buNone/>
            </a:pPr>
            <a:r>
              <a:rPr lang="en-US" sz="2528" b="1" dirty="0">
                <a:solidFill>
                  <a:srgbClr val="282824"/>
                </a:solidFill>
                <a:latin typeface="Lato" pitchFamily="34" charset="0"/>
                <a:ea typeface="Lato" pitchFamily="34" charset="-122"/>
                <a:cs typeface="Lato" pitchFamily="34" charset="-120"/>
              </a:rPr>
              <a:t>4</a:t>
            </a:r>
            <a:endParaRPr lang="en-US" sz="2528" dirty="0"/>
          </a:p>
        </p:txBody>
      </p:sp>
      <p:sp>
        <p:nvSpPr>
          <p:cNvPr id="19" name="Text 17"/>
          <p:cNvSpPr/>
          <p:nvPr/>
        </p:nvSpPr>
        <p:spPr>
          <a:xfrm>
            <a:off x="2926556" y="3871436"/>
            <a:ext cx="2551271" cy="668655"/>
          </a:xfrm>
          <a:prstGeom prst="rect">
            <a:avLst/>
          </a:prstGeom>
          <a:noFill/>
          <a:ln/>
        </p:spPr>
        <p:txBody>
          <a:bodyPr wrap="square" rtlCol="0" anchor="t"/>
          <a:lstStyle/>
          <a:p>
            <a:pPr marL="0" indent="0">
              <a:lnSpc>
                <a:spcPts val="2634"/>
              </a:lnSpc>
              <a:buNone/>
            </a:pPr>
            <a:r>
              <a:rPr lang="en-US" sz="2107" b="1" dirty="0">
                <a:solidFill>
                  <a:srgbClr val="282824"/>
                </a:solidFill>
                <a:latin typeface="Lato" pitchFamily="34" charset="0"/>
                <a:ea typeface="Lato" pitchFamily="34" charset="-122"/>
                <a:cs typeface="Lato" pitchFamily="34" charset="-120"/>
              </a:rPr>
              <a:t>Emergency Services Department</a:t>
            </a:r>
            <a:endParaRPr lang="en-US" sz="2107" dirty="0"/>
          </a:p>
        </p:txBody>
      </p:sp>
      <p:sp>
        <p:nvSpPr>
          <p:cNvPr id="20" name="Text 18"/>
          <p:cNvSpPr/>
          <p:nvPr/>
        </p:nvSpPr>
        <p:spPr>
          <a:xfrm>
            <a:off x="2926556" y="4822954"/>
            <a:ext cx="2912864" cy="1027271"/>
          </a:xfrm>
          <a:prstGeom prst="rect">
            <a:avLst/>
          </a:prstGeom>
          <a:noFill/>
          <a:ln/>
        </p:spPr>
        <p:txBody>
          <a:bodyPr wrap="square" rtlCol="0" anchor="t"/>
          <a:lstStyle/>
          <a:p>
            <a:pPr marL="0" indent="0">
              <a:lnSpc>
                <a:spcPts val="2697"/>
              </a:lnSpc>
              <a:buNone/>
            </a:pPr>
            <a:r>
              <a:rPr lang="en-US" sz="1686" dirty="0">
                <a:solidFill>
                  <a:srgbClr val="4A4A45"/>
                </a:solidFill>
                <a:latin typeface="Lato" pitchFamily="34" charset="0"/>
                <a:ea typeface="Lato" pitchFamily="34" charset="-122"/>
                <a:cs typeface="Lato" pitchFamily="34" charset="-120"/>
              </a:rPr>
              <a:t>Responsible for providing emergency medical services.</a:t>
            </a:r>
            <a:endParaRPr lang="en-US" sz="1686" dirty="0"/>
          </a:p>
        </p:txBody>
      </p:sp>
      <p:sp>
        <p:nvSpPr>
          <p:cNvPr id="21" name="Shape 19"/>
          <p:cNvSpPr/>
          <p:nvPr/>
        </p:nvSpPr>
        <p:spPr>
          <a:xfrm>
            <a:off x="5691783" y="3797856"/>
            <a:ext cx="481608" cy="481608"/>
          </a:xfrm>
          <a:prstGeom prst="roundRect">
            <a:avLst>
              <a:gd name="adj" fmla="val 26670"/>
            </a:avLst>
          </a:prstGeom>
          <a:solidFill>
            <a:srgbClr val="E1DBD0"/>
          </a:solidFill>
          <a:ln/>
        </p:spPr>
      </p:sp>
      <p:sp>
        <p:nvSpPr>
          <p:cNvPr id="22" name="Text 20"/>
          <p:cNvSpPr/>
          <p:nvPr/>
        </p:nvSpPr>
        <p:spPr>
          <a:xfrm>
            <a:off x="5839420" y="3837980"/>
            <a:ext cx="186214" cy="401360"/>
          </a:xfrm>
          <a:prstGeom prst="rect">
            <a:avLst/>
          </a:prstGeom>
          <a:noFill/>
          <a:ln/>
        </p:spPr>
        <p:txBody>
          <a:bodyPr wrap="none" rtlCol="0" anchor="t"/>
          <a:lstStyle/>
          <a:p>
            <a:pPr marL="0" indent="0" algn="ctr">
              <a:lnSpc>
                <a:spcPts val="3161"/>
              </a:lnSpc>
              <a:buNone/>
            </a:pPr>
            <a:r>
              <a:rPr lang="en-US" sz="2528" b="1" dirty="0">
                <a:solidFill>
                  <a:srgbClr val="282824"/>
                </a:solidFill>
                <a:latin typeface="Lato" pitchFamily="34" charset="0"/>
                <a:ea typeface="Lato" pitchFamily="34" charset="-122"/>
                <a:cs typeface="Lato" pitchFamily="34" charset="-120"/>
              </a:rPr>
              <a:t>5</a:t>
            </a:r>
            <a:endParaRPr lang="en-US" sz="2528" dirty="0"/>
          </a:p>
        </p:txBody>
      </p:sp>
      <p:sp>
        <p:nvSpPr>
          <p:cNvPr id="23" name="Text 21"/>
          <p:cNvSpPr/>
          <p:nvPr/>
        </p:nvSpPr>
        <p:spPr>
          <a:xfrm>
            <a:off x="6387346" y="3871436"/>
            <a:ext cx="2551271" cy="334328"/>
          </a:xfrm>
          <a:prstGeom prst="rect">
            <a:avLst/>
          </a:prstGeom>
          <a:noFill/>
          <a:ln/>
        </p:spPr>
        <p:txBody>
          <a:bodyPr wrap="none" rtlCol="0" anchor="t"/>
          <a:lstStyle/>
          <a:p>
            <a:pPr marL="0" indent="0">
              <a:lnSpc>
                <a:spcPts val="2634"/>
              </a:lnSpc>
              <a:buNone/>
            </a:pPr>
            <a:r>
              <a:rPr lang="en-US" sz="2107" b="1" dirty="0">
                <a:solidFill>
                  <a:srgbClr val="282824"/>
                </a:solidFill>
                <a:latin typeface="Lato" pitchFamily="34" charset="0"/>
                <a:ea typeface="Lato" pitchFamily="34" charset="-122"/>
                <a:cs typeface="Lato" pitchFamily="34" charset="-120"/>
              </a:rPr>
              <a:t>Road Safety Corps</a:t>
            </a:r>
            <a:endParaRPr lang="en-US" sz="2107" dirty="0"/>
          </a:p>
        </p:txBody>
      </p:sp>
      <p:sp>
        <p:nvSpPr>
          <p:cNvPr id="24" name="Text 22"/>
          <p:cNvSpPr/>
          <p:nvPr/>
        </p:nvSpPr>
        <p:spPr>
          <a:xfrm>
            <a:off x="6387346" y="4334113"/>
            <a:ext cx="2765227" cy="684848"/>
          </a:xfrm>
          <a:prstGeom prst="rect">
            <a:avLst/>
          </a:prstGeom>
          <a:noFill/>
          <a:ln/>
        </p:spPr>
        <p:txBody>
          <a:bodyPr wrap="square" rtlCol="0" anchor="t"/>
          <a:lstStyle/>
          <a:p>
            <a:pPr marL="0" indent="0">
              <a:lnSpc>
                <a:spcPts val="2697"/>
              </a:lnSpc>
              <a:buNone/>
            </a:pPr>
            <a:r>
              <a:rPr lang="en-US" sz="1686" dirty="0">
                <a:solidFill>
                  <a:srgbClr val="4A4A45"/>
                </a:solidFill>
                <a:latin typeface="Lato" pitchFamily="34" charset="0"/>
                <a:ea typeface="Lato" pitchFamily="34" charset="-122"/>
                <a:cs typeface="Lato" pitchFamily="34" charset="-120"/>
              </a:rPr>
              <a:t>Responsible for promoting road safety and awareness.</a:t>
            </a:r>
            <a:endParaRPr lang="en-US" sz="1686" dirty="0"/>
          </a:p>
        </p:txBody>
      </p:sp>
      <p:sp>
        <p:nvSpPr>
          <p:cNvPr id="25" name="Shape 23"/>
          <p:cNvSpPr/>
          <p:nvPr/>
        </p:nvSpPr>
        <p:spPr>
          <a:xfrm>
            <a:off x="9152573" y="3797856"/>
            <a:ext cx="481608" cy="481608"/>
          </a:xfrm>
          <a:prstGeom prst="roundRect">
            <a:avLst>
              <a:gd name="adj" fmla="val 26670"/>
            </a:avLst>
          </a:prstGeom>
          <a:solidFill>
            <a:srgbClr val="E1DBD0"/>
          </a:solidFill>
          <a:ln/>
        </p:spPr>
      </p:sp>
      <p:sp>
        <p:nvSpPr>
          <p:cNvPr id="26" name="Text 24"/>
          <p:cNvSpPr/>
          <p:nvPr/>
        </p:nvSpPr>
        <p:spPr>
          <a:xfrm>
            <a:off x="9300210" y="3837980"/>
            <a:ext cx="186214" cy="401360"/>
          </a:xfrm>
          <a:prstGeom prst="rect">
            <a:avLst/>
          </a:prstGeom>
          <a:noFill/>
          <a:ln/>
        </p:spPr>
        <p:txBody>
          <a:bodyPr wrap="none" rtlCol="0" anchor="t"/>
          <a:lstStyle/>
          <a:p>
            <a:pPr marL="0" indent="0" algn="ctr">
              <a:lnSpc>
                <a:spcPts val="3161"/>
              </a:lnSpc>
              <a:buNone/>
            </a:pPr>
            <a:r>
              <a:rPr lang="en-US" sz="2528" b="1" dirty="0">
                <a:solidFill>
                  <a:srgbClr val="282824"/>
                </a:solidFill>
                <a:latin typeface="Lato" pitchFamily="34" charset="0"/>
                <a:ea typeface="Lato" pitchFamily="34" charset="-122"/>
                <a:cs typeface="Lato" pitchFamily="34" charset="-120"/>
              </a:rPr>
              <a:t>6</a:t>
            </a:r>
            <a:endParaRPr lang="en-US" sz="2528" dirty="0"/>
          </a:p>
        </p:txBody>
      </p:sp>
      <p:sp>
        <p:nvSpPr>
          <p:cNvPr id="27" name="Text 25"/>
          <p:cNvSpPr/>
          <p:nvPr/>
        </p:nvSpPr>
        <p:spPr>
          <a:xfrm>
            <a:off x="9848136" y="3871436"/>
            <a:ext cx="2551271" cy="334328"/>
          </a:xfrm>
          <a:prstGeom prst="rect">
            <a:avLst/>
          </a:prstGeom>
          <a:noFill/>
          <a:ln/>
        </p:spPr>
        <p:txBody>
          <a:bodyPr wrap="none" rtlCol="0" anchor="t"/>
          <a:lstStyle/>
          <a:p>
            <a:pPr marL="0" indent="0">
              <a:lnSpc>
                <a:spcPts val="2634"/>
              </a:lnSpc>
              <a:buNone/>
            </a:pPr>
            <a:r>
              <a:rPr lang="en-US" sz="2107" b="1" dirty="0">
                <a:solidFill>
                  <a:srgbClr val="282824"/>
                </a:solidFill>
                <a:latin typeface="Lato" pitchFamily="34" charset="0"/>
                <a:ea typeface="Lato" pitchFamily="34" charset="-122"/>
                <a:cs typeface="Lato" pitchFamily="34" charset="-120"/>
              </a:rPr>
              <a:t>Transport Operators</a:t>
            </a:r>
            <a:endParaRPr lang="en-US" sz="2107" dirty="0"/>
          </a:p>
        </p:txBody>
      </p:sp>
      <p:sp>
        <p:nvSpPr>
          <p:cNvPr id="28" name="Text 26"/>
          <p:cNvSpPr/>
          <p:nvPr/>
        </p:nvSpPr>
        <p:spPr>
          <a:xfrm>
            <a:off x="9848136" y="4334113"/>
            <a:ext cx="2551271" cy="684848"/>
          </a:xfrm>
          <a:prstGeom prst="rect">
            <a:avLst/>
          </a:prstGeom>
          <a:noFill/>
          <a:ln/>
        </p:spPr>
        <p:txBody>
          <a:bodyPr wrap="square" rtlCol="0" anchor="t"/>
          <a:lstStyle/>
          <a:p>
            <a:pPr marL="0" indent="0">
              <a:lnSpc>
                <a:spcPts val="2697"/>
              </a:lnSpc>
              <a:buNone/>
            </a:pPr>
            <a:r>
              <a:rPr lang="en-US" sz="1686" dirty="0">
                <a:solidFill>
                  <a:srgbClr val="4A4A45"/>
                </a:solidFill>
                <a:latin typeface="Lato" pitchFamily="34" charset="0"/>
                <a:ea typeface="Lato" pitchFamily="34" charset="-122"/>
                <a:cs typeface="Lato" pitchFamily="34" charset="-120"/>
              </a:rPr>
              <a:t>Responsible for managing transportation services.</a:t>
            </a:r>
            <a:endParaRPr lang="en-US" sz="1686" dirty="0"/>
          </a:p>
        </p:txBody>
      </p:sp>
      <p:sp>
        <p:nvSpPr>
          <p:cNvPr id="29" name="Shape 27"/>
          <p:cNvSpPr/>
          <p:nvPr/>
        </p:nvSpPr>
        <p:spPr>
          <a:xfrm>
            <a:off x="2230993" y="6076831"/>
            <a:ext cx="481608" cy="481608"/>
          </a:xfrm>
          <a:prstGeom prst="roundRect">
            <a:avLst>
              <a:gd name="adj" fmla="val 26670"/>
            </a:avLst>
          </a:prstGeom>
          <a:solidFill>
            <a:srgbClr val="E1DBD0"/>
          </a:solidFill>
          <a:ln/>
        </p:spPr>
      </p:sp>
      <p:sp>
        <p:nvSpPr>
          <p:cNvPr id="30" name="Text 28"/>
          <p:cNvSpPr/>
          <p:nvPr/>
        </p:nvSpPr>
        <p:spPr>
          <a:xfrm>
            <a:off x="2378631" y="6116955"/>
            <a:ext cx="186214" cy="401360"/>
          </a:xfrm>
          <a:prstGeom prst="rect">
            <a:avLst/>
          </a:prstGeom>
          <a:noFill/>
          <a:ln/>
        </p:spPr>
        <p:txBody>
          <a:bodyPr wrap="none" rtlCol="0" anchor="t"/>
          <a:lstStyle/>
          <a:p>
            <a:pPr marL="0" indent="0" algn="ctr">
              <a:lnSpc>
                <a:spcPts val="3161"/>
              </a:lnSpc>
              <a:buNone/>
            </a:pPr>
            <a:r>
              <a:rPr lang="en-US" sz="2528" b="1" dirty="0">
                <a:solidFill>
                  <a:srgbClr val="282824"/>
                </a:solidFill>
                <a:latin typeface="Lato" pitchFamily="34" charset="0"/>
                <a:ea typeface="Lato" pitchFamily="34" charset="-122"/>
                <a:cs typeface="Lato" pitchFamily="34" charset="-120"/>
              </a:rPr>
              <a:t>7</a:t>
            </a:r>
            <a:endParaRPr lang="en-US" sz="2528" dirty="0"/>
          </a:p>
        </p:txBody>
      </p:sp>
      <p:sp>
        <p:nvSpPr>
          <p:cNvPr id="31" name="Text 29"/>
          <p:cNvSpPr/>
          <p:nvPr/>
        </p:nvSpPr>
        <p:spPr>
          <a:xfrm>
            <a:off x="2926556" y="6150412"/>
            <a:ext cx="2551271" cy="668655"/>
          </a:xfrm>
          <a:prstGeom prst="rect">
            <a:avLst/>
          </a:prstGeom>
          <a:noFill/>
          <a:ln/>
        </p:spPr>
        <p:txBody>
          <a:bodyPr wrap="square" rtlCol="0" anchor="t"/>
          <a:lstStyle/>
          <a:p>
            <a:pPr marL="0" indent="0">
              <a:lnSpc>
                <a:spcPts val="2634"/>
              </a:lnSpc>
              <a:buNone/>
            </a:pPr>
            <a:r>
              <a:rPr lang="en-US" sz="2107" b="1" dirty="0">
                <a:solidFill>
                  <a:srgbClr val="282824"/>
                </a:solidFill>
                <a:latin typeface="Lato" pitchFamily="34" charset="0"/>
                <a:ea typeface="Lato" pitchFamily="34" charset="-122"/>
                <a:cs typeface="Lato" pitchFamily="34" charset="-120"/>
              </a:rPr>
              <a:t>Traffic Management Agencies</a:t>
            </a:r>
            <a:endParaRPr lang="en-US" sz="2107" dirty="0"/>
          </a:p>
        </p:txBody>
      </p:sp>
      <p:sp>
        <p:nvSpPr>
          <p:cNvPr id="32" name="Text 30"/>
          <p:cNvSpPr/>
          <p:nvPr/>
        </p:nvSpPr>
        <p:spPr>
          <a:xfrm>
            <a:off x="2926555" y="7119254"/>
            <a:ext cx="2765228" cy="684848"/>
          </a:xfrm>
          <a:prstGeom prst="rect">
            <a:avLst/>
          </a:prstGeom>
          <a:noFill/>
          <a:ln/>
        </p:spPr>
        <p:txBody>
          <a:bodyPr wrap="square" rtlCol="0" anchor="t"/>
          <a:lstStyle/>
          <a:p>
            <a:pPr marL="0" indent="0">
              <a:lnSpc>
                <a:spcPts val="2697"/>
              </a:lnSpc>
              <a:buNone/>
            </a:pPr>
            <a:r>
              <a:rPr lang="en-US" sz="1686" dirty="0">
                <a:solidFill>
                  <a:srgbClr val="4A4A45"/>
                </a:solidFill>
                <a:latin typeface="Lato" pitchFamily="34" charset="0"/>
                <a:ea typeface="Lato" pitchFamily="34" charset="-122"/>
                <a:cs typeface="Lato" pitchFamily="34" charset="-120"/>
              </a:rPr>
              <a:t>Responsible for managing traffic flow and safety.</a:t>
            </a:r>
            <a:endParaRPr lang="en-US" sz="1686" dirty="0"/>
          </a:p>
        </p:txBody>
      </p:sp>
      <p:sp>
        <p:nvSpPr>
          <p:cNvPr id="33" name="Shape 31"/>
          <p:cNvSpPr/>
          <p:nvPr/>
        </p:nvSpPr>
        <p:spPr>
          <a:xfrm>
            <a:off x="5691783" y="6076831"/>
            <a:ext cx="481608" cy="481608"/>
          </a:xfrm>
          <a:prstGeom prst="roundRect">
            <a:avLst>
              <a:gd name="adj" fmla="val 26670"/>
            </a:avLst>
          </a:prstGeom>
          <a:solidFill>
            <a:srgbClr val="E1DBD0"/>
          </a:solidFill>
          <a:ln/>
        </p:spPr>
      </p:sp>
      <p:sp>
        <p:nvSpPr>
          <p:cNvPr id="34" name="Text 32"/>
          <p:cNvSpPr/>
          <p:nvPr/>
        </p:nvSpPr>
        <p:spPr>
          <a:xfrm>
            <a:off x="5839420" y="6116955"/>
            <a:ext cx="186214" cy="401360"/>
          </a:xfrm>
          <a:prstGeom prst="rect">
            <a:avLst/>
          </a:prstGeom>
          <a:noFill/>
          <a:ln/>
        </p:spPr>
        <p:txBody>
          <a:bodyPr wrap="none" rtlCol="0" anchor="t"/>
          <a:lstStyle/>
          <a:p>
            <a:pPr marL="0" indent="0" algn="ctr">
              <a:lnSpc>
                <a:spcPts val="3161"/>
              </a:lnSpc>
              <a:buNone/>
            </a:pPr>
            <a:r>
              <a:rPr lang="en-US" sz="2528" b="1" dirty="0">
                <a:solidFill>
                  <a:srgbClr val="282824"/>
                </a:solidFill>
                <a:latin typeface="Lato" pitchFamily="34" charset="0"/>
                <a:ea typeface="Lato" pitchFamily="34" charset="-122"/>
                <a:cs typeface="Lato" pitchFamily="34" charset="-120"/>
              </a:rPr>
              <a:t>8</a:t>
            </a:r>
            <a:endParaRPr lang="en-US" sz="2528" dirty="0"/>
          </a:p>
        </p:txBody>
      </p:sp>
      <p:sp>
        <p:nvSpPr>
          <p:cNvPr id="35" name="Text 33"/>
          <p:cNvSpPr/>
          <p:nvPr/>
        </p:nvSpPr>
        <p:spPr>
          <a:xfrm>
            <a:off x="6387346" y="6150412"/>
            <a:ext cx="2551271" cy="334328"/>
          </a:xfrm>
          <a:prstGeom prst="rect">
            <a:avLst/>
          </a:prstGeom>
          <a:noFill/>
          <a:ln/>
        </p:spPr>
        <p:txBody>
          <a:bodyPr wrap="none" rtlCol="0" anchor="t"/>
          <a:lstStyle/>
          <a:p>
            <a:pPr marL="0" indent="0">
              <a:lnSpc>
                <a:spcPts val="2634"/>
              </a:lnSpc>
              <a:buNone/>
            </a:pPr>
            <a:r>
              <a:rPr lang="en-US" sz="2107" b="1" dirty="0">
                <a:solidFill>
                  <a:srgbClr val="282824"/>
                </a:solidFill>
                <a:latin typeface="Lato" pitchFamily="34" charset="0"/>
                <a:ea typeface="Lato" pitchFamily="34" charset="-122"/>
                <a:cs typeface="Lato" pitchFamily="34" charset="-120"/>
              </a:rPr>
              <a:t>Public</a:t>
            </a:r>
            <a:endParaRPr lang="en-US" sz="2107" dirty="0"/>
          </a:p>
        </p:txBody>
      </p:sp>
      <p:sp>
        <p:nvSpPr>
          <p:cNvPr id="36" name="Text 34"/>
          <p:cNvSpPr/>
          <p:nvPr/>
        </p:nvSpPr>
        <p:spPr>
          <a:xfrm>
            <a:off x="6387346" y="6613088"/>
            <a:ext cx="2765226" cy="684848"/>
          </a:xfrm>
          <a:prstGeom prst="rect">
            <a:avLst/>
          </a:prstGeom>
          <a:noFill/>
          <a:ln/>
        </p:spPr>
        <p:txBody>
          <a:bodyPr wrap="square" rtlCol="0" anchor="t"/>
          <a:lstStyle/>
          <a:p>
            <a:pPr marL="0" indent="0">
              <a:lnSpc>
                <a:spcPts val="2697"/>
              </a:lnSpc>
              <a:buNone/>
            </a:pPr>
            <a:r>
              <a:rPr lang="en-US" sz="1686" dirty="0">
                <a:solidFill>
                  <a:srgbClr val="4A4A45"/>
                </a:solidFill>
                <a:latin typeface="Lato" pitchFamily="34" charset="0"/>
                <a:ea typeface="Lato" pitchFamily="34" charset="-122"/>
                <a:cs typeface="Lato" pitchFamily="34" charset="-120"/>
              </a:rPr>
              <a:t>General public as users of the transportation system.</a:t>
            </a:r>
            <a:endParaRPr lang="en-US" sz="1686" dirty="0"/>
          </a:p>
        </p:txBody>
      </p:sp>
      <p:sp>
        <p:nvSpPr>
          <p:cNvPr id="37" name="Shape 35"/>
          <p:cNvSpPr/>
          <p:nvPr/>
        </p:nvSpPr>
        <p:spPr>
          <a:xfrm>
            <a:off x="9152573" y="6076831"/>
            <a:ext cx="481608" cy="481608"/>
          </a:xfrm>
          <a:prstGeom prst="roundRect">
            <a:avLst>
              <a:gd name="adj" fmla="val 26670"/>
            </a:avLst>
          </a:prstGeom>
          <a:solidFill>
            <a:srgbClr val="E1DBD0"/>
          </a:solidFill>
          <a:ln/>
        </p:spPr>
      </p:sp>
      <p:sp>
        <p:nvSpPr>
          <p:cNvPr id="38" name="Text 36"/>
          <p:cNvSpPr/>
          <p:nvPr/>
        </p:nvSpPr>
        <p:spPr>
          <a:xfrm>
            <a:off x="9300210" y="6116955"/>
            <a:ext cx="186214" cy="401360"/>
          </a:xfrm>
          <a:prstGeom prst="rect">
            <a:avLst/>
          </a:prstGeom>
          <a:noFill/>
          <a:ln/>
        </p:spPr>
        <p:txBody>
          <a:bodyPr wrap="none" rtlCol="0" anchor="t"/>
          <a:lstStyle/>
          <a:p>
            <a:pPr marL="0" indent="0" algn="ctr">
              <a:lnSpc>
                <a:spcPts val="3161"/>
              </a:lnSpc>
              <a:buNone/>
            </a:pPr>
            <a:r>
              <a:rPr lang="en-US" sz="2528" b="1" dirty="0">
                <a:solidFill>
                  <a:srgbClr val="282824"/>
                </a:solidFill>
                <a:latin typeface="Lato" pitchFamily="34" charset="0"/>
                <a:ea typeface="Lato" pitchFamily="34" charset="-122"/>
                <a:cs typeface="Lato" pitchFamily="34" charset="-120"/>
              </a:rPr>
              <a:t>9</a:t>
            </a:r>
            <a:endParaRPr lang="en-US" sz="2528" dirty="0"/>
          </a:p>
        </p:txBody>
      </p:sp>
      <p:sp>
        <p:nvSpPr>
          <p:cNvPr id="39" name="Text 37"/>
          <p:cNvSpPr/>
          <p:nvPr/>
        </p:nvSpPr>
        <p:spPr>
          <a:xfrm>
            <a:off x="9848136" y="6150412"/>
            <a:ext cx="2551271" cy="334328"/>
          </a:xfrm>
          <a:prstGeom prst="rect">
            <a:avLst/>
          </a:prstGeom>
          <a:noFill/>
          <a:ln/>
        </p:spPr>
        <p:txBody>
          <a:bodyPr wrap="none" rtlCol="0" anchor="t"/>
          <a:lstStyle/>
          <a:p>
            <a:pPr marL="0" indent="0">
              <a:lnSpc>
                <a:spcPts val="2634"/>
              </a:lnSpc>
              <a:buNone/>
            </a:pPr>
            <a:r>
              <a:rPr lang="en-US" sz="2107" b="1" dirty="0">
                <a:solidFill>
                  <a:srgbClr val="282824"/>
                </a:solidFill>
                <a:latin typeface="Lato" pitchFamily="34" charset="0"/>
                <a:ea typeface="Lato" pitchFamily="34" charset="-122"/>
                <a:cs typeface="Lato" pitchFamily="34" charset="-120"/>
              </a:rPr>
              <a:t>Media</a:t>
            </a:r>
            <a:endParaRPr lang="en-US" sz="2107" dirty="0"/>
          </a:p>
        </p:txBody>
      </p:sp>
      <p:sp>
        <p:nvSpPr>
          <p:cNvPr id="40" name="Text 38"/>
          <p:cNvSpPr/>
          <p:nvPr/>
        </p:nvSpPr>
        <p:spPr>
          <a:xfrm>
            <a:off x="9848136" y="6613088"/>
            <a:ext cx="2765226" cy="1027271"/>
          </a:xfrm>
          <a:prstGeom prst="rect">
            <a:avLst/>
          </a:prstGeom>
          <a:noFill/>
          <a:ln/>
        </p:spPr>
        <p:txBody>
          <a:bodyPr wrap="square" rtlCol="0" anchor="t"/>
          <a:lstStyle/>
          <a:p>
            <a:pPr marL="0" indent="0">
              <a:lnSpc>
                <a:spcPts val="2697"/>
              </a:lnSpc>
              <a:buNone/>
            </a:pPr>
            <a:r>
              <a:rPr lang="en-US" sz="1686" dirty="0">
                <a:solidFill>
                  <a:srgbClr val="4A4A45"/>
                </a:solidFill>
                <a:latin typeface="Lato" pitchFamily="34" charset="0"/>
                <a:ea typeface="Lato" pitchFamily="34" charset="-122"/>
                <a:cs typeface="Lato" pitchFamily="34" charset="-120"/>
              </a:rPr>
              <a:t>Responsible for disseminating information to the public.</a:t>
            </a:r>
            <a:endParaRPr lang="en-US" sz="168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2609612"/>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Metadata</a:t>
            </a:r>
            <a:endParaRPr lang="en-US" sz="4374" dirty="0"/>
          </a:p>
        </p:txBody>
      </p:sp>
      <p:sp>
        <p:nvSpPr>
          <p:cNvPr id="5" name="Shape 3"/>
          <p:cNvSpPr/>
          <p:nvPr/>
        </p:nvSpPr>
        <p:spPr>
          <a:xfrm>
            <a:off x="2037993" y="3637240"/>
            <a:ext cx="3370064" cy="1982748"/>
          </a:xfrm>
          <a:prstGeom prst="roundRect">
            <a:avLst>
              <a:gd name="adj" fmla="val 6724"/>
            </a:avLst>
          </a:prstGeom>
          <a:solidFill>
            <a:srgbClr val="E1DBD0"/>
          </a:solidFill>
          <a:ln/>
        </p:spPr>
      </p:sp>
      <p:sp>
        <p:nvSpPr>
          <p:cNvPr id="6" name="Text 4"/>
          <p:cNvSpPr/>
          <p:nvPr/>
        </p:nvSpPr>
        <p:spPr>
          <a:xfrm>
            <a:off x="2260163" y="3859411"/>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File Extension: .xlsx</a:t>
            </a:r>
            <a:endParaRPr lang="en-US" sz="2187" dirty="0"/>
          </a:p>
        </p:txBody>
      </p:sp>
      <p:sp>
        <p:nvSpPr>
          <p:cNvPr id="7" name="Text 5"/>
          <p:cNvSpPr/>
          <p:nvPr/>
        </p:nvSpPr>
        <p:spPr>
          <a:xfrm>
            <a:off x="2260163" y="4339828"/>
            <a:ext cx="2925723"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File format for the road accident data.</a:t>
            </a:r>
            <a:endParaRPr lang="en-US" sz="1750" dirty="0"/>
          </a:p>
        </p:txBody>
      </p:sp>
      <p:sp>
        <p:nvSpPr>
          <p:cNvPr id="8" name="Shape 6"/>
          <p:cNvSpPr/>
          <p:nvPr/>
        </p:nvSpPr>
        <p:spPr>
          <a:xfrm>
            <a:off x="5630228" y="3637240"/>
            <a:ext cx="3370064" cy="1982748"/>
          </a:xfrm>
          <a:prstGeom prst="roundRect">
            <a:avLst>
              <a:gd name="adj" fmla="val 6724"/>
            </a:avLst>
          </a:prstGeom>
          <a:solidFill>
            <a:srgbClr val="E1DBD0"/>
          </a:solidFill>
          <a:ln/>
        </p:spPr>
      </p:sp>
      <p:sp>
        <p:nvSpPr>
          <p:cNvPr id="9" name="Text 7"/>
          <p:cNvSpPr/>
          <p:nvPr/>
        </p:nvSpPr>
        <p:spPr>
          <a:xfrm>
            <a:off x="5852398" y="3859411"/>
            <a:ext cx="2925723" cy="694373"/>
          </a:xfrm>
          <a:prstGeom prst="rect">
            <a:avLst/>
          </a:prstGeom>
          <a:noFill/>
          <a:ln/>
        </p:spPr>
        <p:txBody>
          <a:bodyPr wrap="squar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Number of Rows: 3.07 million</a:t>
            </a:r>
            <a:endParaRPr lang="en-US" sz="2187" dirty="0"/>
          </a:p>
        </p:txBody>
      </p:sp>
      <p:sp>
        <p:nvSpPr>
          <p:cNvPr id="10" name="Text 8"/>
          <p:cNvSpPr/>
          <p:nvPr/>
        </p:nvSpPr>
        <p:spPr>
          <a:xfrm>
            <a:off x="5852398" y="4687014"/>
            <a:ext cx="2925723"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Total rows of data in the road accident dataset.</a:t>
            </a:r>
            <a:endParaRPr lang="en-US" sz="1750" dirty="0"/>
          </a:p>
        </p:txBody>
      </p:sp>
      <p:sp>
        <p:nvSpPr>
          <p:cNvPr id="11" name="Shape 9"/>
          <p:cNvSpPr/>
          <p:nvPr/>
        </p:nvSpPr>
        <p:spPr>
          <a:xfrm>
            <a:off x="9222462" y="3637240"/>
            <a:ext cx="3370064" cy="1982748"/>
          </a:xfrm>
          <a:prstGeom prst="roundRect">
            <a:avLst>
              <a:gd name="adj" fmla="val 6724"/>
            </a:avLst>
          </a:prstGeom>
          <a:solidFill>
            <a:srgbClr val="E1DBD0"/>
          </a:solidFill>
          <a:ln/>
        </p:spPr>
      </p:sp>
      <p:sp>
        <p:nvSpPr>
          <p:cNvPr id="12" name="Text 10"/>
          <p:cNvSpPr/>
          <p:nvPr/>
        </p:nvSpPr>
        <p:spPr>
          <a:xfrm>
            <a:off x="9444633" y="3859411"/>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Number of Fields: 21</a:t>
            </a:r>
            <a:endParaRPr lang="en-US" sz="2187" dirty="0"/>
          </a:p>
        </p:txBody>
      </p:sp>
      <p:sp>
        <p:nvSpPr>
          <p:cNvPr id="13" name="Text 11"/>
          <p:cNvSpPr/>
          <p:nvPr/>
        </p:nvSpPr>
        <p:spPr>
          <a:xfrm>
            <a:off x="9444633" y="4339828"/>
            <a:ext cx="2925723"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Total fields and columns in the road accident dataset.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txBody>
          <a:bodyPr/>
          <a:lstStyle/>
          <a:p>
            <a:endParaRPr lang="en-IN" dirty="0"/>
          </a:p>
        </p:txBody>
      </p:sp>
      <p:sp>
        <p:nvSpPr>
          <p:cNvPr id="4" name="Text 2"/>
          <p:cNvSpPr/>
          <p:nvPr/>
        </p:nvSpPr>
        <p:spPr>
          <a:xfrm>
            <a:off x="1182767" y="435016"/>
            <a:ext cx="3888462" cy="486013"/>
          </a:xfrm>
          <a:prstGeom prst="rect">
            <a:avLst/>
          </a:prstGeom>
          <a:noFill/>
          <a:ln/>
        </p:spPr>
        <p:txBody>
          <a:bodyPr wrap="none" rtlCol="0" anchor="t"/>
          <a:lstStyle/>
          <a:p>
            <a:pPr marL="0" indent="0">
              <a:lnSpc>
                <a:spcPts val="3827"/>
              </a:lnSpc>
              <a:buNone/>
            </a:pPr>
            <a:r>
              <a:rPr lang="en-US" sz="3062" b="1" dirty="0">
                <a:solidFill>
                  <a:srgbClr val="282824"/>
                </a:solidFill>
                <a:latin typeface="Lato" pitchFamily="34" charset="0"/>
                <a:ea typeface="Lato" pitchFamily="34" charset="-122"/>
                <a:cs typeface="Lato" pitchFamily="34" charset="-120"/>
              </a:rPr>
              <a:t>Steps Followed</a:t>
            </a:r>
            <a:endParaRPr lang="en-US" sz="3062" dirty="0"/>
          </a:p>
        </p:txBody>
      </p:sp>
      <p:pic>
        <p:nvPicPr>
          <p:cNvPr id="5" name="Image 0" descr="preencoded.png"/>
          <p:cNvPicPr>
            <a:picLocks noChangeAspect="1"/>
          </p:cNvPicPr>
          <p:nvPr/>
        </p:nvPicPr>
        <p:blipFill>
          <a:blip r:embed="rId3"/>
          <a:stretch>
            <a:fillRect/>
          </a:stretch>
        </p:blipFill>
        <p:spPr>
          <a:xfrm>
            <a:off x="1182767" y="1224677"/>
            <a:ext cx="2462689" cy="622102"/>
          </a:xfrm>
          <a:prstGeom prst="rect">
            <a:avLst/>
          </a:prstGeom>
        </p:spPr>
      </p:pic>
      <p:sp>
        <p:nvSpPr>
          <p:cNvPr id="6" name="Text 3"/>
          <p:cNvSpPr/>
          <p:nvPr/>
        </p:nvSpPr>
        <p:spPr>
          <a:xfrm>
            <a:off x="1182767" y="2080021"/>
            <a:ext cx="2151698" cy="486013"/>
          </a:xfrm>
          <a:prstGeom prst="rect">
            <a:avLst/>
          </a:prstGeom>
          <a:noFill/>
          <a:ln/>
        </p:spPr>
        <p:txBody>
          <a:bodyPr wrap="square" rtlCol="0" anchor="t"/>
          <a:lstStyle/>
          <a:p>
            <a:pPr marL="0" indent="0" algn="l">
              <a:lnSpc>
                <a:spcPts val="1914"/>
              </a:lnSpc>
              <a:buNone/>
            </a:pPr>
            <a:r>
              <a:rPr lang="en-US" sz="1531" b="1" dirty="0">
                <a:solidFill>
                  <a:srgbClr val="282824"/>
                </a:solidFill>
                <a:latin typeface="Lato" pitchFamily="34" charset="0"/>
                <a:ea typeface="Lato" pitchFamily="34" charset="-122"/>
                <a:cs typeface="Lato" pitchFamily="34" charset="-120"/>
              </a:rPr>
              <a:t>Requirement gathering from client</a:t>
            </a:r>
            <a:endParaRPr lang="en-US" sz="1531" dirty="0"/>
          </a:p>
        </p:txBody>
      </p:sp>
      <p:sp>
        <p:nvSpPr>
          <p:cNvPr id="7" name="Text 4"/>
          <p:cNvSpPr/>
          <p:nvPr/>
        </p:nvSpPr>
        <p:spPr>
          <a:xfrm>
            <a:off x="1182767" y="2799276"/>
            <a:ext cx="2151698" cy="497443"/>
          </a:xfrm>
          <a:prstGeom prst="rect">
            <a:avLst/>
          </a:prstGeom>
          <a:noFill/>
          <a:ln/>
        </p:spPr>
        <p:txBody>
          <a:bodyPr wrap="square" rtlCol="0" anchor="t"/>
          <a:lstStyle/>
          <a:p>
            <a:pPr marL="0" indent="0" algn="l">
              <a:lnSpc>
                <a:spcPts val="1960"/>
              </a:lnSpc>
              <a:buNone/>
            </a:pPr>
            <a:r>
              <a:rPr lang="en-US" sz="1225" dirty="0">
                <a:solidFill>
                  <a:srgbClr val="4A4A45"/>
                </a:solidFill>
                <a:latin typeface="Lato" pitchFamily="34" charset="0"/>
                <a:ea typeface="Lato" pitchFamily="34" charset="-122"/>
                <a:cs typeface="Lato" pitchFamily="34" charset="-120"/>
              </a:rPr>
              <a:t>Understanding the client's needs and expectations.</a:t>
            </a:r>
            <a:endParaRPr lang="en-US" sz="1225" dirty="0"/>
          </a:p>
        </p:txBody>
      </p:sp>
      <p:pic>
        <p:nvPicPr>
          <p:cNvPr id="8" name="Image 1" descr="preencoded.png"/>
          <p:cNvPicPr>
            <a:picLocks noChangeAspect="1"/>
          </p:cNvPicPr>
          <p:nvPr/>
        </p:nvPicPr>
        <p:blipFill>
          <a:blip r:embed="rId4"/>
          <a:stretch>
            <a:fillRect/>
          </a:stretch>
        </p:blipFill>
        <p:spPr>
          <a:xfrm>
            <a:off x="3962956" y="1224677"/>
            <a:ext cx="2462689" cy="622102"/>
          </a:xfrm>
          <a:prstGeom prst="rect">
            <a:avLst/>
          </a:prstGeom>
        </p:spPr>
      </p:pic>
      <p:sp>
        <p:nvSpPr>
          <p:cNvPr id="9" name="Text 5"/>
          <p:cNvSpPr/>
          <p:nvPr/>
        </p:nvSpPr>
        <p:spPr>
          <a:xfrm>
            <a:off x="3962956" y="2080021"/>
            <a:ext cx="2151698" cy="729020"/>
          </a:xfrm>
          <a:prstGeom prst="rect">
            <a:avLst/>
          </a:prstGeom>
          <a:noFill/>
          <a:ln/>
        </p:spPr>
        <p:txBody>
          <a:bodyPr wrap="square" rtlCol="0" anchor="t"/>
          <a:lstStyle/>
          <a:p>
            <a:pPr marL="0" indent="0" algn="l">
              <a:lnSpc>
                <a:spcPts val="1914"/>
              </a:lnSpc>
              <a:buNone/>
            </a:pPr>
            <a:r>
              <a:rPr lang="en-US" sz="1531" b="1" dirty="0">
                <a:solidFill>
                  <a:srgbClr val="282824"/>
                </a:solidFill>
                <a:latin typeface="Lato" pitchFamily="34" charset="0"/>
                <a:ea typeface="Lato" pitchFamily="34" charset="-122"/>
                <a:cs typeface="Lato" pitchFamily="34" charset="-120"/>
              </a:rPr>
              <a:t>Identify the Stakeholders of the Project</a:t>
            </a:r>
            <a:endParaRPr lang="en-US" sz="1531" dirty="0"/>
          </a:p>
        </p:txBody>
      </p:sp>
      <p:sp>
        <p:nvSpPr>
          <p:cNvPr id="10" name="Text 6"/>
          <p:cNvSpPr/>
          <p:nvPr/>
        </p:nvSpPr>
        <p:spPr>
          <a:xfrm>
            <a:off x="3932158" y="2862700"/>
            <a:ext cx="2151698" cy="497443"/>
          </a:xfrm>
          <a:prstGeom prst="rect">
            <a:avLst/>
          </a:prstGeom>
          <a:noFill/>
          <a:ln/>
        </p:spPr>
        <p:txBody>
          <a:bodyPr wrap="square" rtlCol="0" anchor="t"/>
          <a:lstStyle/>
          <a:p>
            <a:pPr marL="0" indent="0" algn="l">
              <a:lnSpc>
                <a:spcPts val="1960"/>
              </a:lnSpc>
              <a:buNone/>
            </a:pPr>
            <a:r>
              <a:rPr lang="en-US" sz="1225" dirty="0">
                <a:solidFill>
                  <a:srgbClr val="4A4A45"/>
                </a:solidFill>
                <a:latin typeface="Lato" pitchFamily="34" charset="0"/>
                <a:ea typeface="Lato" pitchFamily="34" charset="-122"/>
                <a:cs typeface="Lato" pitchFamily="34" charset="-120"/>
              </a:rPr>
              <a:t>Recognizing the key individuals and organizations involved.</a:t>
            </a:r>
            <a:endParaRPr lang="en-US" sz="1225" dirty="0"/>
          </a:p>
        </p:txBody>
      </p:sp>
      <p:pic>
        <p:nvPicPr>
          <p:cNvPr id="11" name="Image 2" descr="preencoded.png"/>
          <p:cNvPicPr>
            <a:picLocks noChangeAspect="1"/>
          </p:cNvPicPr>
          <p:nvPr/>
        </p:nvPicPr>
        <p:blipFill>
          <a:blip r:embed="rId5"/>
          <a:stretch>
            <a:fillRect/>
          </a:stretch>
        </p:blipFill>
        <p:spPr>
          <a:xfrm>
            <a:off x="6743145" y="1224677"/>
            <a:ext cx="2462689" cy="622102"/>
          </a:xfrm>
          <a:prstGeom prst="rect">
            <a:avLst/>
          </a:prstGeom>
        </p:spPr>
      </p:pic>
      <p:sp>
        <p:nvSpPr>
          <p:cNvPr id="12" name="Text 7"/>
          <p:cNvSpPr/>
          <p:nvPr/>
        </p:nvSpPr>
        <p:spPr>
          <a:xfrm>
            <a:off x="6743145" y="2080022"/>
            <a:ext cx="2151698" cy="486013"/>
          </a:xfrm>
          <a:prstGeom prst="rect">
            <a:avLst/>
          </a:prstGeom>
          <a:noFill/>
          <a:ln/>
        </p:spPr>
        <p:txBody>
          <a:bodyPr wrap="square" rtlCol="0" anchor="t"/>
          <a:lstStyle/>
          <a:p>
            <a:pPr marL="0" indent="0" algn="l">
              <a:lnSpc>
                <a:spcPts val="1914"/>
              </a:lnSpc>
              <a:buNone/>
            </a:pPr>
            <a:r>
              <a:rPr lang="en-US" sz="1531" b="1" dirty="0">
                <a:solidFill>
                  <a:srgbClr val="282824"/>
                </a:solidFill>
                <a:latin typeface="Lato" pitchFamily="34" charset="0"/>
                <a:ea typeface="Lato" pitchFamily="34" charset="-122"/>
                <a:cs typeface="Lato" pitchFamily="34" charset="-120"/>
              </a:rPr>
              <a:t>Data cleaning as per the requirement</a:t>
            </a:r>
            <a:endParaRPr lang="en-US" sz="1531" dirty="0"/>
          </a:p>
        </p:txBody>
      </p:sp>
      <p:sp>
        <p:nvSpPr>
          <p:cNvPr id="13" name="Text 8"/>
          <p:cNvSpPr/>
          <p:nvPr/>
        </p:nvSpPr>
        <p:spPr>
          <a:xfrm>
            <a:off x="6743145" y="2799275"/>
            <a:ext cx="2151698" cy="497443"/>
          </a:xfrm>
          <a:prstGeom prst="rect">
            <a:avLst/>
          </a:prstGeom>
          <a:noFill/>
          <a:ln/>
        </p:spPr>
        <p:txBody>
          <a:bodyPr wrap="square" rtlCol="0" anchor="t"/>
          <a:lstStyle/>
          <a:p>
            <a:pPr marL="0" indent="0" algn="l">
              <a:lnSpc>
                <a:spcPts val="1960"/>
              </a:lnSpc>
              <a:buNone/>
            </a:pPr>
            <a:r>
              <a:rPr lang="en-US" sz="1225" dirty="0">
                <a:solidFill>
                  <a:srgbClr val="4A4A45"/>
                </a:solidFill>
                <a:latin typeface="Lato" pitchFamily="34" charset="0"/>
                <a:ea typeface="Lato" pitchFamily="34" charset="-122"/>
                <a:cs typeface="Lato" pitchFamily="34" charset="-120"/>
              </a:rPr>
              <a:t>Ensuring the data is accurate and consistent.</a:t>
            </a:r>
            <a:endParaRPr lang="en-US" sz="1225" dirty="0"/>
          </a:p>
        </p:txBody>
      </p:sp>
      <p:pic>
        <p:nvPicPr>
          <p:cNvPr id="14" name="Image 3" descr="preencoded.png"/>
          <p:cNvPicPr>
            <a:picLocks noChangeAspect="1"/>
          </p:cNvPicPr>
          <p:nvPr/>
        </p:nvPicPr>
        <p:blipFill>
          <a:blip r:embed="rId6"/>
          <a:stretch>
            <a:fillRect/>
          </a:stretch>
        </p:blipFill>
        <p:spPr>
          <a:xfrm>
            <a:off x="9523334" y="1224677"/>
            <a:ext cx="2462689" cy="622102"/>
          </a:xfrm>
          <a:prstGeom prst="rect">
            <a:avLst/>
          </a:prstGeom>
        </p:spPr>
      </p:pic>
      <p:sp>
        <p:nvSpPr>
          <p:cNvPr id="15" name="Text 9"/>
          <p:cNvSpPr/>
          <p:nvPr/>
        </p:nvSpPr>
        <p:spPr>
          <a:xfrm>
            <a:off x="9523334" y="2080021"/>
            <a:ext cx="2151698" cy="729020"/>
          </a:xfrm>
          <a:prstGeom prst="rect">
            <a:avLst/>
          </a:prstGeom>
          <a:noFill/>
          <a:ln/>
        </p:spPr>
        <p:txBody>
          <a:bodyPr wrap="square" rtlCol="0" anchor="t"/>
          <a:lstStyle/>
          <a:p>
            <a:pPr marL="0" indent="0" algn="l">
              <a:lnSpc>
                <a:spcPts val="1914"/>
              </a:lnSpc>
              <a:buNone/>
            </a:pPr>
            <a:r>
              <a:rPr lang="en-US" sz="1531" b="1" dirty="0">
                <a:solidFill>
                  <a:srgbClr val="282824"/>
                </a:solidFill>
                <a:latin typeface="Lato" pitchFamily="34" charset="0"/>
                <a:ea typeface="Lato" pitchFamily="34" charset="-122"/>
                <a:cs typeface="Lato" pitchFamily="34" charset="-120"/>
              </a:rPr>
              <a:t>Data Processing by adding some customized columns to data</a:t>
            </a:r>
            <a:endParaRPr lang="en-US" sz="1531" dirty="0"/>
          </a:p>
        </p:txBody>
      </p:sp>
      <p:sp>
        <p:nvSpPr>
          <p:cNvPr id="16" name="Text 10"/>
          <p:cNvSpPr/>
          <p:nvPr/>
        </p:nvSpPr>
        <p:spPr>
          <a:xfrm>
            <a:off x="9492536" y="3111421"/>
            <a:ext cx="2151698" cy="497443"/>
          </a:xfrm>
          <a:prstGeom prst="rect">
            <a:avLst/>
          </a:prstGeom>
          <a:noFill/>
          <a:ln/>
        </p:spPr>
        <p:txBody>
          <a:bodyPr wrap="square" rtlCol="0" anchor="t"/>
          <a:lstStyle/>
          <a:p>
            <a:pPr marL="0" indent="0" algn="l">
              <a:lnSpc>
                <a:spcPts val="1960"/>
              </a:lnSpc>
              <a:buNone/>
            </a:pPr>
            <a:r>
              <a:rPr lang="en-US" sz="1225" dirty="0">
                <a:solidFill>
                  <a:srgbClr val="4A4A45"/>
                </a:solidFill>
                <a:latin typeface="Lato" pitchFamily="34" charset="0"/>
                <a:ea typeface="Lato" pitchFamily="34" charset="-122"/>
                <a:cs typeface="Lato" pitchFamily="34" charset="-120"/>
              </a:rPr>
              <a:t>Enhancing the dataset with additional relevant information.</a:t>
            </a:r>
            <a:endParaRPr lang="en-US" sz="1225" dirty="0"/>
          </a:p>
        </p:txBody>
      </p:sp>
      <p:pic>
        <p:nvPicPr>
          <p:cNvPr id="17" name="Image 4" descr="preencoded.png"/>
          <p:cNvPicPr>
            <a:picLocks noChangeAspect="1"/>
          </p:cNvPicPr>
          <p:nvPr/>
        </p:nvPicPr>
        <p:blipFill>
          <a:blip r:embed="rId7"/>
          <a:stretch>
            <a:fillRect/>
          </a:stretch>
        </p:blipFill>
        <p:spPr>
          <a:xfrm>
            <a:off x="1182767" y="4310780"/>
            <a:ext cx="2462689" cy="622102"/>
          </a:xfrm>
          <a:prstGeom prst="rect">
            <a:avLst/>
          </a:prstGeom>
        </p:spPr>
      </p:pic>
      <p:sp>
        <p:nvSpPr>
          <p:cNvPr id="18" name="Text 11"/>
          <p:cNvSpPr/>
          <p:nvPr/>
        </p:nvSpPr>
        <p:spPr>
          <a:xfrm>
            <a:off x="1182767" y="5234463"/>
            <a:ext cx="2151698" cy="729020"/>
          </a:xfrm>
          <a:prstGeom prst="rect">
            <a:avLst/>
          </a:prstGeom>
          <a:noFill/>
          <a:ln/>
        </p:spPr>
        <p:txBody>
          <a:bodyPr wrap="square" rtlCol="0" anchor="t"/>
          <a:lstStyle/>
          <a:p>
            <a:pPr marL="0" indent="0" algn="l">
              <a:lnSpc>
                <a:spcPts val="1914"/>
              </a:lnSpc>
              <a:buNone/>
            </a:pPr>
            <a:r>
              <a:rPr lang="en-US" sz="1531" b="1" dirty="0">
                <a:solidFill>
                  <a:srgbClr val="282824"/>
                </a:solidFill>
                <a:latin typeface="Lato" pitchFamily="34" charset="0"/>
                <a:ea typeface="Lato" pitchFamily="34" charset="-122"/>
                <a:cs typeface="Lato" pitchFamily="34" charset="-120"/>
              </a:rPr>
              <a:t>Data Analysis by Pivot Tables and Excel Functions</a:t>
            </a:r>
            <a:endParaRPr lang="en-US" sz="1531" dirty="0"/>
          </a:p>
        </p:txBody>
      </p:sp>
      <p:sp>
        <p:nvSpPr>
          <p:cNvPr id="19" name="Text 12"/>
          <p:cNvSpPr/>
          <p:nvPr/>
        </p:nvSpPr>
        <p:spPr>
          <a:xfrm>
            <a:off x="1182767" y="6259547"/>
            <a:ext cx="2151698" cy="497443"/>
          </a:xfrm>
          <a:prstGeom prst="rect">
            <a:avLst/>
          </a:prstGeom>
          <a:noFill/>
          <a:ln/>
        </p:spPr>
        <p:txBody>
          <a:bodyPr wrap="square" rtlCol="0" anchor="t"/>
          <a:lstStyle/>
          <a:p>
            <a:pPr marL="0" indent="0" algn="l">
              <a:lnSpc>
                <a:spcPts val="1960"/>
              </a:lnSpc>
              <a:buNone/>
            </a:pPr>
            <a:r>
              <a:rPr lang="en-US" sz="1225" dirty="0">
                <a:solidFill>
                  <a:srgbClr val="4A4A45"/>
                </a:solidFill>
                <a:latin typeface="Lato" pitchFamily="34" charset="0"/>
                <a:ea typeface="Lato" pitchFamily="34" charset="-122"/>
                <a:cs typeface="Lato" pitchFamily="34" charset="-120"/>
              </a:rPr>
              <a:t>Utilizing Excel functions to derive insights from the data.</a:t>
            </a:r>
            <a:endParaRPr lang="en-US" sz="1225" dirty="0"/>
          </a:p>
        </p:txBody>
      </p:sp>
      <p:pic>
        <p:nvPicPr>
          <p:cNvPr id="20" name="Image 5" descr="preencoded.png"/>
          <p:cNvPicPr>
            <a:picLocks noChangeAspect="1"/>
          </p:cNvPicPr>
          <p:nvPr/>
        </p:nvPicPr>
        <p:blipFill>
          <a:blip r:embed="rId8"/>
          <a:stretch>
            <a:fillRect/>
          </a:stretch>
        </p:blipFill>
        <p:spPr>
          <a:xfrm>
            <a:off x="3962956" y="4310780"/>
            <a:ext cx="2462689" cy="622102"/>
          </a:xfrm>
          <a:prstGeom prst="rect">
            <a:avLst/>
          </a:prstGeom>
        </p:spPr>
      </p:pic>
      <p:sp>
        <p:nvSpPr>
          <p:cNvPr id="21" name="Text 13"/>
          <p:cNvSpPr/>
          <p:nvPr/>
        </p:nvSpPr>
        <p:spPr>
          <a:xfrm>
            <a:off x="3932158" y="5171443"/>
            <a:ext cx="2151698" cy="972026"/>
          </a:xfrm>
          <a:prstGeom prst="rect">
            <a:avLst/>
          </a:prstGeom>
          <a:noFill/>
          <a:ln/>
        </p:spPr>
        <p:txBody>
          <a:bodyPr wrap="square" rtlCol="0" anchor="t"/>
          <a:lstStyle/>
          <a:p>
            <a:pPr marL="0" indent="0" algn="l">
              <a:lnSpc>
                <a:spcPts val="1914"/>
              </a:lnSpc>
              <a:buNone/>
            </a:pPr>
            <a:r>
              <a:rPr lang="en-US" sz="1531" b="1" dirty="0">
                <a:solidFill>
                  <a:srgbClr val="282824"/>
                </a:solidFill>
                <a:latin typeface="Lato" pitchFamily="34" charset="0"/>
                <a:ea typeface="Lato" pitchFamily="34" charset="-122"/>
                <a:cs typeface="Lato" pitchFamily="34" charset="-120"/>
              </a:rPr>
              <a:t>Data Visualization to create charts and custom sheets to show the insights</a:t>
            </a:r>
            <a:endParaRPr lang="en-US" sz="1531" dirty="0"/>
          </a:p>
        </p:txBody>
      </p:sp>
      <p:sp>
        <p:nvSpPr>
          <p:cNvPr id="22" name="Text 14"/>
          <p:cNvSpPr/>
          <p:nvPr/>
        </p:nvSpPr>
        <p:spPr>
          <a:xfrm>
            <a:off x="3962956" y="6258758"/>
            <a:ext cx="2151698" cy="746165"/>
          </a:xfrm>
          <a:prstGeom prst="rect">
            <a:avLst/>
          </a:prstGeom>
          <a:noFill/>
          <a:ln/>
        </p:spPr>
        <p:txBody>
          <a:bodyPr wrap="square" rtlCol="0" anchor="t"/>
          <a:lstStyle/>
          <a:p>
            <a:pPr marL="0" indent="0" algn="l">
              <a:lnSpc>
                <a:spcPts val="1960"/>
              </a:lnSpc>
              <a:buNone/>
            </a:pPr>
            <a:r>
              <a:rPr lang="en-US" sz="1225" dirty="0">
                <a:solidFill>
                  <a:srgbClr val="4A4A45"/>
                </a:solidFill>
                <a:latin typeface="Lato" pitchFamily="34" charset="0"/>
                <a:ea typeface="Lato" pitchFamily="34" charset="-122"/>
                <a:cs typeface="Lato" pitchFamily="34" charset="-120"/>
              </a:rPr>
              <a:t>Presenting the data in a visually appealing and informative manner.</a:t>
            </a:r>
            <a:endParaRPr lang="en-US" sz="1225" dirty="0"/>
          </a:p>
        </p:txBody>
      </p:sp>
      <p:pic>
        <p:nvPicPr>
          <p:cNvPr id="23" name="Image 6" descr="preencoded.png"/>
          <p:cNvPicPr>
            <a:picLocks noChangeAspect="1"/>
          </p:cNvPicPr>
          <p:nvPr/>
        </p:nvPicPr>
        <p:blipFill>
          <a:blip r:embed="rId9"/>
          <a:stretch>
            <a:fillRect/>
          </a:stretch>
        </p:blipFill>
        <p:spPr>
          <a:xfrm>
            <a:off x="6743144" y="4310780"/>
            <a:ext cx="2462689" cy="622102"/>
          </a:xfrm>
          <a:prstGeom prst="rect">
            <a:avLst/>
          </a:prstGeom>
        </p:spPr>
      </p:pic>
      <p:sp>
        <p:nvSpPr>
          <p:cNvPr id="24" name="Text 15"/>
          <p:cNvSpPr/>
          <p:nvPr/>
        </p:nvSpPr>
        <p:spPr>
          <a:xfrm>
            <a:off x="6743144" y="5234463"/>
            <a:ext cx="2151698" cy="729020"/>
          </a:xfrm>
          <a:prstGeom prst="rect">
            <a:avLst/>
          </a:prstGeom>
          <a:noFill/>
          <a:ln/>
        </p:spPr>
        <p:txBody>
          <a:bodyPr wrap="square" rtlCol="0" anchor="t"/>
          <a:lstStyle/>
          <a:p>
            <a:pPr marL="0" indent="0" algn="l">
              <a:lnSpc>
                <a:spcPts val="1914"/>
              </a:lnSpc>
              <a:buNone/>
            </a:pPr>
            <a:r>
              <a:rPr lang="en-US" sz="1531" b="1" dirty="0">
                <a:solidFill>
                  <a:srgbClr val="282824"/>
                </a:solidFill>
                <a:latin typeface="Lato" pitchFamily="34" charset="0"/>
                <a:ea typeface="Lato" pitchFamily="34" charset="-122"/>
                <a:cs typeface="Lato" pitchFamily="34" charset="-120"/>
              </a:rPr>
              <a:t>Report and dashboard creation from start to finish</a:t>
            </a:r>
            <a:endParaRPr lang="en-US" sz="1531" dirty="0"/>
          </a:p>
        </p:txBody>
      </p:sp>
      <p:sp>
        <p:nvSpPr>
          <p:cNvPr id="25" name="Text 16"/>
          <p:cNvSpPr/>
          <p:nvPr/>
        </p:nvSpPr>
        <p:spPr>
          <a:xfrm>
            <a:off x="6743145" y="6135185"/>
            <a:ext cx="2151698" cy="746165"/>
          </a:xfrm>
          <a:prstGeom prst="rect">
            <a:avLst/>
          </a:prstGeom>
          <a:noFill/>
          <a:ln/>
        </p:spPr>
        <p:txBody>
          <a:bodyPr wrap="square" rtlCol="0" anchor="t"/>
          <a:lstStyle/>
          <a:p>
            <a:pPr marL="0" indent="0" algn="l">
              <a:lnSpc>
                <a:spcPts val="1960"/>
              </a:lnSpc>
              <a:buNone/>
            </a:pPr>
            <a:r>
              <a:rPr lang="en-US" sz="1225" dirty="0">
                <a:solidFill>
                  <a:srgbClr val="4A4A45"/>
                </a:solidFill>
                <a:latin typeface="Lato" pitchFamily="34" charset="0"/>
                <a:ea typeface="Lato" pitchFamily="34" charset="-122"/>
                <a:cs typeface="Lato" pitchFamily="34" charset="-120"/>
              </a:rPr>
              <a:t>Developing a comprehensive report or dashboard based on the insights.</a:t>
            </a:r>
            <a:endParaRPr lang="en-US" sz="12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F3B66-4B5F-6EAA-4FFA-C403A5A14D6D}"/>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6DC44B44-68AF-E8C0-C1D6-DC31F6860B17}"/>
              </a:ext>
            </a:extLst>
          </p:cNvPr>
          <p:cNvSpPr/>
          <p:nvPr/>
        </p:nvSpPr>
        <p:spPr>
          <a:xfrm>
            <a:off x="0" y="0"/>
            <a:ext cx="14630400" cy="8229600"/>
          </a:xfrm>
          <a:prstGeom prst="rect">
            <a:avLst/>
          </a:prstGeom>
          <a:solidFill>
            <a:srgbClr val="DDD6CC"/>
          </a:solidFill>
          <a:ln/>
        </p:spPr>
      </p:sp>
      <p:sp>
        <p:nvSpPr>
          <p:cNvPr id="3" name="Shape 1">
            <a:extLst>
              <a:ext uri="{FF2B5EF4-FFF2-40B4-BE49-F238E27FC236}">
                <a16:creationId xmlns:a16="http://schemas.microsoft.com/office/drawing/2014/main" id="{1324E7F1-8020-9D42-C651-68F3BB654078}"/>
              </a:ext>
            </a:extLst>
          </p:cNvPr>
          <p:cNvSpPr/>
          <p:nvPr/>
        </p:nvSpPr>
        <p:spPr>
          <a:xfrm>
            <a:off x="0" y="0"/>
            <a:ext cx="14630400" cy="8229600"/>
          </a:xfrm>
          <a:prstGeom prst="rect">
            <a:avLst/>
          </a:prstGeom>
          <a:solidFill>
            <a:srgbClr val="EFECE6"/>
          </a:solidFill>
          <a:ln/>
        </p:spPr>
        <p:txBody>
          <a:bodyPr/>
          <a:lstStyle/>
          <a:p>
            <a:endParaRPr lang="en-IN" dirty="0"/>
          </a:p>
        </p:txBody>
      </p:sp>
      <p:pic>
        <p:nvPicPr>
          <p:cNvPr id="27" name="Picture 26">
            <a:extLst>
              <a:ext uri="{FF2B5EF4-FFF2-40B4-BE49-F238E27FC236}">
                <a16:creationId xmlns:a16="http://schemas.microsoft.com/office/drawing/2014/main" id="{6B54D539-1C15-DFE0-B4A9-8E7E5D04E38F}"/>
              </a:ext>
            </a:extLst>
          </p:cNvPr>
          <p:cNvPicPr>
            <a:picLocks noChangeAspect="1"/>
          </p:cNvPicPr>
          <p:nvPr/>
        </p:nvPicPr>
        <p:blipFill>
          <a:blip r:embed="rId3"/>
          <a:stretch>
            <a:fillRect/>
          </a:stretch>
        </p:blipFill>
        <p:spPr>
          <a:xfrm>
            <a:off x="107772" y="539539"/>
            <a:ext cx="14412493" cy="7150521"/>
          </a:xfrm>
          <a:prstGeom prst="rect">
            <a:avLst/>
          </a:prstGeom>
        </p:spPr>
      </p:pic>
    </p:spTree>
    <p:extLst>
      <p:ext uri="{BB962C8B-B14F-4D97-AF65-F5344CB8AC3E}">
        <p14:creationId xmlns:p14="http://schemas.microsoft.com/office/powerpoint/2010/main" val="31999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149191"/>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Key Insights</a:t>
            </a:r>
            <a:endParaRPr lang="en-US" sz="4374" dirty="0"/>
          </a:p>
        </p:txBody>
      </p:sp>
      <p:sp>
        <p:nvSpPr>
          <p:cNvPr id="5" name="Shape 3"/>
          <p:cNvSpPr/>
          <p:nvPr/>
        </p:nvSpPr>
        <p:spPr>
          <a:xfrm>
            <a:off x="2037993" y="2461498"/>
            <a:ext cx="499943" cy="499943"/>
          </a:xfrm>
          <a:prstGeom prst="roundRect">
            <a:avLst>
              <a:gd name="adj" fmla="val 26667"/>
            </a:avLst>
          </a:prstGeom>
          <a:solidFill>
            <a:srgbClr val="E1DBD0"/>
          </a:solidFill>
          <a:ln/>
        </p:spPr>
      </p:sp>
      <p:sp>
        <p:nvSpPr>
          <p:cNvPr id="6" name="Text 4"/>
          <p:cNvSpPr/>
          <p:nvPr/>
        </p:nvSpPr>
        <p:spPr>
          <a:xfrm>
            <a:off x="2191226" y="2503170"/>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1</a:t>
            </a:r>
            <a:endParaRPr lang="en-US" sz="2624" dirty="0"/>
          </a:p>
        </p:txBody>
      </p:sp>
      <p:sp>
        <p:nvSpPr>
          <p:cNvPr id="7" name="Text 5"/>
          <p:cNvSpPr/>
          <p:nvPr/>
        </p:nvSpPr>
        <p:spPr>
          <a:xfrm>
            <a:off x="2760107" y="2537817"/>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Total Casualties</a:t>
            </a:r>
            <a:endParaRPr lang="en-US" sz="2187" dirty="0"/>
          </a:p>
        </p:txBody>
      </p:sp>
      <p:sp>
        <p:nvSpPr>
          <p:cNvPr id="8" name="Text 6"/>
          <p:cNvSpPr/>
          <p:nvPr/>
        </p:nvSpPr>
        <p:spPr>
          <a:xfrm>
            <a:off x="2760107" y="3018234"/>
            <a:ext cx="4444008"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There have been a total of 417,882 casualties.</a:t>
            </a:r>
            <a:endParaRPr lang="en-US" sz="1750" dirty="0"/>
          </a:p>
        </p:txBody>
      </p:sp>
      <p:sp>
        <p:nvSpPr>
          <p:cNvPr id="9" name="Text 7"/>
          <p:cNvSpPr/>
          <p:nvPr/>
        </p:nvSpPr>
        <p:spPr>
          <a:xfrm>
            <a:off x="2760107" y="3506867"/>
            <a:ext cx="4444008"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Among these, 7,135 were fatal, 59,312 were serious, and 351,435 were slight casualties.</a:t>
            </a:r>
            <a:endParaRPr lang="en-US" sz="1750" dirty="0"/>
          </a:p>
        </p:txBody>
      </p:sp>
      <p:sp>
        <p:nvSpPr>
          <p:cNvPr id="10" name="Shape 8"/>
          <p:cNvSpPr/>
          <p:nvPr/>
        </p:nvSpPr>
        <p:spPr>
          <a:xfrm>
            <a:off x="7426285" y="2461498"/>
            <a:ext cx="499943" cy="499943"/>
          </a:xfrm>
          <a:prstGeom prst="roundRect">
            <a:avLst>
              <a:gd name="adj" fmla="val 26667"/>
            </a:avLst>
          </a:prstGeom>
          <a:solidFill>
            <a:srgbClr val="E1DBD0"/>
          </a:solidFill>
          <a:ln/>
        </p:spPr>
      </p:sp>
      <p:sp>
        <p:nvSpPr>
          <p:cNvPr id="11" name="Text 9"/>
          <p:cNvSpPr/>
          <p:nvPr/>
        </p:nvSpPr>
        <p:spPr>
          <a:xfrm>
            <a:off x="7579519" y="2503170"/>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2</a:t>
            </a:r>
            <a:endParaRPr lang="en-US" sz="2624" dirty="0"/>
          </a:p>
        </p:txBody>
      </p:sp>
      <p:sp>
        <p:nvSpPr>
          <p:cNvPr id="12" name="Text 10"/>
          <p:cNvSpPr/>
          <p:nvPr/>
        </p:nvSpPr>
        <p:spPr>
          <a:xfrm>
            <a:off x="8148399" y="2537817"/>
            <a:ext cx="2806898"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Vehicle Types Involved</a:t>
            </a:r>
            <a:endParaRPr lang="en-US" sz="2187" dirty="0"/>
          </a:p>
        </p:txBody>
      </p:sp>
      <p:sp>
        <p:nvSpPr>
          <p:cNvPr id="13" name="Text 11"/>
          <p:cNvSpPr/>
          <p:nvPr/>
        </p:nvSpPr>
        <p:spPr>
          <a:xfrm>
            <a:off x="8148399" y="3018234"/>
            <a:ext cx="4444008"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Cars account for the highest number of casualties (333,484).</a:t>
            </a:r>
            <a:endParaRPr lang="en-US" sz="1750" dirty="0"/>
          </a:p>
        </p:txBody>
      </p:sp>
      <p:sp>
        <p:nvSpPr>
          <p:cNvPr id="14" name="Text 12"/>
          <p:cNvSpPr/>
          <p:nvPr/>
        </p:nvSpPr>
        <p:spPr>
          <a:xfrm>
            <a:off x="8148399" y="3862268"/>
            <a:ext cx="4444008"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Other vehicle types include vans, motorcycles, bicycles, and buses and coaches.</a:t>
            </a:r>
            <a:endParaRPr lang="en-US" sz="1750" dirty="0"/>
          </a:p>
        </p:txBody>
      </p:sp>
      <p:sp>
        <p:nvSpPr>
          <p:cNvPr id="15" name="Shape 13"/>
          <p:cNvSpPr/>
          <p:nvPr/>
        </p:nvSpPr>
        <p:spPr>
          <a:xfrm>
            <a:off x="2037993" y="4968835"/>
            <a:ext cx="499943" cy="499943"/>
          </a:xfrm>
          <a:prstGeom prst="roundRect">
            <a:avLst>
              <a:gd name="adj" fmla="val 26667"/>
            </a:avLst>
          </a:prstGeom>
          <a:solidFill>
            <a:srgbClr val="E1DBD0"/>
          </a:solidFill>
          <a:ln/>
        </p:spPr>
      </p:sp>
      <p:sp>
        <p:nvSpPr>
          <p:cNvPr id="16" name="Text 14"/>
          <p:cNvSpPr/>
          <p:nvPr/>
        </p:nvSpPr>
        <p:spPr>
          <a:xfrm>
            <a:off x="2191226" y="5010507"/>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3</a:t>
            </a:r>
            <a:endParaRPr lang="en-US" sz="2624" dirty="0"/>
          </a:p>
        </p:txBody>
      </p:sp>
      <p:sp>
        <p:nvSpPr>
          <p:cNvPr id="17" name="Text 15"/>
          <p:cNvSpPr/>
          <p:nvPr/>
        </p:nvSpPr>
        <p:spPr>
          <a:xfrm>
            <a:off x="2760107" y="5045154"/>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Monthly Trends</a:t>
            </a:r>
            <a:endParaRPr lang="en-US" sz="2187" dirty="0"/>
          </a:p>
        </p:txBody>
      </p:sp>
      <p:sp>
        <p:nvSpPr>
          <p:cNvPr id="18" name="Text 16"/>
          <p:cNvSpPr/>
          <p:nvPr/>
        </p:nvSpPr>
        <p:spPr>
          <a:xfrm>
            <a:off x="2760107" y="5525572"/>
            <a:ext cx="4444008"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Casualties remained relatively consistent from May to December between 2021 and 2022.</a:t>
            </a:r>
            <a:endParaRPr lang="en-US" sz="1750" dirty="0"/>
          </a:p>
        </p:txBody>
      </p:sp>
      <p:sp>
        <p:nvSpPr>
          <p:cNvPr id="19" name="Shape 17"/>
          <p:cNvSpPr/>
          <p:nvPr/>
        </p:nvSpPr>
        <p:spPr>
          <a:xfrm>
            <a:off x="7426285" y="4968835"/>
            <a:ext cx="499943" cy="499943"/>
          </a:xfrm>
          <a:prstGeom prst="roundRect">
            <a:avLst>
              <a:gd name="adj" fmla="val 26667"/>
            </a:avLst>
          </a:prstGeom>
          <a:solidFill>
            <a:srgbClr val="E1DBD0"/>
          </a:solidFill>
          <a:ln/>
        </p:spPr>
      </p:sp>
      <p:sp>
        <p:nvSpPr>
          <p:cNvPr id="20" name="Text 18"/>
          <p:cNvSpPr/>
          <p:nvPr/>
        </p:nvSpPr>
        <p:spPr>
          <a:xfrm>
            <a:off x="7579519" y="5010507"/>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4</a:t>
            </a:r>
            <a:endParaRPr lang="en-US" sz="2624" dirty="0"/>
          </a:p>
        </p:txBody>
      </p:sp>
      <p:sp>
        <p:nvSpPr>
          <p:cNvPr id="21" name="Text 19"/>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Location and Time</a:t>
            </a:r>
            <a:endParaRPr lang="en-US" sz="2187" dirty="0"/>
          </a:p>
        </p:txBody>
      </p:sp>
      <p:sp>
        <p:nvSpPr>
          <p:cNvPr id="22" name="Text 20"/>
          <p:cNvSpPr/>
          <p:nvPr/>
        </p:nvSpPr>
        <p:spPr>
          <a:xfrm>
            <a:off x="8148399" y="5525572"/>
            <a:ext cx="4444008"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Most accidents occur in urban areas (255.9k) compared to rural areas (112k).</a:t>
            </a:r>
            <a:endParaRPr lang="en-US" sz="1750" dirty="0"/>
          </a:p>
        </p:txBody>
      </p:sp>
      <p:sp>
        <p:nvSpPr>
          <p:cNvPr id="23" name="Text 21"/>
          <p:cNvSpPr/>
          <p:nvPr/>
        </p:nvSpPr>
        <p:spPr>
          <a:xfrm>
            <a:off x="8148399" y="6369606"/>
            <a:ext cx="4444008"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Most accidents happen during the dark hours (73%).</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734655" y="402163"/>
            <a:ext cx="3888462" cy="486013"/>
          </a:xfrm>
          <a:prstGeom prst="rect">
            <a:avLst/>
          </a:prstGeom>
          <a:noFill/>
          <a:ln/>
        </p:spPr>
        <p:txBody>
          <a:bodyPr wrap="none" rtlCol="0" anchor="t"/>
          <a:lstStyle/>
          <a:p>
            <a:pPr marL="0" indent="0">
              <a:lnSpc>
                <a:spcPts val="3827"/>
              </a:lnSpc>
              <a:buNone/>
            </a:pPr>
            <a:r>
              <a:rPr lang="en-US" sz="4000" b="1" dirty="0">
                <a:solidFill>
                  <a:srgbClr val="282824"/>
                </a:solidFill>
                <a:latin typeface="Lato" pitchFamily="34" charset="0"/>
                <a:ea typeface="Lato" pitchFamily="34" charset="-122"/>
                <a:cs typeface="Lato" pitchFamily="34" charset="-120"/>
              </a:rPr>
              <a:t>Conclusion</a:t>
            </a:r>
            <a:endParaRPr lang="en-US" sz="3062" dirty="0"/>
          </a:p>
        </p:txBody>
      </p:sp>
      <p:sp>
        <p:nvSpPr>
          <p:cNvPr id="5" name="Shape 3"/>
          <p:cNvSpPr/>
          <p:nvPr/>
        </p:nvSpPr>
        <p:spPr>
          <a:xfrm>
            <a:off x="734655" y="1234082"/>
            <a:ext cx="3616286" cy="1890832"/>
          </a:xfrm>
          <a:prstGeom prst="roundRect">
            <a:avLst>
              <a:gd name="adj" fmla="val 4936"/>
            </a:avLst>
          </a:prstGeom>
          <a:solidFill>
            <a:srgbClr val="E1DBD0"/>
          </a:solidFill>
          <a:ln/>
        </p:spPr>
      </p:sp>
      <p:sp>
        <p:nvSpPr>
          <p:cNvPr id="6" name="Text 4"/>
          <p:cNvSpPr/>
          <p:nvPr/>
        </p:nvSpPr>
        <p:spPr>
          <a:xfrm>
            <a:off x="813454" y="1380172"/>
            <a:ext cx="1944172" cy="243007"/>
          </a:xfrm>
          <a:prstGeom prst="rect">
            <a:avLst/>
          </a:prstGeom>
          <a:noFill/>
          <a:ln/>
        </p:spPr>
        <p:txBody>
          <a:bodyPr wrap="none" rtlCol="0" anchor="t"/>
          <a:lstStyle/>
          <a:p>
            <a:pPr marL="0" indent="0">
              <a:lnSpc>
                <a:spcPts val="1914"/>
              </a:lnSpc>
              <a:buNone/>
            </a:pPr>
            <a:r>
              <a:rPr lang="en-US" sz="1531" b="1" dirty="0">
                <a:solidFill>
                  <a:srgbClr val="282824"/>
                </a:solidFill>
                <a:latin typeface="Lato" pitchFamily="34" charset="0"/>
                <a:ea typeface="Lato" pitchFamily="34" charset="-122"/>
                <a:cs typeface="Lato" pitchFamily="34" charset="-120"/>
              </a:rPr>
              <a:t>Total Casualties</a:t>
            </a:r>
            <a:endParaRPr lang="en-US" sz="1531" dirty="0"/>
          </a:p>
        </p:txBody>
      </p:sp>
      <p:sp>
        <p:nvSpPr>
          <p:cNvPr id="7" name="Text 5"/>
          <p:cNvSpPr/>
          <p:nvPr/>
        </p:nvSpPr>
        <p:spPr>
          <a:xfrm>
            <a:off x="813454" y="1732062"/>
            <a:ext cx="3305294" cy="994886"/>
          </a:xfrm>
          <a:prstGeom prst="rect">
            <a:avLst/>
          </a:prstGeom>
          <a:noFill/>
          <a:ln/>
        </p:spPr>
        <p:txBody>
          <a:bodyPr wrap="squar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The alarming figure of 417,882 total casualties underscores the critical need for comprehensive strategies to enhance road safety and reduce the human toll of accidents.</a:t>
            </a:r>
            <a:endParaRPr lang="en-US" sz="1225" dirty="0"/>
          </a:p>
        </p:txBody>
      </p:sp>
      <p:sp>
        <p:nvSpPr>
          <p:cNvPr id="8" name="Shape 6"/>
          <p:cNvSpPr/>
          <p:nvPr/>
        </p:nvSpPr>
        <p:spPr>
          <a:xfrm>
            <a:off x="4487029" y="1224676"/>
            <a:ext cx="3616285" cy="1890832"/>
          </a:xfrm>
          <a:prstGeom prst="roundRect">
            <a:avLst>
              <a:gd name="adj" fmla="val 4936"/>
            </a:avLst>
          </a:prstGeom>
          <a:solidFill>
            <a:srgbClr val="E1DBD0"/>
          </a:solidFill>
          <a:ln/>
        </p:spPr>
        <p:txBody>
          <a:bodyPr/>
          <a:lstStyle/>
          <a:p>
            <a:endParaRPr lang="en-IN" dirty="0"/>
          </a:p>
        </p:txBody>
      </p:sp>
      <p:sp>
        <p:nvSpPr>
          <p:cNvPr id="9" name="Text 7"/>
          <p:cNvSpPr/>
          <p:nvPr/>
        </p:nvSpPr>
        <p:spPr>
          <a:xfrm>
            <a:off x="4698226" y="1380171"/>
            <a:ext cx="1944172" cy="243007"/>
          </a:xfrm>
          <a:prstGeom prst="rect">
            <a:avLst/>
          </a:prstGeom>
          <a:noFill/>
          <a:ln/>
        </p:spPr>
        <p:txBody>
          <a:bodyPr wrap="none" rtlCol="0" anchor="t"/>
          <a:lstStyle/>
          <a:p>
            <a:pPr marL="0" indent="0">
              <a:lnSpc>
                <a:spcPts val="1914"/>
              </a:lnSpc>
              <a:buNone/>
            </a:pPr>
            <a:r>
              <a:rPr lang="en-US" sz="1531" b="1" dirty="0">
                <a:solidFill>
                  <a:srgbClr val="282824"/>
                </a:solidFill>
                <a:latin typeface="Lato" pitchFamily="34" charset="0"/>
                <a:ea typeface="Lato" pitchFamily="34" charset="-122"/>
                <a:cs typeface="Lato" pitchFamily="34" charset="-120"/>
              </a:rPr>
              <a:t>Fatalities and Severity</a:t>
            </a:r>
            <a:endParaRPr lang="en-US" sz="1531" dirty="0"/>
          </a:p>
        </p:txBody>
      </p:sp>
      <p:sp>
        <p:nvSpPr>
          <p:cNvPr id="10" name="Text 8"/>
          <p:cNvSpPr/>
          <p:nvPr/>
        </p:nvSpPr>
        <p:spPr>
          <a:xfrm>
            <a:off x="4642524" y="1716405"/>
            <a:ext cx="3305294" cy="1243608"/>
          </a:xfrm>
          <a:prstGeom prst="rect">
            <a:avLst/>
          </a:prstGeom>
          <a:noFill/>
          <a:ln/>
        </p:spPr>
        <p:txBody>
          <a:bodyPr wrap="squar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With 7,135 fatal incidents and 59,312 serious casualties, there is a clear indication that not only the frequency but also the severity of road accidents demand urgent attention and targeted interventions.</a:t>
            </a:r>
            <a:endParaRPr lang="en-US" sz="1225" dirty="0"/>
          </a:p>
        </p:txBody>
      </p:sp>
      <p:sp>
        <p:nvSpPr>
          <p:cNvPr id="11" name="Shape 9"/>
          <p:cNvSpPr/>
          <p:nvPr/>
        </p:nvSpPr>
        <p:spPr>
          <a:xfrm>
            <a:off x="8258809" y="1224676"/>
            <a:ext cx="3616285" cy="1900238"/>
          </a:xfrm>
          <a:prstGeom prst="roundRect">
            <a:avLst>
              <a:gd name="adj" fmla="val 4362"/>
            </a:avLst>
          </a:prstGeom>
          <a:solidFill>
            <a:srgbClr val="E1DBD0"/>
          </a:solidFill>
          <a:ln/>
        </p:spPr>
      </p:sp>
      <p:sp>
        <p:nvSpPr>
          <p:cNvPr id="12" name="Text 10"/>
          <p:cNvSpPr/>
          <p:nvPr/>
        </p:nvSpPr>
        <p:spPr>
          <a:xfrm>
            <a:off x="8404243" y="1377191"/>
            <a:ext cx="1964293" cy="243007"/>
          </a:xfrm>
          <a:prstGeom prst="rect">
            <a:avLst/>
          </a:prstGeom>
          <a:noFill/>
          <a:ln/>
        </p:spPr>
        <p:txBody>
          <a:bodyPr wrap="none" rtlCol="0" anchor="t"/>
          <a:lstStyle/>
          <a:p>
            <a:pPr marL="0" indent="0">
              <a:lnSpc>
                <a:spcPts val="1914"/>
              </a:lnSpc>
              <a:buNone/>
            </a:pPr>
            <a:r>
              <a:rPr lang="en-US" sz="1531" b="1" dirty="0">
                <a:solidFill>
                  <a:srgbClr val="282824"/>
                </a:solidFill>
                <a:latin typeface="Lato" pitchFamily="34" charset="0"/>
                <a:ea typeface="Lato" pitchFamily="34" charset="-122"/>
                <a:cs typeface="Lato" pitchFamily="34" charset="-120"/>
              </a:rPr>
              <a:t>Vehicle Types Involved</a:t>
            </a:r>
            <a:endParaRPr lang="en-US" sz="1531" dirty="0"/>
          </a:p>
        </p:txBody>
      </p:sp>
      <p:sp>
        <p:nvSpPr>
          <p:cNvPr id="13" name="Text 11"/>
          <p:cNvSpPr/>
          <p:nvPr/>
        </p:nvSpPr>
        <p:spPr>
          <a:xfrm>
            <a:off x="8404243" y="1732062"/>
            <a:ext cx="3305294" cy="1243608"/>
          </a:xfrm>
          <a:prstGeom prst="rect">
            <a:avLst/>
          </a:prstGeom>
          <a:noFill/>
          <a:ln/>
        </p:spPr>
        <p:txBody>
          <a:bodyPr wrap="squar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Cars emerge as a significant contributor to road accidents, accounting for a substantial 333,484 casualties. Understanding the dynamics of different vehicle types is crucial for developing tailored safety measures.</a:t>
            </a:r>
            <a:endParaRPr lang="en-US" sz="1225" dirty="0"/>
          </a:p>
        </p:txBody>
      </p:sp>
      <p:sp>
        <p:nvSpPr>
          <p:cNvPr id="14" name="Shape 12"/>
          <p:cNvSpPr/>
          <p:nvPr/>
        </p:nvSpPr>
        <p:spPr>
          <a:xfrm>
            <a:off x="8258809" y="3399354"/>
            <a:ext cx="3616285" cy="2139553"/>
          </a:xfrm>
          <a:prstGeom prst="roundRect">
            <a:avLst>
              <a:gd name="adj" fmla="val 4362"/>
            </a:avLst>
          </a:prstGeom>
          <a:solidFill>
            <a:srgbClr val="E1DBD0"/>
          </a:solidFill>
          <a:ln/>
        </p:spPr>
      </p:sp>
      <p:sp>
        <p:nvSpPr>
          <p:cNvPr id="15" name="Text 13"/>
          <p:cNvSpPr/>
          <p:nvPr/>
        </p:nvSpPr>
        <p:spPr>
          <a:xfrm>
            <a:off x="8414304" y="3426500"/>
            <a:ext cx="1944172" cy="243007"/>
          </a:xfrm>
          <a:prstGeom prst="rect">
            <a:avLst/>
          </a:prstGeom>
          <a:noFill/>
          <a:ln/>
        </p:spPr>
        <p:txBody>
          <a:bodyPr wrap="none" rtlCol="0" anchor="t"/>
          <a:lstStyle/>
          <a:p>
            <a:pPr marL="0" indent="0">
              <a:lnSpc>
                <a:spcPts val="1914"/>
              </a:lnSpc>
              <a:buNone/>
            </a:pPr>
            <a:r>
              <a:rPr lang="en-US" sz="1531" b="1" dirty="0">
                <a:solidFill>
                  <a:srgbClr val="282824"/>
                </a:solidFill>
                <a:latin typeface="Lato" pitchFamily="34" charset="0"/>
                <a:ea typeface="Lato" pitchFamily="34" charset="-122"/>
                <a:cs typeface="Lato" pitchFamily="34" charset="-120"/>
              </a:rPr>
              <a:t>Other Vehicle Types</a:t>
            </a:r>
            <a:endParaRPr lang="en-US" sz="1531" dirty="0"/>
          </a:p>
        </p:txBody>
      </p:sp>
      <p:sp>
        <p:nvSpPr>
          <p:cNvPr id="16" name="Text 14"/>
          <p:cNvSpPr/>
          <p:nvPr/>
        </p:nvSpPr>
        <p:spPr>
          <a:xfrm>
            <a:off x="8414304" y="3722965"/>
            <a:ext cx="3305294" cy="1492329"/>
          </a:xfrm>
          <a:prstGeom prst="rect">
            <a:avLst/>
          </a:prstGeom>
          <a:noFill/>
          <a:ln/>
        </p:spPr>
        <p:txBody>
          <a:bodyPr wrap="squar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The involvement of various vehicle types, including vans, motorcycles, bicycles, and buses and coaches, emphasizes the need for a holistic approach to road safety that considers the unique challenges posed by each mode of transportation.</a:t>
            </a:r>
            <a:endParaRPr lang="en-US" sz="1225" dirty="0"/>
          </a:p>
        </p:txBody>
      </p:sp>
      <p:sp>
        <p:nvSpPr>
          <p:cNvPr id="17" name="Shape 15"/>
          <p:cNvSpPr/>
          <p:nvPr/>
        </p:nvSpPr>
        <p:spPr>
          <a:xfrm>
            <a:off x="734656" y="3399354"/>
            <a:ext cx="3616285" cy="2139553"/>
          </a:xfrm>
          <a:prstGeom prst="roundRect">
            <a:avLst>
              <a:gd name="adj" fmla="val 4362"/>
            </a:avLst>
          </a:prstGeom>
          <a:solidFill>
            <a:srgbClr val="E1DBD0"/>
          </a:solidFill>
          <a:ln/>
        </p:spPr>
      </p:sp>
      <p:sp>
        <p:nvSpPr>
          <p:cNvPr id="18" name="Text 16"/>
          <p:cNvSpPr/>
          <p:nvPr/>
        </p:nvSpPr>
        <p:spPr>
          <a:xfrm>
            <a:off x="813454" y="3510676"/>
            <a:ext cx="1944172" cy="243007"/>
          </a:xfrm>
          <a:prstGeom prst="rect">
            <a:avLst/>
          </a:prstGeom>
          <a:noFill/>
          <a:ln/>
        </p:spPr>
        <p:txBody>
          <a:bodyPr wrap="none" rtlCol="0" anchor="t"/>
          <a:lstStyle/>
          <a:p>
            <a:pPr marL="0" indent="0">
              <a:lnSpc>
                <a:spcPts val="1914"/>
              </a:lnSpc>
              <a:buNone/>
            </a:pPr>
            <a:r>
              <a:rPr lang="en-US" sz="1531" b="1" dirty="0">
                <a:solidFill>
                  <a:srgbClr val="282824"/>
                </a:solidFill>
                <a:latin typeface="Lato" pitchFamily="34" charset="0"/>
                <a:ea typeface="Lato" pitchFamily="34" charset="-122"/>
                <a:cs typeface="Lato" pitchFamily="34" charset="-120"/>
              </a:rPr>
              <a:t>Monthly Trends</a:t>
            </a:r>
            <a:endParaRPr lang="en-US" sz="1531" dirty="0"/>
          </a:p>
        </p:txBody>
      </p:sp>
      <p:sp>
        <p:nvSpPr>
          <p:cNvPr id="19" name="Text 17"/>
          <p:cNvSpPr/>
          <p:nvPr/>
        </p:nvSpPr>
        <p:spPr>
          <a:xfrm>
            <a:off x="813454" y="3800713"/>
            <a:ext cx="3305294" cy="1492329"/>
          </a:xfrm>
          <a:prstGeom prst="rect">
            <a:avLst/>
          </a:prstGeom>
          <a:noFill/>
          <a:ln/>
        </p:spPr>
        <p:txBody>
          <a:bodyPr wrap="squar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The stability in casualty rates from May to December across the years 2021 and 2022 suggests a consistent risk throughout the year, prompting the need for sustained awareness campaigns, law enforcement, and safety measures irrespective of the season.</a:t>
            </a:r>
            <a:endParaRPr lang="en-US" sz="1225" dirty="0"/>
          </a:p>
        </p:txBody>
      </p:sp>
      <p:sp>
        <p:nvSpPr>
          <p:cNvPr id="20" name="Shape 18"/>
          <p:cNvSpPr/>
          <p:nvPr/>
        </p:nvSpPr>
        <p:spPr>
          <a:xfrm>
            <a:off x="4506436" y="3421866"/>
            <a:ext cx="3616285" cy="2139553"/>
          </a:xfrm>
          <a:prstGeom prst="roundRect">
            <a:avLst>
              <a:gd name="adj" fmla="val 4362"/>
            </a:avLst>
          </a:prstGeom>
          <a:solidFill>
            <a:srgbClr val="E1DBD0"/>
          </a:solidFill>
          <a:ln/>
        </p:spPr>
      </p:sp>
      <p:sp>
        <p:nvSpPr>
          <p:cNvPr id="21" name="Text 19"/>
          <p:cNvSpPr/>
          <p:nvPr/>
        </p:nvSpPr>
        <p:spPr>
          <a:xfrm>
            <a:off x="4642524" y="3510676"/>
            <a:ext cx="1944172" cy="243007"/>
          </a:xfrm>
          <a:prstGeom prst="rect">
            <a:avLst/>
          </a:prstGeom>
          <a:noFill/>
          <a:ln/>
        </p:spPr>
        <p:txBody>
          <a:bodyPr wrap="none" rtlCol="0" anchor="t"/>
          <a:lstStyle/>
          <a:p>
            <a:pPr marL="0" indent="0">
              <a:lnSpc>
                <a:spcPts val="1914"/>
              </a:lnSpc>
              <a:buNone/>
            </a:pPr>
            <a:r>
              <a:rPr lang="en-US" sz="1531" b="1" dirty="0">
                <a:solidFill>
                  <a:srgbClr val="282824"/>
                </a:solidFill>
                <a:latin typeface="Lato" pitchFamily="34" charset="0"/>
                <a:ea typeface="Lato" pitchFamily="34" charset="-122"/>
                <a:cs typeface="Lato" pitchFamily="34" charset="-120"/>
              </a:rPr>
              <a:t>Location Analysis</a:t>
            </a:r>
            <a:endParaRPr lang="en-US" sz="1531" dirty="0"/>
          </a:p>
        </p:txBody>
      </p:sp>
      <p:sp>
        <p:nvSpPr>
          <p:cNvPr id="22" name="Text 20"/>
          <p:cNvSpPr/>
          <p:nvPr/>
        </p:nvSpPr>
        <p:spPr>
          <a:xfrm>
            <a:off x="4642524" y="3909059"/>
            <a:ext cx="3305294" cy="1243608"/>
          </a:xfrm>
          <a:prstGeom prst="rect">
            <a:avLst/>
          </a:prstGeom>
          <a:noFill/>
          <a:ln/>
        </p:spPr>
        <p:txBody>
          <a:bodyPr wrap="squar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The concentration of accidents in urban areas, totaling 255,900, compared to rural areas (112,000), underscores the importance of targeted safety measures in city planning and infrastructure development.</a:t>
            </a:r>
            <a:endParaRPr lang="en-US" sz="1225" dirty="0"/>
          </a:p>
        </p:txBody>
      </p:sp>
      <p:sp>
        <p:nvSpPr>
          <p:cNvPr id="23" name="Shape 21"/>
          <p:cNvSpPr/>
          <p:nvPr/>
        </p:nvSpPr>
        <p:spPr>
          <a:xfrm>
            <a:off x="737334" y="5674640"/>
            <a:ext cx="3616285" cy="2298620"/>
          </a:xfrm>
          <a:prstGeom prst="roundRect">
            <a:avLst>
              <a:gd name="adj" fmla="val 2581"/>
            </a:avLst>
          </a:prstGeom>
          <a:solidFill>
            <a:srgbClr val="E1DBD0"/>
          </a:solidFill>
          <a:ln/>
        </p:spPr>
      </p:sp>
      <p:sp>
        <p:nvSpPr>
          <p:cNvPr id="24" name="Text 22"/>
          <p:cNvSpPr/>
          <p:nvPr/>
        </p:nvSpPr>
        <p:spPr>
          <a:xfrm>
            <a:off x="813454" y="5811006"/>
            <a:ext cx="1944172" cy="243007"/>
          </a:xfrm>
          <a:prstGeom prst="rect">
            <a:avLst/>
          </a:prstGeom>
          <a:noFill/>
          <a:ln/>
        </p:spPr>
        <p:txBody>
          <a:bodyPr wrap="none" rtlCol="0" anchor="t"/>
          <a:lstStyle/>
          <a:p>
            <a:pPr marL="0" indent="0">
              <a:lnSpc>
                <a:spcPts val="1914"/>
              </a:lnSpc>
              <a:buNone/>
            </a:pPr>
            <a:r>
              <a:rPr lang="en-US" sz="1531" b="1" dirty="0">
                <a:solidFill>
                  <a:srgbClr val="282824"/>
                </a:solidFill>
                <a:latin typeface="Lato" pitchFamily="34" charset="0"/>
                <a:ea typeface="Lato" pitchFamily="34" charset="-122"/>
                <a:cs typeface="Lato" pitchFamily="34" charset="-120"/>
              </a:rPr>
              <a:t>Temporal Patterns</a:t>
            </a:r>
            <a:endParaRPr lang="en-US" sz="1531" dirty="0"/>
          </a:p>
        </p:txBody>
      </p:sp>
      <p:sp>
        <p:nvSpPr>
          <p:cNvPr id="25" name="Text 23"/>
          <p:cNvSpPr/>
          <p:nvPr/>
        </p:nvSpPr>
        <p:spPr>
          <a:xfrm>
            <a:off x="813454" y="6166904"/>
            <a:ext cx="3305294" cy="1492329"/>
          </a:xfrm>
          <a:prstGeom prst="rect">
            <a:avLst/>
          </a:prstGeom>
          <a:noFill/>
          <a:ln/>
        </p:spPr>
        <p:txBody>
          <a:bodyPr wrap="squar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The concerning fact that 73% of accidents occur during the dark hours calls for enhanced visibility measures, improved lighting infrastructure, and heightened awareness campaigns to address the specific challenges posed by nighttime driving.</a:t>
            </a:r>
            <a:endParaRPr lang="en-US" sz="1225" dirty="0"/>
          </a:p>
        </p:txBody>
      </p:sp>
      <p:sp>
        <p:nvSpPr>
          <p:cNvPr id="26" name="Shape 24"/>
          <p:cNvSpPr/>
          <p:nvPr/>
        </p:nvSpPr>
        <p:spPr>
          <a:xfrm>
            <a:off x="4506436" y="5716795"/>
            <a:ext cx="7368658" cy="2256465"/>
          </a:xfrm>
          <a:prstGeom prst="roundRect">
            <a:avLst>
              <a:gd name="adj" fmla="val 2581"/>
            </a:avLst>
          </a:prstGeom>
          <a:solidFill>
            <a:srgbClr val="E1DBD0"/>
          </a:solidFill>
          <a:ln/>
        </p:spPr>
      </p:sp>
      <p:sp>
        <p:nvSpPr>
          <p:cNvPr id="28" name="Text 26"/>
          <p:cNvSpPr/>
          <p:nvPr/>
        </p:nvSpPr>
        <p:spPr>
          <a:xfrm>
            <a:off x="4798018" y="6127859"/>
            <a:ext cx="6921579" cy="1682642"/>
          </a:xfrm>
          <a:prstGeom prst="rect">
            <a:avLst/>
          </a:prstGeom>
          <a:noFill/>
          <a:ln/>
        </p:spPr>
        <p:txBody>
          <a:bodyPr wrap="square" rtlCol="0" anchor="t"/>
          <a:lstStyle/>
          <a:p>
            <a:pPr marL="0" indent="0">
              <a:lnSpc>
                <a:spcPts val="1960"/>
              </a:lnSpc>
              <a:buNone/>
            </a:pPr>
            <a:r>
              <a:rPr lang="en-US" sz="1250" dirty="0">
                <a:solidFill>
                  <a:srgbClr val="4A4A45"/>
                </a:solidFill>
                <a:latin typeface="Lato" pitchFamily="34" charset="0"/>
                <a:ea typeface="Lato" pitchFamily="34" charset="-122"/>
                <a:cs typeface="Lato" pitchFamily="34" charset="-120"/>
              </a:rPr>
              <a:t>In conclusion, the insights from the Road Accident Dashboard demand a collaborative and multifaceted approach to road safety. Whether through improved urban planning, targeted interventions for specific vehicle types, or enhanced safety measures during nighttime hours, addressing the highlighted issues is paramount. The dashboard serves as a crucial tool for informed decision-making and underscores our shared responsibility to create safer roads. Stay safe and contribute to making our roads secure for everyone.</a:t>
            </a:r>
            <a:endParaRPr lang="en-US" sz="12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831</Words>
  <Application>Microsoft Office PowerPoint</Application>
  <PresentationFormat>Custom</PresentationFormat>
  <Paragraphs>105</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Jabed Akhtar</cp:lastModifiedBy>
  <cp:revision>4</cp:revision>
  <dcterms:created xsi:type="dcterms:W3CDTF">2024-02-26T06:02:12Z</dcterms:created>
  <dcterms:modified xsi:type="dcterms:W3CDTF">2024-02-26T07:18:35Z</dcterms:modified>
</cp:coreProperties>
</file>