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330" r:id="rId5"/>
    <p:sldId id="331" r:id="rId6"/>
    <p:sldId id="332" r:id="rId7"/>
    <p:sldId id="333" r:id="rId8"/>
    <p:sldId id="334" r:id="rId9"/>
    <p:sldId id="33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3252E-405C-4012-AED5-48E263E3365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CFF2C-0D86-43A9-B0FD-6C4E6749D9A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Automata theory</a:t>
            </a:r>
            <a:endParaRPr lang="en-IN" sz="28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570" y="1235075"/>
            <a:ext cx="10624185" cy="4023360"/>
          </a:xfrm>
        </p:spPr>
        <p:txBody>
          <a:bodyPr/>
          <a:lstStyle/>
          <a:p>
            <a:pPr algn="just">
              <a:lnSpc>
                <a:spcPct val="170000"/>
              </a:lnSpc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Automata theory provides a </a:t>
            </a: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theoretical foundation for understanding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what computers can and cannot do.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branch of computer science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that deals with the s</a:t>
            </a: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tudy of abstract machines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(automata) and the </a:t>
            </a: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computational problems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 that can be solved using these machine</a:t>
            </a:r>
            <a:r>
              <a:rPr lang="en-IN" altLang="en-US" sz="2000"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.</a:t>
            </a:r>
            <a:endParaRPr lang="en-IN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70000"/>
              </a:lnSpc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It defines the </a:t>
            </a: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limits of computation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and helps i</a:t>
            </a:r>
            <a:r>
              <a:rPr lang="en-US" altLang="en-US" sz="2000"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dentify solvable problem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C00000"/>
                </a:solidFill>
                <a:latin typeface="Gill Sans MT" panose="020B0502020104020203" pitchFamily="34" charset="0"/>
              </a:rPr>
              <a:t>Key concepts </a:t>
            </a:r>
            <a:endParaRPr lang="en-IN" sz="28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215" y="1214755"/>
            <a:ext cx="10890250" cy="4866640"/>
          </a:xfrm>
        </p:spPr>
        <p:txBody>
          <a:bodyPr>
            <a:normAutofit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altLang="en-US" sz="222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Automata:</a:t>
            </a:r>
            <a:r>
              <a:rPr lang="en-US" altLang="en-US" sz="2220">
                <a:latin typeface="Gill Sans MT" panose="020B0502020104020203" pitchFamily="34" charset="0"/>
                <a:cs typeface="Gill Sans MT" panose="020B0502020104020203" pitchFamily="34" charset="0"/>
              </a:rPr>
              <a:t> Abstract machines that recognize patterns and compute functions.</a:t>
            </a:r>
            <a:endParaRPr lang="en-US" altLang="en-US" sz="222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Finite Automata (FA)</a:t>
            </a:r>
            <a:endParaRPr lang="en-US" altLang="en-US" sz="222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Pushdown Automata (PDA)</a:t>
            </a:r>
            <a:endParaRPr lang="en-US" altLang="en-US" sz="222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Turing Machines</a:t>
            </a:r>
            <a:endParaRPr lang="en-US" altLang="en-US" sz="222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Linear Bounded Automata (LBA)</a:t>
            </a:r>
            <a:endParaRPr lang="en-US" altLang="en-US" sz="222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en-US" sz="222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Formal Languages:</a:t>
            </a:r>
            <a:r>
              <a:rPr lang="en-US" altLang="en-US" sz="2220">
                <a:latin typeface="Gill Sans MT" panose="020B0502020104020203" pitchFamily="34" charset="0"/>
                <a:cs typeface="Gill Sans MT" panose="020B0502020104020203" pitchFamily="34" charset="0"/>
              </a:rPr>
              <a:t> Sets of strings defined by specific grammatical rules.</a:t>
            </a:r>
            <a:endParaRPr lang="en-US" altLang="en-US" sz="222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Regular Languages</a:t>
            </a:r>
            <a:endParaRPr lang="en-US" altLang="en-US" sz="2220">
              <a:solidFill>
                <a:srgbClr val="7030A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Context-Free Languages</a:t>
            </a:r>
            <a:endParaRPr lang="en-US" altLang="en-US" sz="2220">
              <a:solidFill>
                <a:srgbClr val="7030A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Context-Sensitive Languages</a:t>
            </a:r>
            <a:endParaRPr lang="en-US" altLang="en-US" sz="2220">
              <a:solidFill>
                <a:srgbClr val="7030A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altLang="en-US" sz="2220">
                <a:solidFill>
                  <a:srgbClr val="7030A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Recursive and Recursively Enumerable Languages</a:t>
            </a:r>
            <a:endParaRPr lang="en-US" altLang="en-US" sz="2220">
              <a:solidFill>
                <a:srgbClr val="7030A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Key Components of Automata</a:t>
            </a:r>
            <a:endParaRPr lang="en-US" altLang="en-US" sz="2400" b="1" dirty="0">
              <a:solidFill>
                <a:srgbClr val="C00000"/>
              </a:solidFill>
              <a:latin typeface="Gill Sans MT" panose="020B0502020104020203" pitchFamily="34" charset="0"/>
              <a:cs typeface="Gill Sans MT" panose="020B0502020104020203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3620" y="1605280"/>
            <a:ext cx="9469755" cy="2622550"/>
          </a:xfrm>
          <a:noFill/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14:hiddenFill>
            </a:ext>
          </a:extLst>
        </p:spPr>
        <p:txBody>
          <a:bodyPr>
            <a:normAutofit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States: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Configurations of the machine.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Input Alphabet: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Symbols that the automata process.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Transition Function: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Rules defining state changes.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Start State: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Initial configuration.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Accept/Reject States: 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Define if an input is accepted or rejected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US" altLang="en-US" sz="2400" b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Applications of Automata in Real Life</a:t>
            </a:r>
            <a:endParaRPr lang="en-US" altLang="en-US" sz="2400" b="1">
              <a:solidFill>
                <a:srgbClr val="C0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7580" y="1235075"/>
            <a:ext cx="10475595" cy="4023360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Software Development: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Syntax highlighting, code compilers, and interpreters rely on automata for pattern matching and parsing.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Database Query Processing: 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Regular languages assist in designing query engines.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Web Development: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Automata theory is used in designing web crawlers and search engine algorithms.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Security Systems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: Intrusion detection systems use finite automata for anomaly detection.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Embedded Systems: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Automata are used in designing control systems and protocols for embedded devices.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3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Game Design: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 Finite state machines model game AI behavior.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US" altLang="en-US" sz="2200" b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Simple Example of a Computational Model</a:t>
            </a:r>
            <a:endParaRPr lang="en-US" altLang="en-US" sz="2200" b="1">
              <a:solidFill>
                <a:srgbClr val="C0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680" y="1235075"/>
            <a:ext cx="10441305" cy="402336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A traffic light system can be modeled as a Finite State Machine (FSM), which is a type of computational model. 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0" indent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Components of the Model</a:t>
            </a:r>
            <a:endParaRPr lang="en-US" altLang="en-US" sz="1800">
              <a:solidFill>
                <a:srgbClr val="C0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</a:rPr>
              <a:t>States</a:t>
            </a:r>
            <a:endParaRPr lang="en-US" alt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Red: Cars stop.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Green: Cars go.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Yellow: Cars prepare to stop.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0"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Gill Sans MT" panose="020B0502020104020203" pitchFamily="34" charset="0"/>
                <a:cs typeface="Gill Sans MT" panose="020B0502020104020203" pitchFamily="34" charset="0"/>
                <a:sym typeface="+mn-ea"/>
              </a:rPr>
              <a:t>Input Events:</a:t>
            </a:r>
            <a:endParaRPr lang="en-US" altLang="en-US" sz="180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Timer: Determines when to switch to the next state.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1800">
                <a:latin typeface="Gill Sans MT" panose="020B0502020104020203" pitchFamily="34" charset="0"/>
                <a:cs typeface="Gill Sans MT" panose="020B0502020104020203" pitchFamily="34" charset="0"/>
              </a:rPr>
              <a:t>Pedestrian Button: Requests a stop for pedestrian crossing.</a:t>
            </a:r>
            <a:endParaRPr lang="en-US" altLang="en-US" sz="18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US" altLang="en-US" sz="2200">
                <a:solidFill>
                  <a:srgbClr val="C00000"/>
                </a:solidFill>
              </a:rPr>
              <a:t>Simple Example of a Computational Model</a:t>
            </a:r>
            <a:endParaRPr lang="en-US" altLang="en-US" sz="220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87" y="1214798"/>
            <a:ext cx="10890504" cy="402336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Transitions:</a:t>
            </a:r>
            <a:endParaRPr lang="en-US" altLang="en-US" sz="200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Red → Green after a fixed timer expires.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Green → Yellow after a fixed timer expires.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Yellow → Red after a short timer expires.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Red → Red (extended) if a pedestrian presses the button.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Start State:</a:t>
            </a:r>
            <a:endParaRPr lang="en-US" altLang="en-US" sz="200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Initially, the light is Red.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Output:</a:t>
            </a:r>
            <a:endParaRPr lang="en-US" altLang="en-US" sz="2000">
              <a:solidFill>
                <a:srgbClr val="0070C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Signals controlling traffic and pedestrians (e.g., lights and pedestrian walk indicators).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367" y="246212"/>
            <a:ext cx="10058400" cy="988906"/>
          </a:xfrm>
        </p:spPr>
        <p:txBody>
          <a:bodyPr>
            <a:normAutofit/>
          </a:bodyPr>
          <a:lstStyle/>
          <a:p>
            <a:pPr algn="ctr"/>
            <a:r>
              <a:rPr lang="en-US" altLang="en-US" sz="2200" b="1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Simple Example of a Computational Model</a:t>
            </a:r>
            <a:endParaRPr lang="en-US" altLang="en-US" sz="2200" b="1">
              <a:solidFill>
                <a:srgbClr val="C0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5087" y="1235118"/>
            <a:ext cx="10890504" cy="4023360"/>
          </a:xfrm>
        </p:spPr>
        <p:txBody>
          <a:bodyPr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This computational model is used in real traffic systems to: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Control Traffic Flow: 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Ensure vehicles and pedestrians move safely and efficiently.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Adapt to Real-World Events: 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Extend the red light if pedestrians need more time.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r>
              <a:rPr lang="en-US" altLang="en-US" sz="2000">
                <a:solidFill>
                  <a:srgbClr val="0070C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Simulate and Optimize: </a:t>
            </a:r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Test different traffic patterns in simulations to minimize congestion.</a:t>
            </a: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</a:pPr>
            <a:endParaRPr lang="en-US" altLang="en-US" sz="2000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Presentation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Gill Sans MT</vt:lpstr>
      <vt:lpstr>Calibri Light</vt:lpstr>
      <vt:lpstr>Calibri</vt:lpstr>
      <vt:lpstr>Microsoft YaHei</vt:lpstr>
      <vt:lpstr>Arial Unicode MS</vt:lpstr>
      <vt:lpstr>Inter</vt:lpstr>
      <vt:lpstr>Roboto</vt:lpstr>
      <vt:lpstr>Times New Roman</vt:lpstr>
      <vt:lpstr>Segoe Print</vt:lpstr>
      <vt:lpstr>Gill Sans MT Condensed</vt:lpstr>
      <vt:lpstr>Office Theme</vt:lpstr>
      <vt:lpstr>1_Office Theme</vt:lpstr>
      <vt:lpstr>Structured programming</vt:lpstr>
      <vt:lpstr>Automata theory</vt:lpstr>
      <vt:lpstr>Key concepts </vt:lpstr>
      <vt:lpstr>Key Components of Automata:</vt:lpstr>
      <vt:lpstr>Applications of Automata in Real Life</vt:lpstr>
      <vt:lpstr>Simple Example of a Computational Model</vt:lpstr>
      <vt:lpstr>Simple Example of a Computational Model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Fundamentals</dc:title>
  <dc:creator>Sri Preethaa</dc:creator>
  <cp:lastModifiedBy>sripr</cp:lastModifiedBy>
  <cp:revision>63</cp:revision>
  <dcterms:created xsi:type="dcterms:W3CDTF">2024-05-17T05:37:00Z</dcterms:created>
  <dcterms:modified xsi:type="dcterms:W3CDTF">2024-12-13T11:10:52Z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E8D19958A5AA49ED9125231B24A429F4_12</vt:lpwstr>
  </property>
  <property fmtid="{D5CDD505-2E9C-101B-9397-08002B2CF9AE}" pid="3" name="KSOProductBuildVer">
    <vt:lpwstr>1033-12.2.0.19307</vt:lpwstr>
  </property>
</Properties>
</file>