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3"/>
  </p:notesMasterIdLst>
  <p:sldIdLst>
    <p:sldId id="257" r:id="rId3"/>
    <p:sldId id="397" r:id="rId4"/>
    <p:sldId id="398" r:id="rId5"/>
    <p:sldId id="391" r:id="rId6"/>
    <p:sldId id="355" r:id="rId7"/>
    <p:sldId id="356" r:id="rId8"/>
    <p:sldId id="357" r:id="rId9"/>
    <p:sldId id="359" r:id="rId10"/>
    <p:sldId id="358" r:id="rId11"/>
    <p:sldId id="399" r:id="rId12"/>
    <p:sldId id="354" r:id="rId13"/>
    <p:sldId id="360" r:id="rId14"/>
    <p:sldId id="361" r:id="rId15"/>
    <p:sldId id="362" r:id="rId16"/>
    <p:sldId id="363" r:id="rId17"/>
    <p:sldId id="282" r:id="rId18"/>
    <p:sldId id="283" r:id="rId19"/>
    <p:sldId id="364" r:id="rId20"/>
    <p:sldId id="365" r:id="rId21"/>
    <p:sldId id="287" r:id="rId22"/>
    <p:sldId id="288" r:id="rId23"/>
    <p:sldId id="289" r:id="rId24"/>
    <p:sldId id="366" r:id="rId25"/>
    <p:sldId id="291" r:id="rId26"/>
    <p:sldId id="292" r:id="rId27"/>
    <p:sldId id="293" r:id="rId28"/>
    <p:sldId id="294" r:id="rId29"/>
    <p:sldId id="295" r:id="rId30"/>
    <p:sldId id="296" r:id="rId31"/>
    <p:sldId id="3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F2FB6-3A4B-4FCC-AD13-3A5BEC332BC8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DE743-C5AC-4780-B5E5-1E5C11CE1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07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E2B3A5-7D4B-487B-B96B-0A32C02EC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675" y="735013"/>
            <a:ext cx="6513513" cy="366395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91F8846-0BB2-4261-81D8-4080FC518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645025"/>
            <a:ext cx="4873625" cy="439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9C22C6D-7765-4048-8B5E-C0E01FD36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675" y="735013"/>
            <a:ext cx="6513513" cy="3663950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4D83135-4101-471D-AF28-5F699E9FF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645025"/>
            <a:ext cx="4873625" cy="439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DFFDA24-C39C-4A71-876F-288FB88F14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675" y="735013"/>
            <a:ext cx="6513513" cy="3663950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3B61F93-CEBA-4781-A1FB-4BAA37AC2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645025"/>
            <a:ext cx="4873625" cy="439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4AE5A04-1879-464E-A715-F5629F758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675" y="735013"/>
            <a:ext cx="6513513" cy="3663950"/>
          </a:xfrm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9E15653-2380-41E2-BBA1-C2DE84113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645025"/>
            <a:ext cx="4873625" cy="439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32DA728-F268-4655-A6A7-69A40F9C04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675" y="735013"/>
            <a:ext cx="6513513" cy="3663950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5DD00FE-EE79-4347-993C-44966052B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645025"/>
            <a:ext cx="4873625" cy="439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F46A704-B04E-47F8-A83D-0864F1ABBA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675" y="735013"/>
            <a:ext cx="6513513" cy="3663950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42C51F9-55A6-4CE8-8F5A-07D9F0045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645025"/>
            <a:ext cx="4873625" cy="439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86CFDEA-C844-47D7-A8AE-9A7380AA4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675" y="735013"/>
            <a:ext cx="6513513" cy="3663950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240322A-D603-4BC5-BFE3-D7818D7BE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645025"/>
            <a:ext cx="4873625" cy="439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951DAD7-5D55-4D6A-AD46-A6CD84698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675" y="735013"/>
            <a:ext cx="6513513" cy="3663950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8450598-FE23-4EEB-8E20-EC7B6BC5B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645025"/>
            <a:ext cx="4873625" cy="439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0252B4F-0E6A-4D45-97B5-49B34D3FA1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675" y="735013"/>
            <a:ext cx="6513513" cy="3663950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3E0E745-A0AA-487F-8A9F-D2C59D27D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645025"/>
            <a:ext cx="4873625" cy="439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88AD-D514-488E-A680-CCE6F7C68187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A540-D1B4-4EC6-98ED-64878CC2BEEC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E763-117F-494E-AC37-1592F806AF68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79E-97E5-4A6F-A071-641D56C910AA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EBD4-0C46-42AC-8007-808B825B4EAE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CD99-0A0C-4BDE-8008-EAE53D28E73A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F84E-47DF-4906-88BC-BC279B0F9E88}" type="datetime1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F865-A43C-4ED4-90FB-0AC41B9E42FD}" type="datetime1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556A-8196-4316-9317-231D8367952A}" type="datetime1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01C-8BAF-4C13-BC42-5B2F649BCC30}" type="datetime1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D93A-B03B-4247-84C4-40D6F66B5018}" type="datetime1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08BA-8729-4949-A3B2-11366A2DFD7D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2771-D0CC-43BA-B7D1-DE5B0DFEE596}" type="datetime1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DBBC-8C96-477F-9156-52C371F7D24B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9874-85A7-464D-B9D6-B61D75285C28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2767-3022-409D-9115-4791435D46E9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11AA-D078-4AE8-9969-EFF232250654}" type="datetime1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BFF4-45A2-4E8E-A40F-1C3C3DD7B96A}" type="datetime1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7A48-7EA3-409A-8E0B-AFBD38EB8E5E}" type="datetime1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EB9E-CDC1-47A2-BE98-BB1B23AC549D}" type="datetime1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C64F-3331-420F-A015-AD9F2AD56C65}" type="datetime1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B334-0A0C-489E-AA70-D446DADE5954}" type="datetime1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5AE5-FBD7-4EAB-8222-3BF597D16C57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Dr. Sri Preethaa K R / SCOPE/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0640-AFC6-4075-A939-A9B74A984DC0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Dr. Sri Preethaa K R / SCOPE/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FF2C-0D86-43A9-B0FD-6C4E6749D9A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67" y="246212"/>
            <a:ext cx="10058400" cy="98890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Module 1 - </a:t>
            </a:r>
            <a:r>
              <a:rPr 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Introduction to Languages and</a:t>
            </a:r>
            <a:br>
              <a:rPr 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</a:br>
            <a:r>
              <a:rPr 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Grammars</a:t>
            </a:r>
            <a:endParaRPr lang="en-IN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995" y="1235075"/>
            <a:ext cx="6426926" cy="475642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altLang="en-US" sz="1800" b="1" dirty="0">
                <a:latin typeface="Gill Sans MT" panose="020B0502020104020203" pitchFamily="34" charset="0"/>
                <a:cs typeface="Gill Sans MT" panose="020B0502020104020203" pitchFamily="34" charset="0"/>
              </a:rPr>
              <a:t>Lecture Topic</a:t>
            </a:r>
            <a:endParaRPr lang="en-US" altLang="en-US" sz="1800" b="1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Overview of a Computational Models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1800" b="1" dirty="0">
                <a:latin typeface="Gill Sans MT" panose="020B0502020104020203" pitchFamily="34" charset="0"/>
                <a:cs typeface="Gill Sans MT" panose="020B0502020104020203" pitchFamily="34" charset="0"/>
              </a:rPr>
              <a:t>Contents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7030A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Chomsky Hierarchy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7030A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Basic terminologies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7030A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Strings and its operations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7030A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Languages and its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E92DB-F1B9-85E7-E78F-8EAE9272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16372-793F-04DE-2E1C-4EC6AE29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>
            <a:extLst>
              <a:ext uri="{FF2B5EF4-FFF2-40B4-BE49-F238E27FC236}">
                <a16:creationId xmlns:a16="http://schemas.microsoft.com/office/drawing/2014/main" id="{85FED448-7616-41A3-8334-BE5492AA2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79606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Strings and Languages (4)</a:t>
            </a: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65D5CFB2-8029-470C-A7B5-1B63FB9A3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406" y="980894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79000"/>
              </a:lnSpc>
              <a:defRPr/>
            </a:pP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Power of an Alphabet</a:t>
            </a:r>
            <a:r>
              <a:rPr lang="en-US" sz="2000" dirty="0">
                <a:latin typeface="Gill Sans MT" panose="020B0502020104020203" pitchFamily="34" charset="0"/>
              </a:rPr>
              <a:t>: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</a:t>
            </a:r>
            <a:r>
              <a:rPr lang="en-US" sz="2000" i="1" baseline="30000" dirty="0">
                <a:latin typeface="Gill Sans MT" panose="020B0502020104020203" pitchFamily="34" charset="0"/>
              </a:rPr>
              <a:t>k</a:t>
            </a:r>
            <a:r>
              <a:rPr lang="en-US" sz="2000" dirty="0">
                <a:latin typeface="Gill Sans MT" panose="020B0502020104020203" pitchFamily="34" charset="0"/>
              </a:rPr>
              <a:t> = the set of strings of length k with symbols from 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dirty="0">
                <a:latin typeface="Gill Sans MT" panose="020B0502020104020203" pitchFamily="34" charset="0"/>
              </a:rPr>
              <a:t>  </a:t>
            </a: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Example: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</a:t>
            </a:r>
            <a:r>
              <a:rPr lang="en-US" sz="2000" dirty="0">
                <a:latin typeface="Gill Sans MT" panose="020B0502020104020203" pitchFamily="34" charset="0"/>
              </a:rPr>
              <a:t> = {0, 1}</a:t>
            </a: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1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dirty="0">
                <a:latin typeface="Gill Sans MT" panose="020B0502020104020203" pitchFamily="34" charset="0"/>
              </a:rPr>
              <a:t> = {0, 1} </a:t>
            </a: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2</a:t>
            </a:r>
            <a:r>
              <a:rPr lang="en-US" sz="2000" dirty="0">
                <a:latin typeface="Gill Sans MT" panose="020B0502020104020203" pitchFamily="34" charset="0"/>
              </a:rPr>
              <a:t> = {00, 01, 10, 11} </a:t>
            </a: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0</a:t>
            </a:r>
            <a:r>
              <a:rPr lang="en-US" sz="2000" dirty="0">
                <a:latin typeface="Gill Sans MT" panose="020B0502020104020203" pitchFamily="34" charset="0"/>
              </a:rPr>
              <a:t> = {e} </a:t>
            </a:r>
          </a:p>
          <a:p>
            <a:pPr marL="342900" indent="-342900">
              <a:lnSpc>
                <a:spcPct val="79000"/>
              </a:lnSpc>
              <a:defRPr/>
            </a:pPr>
            <a:endParaRPr lang="en-US" sz="2000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  <a:p>
            <a:pPr marL="342900" indent="-342900">
              <a:lnSpc>
                <a:spcPct val="79000"/>
              </a:lnSpc>
              <a:defRPr/>
            </a:pP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Question</a:t>
            </a:r>
            <a:r>
              <a:rPr lang="en-US" sz="2000" dirty="0">
                <a:latin typeface="Gill Sans MT" panose="020B0502020104020203" pitchFamily="34" charset="0"/>
              </a:rPr>
              <a:t>: How many strings are there in 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3</a:t>
            </a:r>
            <a:r>
              <a:rPr lang="en-US" sz="2000" dirty="0">
                <a:latin typeface="Gill Sans MT" panose="020B0502020104020203" pitchFamily="34" charset="0"/>
              </a:rPr>
              <a:t>?</a:t>
            </a:r>
          </a:p>
          <a:p>
            <a:pPr marL="742950" lvl="1" indent="-285750">
              <a:lnSpc>
                <a:spcPct val="70000"/>
              </a:lnSpc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342900" indent="-342900">
              <a:lnSpc>
                <a:spcPct val="79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The set of all strings over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</a:t>
            </a:r>
            <a:r>
              <a:rPr lang="en-US" sz="2000" dirty="0">
                <a:latin typeface="Gill Sans MT" panose="020B0502020104020203" pitchFamily="34" charset="0"/>
              </a:rPr>
              <a:t> is denoted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</a:t>
            </a:r>
            <a:r>
              <a:rPr lang="en-US" sz="2000" i="1" baseline="30000" dirty="0">
                <a:latin typeface="Gill Sans MT" panose="020B0502020104020203" pitchFamily="34" charset="0"/>
              </a:rPr>
              <a:t>*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*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0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 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1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 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2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 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3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 …</a:t>
            </a:r>
          </a:p>
          <a:p>
            <a:pPr marL="342900" indent="-342900">
              <a:lnSpc>
                <a:spcPct val="79000"/>
              </a:lnSpc>
              <a:defRPr/>
            </a:pP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Also 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+</a:t>
            </a:r>
            <a:r>
              <a:rPr lang="en-US" sz="2000" dirty="0">
                <a:latin typeface="Gill Sans MT" panose="020B0502020104020203" pitchFamily="34" charset="0"/>
              </a:rPr>
              <a:t> =  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1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 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2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 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3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 …</a:t>
            </a: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*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+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 {e}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+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S</a:t>
            </a:r>
            <a:r>
              <a:rPr lang="en-US" sz="2000" baseline="30000" dirty="0">
                <a:solidFill>
                  <a:srgbClr val="A50021"/>
                </a:solidFill>
                <a:latin typeface="Gill Sans MT" panose="020B0502020104020203" pitchFamily="34" charset="0"/>
              </a:rPr>
              <a:t>*</a:t>
            </a:r>
            <a:r>
              <a:rPr lang="en-US" sz="2000" dirty="0">
                <a:latin typeface="Gill Sans MT" panose="020B0502020104020203" pitchFamily="34" charset="0"/>
              </a:rPr>
              <a:t> -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{e}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8E9B0-77FB-4514-A5A0-0B8DCCF8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4BDA47FC-6BD8-46B5-AFCA-D59C2AA9C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Strings and Languages (5)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EBE02A3C-3D5E-40C1-8EE7-AC802F1AB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531" y="734333"/>
            <a:ext cx="10515600" cy="598714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Substring</a:t>
            </a:r>
            <a:r>
              <a:rPr lang="en-US" sz="2000" dirty="0">
                <a:latin typeface="Gill Sans MT" panose="020B0502020104020203" pitchFamily="34" charset="0"/>
              </a:rPr>
              <a:t>: any string of consecutive characters in some string </a:t>
            </a:r>
            <a:r>
              <a:rPr lang="en-US" sz="2000" i="1" dirty="0">
                <a:latin typeface="Gill Sans MT" panose="020B0502020104020203" pitchFamily="34" charset="0"/>
              </a:rPr>
              <a:t>w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If </a:t>
            </a:r>
            <a:r>
              <a:rPr lang="en-US" sz="2000" i="1" dirty="0">
                <a:latin typeface="Gill Sans MT" panose="020B0502020104020203" pitchFamily="34" charset="0"/>
              </a:rPr>
              <a:t>w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dirty="0" err="1">
                <a:latin typeface="Gill Sans MT" panose="020B0502020104020203" pitchFamily="34" charset="0"/>
              </a:rPr>
              <a:t>abc</a:t>
            </a:r>
            <a:endParaRPr lang="en-US" sz="2000" dirty="0">
              <a:latin typeface="Gill Sans MT" panose="020B0502020104020203" pitchFamily="34" charset="0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e, a, ab, </a:t>
            </a:r>
            <a:r>
              <a:rPr lang="en-US" sz="2000" dirty="0" err="1">
                <a:latin typeface="Gill Sans MT" panose="020B0502020104020203" pitchFamily="34" charset="0"/>
              </a:rPr>
              <a:t>abc</a:t>
            </a:r>
            <a:r>
              <a:rPr lang="en-US" sz="2000" dirty="0">
                <a:latin typeface="Gill Sans MT" panose="020B0502020104020203" pitchFamily="34" charset="0"/>
              </a:rPr>
              <a:t> are substrings of </a:t>
            </a:r>
            <a:r>
              <a:rPr lang="en-US" sz="2000" i="1" dirty="0">
                <a:latin typeface="Gill Sans MT" panose="020B0502020104020203" pitchFamily="34" charset="0"/>
              </a:rPr>
              <a:t>w</a:t>
            </a:r>
          </a:p>
          <a:p>
            <a:pPr lvl="1">
              <a:lnSpc>
                <a:spcPct val="100000"/>
              </a:lnSpc>
              <a:spcAft>
                <a:spcPts val="500"/>
              </a:spcAft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Prefix</a:t>
            </a:r>
            <a:r>
              <a:rPr lang="en-US" sz="2000" dirty="0">
                <a:latin typeface="Gill Sans MT" panose="020B0502020104020203" pitchFamily="34" charset="0"/>
              </a:rPr>
              <a:t> and </a:t>
            </a: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suffix</a:t>
            </a:r>
            <a:r>
              <a:rPr lang="en-US" sz="2000" dirty="0">
                <a:latin typeface="Gill Sans MT" panose="020B0502020104020203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if w = vu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v is a prefix of w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u is a suffix of w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Example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lang="en-US" dirty="0">
                <a:latin typeface="Gill Sans MT" panose="020B0502020104020203" pitchFamily="34" charset="0"/>
              </a:rPr>
              <a:t>If w = </a:t>
            </a:r>
            <a:r>
              <a:rPr lang="en-US" dirty="0" err="1">
                <a:latin typeface="Gill Sans MT" panose="020B0502020104020203" pitchFamily="34" charset="0"/>
              </a:rPr>
              <a:t>abc</a:t>
            </a:r>
            <a:endParaRPr lang="en-US" dirty="0">
              <a:latin typeface="Gill Sans MT" panose="020B0502020104020203" pitchFamily="34" charset="0"/>
            </a:endParaRPr>
          </a:p>
          <a:p>
            <a:pPr lvl="2" eaLnBrk="1" hangingPunct="1">
              <a:lnSpc>
                <a:spcPct val="100000"/>
              </a:lnSpc>
              <a:defRPr/>
            </a:pPr>
            <a:r>
              <a:rPr lang="en-US" dirty="0">
                <a:latin typeface="Gill Sans MT" panose="020B0502020104020203" pitchFamily="34" charset="0"/>
              </a:rPr>
              <a:t>a, ab , </a:t>
            </a:r>
            <a:r>
              <a:rPr lang="en-US" dirty="0" err="1">
                <a:latin typeface="Gill Sans MT" panose="020B0502020104020203" pitchFamily="34" charset="0"/>
              </a:rPr>
              <a:t>abc</a:t>
            </a:r>
            <a:r>
              <a:rPr lang="en-US" dirty="0">
                <a:latin typeface="Gill Sans MT" panose="020B0502020104020203" pitchFamily="34" charset="0"/>
              </a:rPr>
              <a:t> are prefixes of w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lang="en-US" dirty="0">
                <a:latin typeface="Gill Sans MT" panose="020B0502020104020203" pitchFamily="34" charset="0"/>
              </a:rPr>
              <a:t>c, </a:t>
            </a:r>
            <a:r>
              <a:rPr lang="en-US" dirty="0" err="1">
                <a:latin typeface="Gill Sans MT" panose="020B0502020104020203" pitchFamily="34" charset="0"/>
              </a:rPr>
              <a:t>bc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abc</a:t>
            </a:r>
            <a:r>
              <a:rPr lang="en-US" dirty="0">
                <a:latin typeface="Gill Sans MT" panose="020B0502020104020203" pitchFamily="34" charset="0"/>
              </a:rPr>
              <a:t> are suffixes of w</a:t>
            </a:r>
          </a:p>
          <a:p>
            <a:pPr lvl="2" eaLnBrk="1" hangingPunct="1">
              <a:lnSpc>
                <a:spcPct val="100000"/>
              </a:lnSpc>
              <a:defRPr/>
            </a:pPr>
            <a:endParaRPr lang="en-US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US" altLang="en-US" sz="2200" dirty="0">
                <a:effectLst/>
                <a:latin typeface="Gill Sans MT" panose="020B0502020104020203" pitchFamily="34" charset="0"/>
              </a:rPr>
              <a:t>Suppose:</a:t>
            </a:r>
            <a:r>
              <a:rPr lang="en-US" altLang="en-US" sz="2200" dirty="0">
                <a:solidFill>
                  <a:srgbClr val="A50021"/>
                </a:solidFill>
                <a:effectLst/>
                <a:latin typeface="Gill Sans MT" panose="020B0502020104020203" pitchFamily="34" charset="0"/>
              </a:rPr>
              <a:t>  S </a:t>
            </a:r>
            <a:r>
              <a:rPr lang="en-US" altLang="en-US" sz="2200" dirty="0">
                <a:effectLst/>
                <a:latin typeface="Gill Sans MT" panose="020B0502020104020203" pitchFamily="34" charset="0"/>
              </a:rPr>
              <a:t>is the string</a:t>
            </a:r>
            <a:r>
              <a:rPr lang="en-US" altLang="en-US" sz="2200" dirty="0">
                <a:solidFill>
                  <a:srgbClr val="A50021"/>
                </a:solidFill>
                <a:effectLst/>
                <a:latin typeface="Gill Sans MT" panose="020B0502020104020203" pitchFamily="34" charset="0"/>
              </a:rPr>
              <a:t>  banana</a:t>
            </a:r>
          </a:p>
          <a:p>
            <a:pPr lvl="1" eaLnBrk="1" hangingPunct="1"/>
            <a:r>
              <a:rPr lang="en-US" altLang="en-US" sz="2200" b="1" dirty="0">
                <a:solidFill>
                  <a:srgbClr val="A50021"/>
                </a:solidFill>
                <a:latin typeface="Gill Sans MT" panose="020B0502020104020203" pitchFamily="34" charset="0"/>
              </a:rPr>
              <a:t>Prefix  :</a:t>
            </a:r>
            <a:r>
              <a:rPr lang="en-US" altLang="en-US" sz="2200" b="1" dirty="0">
                <a:solidFill>
                  <a:srgbClr val="00CC00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200" b="1" dirty="0">
                <a:solidFill>
                  <a:schemeClr val="tx2"/>
                </a:solidFill>
                <a:latin typeface="Gill Sans MT" panose="020B0502020104020203" pitchFamily="34" charset="0"/>
              </a:rPr>
              <a:t>ban,  banana</a:t>
            </a:r>
          </a:p>
          <a:p>
            <a:pPr lvl="1" eaLnBrk="1" hangingPunct="1"/>
            <a:r>
              <a:rPr lang="en-US" altLang="en-US" sz="2200" b="1" dirty="0">
                <a:solidFill>
                  <a:srgbClr val="A50021"/>
                </a:solidFill>
                <a:latin typeface="Gill Sans MT" panose="020B0502020104020203" pitchFamily="34" charset="0"/>
              </a:rPr>
              <a:t>Suffix  :</a:t>
            </a:r>
            <a:r>
              <a:rPr lang="en-US" altLang="en-US" sz="2200" b="1" dirty="0">
                <a:solidFill>
                  <a:srgbClr val="00CC00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200" b="1" dirty="0">
                <a:latin typeface="Gill Sans MT" panose="020B0502020104020203" pitchFamily="34" charset="0"/>
              </a:rPr>
              <a:t>ana, banana</a:t>
            </a:r>
          </a:p>
          <a:p>
            <a:pPr lvl="1" eaLnBrk="1" hangingPunct="1"/>
            <a:r>
              <a:rPr lang="en-US" altLang="en-US" sz="2200" b="1" dirty="0">
                <a:solidFill>
                  <a:srgbClr val="A50021"/>
                </a:solidFill>
                <a:latin typeface="Gill Sans MT" panose="020B0502020104020203" pitchFamily="34" charset="0"/>
              </a:rPr>
              <a:t>Substring :</a:t>
            </a:r>
            <a:r>
              <a:rPr lang="en-US" altLang="en-US" sz="2200" b="1" dirty="0">
                <a:solidFill>
                  <a:srgbClr val="00CC00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200" b="1" dirty="0">
                <a:latin typeface="Gill Sans MT" panose="020B0502020104020203" pitchFamily="34" charset="0"/>
              </a:rPr>
              <a:t>nan, ban, ana, banana</a:t>
            </a:r>
          </a:p>
          <a:p>
            <a:pPr marL="914400" lvl="2" indent="0" eaLnBrk="1" hangingPunct="1">
              <a:lnSpc>
                <a:spcPct val="100000"/>
              </a:lnSpc>
              <a:buNone/>
              <a:defRPr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AB9C1E-930D-4573-94CA-9E1A83BD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4C33C-5A2A-EEF0-1A74-BD740FA0D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8AE6-813C-17D4-CE5F-9D1B58DB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4" y="202669"/>
            <a:ext cx="10058400" cy="4504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9787-8BB8-561F-8CD4-2165E145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558535"/>
            <a:ext cx="11530149" cy="6299465"/>
          </a:xfrm>
        </p:spPr>
        <p:txBody>
          <a:bodyPr>
            <a:noAutofit/>
          </a:bodyPr>
          <a:lstStyle/>
          <a:p>
            <a:pPr marL="457200" indent="-45720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Since </a:t>
            </a:r>
            <a:r>
              <a:rPr lang="en-US" sz="2000" dirty="0">
                <a:solidFill>
                  <a:srgbClr val="0070C0"/>
                </a:solidFill>
                <a:latin typeface="Gill Sans MT" panose="020B0502020104020203" pitchFamily="34" charset="0"/>
              </a:rPr>
              <a:t>concatenation of strings is associative</a:t>
            </a:r>
            <a:r>
              <a:rPr lang="en-US" sz="2000" dirty="0">
                <a:latin typeface="Gill Sans MT" panose="020B0502020104020203" pitchFamily="34" charset="0"/>
              </a:rPr>
              <a:t>, so is the concatenation of languages. 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That is, for all languages L1, L2 and L3,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(L1.L2).L3 = L1.(L2.L3).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Hence, (L1L2)L3 may simply be written as L1.L2.L3.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2. The number of strings in L1L2 is always less than or equal to the product of individual numbers, i.e.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|L1.L2| ≤ |L1|.|L2|.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3. L1 ⊆ L1.L2 if and only if ε ∈ L2.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4. Similarly, ε ∈ L1 if and only if L2 ⊆ L1. L2.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BEFA-DBCE-A656-BC08-D7B51C50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97E43-25CB-2AAE-FFAB-C0890863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5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B292C-8325-2E65-A13C-7EEED1A15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BC24-17F1-A356-7656-4CDFAFC6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4" y="202669"/>
            <a:ext cx="10058400" cy="4504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5DBA-6EB2-12E9-D910-C8FE6491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558535"/>
            <a:ext cx="11530149" cy="629946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1. Kleene star of the language {01} is {</a:t>
            </a:r>
            <a:r>
              <a:rPr lang="el-GR" sz="2000" dirty="0">
                <a:latin typeface="Gill Sans MT" panose="020B0502020104020203" pitchFamily="34" charset="0"/>
              </a:rPr>
              <a:t>ε, 01, 0101, 010101, . . .} = {(01)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baseline="30000" dirty="0">
                <a:latin typeface="Gill Sans MT" panose="020B0502020104020203" pitchFamily="34" charset="0"/>
              </a:rPr>
              <a:t>n</a:t>
            </a:r>
            <a:r>
              <a:rPr lang="en-US" sz="2000" dirty="0">
                <a:latin typeface="Gill Sans MT" panose="020B0502020104020203" pitchFamily="34" charset="0"/>
              </a:rPr>
              <a:t> / | n ≥ 0}.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2. If L = {0, 10}, then L </a:t>
            </a:r>
            <a:r>
              <a:rPr lang="en-US" sz="2000" baseline="30000" dirty="0">
                <a:latin typeface="Gill Sans MT" panose="020B0502020104020203" pitchFamily="34" charset="0"/>
              </a:rPr>
              <a:t>*</a:t>
            </a:r>
            <a:r>
              <a:rPr lang="en-US" sz="2000" dirty="0">
                <a:latin typeface="Gill Sans MT" panose="020B0502020104020203" pitchFamily="34" charset="0"/>
              </a:rPr>
              <a:t> = {</a:t>
            </a:r>
            <a:r>
              <a:rPr lang="el-GR" sz="2000" dirty="0">
                <a:latin typeface="Gill Sans MT" panose="020B0502020104020203" pitchFamily="34" charset="0"/>
              </a:rPr>
              <a:t>ε, 0, 10, 00, 010, 100, 1010, 000, . . .}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Since an arbitrary string in L</a:t>
            </a:r>
            <a:r>
              <a:rPr lang="en-US" sz="2000" baseline="30000" dirty="0">
                <a:latin typeface="Gill Sans MT" panose="020B0502020104020203" pitchFamily="34" charset="0"/>
              </a:rPr>
              <a:t> n  </a:t>
            </a:r>
            <a:r>
              <a:rPr lang="en-US" sz="2000" dirty="0">
                <a:latin typeface="Gill Sans MT" panose="020B0502020104020203" pitchFamily="34" charset="0"/>
              </a:rPr>
              <a:t>is of the form x</a:t>
            </a:r>
            <a:r>
              <a:rPr lang="en-US" sz="2000" baseline="30000" dirty="0">
                <a:latin typeface="Gill Sans MT" panose="020B0502020104020203" pitchFamily="34" charset="0"/>
              </a:rPr>
              <a:t> 1 </a:t>
            </a:r>
            <a:r>
              <a:rPr lang="en-US" sz="2000" dirty="0">
                <a:latin typeface="Gill Sans MT" panose="020B0502020104020203" pitchFamily="34" charset="0"/>
              </a:rPr>
              <a:t>x</a:t>
            </a:r>
            <a:r>
              <a:rPr lang="en-US" sz="2000" baseline="30000" dirty="0">
                <a:latin typeface="Gill Sans MT" panose="020B0502020104020203" pitchFamily="34" charset="0"/>
              </a:rPr>
              <a:t> 2</a:t>
            </a:r>
            <a:r>
              <a:rPr lang="en-US" sz="2000" dirty="0">
                <a:latin typeface="Gill Sans MT" panose="020B0502020104020203" pitchFamily="34" charset="0"/>
              </a:rPr>
              <a:t> · · · x</a:t>
            </a:r>
            <a:r>
              <a:rPr lang="en-US" sz="2000" baseline="30000" dirty="0">
                <a:latin typeface="Gill Sans MT" panose="020B0502020104020203" pitchFamily="34" charset="0"/>
              </a:rPr>
              <a:t> n</a:t>
            </a:r>
            <a:r>
              <a:rPr lang="en-US" sz="2000" dirty="0">
                <a:latin typeface="Gill Sans MT" panose="020B0502020104020203" pitchFamily="34" charset="0"/>
              </a:rPr>
              <a:t>, for xi ∈ L and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L</a:t>
            </a:r>
            <a:r>
              <a:rPr lang="en-US" sz="2000" baseline="30000" dirty="0">
                <a:latin typeface="Gill Sans MT" panose="020B0502020104020203" pitchFamily="34" charset="0"/>
              </a:rPr>
              <a:t> * </a:t>
            </a:r>
            <a:r>
              <a:rPr lang="en-US" sz="2000" dirty="0">
                <a:latin typeface="Gill Sans MT" panose="020B0502020104020203" pitchFamily="34" charset="0"/>
              </a:rPr>
              <a:t>= [ n≥0  L</a:t>
            </a:r>
            <a:r>
              <a:rPr lang="en-US" sz="2000" baseline="30000" dirty="0">
                <a:latin typeface="Gill Sans MT" panose="020B0502020104020203" pitchFamily="34" charset="0"/>
              </a:rPr>
              <a:t> n</a:t>
            </a:r>
            <a:r>
              <a:rPr lang="en-US" sz="2000" dirty="0">
                <a:latin typeface="Gill Sans MT" panose="020B0502020104020203" pitchFamily="34" charset="0"/>
              </a:rPr>
              <a:t>, one can easily observe that L∗ = {x</a:t>
            </a:r>
            <a:r>
              <a:rPr lang="en-US" sz="2000" baseline="30000" dirty="0">
                <a:latin typeface="Gill Sans MT" panose="020B0502020104020203" pitchFamily="34" charset="0"/>
              </a:rPr>
              <a:t> 1 </a:t>
            </a:r>
            <a:r>
              <a:rPr lang="en-US" sz="2000" dirty="0">
                <a:latin typeface="Gill Sans MT" panose="020B0502020104020203" pitchFamily="34" charset="0"/>
              </a:rPr>
              <a:t>x</a:t>
            </a:r>
            <a:r>
              <a:rPr lang="en-US" sz="2000" baseline="30000" dirty="0">
                <a:latin typeface="Gill Sans MT" panose="020B0502020104020203" pitchFamily="34" charset="0"/>
              </a:rPr>
              <a:t> 2</a:t>
            </a:r>
            <a:r>
              <a:rPr lang="en-US" sz="2000" dirty="0">
                <a:latin typeface="Gill Sans MT" panose="020B0502020104020203" pitchFamily="34" charset="0"/>
              </a:rPr>
              <a:t> · · · x</a:t>
            </a:r>
            <a:r>
              <a:rPr lang="en-US" sz="2000" baseline="30000" dirty="0">
                <a:latin typeface="Gill Sans MT" panose="020B0502020104020203" pitchFamily="34" charset="0"/>
              </a:rPr>
              <a:t> n</a:t>
            </a:r>
            <a:r>
              <a:rPr lang="en-US" sz="2000" dirty="0">
                <a:latin typeface="Gill Sans MT" panose="020B0502020104020203" pitchFamily="34" charset="0"/>
              </a:rPr>
              <a:t> | n ≥ 0 and xi</a:t>
            </a:r>
            <a:r>
              <a:rPr lang="en-US" sz="2000" baseline="30000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 ∈ L, for 1 ≤ 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 ≤ n}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Thus, a typical string in L∗ is a concatenation of finitely many strings of L.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3. </a:t>
            </a:r>
            <a:r>
              <a:rPr lang="en-IN" sz="2000" dirty="0">
                <a:latin typeface="Gill Sans MT" panose="020B0502020104020203" pitchFamily="34" charset="0"/>
              </a:rPr>
              <a:t>Note that, the Kleene star of the language L = {0, 1} over the alphabet </a:t>
            </a:r>
            <a:r>
              <a:rPr lang="el-GR" sz="2000" dirty="0"/>
              <a:t>Σ = {0, 1} </a:t>
            </a:r>
            <a:r>
              <a:rPr lang="en-IN" sz="2000" dirty="0">
                <a:latin typeface="Gill Sans MT" panose="020B0502020104020203" pitchFamily="34" charset="0"/>
              </a:rPr>
              <a:t>is 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2000" dirty="0">
                <a:latin typeface="Gill Sans MT" panose="020B0502020104020203" pitchFamily="34" charset="0"/>
              </a:rPr>
              <a:t>L ∗ = L </a:t>
            </a:r>
            <a:r>
              <a:rPr lang="en-US" sz="2000" baseline="30000" dirty="0">
                <a:latin typeface="Gill Sans MT" panose="020B0502020104020203" pitchFamily="34" charset="0"/>
              </a:rPr>
              <a:t>0</a:t>
            </a:r>
            <a:r>
              <a:rPr lang="en-IN" sz="2000" dirty="0">
                <a:latin typeface="Gill Sans MT" panose="020B0502020104020203" pitchFamily="34" charset="0"/>
              </a:rPr>
              <a:t> ∪ L </a:t>
            </a:r>
            <a:r>
              <a:rPr lang="en-US" sz="2000" baseline="30000" dirty="0">
                <a:latin typeface="Gill Sans MT" panose="020B0502020104020203" pitchFamily="34" charset="0"/>
              </a:rPr>
              <a:t>1 </a:t>
            </a:r>
            <a:r>
              <a:rPr lang="en-IN" sz="2000" dirty="0">
                <a:latin typeface="Gill Sans MT" panose="020B0502020104020203" pitchFamily="34" charset="0"/>
              </a:rPr>
              <a:t>∪ L </a:t>
            </a:r>
            <a:r>
              <a:rPr lang="en-US" sz="2000" baseline="30000" dirty="0">
                <a:latin typeface="Gill Sans MT" panose="020B0502020104020203" pitchFamily="34" charset="0"/>
              </a:rPr>
              <a:t>2</a:t>
            </a:r>
            <a:r>
              <a:rPr lang="en-IN" sz="2000" dirty="0">
                <a:latin typeface="Gill Sans MT" panose="020B0502020104020203" pitchFamily="34" charset="0"/>
              </a:rPr>
              <a:t> ∪ · · · 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2000" dirty="0">
                <a:latin typeface="Gill Sans MT" panose="020B0502020104020203" pitchFamily="34" charset="0"/>
              </a:rPr>
              <a:t>= {</a:t>
            </a:r>
            <a:r>
              <a:rPr lang="el-GR" sz="2000" dirty="0"/>
              <a:t>ε} ∪ {0, 1} ∪ {00, 01, 10, 11} ∪ · · · </a:t>
            </a:r>
            <a:endParaRPr lang="en-IN" sz="2000" dirty="0"/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l-GR" sz="2000" dirty="0"/>
              <a:t>= {ε, 0, 1, 00, 01, 10, 11, · · · } </a:t>
            </a:r>
            <a:endParaRPr lang="en-IN" sz="2000" dirty="0"/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l-GR" sz="2000" dirty="0"/>
              <a:t>= </a:t>
            </a:r>
            <a:r>
              <a:rPr lang="en-IN" sz="2000" dirty="0">
                <a:latin typeface="Gill Sans MT" panose="020B0502020104020203" pitchFamily="34" charset="0"/>
              </a:rPr>
              <a:t>the set of all strings over </a:t>
            </a:r>
            <a:r>
              <a:rPr lang="el-GR" sz="2000" dirty="0"/>
              <a:t>Σ.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24838-FA03-9DC3-8CA9-5EF3D531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2E1E2-E844-CEBD-A9BA-F3A7D765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28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36BC6-D043-D3D6-A034-82A88AB96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2892-37D2-610E-F12D-5426C126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4" y="202669"/>
            <a:ext cx="10058400" cy="4504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3F84-4D4E-76FB-6A80-C96C5182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558535"/>
            <a:ext cx="11530149" cy="629946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4. The positive closure of a language L is denoted by L </a:t>
            </a:r>
            <a:r>
              <a:rPr lang="en-US" sz="2000" baseline="30000" dirty="0">
                <a:latin typeface="Gill Sans MT" panose="020B0502020104020203" pitchFamily="34" charset="0"/>
              </a:rPr>
              <a:t> +</a:t>
            </a:r>
            <a:r>
              <a:rPr lang="en-US" sz="2000" dirty="0">
                <a:latin typeface="Gill Sans MT" panose="020B0502020104020203" pitchFamily="34" charset="0"/>
              </a:rPr>
              <a:t> is defined as L </a:t>
            </a:r>
            <a:r>
              <a:rPr lang="en-US" sz="2000" baseline="30000" dirty="0">
                <a:latin typeface="Gill Sans MT" panose="020B0502020104020203" pitchFamily="34" charset="0"/>
              </a:rPr>
              <a:t> +</a:t>
            </a:r>
            <a:r>
              <a:rPr lang="en-US" sz="2000" dirty="0">
                <a:latin typeface="Gill Sans MT" panose="020B0502020104020203" pitchFamily="34" charset="0"/>
              </a:rPr>
              <a:t> = Union of L</a:t>
            </a:r>
            <a:r>
              <a:rPr lang="en-US" sz="2000" baseline="30000" dirty="0">
                <a:latin typeface="Gill Sans MT" panose="020B0502020104020203" pitchFamily="34" charset="0"/>
              </a:rPr>
              <a:t> 2</a:t>
            </a:r>
            <a:r>
              <a:rPr lang="en-US" sz="2000" dirty="0">
                <a:latin typeface="Gill Sans MT" panose="020B0502020104020203" pitchFamily="34" charset="0"/>
              </a:rPr>
              <a:t>  where n&gt;=1</a:t>
            </a:r>
          </a:p>
          <a:p>
            <a:pPr marL="0" indent="0" algn="ctr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2000" dirty="0">
                <a:latin typeface="Gill Sans MT" panose="020B0502020104020203" pitchFamily="34" charset="0"/>
              </a:rPr>
              <a:t>Thus, L </a:t>
            </a:r>
            <a:r>
              <a:rPr lang="en-US" sz="2000" baseline="30000" dirty="0">
                <a:latin typeface="Gill Sans MT" panose="020B0502020104020203" pitchFamily="34" charset="0"/>
              </a:rPr>
              <a:t>*</a:t>
            </a:r>
            <a:r>
              <a:rPr lang="en-IN" sz="2000" dirty="0">
                <a:latin typeface="Gill Sans MT" panose="020B0502020104020203" pitchFamily="34" charset="0"/>
              </a:rPr>
              <a:t> = L </a:t>
            </a:r>
            <a:r>
              <a:rPr lang="en-US" sz="2000" baseline="30000" dirty="0">
                <a:latin typeface="Gill Sans MT" panose="020B0502020104020203" pitchFamily="34" charset="0"/>
              </a:rPr>
              <a:t>+</a:t>
            </a:r>
            <a:r>
              <a:rPr lang="en-IN" sz="2000" dirty="0">
                <a:latin typeface="Gill Sans MT" panose="020B0502020104020203" pitchFamily="34" charset="0"/>
              </a:rPr>
              <a:t> ∪ {</a:t>
            </a:r>
            <a:r>
              <a:rPr lang="el-GR" sz="2000" dirty="0"/>
              <a:t>ε}</a:t>
            </a:r>
            <a:endParaRPr lang="en-IN" sz="2000" dirty="0"/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2000" b="1" dirty="0">
                <a:latin typeface="Gill Sans MT" panose="020B0502020104020203" pitchFamily="34" charset="0"/>
              </a:rPr>
              <a:t>Exercise :</a:t>
            </a:r>
          </a:p>
          <a:p>
            <a:pPr marL="342900" indent="-34290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The set of all strings over {a, b, c} that have ac as substring can be written as {</a:t>
            </a:r>
            <a:r>
              <a:rPr lang="en-US" sz="2000" dirty="0" err="1">
                <a:latin typeface="Gill Sans MT" panose="020B0502020104020203" pitchFamily="34" charset="0"/>
              </a:rPr>
              <a:t>xacy</a:t>
            </a:r>
            <a:r>
              <a:rPr lang="en-US" sz="2000" dirty="0">
                <a:latin typeface="Gill Sans MT" panose="020B0502020104020203" pitchFamily="34" charset="0"/>
              </a:rPr>
              <a:t> | x, y ∈ {a, b, c} ∗ }.</a:t>
            </a:r>
            <a:endParaRPr lang="en-IN" sz="2000" dirty="0">
              <a:latin typeface="Gill Sans MT" panose="020B0502020104020203" pitchFamily="34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The set of all strings over {a, b} in which every occurrence of b is not before an occurrence of a</a:t>
            </a:r>
            <a:r>
              <a:rPr lang="en-IN" sz="2000" dirty="0">
                <a:latin typeface="Gill Sans MT" panose="020B0502020104020203" pitchFamily="34" charset="0"/>
              </a:rPr>
              <a:t>.</a:t>
            </a:r>
          </a:p>
          <a:p>
            <a:pPr marL="457200" indent="-45720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The set of all strings over some alphabet Σ with equal number of a 0 s and b 0 s</a:t>
            </a:r>
            <a:endParaRPr lang="en-IN" sz="2000" dirty="0">
              <a:latin typeface="Gill Sans MT" panose="020B0502020104020203" pitchFamily="34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The set of all strings over some alphabet Σ with no consecutive a 0 s</a:t>
            </a:r>
            <a:r>
              <a:rPr lang="en-IN" sz="2000" dirty="0">
                <a:latin typeface="Gill Sans MT" panose="020B0502020104020203" pitchFamily="34" charset="0"/>
              </a:rPr>
              <a:t>.</a:t>
            </a:r>
          </a:p>
          <a:p>
            <a:pPr marL="457200" indent="-45720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The set of all strings over some alphabet Σ that have an a in the 5th position from the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7FD83-142C-F7FF-5D7C-BDDB9988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65509-C5D2-C396-B48D-64A98A48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11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C7FEE-6AE2-C0AF-0F57-20618036C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C103-DF8D-46A7-7585-1A97655D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4" y="202669"/>
            <a:ext cx="10058400" cy="4504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9DD8-CA24-50B1-913F-C29A9B15F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69" y="279267"/>
            <a:ext cx="11530149" cy="6578733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Gill Sans MT" panose="020B0502020104020203" pitchFamily="34" charset="0"/>
              </a:rPr>
              <a:t>String Properties:</a:t>
            </a: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latin typeface="Gill Sans MT" panose="020B0502020104020203" pitchFamily="34" charset="0"/>
              </a:rPr>
              <a:t>P1 Recall that concatenation of languages is associative. </a:t>
            </a: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latin typeface="Gill Sans MT" panose="020B0502020104020203" pitchFamily="34" charset="0"/>
              </a:rPr>
              <a:t>P2 Since concatenation of strings is not commutative, we have L1. L2 != L2. L1, in general.</a:t>
            </a: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latin typeface="Gill Sans MT" panose="020B0502020104020203" pitchFamily="34" charset="0"/>
              </a:rPr>
              <a:t>P3 L{ε} = {ε}L = L. </a:t>
            </a: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latin typeface="Gill Sans MT" panose="020B0502020104020203" pitchFamily="34" charset="0"/>
              </a:rPr>
              <a:t>P4 L∅ = ∅L = ∅. ∅L = ∅ as well. </a:t>
            </a: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latin typeface="Gill Sans MT" panose="020B0502020104020203" pitchFamily="34" charset="0"/>
              </a:rPr>
              <a:t>P5 Distributive Properties:</a:t>
            </a:r>
          </a:p>
          <a:p>
            <a:pPr marL="1371600" lvl="2" indent="-45720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 (L1 ∪ L2)L3 = L1L3 ∪ L2L3.</a:t>
            </a:r>
          </a:p>
          <a:p>
            <a:pPr marL="1371600" lvl="2" indent="-45720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dirty="0">
                <a:latin typeface="Gill Sans MT" panose="020B0502020104020203" pitchFamily="34" charset="0"/>
              </a:rPr>
              <a:t> L1(L2 ∪ L3) = L1L2 ∪ L1L3.</a:t>
            </a:r>
            <a:endParaRPr lang="en-US" dirty="0">
              <a:latin typeface="Gill Sans MT" panose="020B0502020104020203" pitchFamily="34" charset="0"/>
            </a:endParaRP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2000" dirty="0">
                <a:latin typeface="Gill Sans MT" panose="020B0502020104020203" pitchFamily="34" charset="0"/>
              </a:rPr>
              <a:t>P6 If L1 ⊆ L2 and L3 ⊆ L4, then L1L3 ⊆ L2L4. </a:t>
            </a: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2000" dirty="0">
                <a:latin typeface="Gill Sans MT" panose="020B0502020104020203" pitchFamily="34" charset="0"/>
              </a:rPr>
              <a:t>P7 ∅∗ = {</a:t>
            </a:r>
            <a:r>
              <a:rPr lang="el-GR" sz="2000" dirty="0"/>
              <a:t>ε}. </a:t>
            </a:r>
            <a:endParaRPr lang="en-IN" sz="2000" dirty="0">
              <a:latin typeface="Gill Sans MT" panose="020B0502020104020203" pitchFamily="34" charset="0"/>
            </a:endParaRP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2000" dirty="0">
                <a:latin typeface="Gill Sans MT" panose="020B0502020104020203" pitchFamily="34" charset="0"/>
              </a:rPr>
              <a:t>P8 {</a:t>
            </a:r>
            <a:r>
              <a:rPr lang="el-GR" sz="2000" dirty="0"/>
              <a:t>ε} ∗ = {ε}. </a:t>
            </a:r>
            <a:endParaRPr lang="en-IN" sz="2000" dirty="0">
              <a:latin typeface="Gill Sans MT" panose="020B0502020104020203" pitchFamily="34" charset="0"/>
            </a:endParaRP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2000" dirty="0">
                <a:latin typeface="Gill Sans MT" panose="020B0502020104020203" pitchFamily="34" charset="0"/>
              </a:rPr>
              <a:t>P9 If </a:t>
            </a:r>
            <a:r>
              <a:rPr lang="el-GR" sz="2000" dirty="0"/>
              <a:t>ε ∈ </a:t>
            </a:r>
            <a:r>
              <a:rPr lang="en-IN" sz="2000" dirty="0">
                <a:latin typeface="Gill Sans MT" panose="020B0502020104020203" pitchFamily="34" charset="0"/>
              </a:rPr>
              <a:t>L, then L ∗ = L +.</a:t>
            </a: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2000" dirty="0">
                <a:latin typeface="Gill Sans MT" panose="020B0502020104020203" pitchFamily="34" charset="0"/>
              </a:rPr>
              <a:t> P10 L ∗L = LL∗ = L +.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4A305-77D7-E2FE-49D1-E322320B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33C87-FD8F-B5D5-4586-CCC1A89D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58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0EFB3859-486E-4201-BBD0-EC0088D2C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Strings and Languages (3)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98480655-823F-470A-8142-31329ECD7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11523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Concatenation</a:t>
            </a:r>
            <a:r>
              <a:rPr lang="en-US" sz="2000" dirty="0">
                <a:latin typeface="Gill Sans MT" panose="020B0502020104020203" pitchFamily="34" charset="0"/>
              </a:rPr>
              <a:t>: if </a:t>
            </a:r>
            <a:r>
              <a:rPr lang="en-US" sz="2000" b="1" i="1" dirty="0">
                <a:latin typeface="Gill Sans MT" panose="020B0502020104020203" pitchFamily="34" charset="0"/>
              </a:rPr>
              <a:t>x</a:t>
            </a:r>
            <a:r>
              <a:rPr lang="en-US" sz="2000" dirty="0">
                <a:latin typeface="Gill Sans MT" panose="020B0502020104020203" pitchFamily="34" charset="0"/>
              </a:rPr>
              <a:t> and </a:t>
            </a:r>
            <a:r>
              <a:rPr lang="en-US" sz="2000" b="1" i="1" dirty="0">
                <a:latin typeface="Gill Sans MT" panose="020B0502020104020203" pitchFamily="34" charset="0"/>
              </a:rPr>
              <a:t>y</a:t>
            </a:r>
            <a:r>
              <a:rPr lang="en-US" sz="2000" dirty="0">
                <a:latin typeface="Gill Sans MT" panose="020B0502020104020203" pitchFamily="34" charset="0"/>
              </a:rPr>
              <a:t> are strings, then </a:t>
            </a:r>
            <a:r>
              <a:rPr lang="en-US" sz="2000" b="1" i="1" dirty="0" err="1">
                <a:latin typeface="Gill Sans MT" panose="020B0502020104020203" pitchFamily="34" charset="0"/>
              </a:rPr>
              <a:t>xy</a:t>
            </a:r>
            <a:r>
              <a:rPr lang="en-US" sz="2000" dirty="0">
                <a:latin typeface="Gill Sans MT" panose="020B0502020104020203" pitchFamily="34" charset="0"/>
              </a:rPr>
              <a:t> is the string obtained by placing a copy of </a:t>
            </a:r>
            <a:r>
              <a:rPr lang="en-US" sz="2000" b="1" i="1" dirty="0">
                <a:latin typeface="Gill Sans MT" panose="020B0502020104020203" pitchFamily="34" charset="0"/>
              </a:rPr>
              <a:t>y</a:t>
            </a:r>
            <a:r>
              <a:rPr lang="en-US" sz="2000" dirty="0">
                <a:latin typeface="Gill Sans MT" panose="020B0502020104020203" pitchFamily="34" charset="0"/>
              </a:rPr>
              <a:t> immediately after a copy of </a:t>
            </a:r>
            <a:r>
              <a:rPr lang="en-US" sz="2000" b="1" i="1" dirty="0">
                <a:latin typeface="Gill Sans MT" panose="020B0502020104020203" pitchFamily="34" charset="0"/>
              </a:rPr>
              <a:t>x</a:t>
            </a:r>
          </a:p>
          <a:p>
            <a:pPr lvl="1" eaLnBrk="1" hangingPunct="1">
              <a:defRPr/>
            </a:pPr>
            <a:r>
              <a:rPr lang="en-US" sz="2000" i="1" dirty="0">
                <a:latin typeface="Gill Sans MT" panose="020B0502020104020203" pitchFamily="34" charset="0"/>
              </a:rPr>
              <a:t>x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i="1" dirty="0">
                <a:latin typeface="Gill Sans MT" panose="020B0502020104020203" pitchFamily="34" charset="0"/>
              </a:rPr>
              <a:t>a</a:t>
            </a:r>
            <a:r>
              <a:rPr lang="en-US" sz="2000" baseline="-25000" dirty="0">
                <a:latin typeface="Gill Sans MT" panose="020B0502020104020203" pitchFamily="34" charset="0"/>
              </a:rPr>
              <a:t>1</a:t>
            </a:r>
            <a:r>
              <a:rPr lang="en-US" sz="2000" i="1" dirty="0">
                <a:latin typeface="Gill Sans MT" panose="020B0502020104020203" pitchFamily="34" charset="0"/>
              </a:rPr>
              <a:t>a</a:t>
            </a:r>
            <a:r>
              <a:rPr lang="en-US" sz="2000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 …a</a:t>
            </a:r>
            <a:r>
              <a:rPr lang="en-US" sz="2000" i="1" baseline="-25000" dirty="0">
                <a:latin typeface="Gill Sans MT" panose="020B0502020104020203" pitchFamily="34" charset="0"/>
              </a:rPr>
              <a:t>i</a:t>
            </a:r>
            <a:r>
              <a:rPr lang="en-US" sz="2000" i="1" dirty="0">
                <a:latin typeface="Gill Sans MT" panose="020B0502020104020203" pitchFamily="34" charset="0"/>
              </a:rPr>
              <a:t>, 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i="1" dirty="0">
                <a:latin typeface="Gill Sans MT" panose="020B0502020104020203" pitchFamily="34" charset="0"/>
              </a:rPr>
              <a:t>y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i="1" dirty="0">
                <a:latin typeface="Gill Sans MT" panose="020B0502020104020203" pitchFamily="34" charset="0"/>
              </a:rPr>
              <a:t>b</a:t>
            </a:r>
            <a:r>
              <a:rPr lang="en-US" sz="2000" baseline="-25000" dirty="0">
                <a:latin typeface="Gill Sans MT" panose="020B0502020104020203" pitchFamily="34" charset="0"/>
              </a:rPr>
              <a:t>1</a:t>
            </a:r>
            <a:r>
              <a:rPr lang="en-US" sz="2000" i="1" dirty="0">
                <a:latin typeface="Gill Sans MT" panose="020B0502020104020203" pitchFamily="34" charset="0"/>
              </a:rPr>
              <a:t>b</a:t>
            </a:r>
            <a:r>
              <a:rPr lang="en-US" sz="2000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 …</a:t>
            </a:r>
            <a:r>
              <a:rPr lang="en-US" sz="2000" i="1" dirty="0" err="1">
                <a:latin typeface="Gill Sans MT" panose="020B0502020104020203" pitchFamily="34" charset="0"/>
              </a:rPr>
              <a:t>b</a:t>
            </a:r>
            <a:r>
              <a:rPr lang="en-US" sz="2000" i="1" baseline="-25000" dirty="0" err="1">
                <a:latin typeface="Gill Sans MT" panose="020B0502020104020203" pitchFamily="34" charset="0"/>
              </a:rPr>
              <a:t>j</a:t>
            </a:r>
            <a:endParaRPr lang="en-US" sz="2000" i="1" baseline="-25000" dirty="0">
              <a:latin typeface="Gill Sans MT" panose="020B0502020104020203" pitchFamily="34" charset="0"/>
            </a:endParaRPr>
          </a:p>
          <a:p>
            <a:pPr lvl="1" eaLnBrk="1" hangingPunct="1">
              <a:defRPr/>
            </a:pPr>
            <a:r>
              <a:rPr lang="en-US" sz="2000" i="1" dirty="0" err="1">
                <a:latin typeface="Gill Sans MT" panose="020B0502020104020203" pitchFamily="34" charset="0"/>
              </a:rPr>
              <a:t>xy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i="1" dirty="0">
                <a:latin typeface="Gill Sans MT" panose="020B0502020104020203" pitchFamily="34" charset="0"/>
              </a:rPr>
              <a:t>a</a:t>
            </a:r>
            <a:r>
              <a:rPr lang="en-US" sz="2000" baseline="-25000" dirty="0">
                <a:latin typeface="Gill Sans MT" panose="020B0502020104020203" pitchFamily="34" charset="0"/>
              </a:rPr>
              <a:t>1</a:t>
            </a:r>
            <a:r>
              <a:rPr lang="en-US" sz="2000" i="1" dirty="0">
                <a:latin typeface="Gill Sans MT" panose="020B0502020104020203" pitchFamily="34" charset="0"/>
              </a:rPr>
              <a:t>a</a:t>
            </a:r>
            <a:r>
              <a:rPr lang="en-US" sz="2000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 …a</a:t>
            </a:r>
            <a:r>
              <a:rPr lang="en-US" sz="2000" i="1" baseline="-25000" dirty="0">
                <a:latin typeface="Gill Sans MT" panose="020B0502020104020203" pitchFamily="34" charset="0"/>
              </a:rPr>
              <a:t>i</a:t>
            </a:r>
            <a:r>
              <a:rPr lang="en-US" sz="2000" i="1" dirty="0">
                <a:latin typeface="Gill Sans MT" panose="020B0502020104020203" pitchFamily="34" charset="0"/>
              </a:rPr>
              <a:t>b</a:t>
            </a:r>
            <a:r>
              <a:rPr lang="en-US" sz="2000" baseline="-25000" dirty="0">
                <a:latin typeface="Gill Sans MT" panose="020B0502020104020203" pitchFamily="34" charset="0"/>
              </a:rPr>
              <a:t>1</a:t>
            </a:r>
            <a:r>
              <a:rPr lang="en-US" sz="2000" i="1" dirty="0">
                <a:latin typeface="Gill Sans MT" panose="020B0502020104020203" pitchFamily="34" charset="0"/>
              </a:rPr>
              <a:t>b</a:t>
            </a:r>
            <a:r>
              <a:rPr lang="en-US" sz="2000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 …</a:t>
            </a:r>
            <a:r>
              <a:rPr lang="en-US" sz="2000" i="1" dirty="0" err="1">
                <a:latin typeface="Gill Sans MT" panose="020B0502020104020203" pitchFamily="34" charset="0"/>
              </a:rPr>
              <a:t>b</a:t>
            </a:r>
            <a:r>
              <a:rPr lang="en-US" sz="2000" i="1" baseline="-25000" dirty="0" err="1">
                <a:latin typeface="Gill Sans MT" panose="020B0502020104020203" pitchFamily="34" charset="0"/>
              </a:rPr>
              <a:t>j</a:t>
            </a:r>
            <a:endParaRPr lang="en-US" sz="2000" i="1" baseline="-25000" dirty="0">
              <a:latin typeface="Gill Sans MT" panose="020B0502020104020203" pitchFamily="34" charset="0"/>
            </a:endParaRPr>
          </a:p>
          <a:p>
            <a:pPr lvl="1" eaLnBrk="1" hangingPunct="1">
              <a:defRPr/>
            </a:pPr>
            <a:r>
              <a:rPr lang="en-US" sz="2000" dirty="0">
                <a:latin typeface="Gill Sans MT" panose="020B0502020104020203" pitchFamily="34" charset="0"/>
              </a:rPr>
              <a:t>Example:</a:t>
            </a:r>
            <a:r>
              <a:rPr lang="en-US" sz="2000" i="1" dirty="0">
                <a:latin typeface="Gill Sans MT" panose="020B0502020104020203" pitchFamily="34" charset="0"/>
              </a:rPr>
              <a:t> x</a:t>
            </a:r>
            <a:r>
              <a:rPr lang="en-US" sz="2000" dirty="0">
                <a:latin typeface="Gill Sans MT" panose="020B0502020104020203" pitchFamily="34" charset="0"/>
              </a:rPr>
              <a:t> = 01101, </a:t>
            </a:r>
            <a:r>
              <a:rPr lang="en-US" sz="2000" i="1" dirty="0">
                <a:latin typeface="Gill Sans MT" panose="020B0502020104020203" pitchFamily="34" charset="0"/>
              </a:rPr>
              <a:t>y</a:t>
            </a:r>
            <a:r>
              <a:rPr lang="en-US" sz="2000" dirty="0">
                <a:latin typeface="Gill Sans MT" panose="020B0502020104020203" pitchFamily="34" charset="0"/>
              </a:rPr>
              <a:t> = 110, </a:t>
            </a:r>
            <a:r>
              <a:rPr lang="en-US" sz="2000" i="1" dirty="0" err="1">
                <a:latin typeface="Gill Sans MT" panose="020B0502020104020203" pitchFamily="34" charset="0"/>
              </a:rPr>
              <a:t>xy</a:t>
            </a:r>
            <a:r>
              <a:rPr lang="en-US" sz="2000" dirty="0">
                <a:latin typeface="Gill Sans MT" panose="020B0502020104020203" pitchFamily="34" charset="0"/>
              </a:rPr>
              <a:t> = 01101110</a:t>
            </a:r>
          </a:p>
          <a:p>
            <a:pPr lvl="1" eaLnBrk="1" hangingPunct="1">
              <a:defRPr/>
            </a:pPr>
            <a:r>
              <a:rPr lang="en-US" sz="2000" i="1" dirty="0" err="1">
                <a:latin typeface="Gill Sans MT" panose="020B0502020104020203" pitchFamily="34" charset="0"/>
              </a:rPr>
              <a:t>xe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i="1" dirty="0">
                <a:latin typeface="Gill Sans MT" panose="020B0502020104020203" pitchFamily="34" charset="0"/>
              </a:rPr>
              <a:t>ex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i="1" dirty="0">
                <a:latin typeface="Gill Sans MT" panose="020B0502020104020203" pitchFamily="34" charset="0"/>
              </a:rPr>
              <a:t>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5A072-373B-459A-B5C7-32C3859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>
            <a:extLst>
              <a:ext uri="{FF2B5EF4-FFF2-40B4-BE49-F238E27FC236}">
                <a16:creationId xmlns:a16="http://schemas.microsoft.com/office/drawing/2014/main" id="{85FED448-7616-41A3-8334-BE5492AA2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9732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rgbClr val="C00000"/>
                </a:solidFill>
              </a:rPr>
              <a:t>Strings and Languages (4)</a:t>
            </a: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65D5CFB2-8029-470C-A7B5-1B63FB9A3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9823" y="106244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79000"/>
              </a:lnSpc>
              <a:defRPr/>
            </a:pPr>
            <a:r>
              <a:rPr lang="en-US" sz="2400" b="1" dirty="0">
                <a:solidFill>
                  <a:srgbClr val="A50021"/>
                </a:solidFill>
              </a:rPr>
              <a:t>Power of an Alphabet</a:t>
            </a:r>
            <a:r>
              <a:rPr lang="en-US" sz="2400" dirty="0"/>
              <a:t>: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400" i="1" baseline="30000" dirty="0"/>
              <a:t>k</a:t>
            </a:r>
            <a:r>
              <a:rPr lang="en-US" sz="2400" dirty="0"/>
              <a:t> = the set of strings of length k with symbols from </a:t>
            </a:r>
            <a:r>
              <a:rPr lang="en-US" sz="2400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sz="2400" dirty="0"/>
              <a:t>  </a:t>
            </a: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dirty="0"/>
              <a:t>Example: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</a:t>
            </a:r>
            <a:r>
              <a:rPr lang="en-US" dirty="0"/>
              <a:t> = {0, 1}</a:t>
            </a: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1</a:t>
            </a:r>
            <a:r>
              <a:rPr lang="en-US" dirty="0"/>
              <a:t> = </a:t>
            </a: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dirty="0"/>
              <a:t> = {0, 1} </a:t>
            </a: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2</a:t>
            </a:r>
            <a:r>
              <a:rPr lang="en-US" dirty="0"/>
              <a:t> = {00, 01, 10, 11} </a:t>
            </a: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0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{e}</a:t>
            </a:r>
            <a:r>
              <a:rPr lang="en-US" dirty="0"/>
              <a:t> </a:t>
            </a:r>
          </a:p>
          <a:p>
            <a:pPr marL="342900" indent="-342900">
              <a:lnSpc>
                <a:spcPct val="79000"/>
              </a:lnSpc>
              <a:defRPr/>
            </a:pPr>
            <a:endParaRPr lang="en-US" sz="2400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79000"/>
              </a:lnSpc>
              <a:defRPr/>
            </a:pPr>
            <a:r>
              <a:rPr lang="en-US" sz="2400" b="1" dirty="0">
                <a:solidFill>
                  <a:srgbClr val="A50021"/>
                </a:solidFill>
              </a:rPr>
              <a:t>Question</a:t>
            </a:r>
            <a:r>
              <a:rPr lang="en-US" sz="2400" dirty="0"/>
              <a:t>: How many strings are there in </a:t>
            </a:r>
            <a:r>
              <a:rPr lang="en-US" sz="2400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sz="2400" baseline="30000" dirty="0">
                <a:solidFill>
                  <a:srgbClr val="A50021"/>
                </a:solidFill>
              </a:rPr>
              <a:t>3</a:t>
            </a:r>
            <a:r>
              <a:rPr lang="en-US" sz="2400" dirty="0"/>
              <a:t>?</a:t>
            </a:r>
          </a:p>
          <a:p>
            <a:pPr marL="742950" lvl="1" indent="-285750">
              <a:lnSpc>
                <a:spcPct val="70000"/>
              </a:lnSpc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79000"/>
              </a:lnSpc>
              <a:defRPr/>
            </a:pPr>
            <a:r>
              <a:rPr lang="en-US" sz="2400" dirty="0"/>
              <a:t>The set of all strings over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400" dirty="0"/>
              <a:t> is denoted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400" i="1" baseline="30000" dirty="0"/>
              <a:t>*</a:t>
            </a:r>
            <a:r>
              <a:rPr lang="en-US" sz="2400" dirty="0"/>
              <a:t> </a:t>
            </a: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*</a:t>
            </a:r>
            <a:r>
              <a:rPr lang="en-US" dirty="0"/>
              <a:t> = </a:t>
            </a: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 </a:t>
            </a: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 </a:t>
            </a: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 </a:t>
            </a: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 …</a:t>
            </a:r>
          </a:p>
          <a:p>
            <a:pPr marL="342900" indent="-342900">
              <a:lnSpc>
                <a:spcPct val="79000"/>
              </a:lnSpc>
              <a:defRPr/>
            </a:pPr>
            <a:r>
              <a:rPr lang="en-US" sz="2400" dirty="0">
                <a:sym typeface="Symbol" pitchFamily="18" charset="2"/>
              </a:rPr>
              <a:t>Also </a:t>
            </a:r>
            <a:endParaRPr lang="en-US" sz="2400" dirty="0"/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+</a:t>
            </a:r>
            <a:r>
              <a:rPr lang="en-US" dirty="0"/>
              <a:t> =  </a:t>
            </a: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 </a:t>
            </a: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 </a:t>
            </a: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 …</a:t>
            </a: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*</a:t>
            </a:r>
            <a:r>
              <a:rPr lang="en-US" dirty="0"/>
              <a:t> = </a:t>
            </a: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 </a:t>
            </a:r>
            <a:r>
              <a:rPr lang="en-US" dirty="0">
                <a:latin typeface="Symbol" pitchFamily="18" charset="2"/>
                <a:sym typeface="Symbol" pitchFamily="18" charset="2"/>
              </a:rPr>
              <a:t>{e}</a:t>
            </a:r>
            <a:endParaRPr lang="en-US" dirty="0">
              <a:latin typeface="Symbol" pitchFamily="18" charset="2"/>
            </a:endParaRPr>
          </a:p>
          <a:p>
            <a:pPr marL="742950" lvl="1" indent="-285750">
              <a:lnSpc>
                <a:spcPct val="70000"/>
              </a:lnSpc>
              <a:defRPr/>
            </a:pP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+</a:t>
            </a:r>
            <a:r>
              <a:rPr lang="en-US" dirty="0"/>
              <a:t> = </a:t>
            </a:r>
            <a:r>
              <a:rPr lang="en-US" dirty="0">
                <a:solidFill>
                  <a:srgbClr val="A50021"/>
                </a:solidFill>
                <a:latin typeface="Symbol" pitchFamily="18" charset="2"/>
              </a:rPr>
              <a:t>S</a:t>
            </a:r>
            <a:r>
              <a:rPr lang="en-US" baseline="30000" dirty="0">
                <a:solidFill>
                  <a:srgbClr val="A50021"/>
                </a:solidFill>
              </a:rPr>
              <a:t>*</a:t>
            </a:r>
            <a:r>
              <a:rPr lang="en-US" dirty="0"/>
              <a:t> - </a:t>
            </a:r>
            <a:r>
              <a:rPr lang="en-US" dirty="0">
                <a:latin typeface="Symbol" pitchFamily="18" charset="2"/>
                <a:sym typeface="Symbol" pitchFamily="18" charset="2"/>
              </a:rPr>
              <a:t>{e}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8E9B0-77FB-4514-A5A0-0B8DCCF8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4BDA47FC-6BD8-46B5-AFCA-D59C2AA9C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accent1"/>
                </a:solidFill>
              </a:rPr>
              <a:t>Strings and Languages (5)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EBE02A3C-3D5E-40C1-8EE7-AC802F1AB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79000"/>
              </a:lnSpc>
              <a:defRPr/>
            </a:pP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Substring</a:t>
            </a:r>
            <a:r>
              <a:rPr lang="en-US" sz="2000" dirty="0">
                <a:latin typeface="Gill Sans MT" panose="020B0502020104020203" pitchFamily="34" charset="0"/>
              </a:rPr>
              <a:t>: any string of consecutive characters in some string </a:t>
            </a:r>
            <a:r>
              <a:rPr lang="en-US" sz="2000" i="1" dirty="0">
                <a:latin typeface="Gill Sans MT" panose="020B0502020104020203" pitchFamily="34" charset="0"/>
              </a:rPr>
              <a:t>w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If </a:t>
            </a:r>
            <a:r>
              <a:rPr lang="en-US" sz="2000" i="1" dirty="0">
                <a:latin typeface="Gill Sans MT" panose="020B0502020104020203" pitchFamily="34" charset="0"/>
              </a:rPr>
              <a:t>w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dirty="0" err="1">
                <a:latin typeface="Gill Sans MT" panose="020B0502020104020203" pitchFamily="34" charset="0"/>
              </a:rPr>
              <a:t>abc</a:t>
            </a:r>
            <a:endParaRPr lang="en-US" sz="2000" dirty="0">
              <a:latin typeface="Gill Sans MT" panose="020B0502020104020203" pitchFamily="34" charset="0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e, a, ab, </a:t>
            </a:r>
            <a:r>
              <a:rPr lang="en-US" sz="2000" dirty="0" err="1">
                <a:latin typeface="Gill Sans MT" panose="020B0502020104020203" pitchFamily="34" charset="0"/>
              </a:rPr>
              <a:t>abc</a:t>
            </a:r>
            <a:r>
              <a:rPr lang="en-US" sz="2000" dirty="0">
                <a:latin typeface="Gill Sans MT" panose="020B0502020104020203" pitchFamily="34" charset="0"/>
              </a:rPr>
              <a:t> are substrings of </a:t>
            </a:r>
            <a:r>
              <a:rPr lang="en-US" sz="2000" i="1" dirty="0">
                <a:latin typeface="Gill Sans MT" panose="020B0502020104020203" pitchFamily="34" charset="0"/>
              </a:rPr>
              <a:t>w</a:t>
            </a:r>
          </a:p>
          <a:p>
            <a:pPr lvl="1">
              <a:lnSpc>
                <a:spcPct val="70000"/>
              </a:lnSpc>
              <a:spcAft>
                <a:spcPts val="500"/>
              </a:spcAft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 eaLnBrk="1" hangingPunct="1">
              <a:lnSpc>
                <a:spcPct val="79000"/>
              </a:lnSpc>
              <a:defRPr/>
            </a:pP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Prefix</a:t>
            </a:r>
            <a:r>
              <a:rPr lang="en-US" sz="2000" dirty="0">
                <a:latin typeface="Gill Sans MT" panose="020B0502020104020203" pitchFamily="34" charset="0"/>
              </a:rPr>
              <a:t> and </a:t>
            </a: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suffix</a:t>
            </a:r>
            <a:r>
              <a:rPr lang="en-US" sz="2000" dirty="0">
                <a:latin typeface="Gill Sans MT" panose="020B0502020104020203" pitchFamily="34" charset="0"/>
              </a:rPr>
              <a:t>: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if w = vu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v is a prefix of w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u is a suffix of w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000" dirty="0">
                <a:latin typeface="Gill Sans MT" panose="020B0502020104020203" pitchFamily="34" charset="0"/>
              </a:rPr>
              <a:t>Example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latin typeface="Gill Sans MT" panose="020B0502020104020203" pitchFamily="34" charset="0"/>
              </a:rPr>
              <a:t>If w = </a:t>
            </a:r>
            <a:r>
              <a:rPr lang="en-US" dirty="0" err="1">
                <a:latin typeface="Gill Sans MT" panose="020B0502020104020203" pitchFamily="34" charset="0"/>
              </a:rPr>
              <a:t>abc</a:t>
            </a:r>
            <a:endParaRPr lang="en-US" dirty="0">
              <a:latin typeface="Gill Sans MT" panose="020B0502020104020203" pitchFamily="34" charset="0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latin typeface="Gill Sans MT" panose="020B0502020104020203" pitchFamily="34" charset="0"/>
              </a:rPr>
              <a:t>a, ab , </a:t>
            </a:r>
            <a:r>
              <a:rPr lang="en-US" dirty="0" err="1">
                <a:latin typeface="Gill Sans MT" panose="020B0502020104020203" pitchFamily="34" charset="0"/>
              </a:rPr>
              <a:t>abc</a:t>
            </a:r>
            <a:r>
              <a:rPr lang="en-US" dirty="0">
                <a:latin typeface="Gill Sans MT" panose="020B0502020104020203" pitchFamily="34" charset="0"/>
              </a:rPr>
              <a:t> are prefixes of w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latin typeface="Gill Sans MT" panose="020B0502020104020203" pitchFamily="34" charset="0"/>
              </a:rPr>
              <a:t>c, </a:t>
            </a:r>
            <a:r>
              <a:rPr lang="en-US" dirty="0" err="1">
                <a:latin typeface="Gill Sans MT" panose="020B0502020104020203" pitchFamily="34" charset="0"/>
              </a:rPr>
              <a:t>bc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abc</a:t>
            </a:r>
            <a:r>
              <a:rPr lang="en-US" dirty="0">
                <a:latin typeface="Gill Sans MT" panose="020B0502020104020203" pitchFamily="34" charset="0"/>
              </a:rPr>
              <a:t> are suffixes of 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AB9C1E-930D-4573-94CA-9E1A83BD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D4C8530E-E1D8-493C-9B9C-895E223E0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40864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accent1"/>
                </a:solidFill>
              </a:rPr>
              <a:t>Strings and Languages (6)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36B6A9-F813-49C7-95C2-B0D81C86C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994" y="1105990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effectLst/>
                <a:latin typeface="Gill Sans MT" panose="020B0502020104020203" pitchFamily="34" charset="0"/>
              </a:rPr>
              <a:t>Suppose:</a:t>
            </a:r>
            <a:r>
              <a:rPr lang="en-US" altLang="en-US" sz="2000" dirty="0">
                <a:solidFill>
                  <a:srgbClr val="A50021"/>
                </a:solidFill>
                <a:effectLst/>
                <a:latin typeface="Gill Sans MT" panose="020B0502020104020203" pitchFamily="34" charset="0"/>
              </a:rPr>
              <a:t>  S </a:t>
            </a:r>
            <a:r>
              <a:rPr lang="en-US" altLang="en-US" sz="2000" dirty="0">
                <a:effectLst/>
                <a:latin typeface="Gill Sans MT" panose="020B0502020104020203" pitchFamily="34" charset="0"/>
              </a:rPr>
              <a:t>is the string</a:t>
            </a:r>
            <a:r>
              <a:rPr lang="en-US" altLang="en-US" sz="2000" dirty="0">
                <a:solidFill>
                  <a:srgbClr val="A50021"/>
                </a:solidFill>
                <a:effectLst/>
                <a:latin typeface="Gill Sans MT" panose="020B0502020104020203" pitchFamily="34" charset="0"/>
              </a:rPr>
              <a:t>  banana</a:t>
            </a:r>
          </a:p>
          <a:p>
            <a:pPr lvl="1" eaLnBrk="1" hangingPunct="1"/>
            <a:r>
              <a:rPr lang="en-US" alt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Prefix  :</a:t>
            </a:r>
            <a:r>
              <a:rPr lang="en-US" altLang="en-US" sz="2000" b="1" dirty="0">
                <a:solidFill>
                  <a:srgbClr val="00CC00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000" b="1" dirty="0">
                <a:solidFill>
                  <a:schemeClr val="tx2"/>
                </a:solidFill>
                <a:latin typeface="Gill Sans MT" panose="020B0502020104020203" pitchFamily="34" charset="0"/>
              </a:rPr>
              <a:t>ban,  banana</a:t>
            </a:r>
          </a:p>
          <a:p>
            <a:pPr lvl="1" eaLnBrk="1" hangingPunct="1"/>
            <a:r>
              <a:rPr lang="en-US" alt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Suffix  :</a:t>
            </a:r>
            <a:r>
              <a:rPr lang="en-US" altLang="en-US" sz="2000" b="1" dirty="0">
                <a:solidFill>
                  <a:srgbClr val="00CC00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000" b="1" dirty="0">
                <a:latin typeface="Gill Sans MT" panose="020B0502020104020203" pitchFamily="34" charset="0"/>
              </a:rPr>
              <a:t>ana, banana</a:t>
            </a:r>
          </a:p>
          <a:p>
            <a:pPr lvl="1" eaLnBrk="1" hangingPunct="1"/>
            <a:r>
              <a:rPr lang="en-US" alt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Substring :</a:t>
            </a:r>
            <a:r>
              <a:rPr lang="en-US" altLang="en-US" sz="2000" b="1" dirty="0">
                <a:solidFill>
                  <a:srgbClr val="00CC00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000" b="1" dirty="0">
                <a:latin typeface="Gill Sans MT" panose="020B0502020104020203" pitchFamily="34" charset="0"/>
              </a:rPr>
              <a:t>nan, ban, ana, banana</a:t>
            </a:r>
          </a:p>
          <a:p>
            <a:pPr eaLnBrk="1" hangingPunct="1"/>
            <a:endParaRPr lang="en-US" altLang="en-US" b="1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B03DD-D8DA-4911-AD72-E92FC9AE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068"/>
          </a:xfrm>
        </p:spPr>
        <p:txBody>
          <a:bodyPr/>
          <a:lstStyle/>
          <a:p>
            <a:pPr algn="ctr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Chomsky Hierarchy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82002"/>
              </p:ext>
            </p:extLst>
          </p:nvPr>
        </p:nvGraphicFramePr>
        <p:xfrm>
          <a:off x="920250" y="1095461"/>
          <a:ext cx="10688275" cy="4586911"/>
        </p:xfrm>
        <a:graphic>
          <a:graphicData uri="http://schemas.openxmlformats.org/drawingml/2006/table">
            <a:tbl>
              <a:tblPr/>
              <a:tblGrid>
                <a:gridCol w="92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796"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Language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Grammar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Machine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Example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95"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Type 3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Regular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Regular grammars </a:t>
                      </a:r>
                      <a:br>
                        <a:rPr lang="en-IN" sz="2000" b="0" dirty="0">
                          <a:latin typeface="Gill Sans MT" panose="020B0502020104020203" pitchFamily="34" charset="0"/>
                        </a:rPr>
                      </a:br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• Right-linear grammars</a:t>
                      </a:r>
                      <a:br>
                        <a:rPr lang="en-IN" sz="2000" b="0" dirty="0">
                          <a:latin typeface="Gill Sans MT" panose="020B0502020104020203" pitchFamily="34" charset="0"/>
                        </a:rPr>
                      </a:br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• Left-linear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Finite-state automata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a*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888">
                <a:tc>
                  <a:txBody>
                    <a:bodyPr/>
                    <a:lstStyle/>
                    <a:p>
                      <a:r>
                        <a:rPr lang="en-IN" sz="2000" b="0">
                          <a:latin typeface="Gill Sans MT" panose="020B0502020104020203" pitchFamily="34" charset="0"/>
                        </a:rPr>
                        <a:t>Type 2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Context-free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Context-free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Push-down automata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err="1"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lang="en-IN" sz="2000" b="0" baseline="30000" dirty="0" err="1">
                          <a:latin typeface="Gill Sans MT" panose="020B0502020104020203" pitchFamily="34" charset="0"/>
                        </a:rPr>
                        <a:t>n</a:t>
                      </a:r>
                      <a:r>
                        <a:rPr lang="en-IN" sz="2000" b="0" dirty="0" err="1"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lang="en-IN" sz="2000" b="0" baseline="30000" dirty="0" err="1">
                          <a:latin typeface="Gill Sans MT" panose="020B0502020104020203" pitchFamily="34" charset="0"/>
                        </a:rPr>
                        <a:t>n</a:t>
                      </a:r>
                      <a:endParaRPr lang="en-IN" sz="2000" b="0" dirty="0">
                        <a:latin typeface="Gill Sans MT" panose="020B0502020104020203" pitchFamily="34" charset="0"/>
                      </a:endParaRP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997">
                <a:tc>
                  <a:txBody>
                    <a:bodyPr/>
                    <a:lstStyle/>
                    <a:p>
                      <a:r>
                        <a:rPr lang="en-IN" sz="2000" b="0">
                          <a:latin typeface="Gill Sans MT" panose="020B0502020104020203" pitchFamily="34" charset="0"/>
                        </a:rPr>
                        <a:t>Type 1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Context-sensitive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Context-sensitive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Linear-bound automata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err="1"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lang="en-IN" sz="2000" b="0" baseline="30000" dirty="0" err="1">
                          <a:latin typeface="Gill Sans MT" panose="020B0502020104020203" pitchFamily="34" charset="0"/>
                        </a:rPr>
                        <a:t>n</a:t>
                      </a:r>
                      <a:r>
                        <a:rPr lang="en-IN" sz="2000" b="0" dirty="0" err="1"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lang="en-IN" sz="2000" b="0" baseline="30000" dirty="0" err="1">
                          <a:latin typeface="Gill Sans MT" panose="020B0502020104020203" pitchFamily="34" charset="0"/>
                        </a:rPr>
                        <a:t>n</a:t>
                      </a:r>
                      <a:r>
                        <a:rPr lang="en-IN" sz="2000" b="0" dirty="0" err="1">
                          <a:latin typeface="Gill Sans MT" panose="020B0502020104020203" pitchFamily="34" charset="0"/>
                        </a:rPr>
                        <a:t>c</a:t>
                      </a:r>
                      <a:r>
                        <a:rPr lang="en-IN" sz="2000" b="0" baseline="30000" dirty="0" err="1">
                          <a:latin typeface="Gill Sans MT" panose="020B0502020104020203" pitchFamily="34" charset="0"/>
                        </a:rPr>
                        <a:t>n</a:t>
                      </a:r>
                      <a:endParaRPr lang="en-IN" sz="2000" b="0" dirty="0">
                        <a:latin typeface="Gill Sans MT" panose="020B0502020104020203" pitchFamily="34" charset="0"/>
                      </a:endParaRP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8680">
                <a:tc>
                  <a:txBody>
                    <a:bodyPr/>
                    <a:lstStyle/>
                    <a:p>
                      <a:r>
                        <a:rPr lang="en-IN" sz="2000" b="0">
                          <a:latin typeface="Gill Sans MT" panose="020B0502020104020203" pitchFamily="34" charset="0"/>
                        </a:rPr>
                        <a:t>Type 0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latin typeface="Gill Sans MT" panose="020B0502020104020203" pitchFamily="34" charset="0"/>
                        </a:rPr>
                        <a:t>Recursive languages</a:t>
                      </a:r>
                      <a:br>
                        <a:rPr lang="en-IN" sz="2000" b="0">
                          <a:latin typeface="Gill Sans MT" panose="020B0502020104020203" pitchFamily="34" charset="0"/>
                        </a:rPr>
                      </a:br>
                      <a:r>
                        <a:rPr lang="en-IN" sz="2000" b="0">
                          <a:latin typeface="Gill Sans MT" panose="020B0502020104020203" pitchFamily="34" charset="0"/>
                        </a:rPr>
                        <a:t>Recursively enumerable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Unrestricted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Turing machines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Gill Sans MT" panose="020B0502020104020203" pitchFamily="34" charset="0"/>
                        </a:rPr>
                        <a:t>any computable function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FD49F4-D9D2-4C0C-984D-238FA5A6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895DE378-ECA3-4FDE-8D74-5F34965DD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accent1"/>
                </a:solidFill>
              </a:rPr>
              <a:t>Strings and Languages (7)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DDD8143E-C57F-4CB9-AB0A-26751261E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4434" y="1041853"/>
            <a:ext cx="11216640" cy="4351338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79000"/>
              </a:lnSpc>
              <a:defRPr/>
            </a:pPr>
            <a:r>
              <a:rPr lang="en-US" b="1" dirty="0">
                <a:solidFill>
                  <a:srgbClr val="FF3300"/>
                </a:solidFill>
                <a:cs typeface="Times New Roman" pitchFamily="18" charset="0"/>
              </a:rPr>
              <a:t>Language</a:t>
            </a:r>
            <a:r>
              <a:rPr lang="en-US" dirty="0">
                <a:cs typeface="Times New Roman" pitchFamily="18" charset="0"/>
              </a:rPr>
              <a:t>: set of strings chosen from some alphabet</a:t>
            </a:r>
          </a:p>
          <a:p>
            <a:pPr marL="342900" indent="-342900">
              <a:lnSpc>
                <a:spcPct val="79000"/>
              </a:lnSpc>
              <a:defRPr/>
            </a:pPr>
            <a:r>
              <a:rPr lang="en-US" dirty="0">
                <a:cs typeface="Times New Roman" pitchFamily="18" charset="0"/>
              </a:rPr>
              <a:t>A language is a subset of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</a:t>
            </a:r>
            <a:r>
              <a:rPr lang="en-US" baseline="30000" dirty="0">
                <a:cs typeface="Times New Roman" pitchFamily="18" charset="0"/>
              </a:rPr>
              <a:t>*</a:t>
            </a:r>
            <a:endParaRPr lang="en-US" dirty="0">
              <a:cs typeface="Times New Roman" pitchFamily="18" charset="0"/>
            </a:endParaRPr>
          </a:p>
          <a:p>
            <a:pPr marL="742950" lvl="1" indent="-285750">
              <a:lnSpc>
                <a:spcPct val="70000"/>
              </a:lnSpc>
              <a:spcAft>
                <a:spcPts val="500"/>
              </a:spcAft>
              <a:defRPr/>
            </a:pPr>
            <a:r>
              <a:rPr lang="en-US" dirty="0">
                <a:cs typeface="Times New Roman" pitchFamily="18" charset="0"/>
              </a:rPr>
              <a:t>Example of languages:</a:t>
            </a:r>
          </a:p>
          <a:p>
            <a:pPr lvl="2">
              <a:spcAft>
                <a:spcPts val="500"/>
              </a:spcAft>
              <a:defRPr/>
            </a:pPr>
            <a:r>
              <a:rPr lang="en-US" dirty="0">
                <a:cs typeface="Times New Roman" pitchFamily="18" charset="0"/>
              </a:rPr>
              <a:t>The set of valid Arabic words</a:t>
            </a:r>
          </a:p>
          <a:p>
            <a:pPr lvl="2">
              <a:spcAft>
                <a:spcPts val="500"/>
              </a:spcAft>
              <a:defRPr/>
            </a:pPr>
            <a:r>
              <a:rPr lang="en-US" dirty="0">
                <a:cs typeface="Times New Roman" pitchFamily="18" charset="0"/>
              </a:rPr>
              <a:t>The set of strings consisting of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’s followed by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’s</a:t>
            </a:r>
          </a:p>
          <a:p>
            <a:pPr lvl="3">
              <a:spcAft>
                <a:spcPts val="500"/>
              </a:spcAft>
              <a:defRPr/>
            </a:pPr>
            <a:r>
              <a:rPr lang="en-US" dirty="0">
                <a:cs typeface="Times New Roman" pitchFamily="18" charset="0"/>
              </a:rPr>
              <a:t>{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dirty="0">
                <a:cs typeface="Times New Roman" pitchFamily="18" charset="0"/>
              </a:rPr>
              <a:t>, 01, 0011, 000111, …}</a:t>
            </a:r>
          </a:p>
          <a:p>
            <a:pPr lvl="2">
              <a:spcAft>
                <a:spcPts val="500"/>
              </a:spcAft>
              <a:defRPr/>
            </a:pPr>
            <a:r>
              <a:rPr lang="en-US" dirty="0">
                <a:cs typeface="Times New Roman" pitchFamily="18" charset="0"/>
              </a:rPr>
              <a:t> The set of strings with equal number of </a:t>
            </a:r>
            <a:r>
              <a:rPr lang="en-US" b="1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’s and </a:t>
            </a:r>
            <a:r>
              <a:rPr lang="en-US" b="1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’s</a:t>
            </a:r>
          </a:p>
          <a:p>
            <a:pPr lvl="3">
              <a:spcAft>
                <a:spcPts val="500"/>
              </a:spcAft>
              <a:defRPr/>
            </a:pPr>
            <a:r>
              <a:rPr lang="en-US" dirty="0">
                <a:cs typeface="Times New Roman" pitchFamily="18" charset="0"/>
              </a:rPr>
              <a:t>{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dirty="0">
                <a:cs typeface="Times New Roman" pitchFamily="18" charset="0"/>
              </a:rPr>
              <a:t>, 01, 10, 0011, 0101, 1010, 1001, 1100, …}</a:t>
            </a:r>
          </a:p>
          <a:p>
            <a:pPr marL="342900" indent="-342900">
              <a:lnSpc>
                <a:spcPct val="79000"/>
              </a:lnSpc>
              <a:defRPr/>
            </a:pPr>
            <a:r>
              <a:rPr lang="en-US" b="1" dirty="0">
                <a:solidFill>
                  <a:srgbClr val="A50021"/>
                </a:solidFill>
              </a:rPr>
              <a:t>Empty language</a:t>
            </a:r>
            <a:r>
              <a:rPr lang="en-US" dirty="0"/>
              <a:t>: </a:t>
            </a:r>
            <a:r>
              <a:rPr lang="en-US" b="1" dirty="0">
                <a:sym typeface="Symbol" pitchFamily="18" charset="2"/>
              </a:rPr>
              <a:t></a:t>
            </a:r>
            <a:r>
              <a:rPr lang="en-US" dirty="0">
                <a:sym typeface="Symbol" pitchFamily="18" charset="2"/>
              </a:rPr>
              <a:t> = { }</a:t>
            </a:r>
          </a:p>
          <a:p>
            <a:pPr marL="342900" indent="-342900">
              <a:lnSpc>
                <a:spcPct val="79000"/>
              </a:lnSpc>
              <a:defRPr/>
            </a:pPr>
            <a:r>
              <a:rPr lang="en-US" dirty="0">
                <a:sym typeface="Symbol" pitchFamily="18" charset="2"/>
              </a:rPr>
              <a:t>The language </a:t>
            </a:r>
            <a:r>
              <a:rPr lang="en-US" dirty="0">
                <a:latin typeface="Symbol" pitchFamily="18" charset="2"/>
                <a:sym typeface="Symbol" pitchFamily="18" charset="2"/>
              </a:rPr>
              <a:t>{e}</a:t>
            </a:r>
            <a:r>
              <a:rPr lang="en-US" dirty="0">
                <a:sym typeface="Symbol" pitchFamily="18" charset="2"/>
              </a:rPr>
              <a:t> consisting of the empty string</a:t>
            </a:r>
          </a:p>
          <a:p>
            <a:pPr marL="342900" indent="-342900">
              <a:lnSpc>
                <a:spcPct val="79000"/>
              </a:lnSpc>
              <a:defRPr/>
            </a:pPr>
            <a:r>
              <a:rPr lang="en-US" dirty="0">
                <a:sym typeface="Symbol" pitchFamily="18" charset="2"/>
              </a:rPr>
              <a:t>Note:  </a:t>
            </a:r>
            <a:r>
              <a:rPr lang="en-US" dirty="0">
                <a:latin typeface="Symbol" pitchFamily="18" charset="2"/>
                <a:sym typeface="Symbol" pitchFamily="18" charset="2"/>
              </a:rPr>
              <a:t> {e}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49C0D8-16B7-4D8E-AF92-6E428031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22FDAB1C-D935-49CD-8BB0-ABF4EB448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Strings and Languages (8)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4F7826FF-FC84-48C0-9BC9-1BE80F598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r>
              <a:rPr lang="en-US">
                <a:solidFill>
                  <a:srgbClr val="000000"/>
                </a:solidFill>
              </a:rPr>
              <a:t>Can concatenate languages</a:t>
            </a:r>
          </a:p>
          <a:p>
            <a:pPr marL="742950" lvl="1" indent="-285750">
              <a:defRPr/>
            </a:pPr>
            <a:r>
              <a:rPr lang="en-US">
                <a:solidFill>
                  <a:srgbClr val="000000"/>
                </a:solidFill>
              </a:rPr>
              <a:t> L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L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 = {</a:t>
            </a:r>
            <a:r>
              <a:rPr lang="en-US" i="1">
                <a:solidFill>
                  <a:srgbClr val="000000"/>
                </a:solidFill>
              </a:rPr>
              <a:t>xy </a:t>
            </a:r>
            <a:r>
              <a:rPr lang="en-US">
                <a:solidFill>
                  <a:srgbClr val="000000"/>
                </a:solidFill>
              </a:rPr>
              <a:t>| </a:t>
            </a:r>
            <a:r>
              <a:rPr lang="en-US" i="1">
                <a:solidFill>
                  <a:srgbClr val="000000"/>
                </a:solidFill>
              </a:rPr>
              <a:t>x </a:t>
            </a:r>
            <a:r>
              <a:rPr lang="en-US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>
                <a:solidFill>
                  <a:srgbClr val="000000"/>
                </a:solidFill>
              </a:rPr>
              <a:t>L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i="1">
                <a:solidFill>
                  <a:srgbClr val="000000"/>
                </a:solidFill>
              </a:rPr>
              <a:t>y </a:t>
            </a:r>
            <a:r>
              <a:rPr lang="en-US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>
                <a:solidFill>
                  <a:srgbClr val="000000"/>
                </a:solidFill>
              </a:rPr>
              <a:t>L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}</a:t>
            </a:r>
          </a:p>
          <a:p>
            <a:pPr marL="742950" lvl="1" indent="-285750">
              <a:defRPr/>
            </a:pPr>
            <a:r>
              <a:rPr lang="en-US">
                <a:solidFill>
                  <a:srgbClr val="000000"/>
                </a:solidFill>
              </a:rPr>
              <a:t>L</a:t>
            </a:r>
            <a:r>
              <a:rPr lang="en-US" i="1" baseline="30000">
                <a:solidFill>
                  <a:srgbClr val="000000"/>
                </a:solidFill>
              </a:rPr>
              <a:t>n</a:t>
            </a:r>
            <a:r>
              <a:rPr lang="en-US" i="1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= L concatenated with itself </a:t>
            </a:r>
            <a:r>
              <a:rPr lang="en-US" i="1">
                <a:solidFill>
                  <a:srgbClr val="000000"/>
                </a:solidFill>
              </a:rPr>
              <a:t>n </a:t>
            </a:r>
            <a:r>
              <a:rPr lang="en-US">
                <a:solidFill>
                  <a:srgbClr val="000000"/>
                </a:solidFill>
              </a:rPr>
              <a:t>times</a:t>
            </a:r>
          </a:p>
          <a:p>
            <a:pPr marL="742950" lvl="1" indent="-285750">
              <a:defRPr/>
            </a:pPr>
            <a:r>
              <a:rPr lang="en-US">
                <a:solidFill>
                  <a:srgbClr val="000000"/>
                </a:solidFill>
              </a:rPr>
              <a:t>L</a:t>
            </a:r>
            <a:r>
              <a:rPr lang="en-US" baseline="30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{</a:t>
            </a:r>
            <a:r>
              <a:rPr lang="en-US">
                <a:solidFill>
                  <a:srgbClr val="000000"/>
                </a:solidFill>
                <a:latin typeface="Symbol" pitchFamily="18" charset="2"/>
              </a:rPr>
              <a:t>e</a:t>
            </a:r>
            <a:r>
              <a:rPr lang="en-US">
                <a:solidFill>
                  <a:srgbClr val="000000"/>
                </a:solidFill>
              </a:rPr>
              <a:t>}; L</a:t>
            </a:r>
            <a:r>
              <a:rPr lang="en-US" baseline="30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 = L</a:t>
            </a:r>
          </a:p>
          <a:p>
            <a:pPr marL="342900" indent="-342900">
              <a:defRPr/>
            </a:pPr>
            <a:endParaRPr lang="en-US">
              <a:solidFill>
                <a:srgbClr val="000000"/>
              </a:solidFill>
            </a:endParaRPr>
          </a:p>
          <a:p>
            <a:pPr marL="342900" indent="-342900">
              <a:defRPr/>
            </a:pPr>
            <a:r>
              <a:rPr lang="en-US">
                <a:solidFill>
                  <a:srgbClr val="000000"/>
                </a:solidFill>
              </a:rPr>
              <a:t>Star-closure</a:t>
            </a:r>
          </a:p>
          <a:p>
            <a:pPr marL="742950" lvl="1" indent="-285750">
              <a:defRPr/>
            </a:pPr>
            <a:r>
              <a:rPr lang="en-US">
                <a:solidFill>
                  <a:srgbClr val="000000"/>
                </a:solidFill>
              </a:rPr>
              <a:t>L</a:t>
            </a:r>
            <a:r>
              <a:rPr lang="en-US" baseline="30000">
                <a:solidFill>
                  <a:srgbClr val="000000"/>
                </a:solidFill>
              </a:rPr>
              <a:t>*</a:t>
            </a:r>
            <a:r>
              <a:rPr lang="en-US">
                <a:solidFill>
                  <a:srgbClr val="000000"/>
                </a:solidFill>
              </a:rPr>
              <a:t> = L</a:t>
            </a:r>
            <a:r>
              <a:rPr lang="en-US" baseline="30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</a:t>
            </a:r>
            <a:r>
              <a:rPr lang="en-US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>
                <a:solidFill>
                  <a:srgbClr val="000000"/>
                </a:solidFill>
              </a:rPr>
              <a:t>L</a:t>
            </a:r>
            <a:r>
              <a:rPr lang="en-US" baseline="30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</a:t>
            </a:r>
            <a:r>
              <a:rPr lang="en-US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>
                <a:solidFill>
                  <a:srgbClr val="000000"/>
                </a:solidFill>
              </a:rPr>
              <a:t>L</a:t>
            </a:r>
            <a:r>
              <a:rPr lang="en-US" baseline="30000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</a:t>
            </a:r>
            <a:r>
              <a:rPr lang="en-US">
                <a:solidFill>
                  <a:srgbClr val="000000"/>
                </a:solidFill>
                <a:latin typeface="Symbol" pitchFamily="18" charset="2"/>
              </a:rPr>
              <a:t>  ...</a:t>
            </a:r>
          </a:p>
          <a:p>
            <a:pPr marL="742950" lvl="1" indent="-285750">
              <a:defRPr/>
            </a:pPr>
            <a:r>
              <a:rPr lang="en-US">
                <a:solidFill>
                  <a:srgbClr val="000000"/>
                </a:solidFill>
              </a:rPr>
              <a:t>L</a:t>
            </a:r>
            <a:r>
              <a:rPr lang="en-US" baseline="30000">
                <a:solidFill>
                  <a:srgbClr val="000000"/>
                </a:solidFill>
              </a:rPr>
              <a:t>+</a:t>
            </a:r>
            <a:r>
              <a:rPr lang="en-US">
                <a:solidFill>
                  <a:srgbClr val="000000"/>
                </a:solidFill>
              </a:rPr>
              <a:t>  = L</a:t>
            </a:r>
            <a:r>
              <a:rPr lang="en-US" baseline="30000">
                <a:solidFill>
                  <a:srgbClr val="000000"/>
                </a:solidFill>
              </a:rPr>
              <a:t>*</a:t>
            </a:r>
            <a:r>
              <a:rPr lang="en-US">
                <a:solidFill>
                  <a:srgbClr val="000000"/>
                </a:solidFill>
              </a:rPr>
              <a:t>  -  L</a:t>
            </a:r>
            <a:r>
              <a:rPr lang="en-US" baseline="30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 marL="342900" indent="-342900">
              <a:defRPr/>
            </a:pPr>
            <a:endParaRPr lang="en-US">
              <a:solidFill>
                <a:srgbClr val="000000"/>
              </a:solidFill>
            </a:endParaRPr>
          </a:p>
          <a:p>
            <a:pPr marL="342900" indent="-342900">
              <a:defRPr/>
            </a:pPr>
            <a:r>
              <a:rPr lang="en-US">
                <a:solidFill>
                  <a:srgbClr val="000000"/>
                </a:solidFill>
              </a:rPr>
              <a:t>Languages can be finite or infinite</a:t>
            </a:r>
          </a:p>
          <a:p>
            <a:pPr marL="742950" lvl="1" indent="-285750">
              <a:defRPr/>
            </a:pPr>
            <a:r>
              <a:rPr lang="en-US">
                <a:solidFill>
                  <a:srgbClr val="000000"/>
                </a:solidFill>
              </a:rPr>
              <a:t> L = {</a:t>
            </a:r>
            <a:r>
              <a:rPr lang="en-US" i="1">
                <a:solidFill>
                  <a:srgbClr val="000000"/>
                </a:solidFill>
              </a:rPr>
              <a:t>a, aba, bba</a:t>
            </a:r>
            <a:r>
              <a:rPr lang="en-US">
                <a:solidFill>
                  <a:srgbClr val="000000"/>
                </a:solidFill>
              </a:rPr>
              <a:t>}</a:t>
            </a:r>
          </a:p>
          <a:p>
            <a:pPr marL="742950" lvl="1" indent="-285750">
              <a:defRPr/>
            </a:pPr>
            <a:r>
              <a:rPr lang="en-US">
                <a:solidFill>
                  <a:srgbClr val="000000"/>
                </a:solidFill>
              </a:rPr>
              <a:t> L = {</a:t>
            </a:r>
            <a:r>
              <a:rPr lang="en-US" i="1">
                <a:solidFill>
                  <a:srgbClr val="000000"/>
                </a:solidFill>
              </a:rPr>
              <a:t>a</a:t>
            </a:r>
            <a:r>
              <a:rPr lang="en-US" i="1" baseline="30000">
                <a:solidFill>
                  <a:srgbClr val="000000"/>
                </a:solidFill>
              </a:rPr>
              <a:t>n</a:t>
            </a:r>
            <a:r>
              <a:rPr lang="en-US">
                <a:solidFill>
                  <a:srgbClr val="000000"/>
                </a:solidFill>
              </a:rPr>
              <a:t> | </a:t>
            </a:r>
            <a:r>
              <a:rPr lang="en-US" i="1">
                <a:solidFill>
                  <a:srgbClr val="000000"/>
                </a:solidFill>
              </a:rPr>
              <a:t>n </a:t>
            </a:r>
            <a:r>
              <a:rPr lang="en-US">
                <a:solidFill>
                  <a:srgbClr val="000000"/>
                </a:solidFill>
              </a:rPr>
              <a:t>&gt; 0}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985EE9-7A3C-40C5-BD25-371E0F10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BDBA5DBD-734A-4E2F-83AB-E6A3FB045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55795"/>
            <a:ext cx="10515600" cy="88568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Strings and Languages (9)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42F476FC-31FD-418E-9373-D0C8C79D3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868" y="1384663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3017A196-4A84-4AE0-B449-2E93B2E02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868" y="1479913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4A12860A-656A-4B45-96ED-8CCDAF6CE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868" y="1862501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FF02B156-B472-4F9B-83B0-55D22E3CA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868" y="2532426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4EFF644B-BA2C-49DE-BA56-108229193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868" y="3202351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7B2A979C-363B-489D-8086-126B041B7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868" y="4254863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9CB8B308-CAC7-4B89-8E87-DE9540236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868" y="5804263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51B99EF6-A8DE-4298-9D88-438C6D69ED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3869" y="1479913"/>
            <a:ext cx="17463" cy="440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B3657EAB-6017-4AEF-B415-D3A4837A5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869" y="1479914"/>
            <a:ext cx="220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OPERATION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C1C4F6D3-143C-4406-9AC6-EC022F893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332" y="1479914"/>
            <a:ext cx="5468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DEFINITION</a:t>
            </a: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8D7DA670-A520-48E8-8176-388779DEB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869" y="1862502"/>
            <a:ext cx="2303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/>
              <a:t>union</a:t>
            </a:r>
            <a:r>
              <a:rPr lang="en-US" altLang="en-US" sz="2000" dirty="0"/>
              <a:t> of L and M written  L </a:t>
            </a:r>
            <a:r>
              <a:rPr lang="en-US" altLang="en-US" sz="2000" dirty="0">
                <a:sym typeface="Symbol" panose="05050102010706020507" pitchFamily="18" charset="2"/>
              </a:rPr>
              <a:t> M</a:t>
            </a:r>
            <a:endParaRPr lang="en-US" altLang="en-US" sz="2000" i="1" dirty="0"/>
          </a:p>
        </p:txBody>
      </p:sp>
      <p:sp>
        <p:nvSpPr>
          <p:cNvPr id="13327" name="Text Box 15">
            <a:extLst>
              <a:ext uri="{FF2B5EF4-FFF2-40B4-BE49-F238E27FC236}">
                <a16:creationId xmlns:a16="http://schemas.microsoft.com/office/drawing/2014/main" id="{D483FC8E-9429-4954-95CC-EF32B0E1D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869" y="2532427"/>
            <a:ext cx="2303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/>
              <a:t>concatenation o</a:t>
            </a:r>
            <a:r>
              <a:rPr lang="en-US" altLang="en-US" sz="2000" dirty="0"/>
              <a:t>f L and M written  LM</a:t>
            </a:r>
            <a:endParaRPr lang="en-US" altLang="en-US" sz="2000" i="1" dirty="0"/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5AE09221-B21C-45BE-9854-D770A7CE4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869" y="3202352"/>
            <a:ext cx="2303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Kleene closure</a:t>
            </a:r>
            <a:r>
              <a:rPr lang="en-US" altLang="en-US" sz="2000"/>
              <a:t> of L   written L*</a:t>
            </a:r>
            <a:endParaRPr lang="en-US" altLang="en-US" sz="2000" i="1"/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4A3897D4-13E7-4EEC-82FB-FB6608C6A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869" y="4254864"/>
            <a:ext cx="2303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positive closure</a:t>
            </a:r>
            <a:r>
              <a:rPr lang="en-US" altLang="en-US" sz="2000"/>
              <a:t> of L written  L</a:t>
            </a:r>
            <a:r>
              <a:rPr lang="en-US" altLang="en-US" sz="2000" baseline="30000"/>
              <a:t>+</a:t>
            </a:r>
            <a:endParaRPr lang="en-US" altLang="en-US" sz="2000" i="1"/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C8CED6E4-4531-4BC2-A5A7-1C9A6C92F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332" y="1862502"/>
            <a:ext cx="5468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L </a:t>
            </a:r>
            <a:r>
              <a:rPr lang="en-US" altLang="en-US" sz="2000">
                <a:solidFill>
                  <a:srgbClr val="FF3300"/>
                </a:solidFill>
                <a:sym typeface="Symbol" panose="05050102010706020507" pitchFamily="18" charset="2"/>
              </a:rPr>
              <a:t> M</a:t>
            </a:r>
            <a:r>
              <a:rPr lang="en-US" altLang="en-US" sz="2000">
                <a:sym typeface="Symbol" panose="05050102010706020507" pitchFamily="18" charset="2"/>
              </a:rPr>
              <a:t> = {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>
                <a:sym typeface="Symbol" panose="05050102010706020507" pitchFamily="18" charset="2"/>
              </a:rPr>
              <a:t> |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>
                <a:sym typeface="Symbol" panose="05050102010706020507" pitchFamily="18" charset="2"/>
              </a:rPr>
              <a:t> is in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en-US" sz="2000">
                <a:sym typeface="Symbol" panose="05050102010706020507" pitchFamily="18" charset="2"/>
              </a:rPr>
              <a:t> or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>
                <a:sym typeface="Symbol" panose="05050102010706020507" pitchFamily="18" charset="2"/>
              </a:rPr>
              <a:t> is in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en-US" sz="2000">
                <a:sym typeface="Symbol" panose="05050102010706020507" pitchFamily="18" charset="2"/>
              </a:rPr>
              <a:t>}</a:t>
            </a:r>
            <a:endParaRPr lang="en-US" altLang="en-US" sz="2000"/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AE962345-80E7-4A8B-951D-EC188BCDF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332" y="2532427"/>
            <a:ext cx="5468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L</a:t>
            </a:r>
            <a:r>
              <a:rPr lang="en-US" altLang="en-US" sz="2000">
                <a:solidFill>
                  <a:srgbClr val="FF3300"/>
                </a:solidFill>
                <a:sym typeface="Symbol" panose="05050102010706020507" pitchFamily="18" charset="2"/>
              </a:rPr>
              <a:t>M</a:t>
            </a:r>
            <a:r>
              <a:rPr lang="en-US" altLang="en-US" sz="2000">
                <a:sym typeface="Symbol" panose="05050102010706020507" pitchFamily="18" charset="2"/>
              </a:rPr>
              <a:t> = {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st</a:t>
            </a:r>
            <a:r>
              <a:rPr lang="en-US" altLang="en-US" sz="2000">
                <a:sym typeface="Symbol" panose="05050102010706020507" pitchFamily="18" charset="2"/>
              </a:rPr>
              <a:t> |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>
                <a:sym typeface="Symbol" panose="05050102010706020507" pitchFamily="18" charset="2"/>
              </a:rPr>
              <a:t> is in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en-US" sz="2000">
                <a:sym typeface="Symbol" panose="05050102010706020507" pitchFamily="18" charset="2"/>
              </a:rPr>
              <a:t> and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>
                <a:sym typeface="Symbol" panose="05050102010706020507" pitchFamily="18" charset="2"/>
              </a:rPr>
              <a:t> is in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en-US" sz="2000">
                <a:sym typeface="Symbol" panose="05050102010706020507" pitchFamily="18" charset="2"/>
              </a:rPr>
              <a:t>}</a:t>
            </a:r>
            <a:endParaRPr lang="en-US" altLang="en-US" sz="2000"/>
          </a:p>
        </p:txBody>
      </p:sp>
      <p:sp>
        <p:nvSpPr>
          <p:cNvPr id="13332" name="Text Box 20">
            <a:extLst>
              <a:ext uri="{FF2B5EF4-FFF2-40B4-BE49-F238E27FC236}">
                <a16:creationId xmlns:a16="http://schemas.microsoft.com/office/drawing/2014/main" id="{22017D04-3BC2-4D3C-A0A2-5282D1C91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332" y="4446951"/>
            <a:ext cx="54689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L</a:t>
            </a:r>
            <a:r>
              <a:rPr lang="en-US" altLang="en-US" sz="2000" baseline="30000">
                <a:solidFill>
                  <a:srgbClr val="FF3300"/>
                </a:solidFill>
              </a:rPr>
              <a:t>+</a:t>
            </a:r>
            <a:r>
              <a:rPr lang="en-US" altLang="en-US" sz="2000" baseline="30000"/>
              <a:t> </a:t>
            </a:r>
            <a:r>
              <a:rPr lang="en-US" altLang="en-US" sz="2000">
                <a:sym typeface="Symbol" panose="05050102010706020507" pitchFamily="18" charset="2"/>
              </a:rPr>
              <a:t>=  L</a:t>
            </a:r>
            <a:r>
              <a:rPr lang="en-US" altLang="en-US" sz="2000" baseline="30000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,  i=1,.., </a:t>
            </a:r>
            <a:endParaRPr lang="en-US" altLang="en-US" sz="2000" baseline="30000">
              <a:sym typeface="Symbol" panose="05050102010706020507" pitchFamily="18" charset="2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baseline="30000">
              <a:sym typeface="Symbol" panose="05050102010706020507" pitchFamily="18" charset="2"/>
            </a:endParaRPr>
          </a:p>
        </p:txBody>
      </p:sp>
      <p:sp>
        <p:nvSpPr>
          <p:cNvPr id="13333" name="Text Box 21">
            <a:extLst>
              <a:ext uri="{FF2B5EF4-FFF2-40B4-BE49-F238E27FC236}">
                <a16:creationId xmlns:a16="http://schemas.microsoft.com/office/drawing/2014/main" id="{EE8BB645-EF21-4D52-8ACC-46AAAC415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331" y="3872276"/>
            <a:ext cx="5084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L* denotes “zero or more concatenations of “ L</a:t>
            </a:r>
          </a:p>
        </p:txBody>
      </p:sp>
      <p:sp>
        <p:nvSpPr>
          <p:cNvPr id="13334" name="Text Box 22">
            <a:extLst>
              <a:ext uri="{FF2B5EF4-FFF2-40B4-BE49-F238E27FC236}">
                <a16:creationId xmlns:a16="http://schemas.microsoft.com/office/drawing/2014/main" id="{E0725D47-C127-467C-A34B-98A6BDFCB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332" y="3297602"/>
            <a:ext cx="5468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L*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=  L</a:t>
            </a:r>
            <a:r>
              <a:rPr lang="en-US" altLang="en-US" sz="2000" baseline="30000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 , i=0,.., </a:t>
            </a:r>
            <a:endParaRPr lang="en-US" altLang="en-US" sz="2000" baseline="30000">
              <a:sym typeface="Symbol" panose="05050102010706020507" pitchFamily="18" charset="2"/>
            </a:endParaRPr>
          </a:p>
        </p:txBody>
      </p:sp>
      <p:sp>
        <p:nvSpPr>
          <p:cNvPr id="13335" name="Text Box 23">
            <a:extLst>
              <a:ext uri="{FF2B5EF4-FFF2-40B4-BE49-F238E27FC236}">
                <a16:creationId xmlns:a16="http://schemas.microsoft.com/office/drawing/2014/main" id="{F2D25951-EA01-4D18-849A-F2C083C40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331" y="4924789"/>
            <a:ext cx="50847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L</a:t>
            </a:r>
            <a:r>
              <a:rPr lang="en-US" altLang="en-US" sz="2000" baseline="30000"/>
              <a:t>+</a:t>
            </a:r>
            <a:r>
              <a:rPr lang="en-US" altLang="en-US" sz="1800"/>
              <a:t> denotes “one or more concatenations of “ L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L</a:t>
            </a:r>
            <a:r>
              <a:rPr lang="en-US" altLang="en-US" sz="2000" baseline="30000"/>
              <a:t>+</a:t>
            </a:r>
            <a:r>
              <a:rPr lang="en-US" altLang="en-US" sz="1800"/>
              <a:t>  = L</a:t>
            </a:r>
            <a:r>
              <a:rPr lang="en-US" altLang="en-US" sz="2000"/>
              <a:t>L</a:t>
            </a:r>
            <a:r>
              <a:rPr lang="en-US" altLang="en-US" sz="2000" baseline="30000"/>
              <a:t>*</a:t>
            </a:r>
            <a:endParaRPr lang="en-US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D21CBA-F357-4B25-87CD-396B6F7F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1468" y="5912213"/>
            <a:ext cx="2743200" cy="365125"/>
          </a:xfrm>
        </p:spPr>
        <p:txBody>
          <a:bodyPr/>
          <a:lstStyle/>
          <a:p>
            <a:fld id="{873252EB-B770-47AE-BFB7-752CE28DE486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3D61C530-7DEB-449E-8AB0-616DFC6F8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191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Strings and Languages (10)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D5E4873C-FA3E-4CCC-9D23-0B54115AA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37" y="982663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/>
              <a:t>L = {A, B, …, Z, a, b, …z}      D = {1, 2, …, 9}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0A9EA189-A691-4282-9E05-6B3C0470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37" y="1600201"/>
            <a:ext cx="1123405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69000"/>
              <a:buFont typeface="Wingdings" panose="05000000000000000000" pitchFamily="2" charset="2"/>
              <a:buChar char="q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L </a:t>
            </a:r>
            <a:r>
              <a:rPr lang="en-US" altLang="en-US" sz="2400" dirty="0">
                <a:sym typeface="Symbol" panose="05050102010706020507" pitchFamily="18" charset="2"/>
              </a:rPr>
              <a:t> D = the set of letters and digits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LD = all strings consisting of a letter followed by a digit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</a:t>
            </a:r>
            <a:r>
              <a:rPr lang="en-US" altLang="en-US" sz="2400" baseline="30000" dirty="0">
                <a:sym typeface="Symbol" panose="05050102010706020507" pitchFamily="18" charset="2"/>
              </a:rPr>
              <a:t>2 </a:t>
            </a:r>
            <a:r>
              <a:rPr lang="en-US" altLang="en-US" sz="2400" dirty="0">
                <a:sym typeface="Symbol" panose="05050102010706020507" pitchFamily="18" charset="2"/>
              </a:rPr>
              <a:t>= the set of all two-letter strings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</a:t>
            </a:r>
            <a:r>
              <a:rPr lang="en-US" altLang="en-US" sz="2400" baseline="30000" dirty="0">
                <a:sym typeface="Symbol" panose="05050102010706020507" pitchFamily="18" charset="2"/>
              </a:rPr>
              <a:t>4 </a:t>
            </a:r>
            <a:r>
              <a:rPr lang="en-US" altLang="en-US" sz="2400" dirty="0">
                <a:sym typeface="Symbol" panose="05050102010706020507" pitchFamily="18" charset="2"/>
              </a:rPr>
              <a:t>= L</a:t>
            </a:r>
            <a:r>
              <a:rPr lang="en-US" altLang="en-US" sz="2400" baseline="30000" dirty="0">
                <a:sym typeface="Symbol" panose="05050102010706020507" pitchFamily="18" charset="2"/>
              </a:rPr>
              <a:t>2 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L</a:t>
            </a:r>
            <a:r>
              <a:rPr lang="en-US" altLang="en-US" sz="2400" baseline="30000" dirty="0" err="1">
                <a:sym typeface="Symbol" panose="05050102010706020507" pitchFamily="18" charset="2"/>
              </a:rPr>
              <a:t>2</a:t>
            </a:r>
            <a:r>
              <a:rPr lang="en-US" altLang="en-US" sz="2400" baseline="300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 = the set of all four-letter strings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L* = { All possible strings of  L plus  },  L</a:t>
            </a:r>
            <a:r>
              <a:rPr lang="en-US" altLang="en-US" sz="2400" baseline="30000" dirty="0">
                <a:sym typeface="Symbol" panose="05050102010706020507" pitchFamily="18" charset="2"/>
              </a:rPr>
              <a:t>+ </a:t>
            </a:r>
            <a:r>
              <a:rPr lang="en-US" altLang="en-US" sz="2400" dirty="0">
                <a:sym typeface="Symbol" panose="05050102010706020507" pitchFamily="18" charset="2"/>
              </a:rPr>
              <a:t>= L* - 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D</a:t>
            </a:r>
            <a:r>
              <a:rPr lang="en-US" altLang="en-US" sz="2400" baseline="30000" dirty="0"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sym typeface="Symbol" panose="05050102010706020507" pitchFamily="18" charset="2"/>
              </a:rPr>
              <a:t> = set of strings of  one or more digits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 (</a:t>
            </a:r>
            <a:r>
              <a:rPr lang="en-US" altLang="en-US" sz="2400" dirty="0"/>
              <a:t>L </a:t>
            </a:r>
            <a:r>
              <a:rPr lang="en-US" altLang="en-US" sz="2400" dirty="0">
                <a:sym typeface="Symbol" panose="05050102010706020507" pitchFamily="18" charset="2"/>
              </a:rPr>
              <a:t> D ) = set of all strings consisting of a letter followed by a </a:t>
            </a:r>
            <a:r>
              <a:rPr lang="en-US" altLang="en-US" sz="2400" dirty="0" err="1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letter or a digit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L (</a:t>
            </a:r>
            <a:r>
              <a:rPr lang="en-US" altLang="en-US" sz="2400" dirty="0"/>
              <a:t>L </a:t>
            </a:r>
            <a:r>
              <a:rPr lang="en-US" altLang="en-US" sz="2400" dirty="0">
                <a:sym typeface="Symbol" panose="05050102010706020507" pitchFamily="18" charset="2"/>
              </a:rPr>
              <a:t> D )* = set of all strings consisting of letters and digits beginning with a  letter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0187B-1316-4D76-A0B5-7527DEFE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2D80A9E6-D67A-4067-8D6B-5FD4E6498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Strings and Languages (11)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A54FDEED-C879-4B35-AF72-252709BD7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406" y="145115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/>
              <a:t>The language </a:t>
            </a:r>
            <a:r>
              <a:rPr lang="en-US" b="1" dirty="0"/>
              <a:t>L</a:t>
            </a:r>
            <a:r>
              <a:rPr lang="en-US" dirty="0"/>
              <a:t> consists of strings over </a:t>
            </a:r>
            <a:r>
              <a:rPr lang="en-US" b="1" dirty="0"/>
              <a:t>{</a:t>
            </a:r>
            <a:r>
              <a:rPr lang="en-US" b="1" dirty="0" err="1"/>
              <a:t>a,b</a:t>
            </a:r>
            <a:r>
              <a:rPr lang="en-US" b="1" dirty="0"/>
              <a:t>}</a:t>
            </a:r>
            <a:r>
              <a:rPr lang="en-US" dirty="0"/>
              <a:t> in which </a:t>
            </a:r>
            <a:r>
              <a:rPr lang="en-US" b="1" dirty="0"/>
              <a:t>each</a:t>
            </a:r>
            <a:r>
              <a:rPr lang="en-US" dirty="0"/>
              <a:t> string begins with an </a:t>
            </a:r>
            <a:r>
              <a:rPr lang="en-US" b="1" dirty="0"/>
              <a:t>a</a:t>
            </a:r>
            <a:r>
              <a:rPr lang="en-US" dirty="0"/>
              <a:t> should have an </a:t>
            </a:r>
            <a:r>
              <a:rPr lang="en-US" b="1" dirty="0">
                <a:solidFill>
                  <a:srgbClr val="FF3300"/>
                </a:solidFill>
              </a:rPr>
              <a:t>even</a:t>
            </a:r>
            <a:r>
              <a:rPr lang="en-US" dirty="0"/>
              <a:t> length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dirty="0" err="1"/>
              <a:t>aaaa,aaab,aaba,aabb,abaa,abab,abba,abbb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dirty="0">
              <a:sym typeface="Symbol" pitchFamily="18" charset="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dirty="0"/>
              <a:t>baa </a:t>
            </a:r>
            <a:r>
              <a:rPr lang="en-US" dirty="0">
                <a:sym typeface="Symbol" pitchFamily="18" charset="2"/>
              </a:rPr>
              <a:t> L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dirty="0">
                <a:sym typeface="Symbol" pitchFamily="18" charset="2"/>
              </a:rPr>
              <a:t>a  L</a:t>
            </a:r>
          </a:p>
          <a:p>
            <a:pPr lvl="1" eaLnBrk="1" hangingPunct="1">
              <a:defRPr/>
            </a:pPr>
            <a:endParaRPr lang="en-US" dirty="0">
              <a:sym typeface="Symbol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755F4-642D-47D8-9F77-56254E68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7D90AF8E-A958-4234-A26A-0AF354046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Strings and Languages (12)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56935553-E532-462D-AC15-CC167D177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9822" y="1459865"/>
            <a:ext cx="1051560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language </a:t>
            </a:r>
            <a:r>
              <a:rPr lang="en-US" b="1" dirty="0"/>
              <a:t>L</a:t>
            </a:r>
            <a:r>
              <a:rPr lang="en-US" dirty="0"/>
              <a:t> consists of strings over </a:t>
            </a:r>
            <a:r>
              <a:rPr lang="en-US" b="1" dirty="0"/>
              <a:t>{</a:t>
            </a:r>
            <a:r>
              <a:rPr lang="en-US" b="1" dirty="0" err="1"/>
              <a:t>a,b</a:t>
            </a:r>
            <a:r>
              <a:rPr lang="en-US" b="1" dirty="0"/>
              <a:t>}</a:t>
            </a:r>
            <a:r>
              <a:rPr lang="en-US" dirty="0"/>
              <a:t> in which each occurring of </a:t>
            </a:r>
            <a:r>
              <a:rPr lang="en-US" b="1" dirty="0"/>
              <a:t>b</a:t>
            </a:r>
            <a:r>
              <a:rPr lang="en-US" dirty="0"/>
              <a:t> is </a:t>
            </a:r>
            <a:r>
              <a:rPr lang="en-US" b="1" dirty="0">
                <a:solidFill>
                  <a:srgbClr val="FF3300"/>
                </a:solidFill>
              </a:rPr>
              <a:t>immediately preceded</a:t>
            </a:r>
            <a:r>
              <a:rPr lang="en-US" dirty="0"/>
              <a:t> by an </a:t>
            </a:r>
            <a:r>
              <a:rPr lang="en-US" b="1" dirty="0"/>
              <a:t>a</a:t>
            </a:r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e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defRPr/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defRPr/>
            </a:pPr>
            <a:r>
              <a:rPr lang="en-US" dirty="0" err="1"/>
              <a:t>abaab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bb </a:t>
            </a:r>
            <a:r>
              <a:rPr lang="en-US" dirty="0">
                <a:sym typeface="Symbol" pitchFamily="18" charset="2"/>
              </a:rPr>
              <a:t> L</a:t>
            </a:r>
          </a:p>
          <a:p>
            <a:pPr lvl="1" eaLnBrk="1" hangingPunct="1">
              <a:defRPr/>
            </a:pPr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 L</a:t>
            </a:r>
          </a:p>
          <a:p>
            <a:pPr lvl="1" eaLnBrk="1" hangingPunct="1">
              <a:defRPr/>
            </a:pPr>
            <a:r>
              <a:rPr lang="en-US" dirty="0" err="1"/>
              <a:t>abb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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1129C3-906A-4844-A62A-A728E8BB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ECFCEADA-4E90-428D-9CBA-FD9095BFF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Strings and Languages (13)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B1866F6F-A595-48B1-97C9-5908441D1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/>
              <a:t>Let X = {</a:t>
            </a:r>
            <a:r>
              <a:rPr lang="en-US" dirty="0" err="1"/>
              <a:t>a,b,c</a:t>
            </a:r>
            <a:r>
              <a:rPr lang="en-US" dirty="0"/>
              <a:t>} and Y = {abb, </a:t>
            </a:r>
            <a:r>
              <a:rPr lang="en-US" dirty="0" err="1"/>
              <a:t>ba</a:t>
            </a:r>
            <a:r>
              <a:rPr lang="en-US" dirty="0"/>
              <a:t>}. Then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dirty="0"/>
              <a:t>XY = {</a:t>
            </a:r>
            <a:r>
              <a:rPr lang="en-US" dirty="0" err="1"/>
              <a:t>aabb</a:t>
            </a:r>
            <a:r>
              <a:rPr lang="en-US" dirty="0"/>
              <a:t>, </a:t>
            </a:r>
            <a:r>
              <a:rPr lang="en-US" dirty="0" err="1"/>
              <a:t>babb</a:t>
            </a:r>
            <a:r>
              <a:rPr lang="en-US" dirty="0"/>
              <a:t>, </a:t>
            </a:r>
            <a:r>
              <a:rPr lang="en-US" dirty="0" err="1"/>
              <a:t>cabb</a:t>
            </a:r>
            <a:r>
              <a:rPr lang="en-US" dirty="0"/>
              <a:t>, aba, </a:t>
            </a:r>
            <a:r>
              <a:rPr lang="en-US" dirty="0" err="1"/>
              <a:t>bba</a:t>
            </a:r>
            <a:r>
              <a:rPr lang="en-US" dirty="0"/>
              <a:t>, cba}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dirty="0"/>
              <a:t>X</a:t>
            </a:r>
            <a:r>
              <a:rPr lang="en-US" baseline="30000" dirty="0"/>
              <a:t>0</a:t>
            </a:r>
            <a:r>
              <a:rPr lang="en-US" dirty="0"/>
              <a:t> = {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e</a:t>
            </a:r>
            <a:r>
              <a:rPr lang="en-US" dirty="0"/>
              <a:t>}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dirty="0"/>
              <a:t>X</a:t>
            </a:r>
            <a:r>
              <a:rPr lang="en-US" baseline="30000" dirty="0"/>
              <a:t>1</a:t>
            </a:r>
            <a:r>
              <a:rPr lang="en-US" dirty="0"/>
              <a:t> = X = {</a:t>
            </a:r>
            <a:r>
              <a:rPr lang="en-US" dirty="0" err="1"/>
              <a:t>a,b,c</a:t>
            </a:r>
            <a:r>
              <a:rPr lang="en-US" dirty="0"/>
              <a:t>}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XX = {</a:t>
            </a:r>
            <a:r>
              <a:rPr lang="en-US" dirty="0" err="1"/>
              <a:t>aa,ab,ac,ba,bb,bc,ca,cb,cc</a:t>
            </a:r>
            <a:r>
              <a:rPr lang="en-US" dirty="0"/>
              <a:t>}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/>
              <a:t> = XXX = {aaa,aab,aac,aba,abb,abc,aca,acb,acc,baa,bab,bac,bba,bbb,bbc,bca,bcb,bcc,caa,cab,cac,cba,cbb,cbc,cca,ccb,ccc}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3A04D-7AF8-46AB-A522-D3736B21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DCCB0512-F265-4BE4-9933-8CA13837D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Strings and Languages (14)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93B6B1C3-E831-4CDD-A52D-4CBCB66D5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9000"/>
              </a:lnSpc>
              <a:defRPr/>
            </a:pPr>
            <a:r>
              <a:rPr lang="en-US" dirty="0"/>
              <a:t>The language L = {</a:t>
            </a:r>
            <a:r>
              <a:rPr lang="en-US" dirty="0" err="1"/>
              <a:t>a,b</a:t>
            </a:r>
            <a:r>
              <a:rPr lang="en-US" dirty="0"/>
              <a:t>}</a:t>
            </a:r>
            <a:r>
              <a:rPr lang="en-US" baseline="30000" dirty="0"/>
              <a:t>*</a:t>
            </a:r>
            <a:r>
              <a:rPr lang="en-US" dirty="0"/>
              <a:t>{bb}{</a:t>
            </a:r>
            <a:r>
              <a:rPr lang="en-US" dirty="0" err="1"/>
              <a:t>a,b</a:t>
            </a:r>
            <a:r>
              <a:rPr lang="en-US" dirty="0"/>
              <a:t>}</a:t>
            </a:r>
            <a:r>
              <a:rPr lang="en-US" baseline="30000" dirty="0"/>
              <a:t>*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/>
              <a:t>=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</a:t>
            </a:r>
            <a:r>
              <a:rPr lang="en-US" baseline="30000" dirty="0">
                <a:cs typeface="Times New Roman" pitchFamily="18" charset="0"/>
              </a:rPr>
              <a:t>*</a:t>
            </a:r>
            <a:r>
              <a:rPr lang="en-US" dirty="0"/>
              <a:t>{bb}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</a:t>
            </a:r>
            <a:r>
              <a:rPr lang="en-US" baseline="30000" dirty="0">
                <a:cs typeface="Times New Roman" pitchFamily="18" charset="0"/>
              </a:rPr>
              <a:t>*</a:t>
            </a:r>
            <a:endParaRPr lang="en-US" baseline="30000" dirty="0"/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dirty="0"/>
              <a:t>consists of the strings over {</a:t>
            </a:r>
            <a:r>
              <a:rPr lang="en-US" dirty="0" err="1"/>
              <a:t>a,b</a:t>
            </a:r>
            <a:r>
              <a:rPr lang="en-US" dirty="0"/>
              <a:t>} that contain the substring </a:t>
            </a:r>
            <a:r>
              <a:rPr lang="en-US" b="1" dirty="0"/>
              <a:t>bb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dirty="0"/>
              <a:t>bb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dirty="0" err="1"/>
              <a:t>abb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dirty="0" err="1"/>
              <a:t>bbb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dirty="0" err="1"/>
              <a:t>aabb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dirty="0" err="1"/>
              <a:t>bbaaa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dirty="0" err="1"/>
              <a:t>bbabba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dirty="0" err="1"/>
              <a:t>abab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 L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 L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dirty="0"/>
              <a:t>b </a:t>
            </a:r>
            <a:r>
              <a:rPr lang="en-US" dirty="0">
                <a:sym typeface="Symbol" pitchFamily="18" charset="2"/>
              </a:rPr>
              <a:t>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3DE1B8-C181-472E-8992-44AE57F0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>
            <a:extLst>
              <a:ext uri="{FF2B5EF4-FFF2-40B4-BE49-F238E27FC236}">
                <a16:creationId xmlns:a16="http://schemas.microsoft.com/office/drawing/2014/main" id="{BE09ADB7-15AE-44C1-A8BA-6F11F3CE4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Strings and Languages (15)</a:t>
            </a:r>
          </a:p>
        </p:txBody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745C0874-E942-4849-B889-9588E88D6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171" y="1412014"/>
            <a:ext cx="10715898" cy="4787901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400" dirty="0"/>
              <a:t>Let </a:t>
            </a:r>
            <a:r>
              <a:rPr lang="en-US" sz="2400" b="1" dirty="0"/>
              <a:t>L</a:t>
            </a:r>
            <a:r>
              <a:rPr lang="en-US" sz="2400" dirty="0"/>
              <a:t> be the language that consists of all strings that </a:t>
            </a:r>
            <a:r>
              <a:rPr lang="en-US" sz="2400" dirty="0">
                <a:solidFill>
                  <a:srgbClr val="FF3300"/>
                </a:solidFill>
              </a:rPr>
              <a:t>begin</a:t>
            </a:r>
            <a:r>
              <a:rPr lang="en-US" sz="2400" dirty="0"/>
              <a:t> with </a:t>
            </a:r>
            <a:r>
              <a:rPr lang="en-US" sz="2400" b="1" dirty="0" err="1"/>
              <a:t>aa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3300"/>
                </a:solidFill>
              </a:rPr>
              <a:t>end</a:t>
            </a:r>
            <a:r>
              <a:rPr lang="en-US" sz="2400" dirty="0"/>
              <a:t> with </a:t>
            </a:r>
            <a:r>
              <a:rPr lang="en-US" sz="2400" b="1" dirty="0"/>
              <a:t>bb</a:t>
            </a:r>
          </a:p>
          <a:p>
            <a:pPr lvl="1" eaLnBrk="1" hangingPunct="1">
              <a:lnSpc>
                <a:spcPct val="79000"/>
              </a:lnSpc>
              <a:defRPr/>
            </a:pP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{</a:t>
            </a:r>
            <a:r>
              <a:rPr lang="en-US" dirty="0" err="1"/>
              <a:t>aa</a:t>
            </a:r>
            <a:r>
              <a:rPr lang="en-US" dirty="0"/>
              <a:t>}{</a:t>
            </a:r>
            <a:r>
              <a:rPr lang="en-US" dirty="0" err="1"/>
              <a:t>a,b</a:t>
            </a:r>
            <a:r>
              <a:rPr lang="en-US" dirty="0"/>
              <a:t>}</a:t>
            </a:r>
            <a:r>
              <a:rPr lang="en-US" baseline="30000" dirty="0"/>
              <a:t>*</a:t>
            </a:r>
          </a:p>
          <a:p>
            <a:pPr lvl="1" eaLnBrk="1" hangingPunct="1">
              <a:defRPr/>
            </a:pP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{</a:t>
            </a:r>
            <a:r>
              <a:rPr lang="en-US" dirty="0" err="1"/>
              <a:t>a,b</a:t>
            </a:r>
            <a:r>
              <a:rPr lang="en-US" dirty="0"/>
              <a:t>}</a:t>
            </a:r>
            <a:r>
              <a:rPr lang="en-US" baseline="30000" dirty="0"/>
              <a:t>*</a:t>
            </a:r>
            <a:r>
              <a:rPr lang="en-US" dirty="0"/>
              <a:t>{bb}</a:t>
            </a:r>
            <a:endParaRPr lang="en-US" baseline="30000" dirty="0"/>
          </a:p>
          <a:p>
            <a:pPr lvl="1" eaLnBrk="1" hangingPunct="1">
              <a:defRPr/>
            </a:pPr>
            <a:r>
              <a:rPr lang="en-US" dirty="0"/>
              <a:t>L = 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</a:t>
            </a:r>
            <a:r>
              <a:rPr lang="en-US" dirty="0">
                <a:sym typeface="Symbol" pitchFamily="18" charset="2"/>
              </a:rPr>
              <a:t> L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 =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en-US" dirty="0"/>
              <a:t>{</a:t>
            </a:r>
            <a:r>
              <a:rPr lang="en-US" dirty="0" err="1"/>
              <a:t>aa</a:t>
            </a:r>
            <a:r>
              <a:rPr lang="en-US" dirty="0"/>
              <a:t>}{</a:t>
            </a:r>
            <a:r>
              <a:rPr lang="en-US" dirty="0" err="1"/>
              <a:t>a,b</a:t>
            </a:r>
            <a:r>
              <a:rPr lang="en-US" dirty="0"/>
              <a:t>}</a:t>
            </a:r>
            <a:r>
              <a:rPr lang="en-US" baseline="30000" dirty="0"/>
              <a:t>*  </a:t>
            </a:r>
            <a:r>
              <a:rPr lang="en-US" b="1" dirty="0">
                <a:sym typeface="Symbol" pitchFamily="18" charset="2"/>
              </a:rPr>
              <a:t> </a:t>
            </a:r>
            <a:r>
              <a:rPr lang="en-US" dirty="0"/>
              <a:t>{</a:t>
            </a:r>
            <a:r>
              <a:rPr lang="en-US" dirty="0" err="1"/>
              <a:t>a,b</a:t>
            </a:r>
            <a:r>
              <a:rPr lang="en-US" dirty="0"/>
              <a:t>}</a:t>
            </a:r>
            <a:r>
              <a:rPr lang="en-US" baseline="30000" dirty="0"/>
              <a:t>*</a:t>
            </a:r>
            <a:r>
              <a:rPr lang="en-US" dirty="0"/>
              <a:t>{bb}</a:t>
            </a:r>
          </a:p>
          <a:p>
            <a:pPr lvl="1" eaLnBrk="1" hangingPunct="1">
              <a:defRPr/>
            </a:pPr>
            <a:r>
              <a:rPr lang="en-US" dirty="0"/>
              <a:t>bb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defRPr/>
            </a:pPr>
            <a:r>
              <a:rPr lang="en-US" dirty="0" err="1"/>
              <a:t>abb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defRPr/>
            </a:pPr>
            <a:r>
              <a:rPr lang="en-US" dirty="0" err="1"/>
              <a:t>bbb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defRPr/>
            </a:pPr>
            <a:r>
              <a:rPr lang="en-US" dirty="0" err="1"/>
              <a:t>aabb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L</a:t>
            </a:r>
          </a:p>
          <a:p>
            <a:pPr lvl="1" eaLnBrk="1" hangingPunct="1">
              <a:defRPr/>
            </a:pPr>
            <a:r>
              <a:rPr lang="en-US" dirty="0" err="1"/>
              <a:t>bbaaa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 L</a:t>
            </a:r>
          </a:p>
          <a:p>
            <a:pPr lvl="1" eaLnBrk="1" hangingPunct="1">
              <a:defRPr/>
            </a:pPr>
            <a:r>
              <a:rPr lang="en-US" dirty="0" err="1"/>
              <a:t>bbabba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 L</a:t>
            </a:r>
          </a:p>
          <a:p>
            <a:pPr lvl="1" eaLnBrk="1" hangingPunct="1">
              <a:defRPr/>
            </a:pPr>
            <a:r>
              <a:rPr lang="en-US" dirty="0" err="1"/>
              <a:t>abab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 L</a:t>
            </a:r>
          </a:p>
          <a:p>
            <a:pPr lvl="1" eaLnBrk="1" hangingPunct="1">
              <a:defRPr/>
            </a:pPr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 L</a:t>
            </a:r>
          </a:p>
          <a:p>
            <a:pPr lvl="1" eaLnBrk="1" hangingPunct="1">
              <a:defRPr/>
            </a:pP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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CA19A-45F1-4702-B131-18837D2D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94D079E1-57EB-4A1D-AECB-800447A35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Strings and Languages (16)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07875B8A-79B8-4B36-BB8F-484A9F88A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/>
              <a:t>Let </a:t>
            </a:r>
            <a:r>
              <a:rPr lang="en-US" b="1" dirty="0"/>
              <a:t>L</a:t>
            </a:r>
            <a:r>
              <a:rPr lang="en-US" b="1" baseline="-25000" dirty="0"/>
              <a:t>1</a:t>
            </a:r>
            <a:r>
              <a:rPr lang="en-US" dirty="0"/>
              <a:t> = {bb} and </a:t>
            </a:r>
            <a:r>
              <a:rPr lang="en-US" b="1" dirty="0"/>
              <a:t>L</a:t>
            </a:r>
            <a:r>
              <a:rPr lang="en-US" b="1" baseline="-25000" dirty="0"/>
              <a:t>2</a:t>
            </a:r>
            <a:r>
              <a:rPr lang="en-US" dirty="0"/>
              <a:t> = {</a:t>
            </a:r>
            <a:r>
              <a:rPr lang="en-US" dirty="0">
                <a:solidFill>
                  <a:srgbClr val="000000"/>
                </a:solidFill>
                <a:effectLst/>
                <a:latin typeface="Symbol" pitchFamily="18" charset="2"/>
              </a:rPr>
              <a:t>e</a:t>
            </a:r>
            <a:r>
              <a:rPr lang="en-US" dirty="0"/>
              <a:t>, bb, </a:t>
            </a:r>
            <a:r>
              <a:rPr lang="en-US" dirty="0" err="1"/>
              <a:t>bbbb</a:t>
            </a:r>
            <a:r>
              <a:rPr lang="en-US" dirty="0"/>
              <a:t>} over </a:t>
            </a:r>
            <a:r>
              <a:rPr lang="en-US" b="1" dirty="0"/>
              <a:t>b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/>
              <a:t>The languages L</a:t>
            </a:r>
            <a:r>
              <a:rPr lang="en-US" baseline="-25000" dirty="0"/>
              <a:t>1</a:t>
            </a:r>
            <a:r>
              <a:rPr lang="en-US" baseline="30000" dirty="0"/>
              <a:t>*</a:t>
            </a:r>
            <a:r>
              <a:rPr lang="en-US" baseline="-25000" dirty="0"/>
              <a:t>  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baseline="30000" dirty="0"/>
              <a:t>*</a:t>
            </a:r>
            <a:r>
              <a:rPr lang="en-US" baseline="-25000" dirty="0"/>
              <a:t> </a:t>
            </a:r>
            <a:r>
              <a:rPr lang="en-US" dirty="0"/>
              <a:t> both contain precisely the strings consisting of an </a:t>
            </a:r>
            <a:r>
              <a:rPr lang="en-US" dirty="0">
                <a:solidFill>
                  <a:srgbClr val="FF3300"/>
                </a:solidFill>
              </a:rPr>
              <a:t>even</a:t>
            </a:r>
            <a:r>
              <a:rPr lang="en-US" dirty="0"/>
              <a:t> number of </a:t>
            </a:r>
            <a:r>
              <a:rPr lang="en-US" b="1" dirty="0"/>
              <a:t>b</a:t>
            </a:r>
            <a:r>
              <a:rPr lang="en-US" dirty="0"/>
              <a:t>’s.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>
                <a:latin typeface="Symbol" pitchFamily="18" charset="2"/>
              </a:rPr>
              <a:t>e</a:t>
            </a:r>
            <a:r>
              <a:rPr lang="en-US" dirty="0"/>
              <a:t> , with length zero, is an element of  L</a:t>
            </a:r>
            <a:r>
              <a:rPr lang="en-US" baseline="-25000" dirty="0"/>
              <a:t>1</a:t>
            </a:r>
            <a:r>
              <a:rPr lang="en-US" baseline="30000" dirty="0"/>
              <a:t>*</a:t>
            </a:r>
            <a:r>
              <a:rPr lang="en-US" baseline="-25000" dirty="0"/>
              <a:t>  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baseline="30000" dirty="0"/>
              <a:t>*</a:t>
            </a:r>
            <a:r>
              <a:rPr lang="en-US" baseline="-25000" dirty="0"/>
              <a:t> </a:t>
            </a:r>
          </a:p>
          <a:p>
            <a:pPr eaLnBrk="1" hangingPunct="1">
              <a:defRPr/>
            </a:pPr>
            <a:endParaRPr lang="en-US" baseline="-25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0800B-036F-4013-B92D-778F558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1DA23-D36C-C48D-0E88-10E1A1D14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AA03-A232-63FD-C722-957075E3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4" y="202669"/>
            <a:ext cx="10058400" cy="4504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Theory of Computation</a:t>
            </a:r>
            <a:endParaRPr lang="en-IN" sz="28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7139-231F-D16E-AD28-F0426074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279267"/>
            <a:ext cx="11530149" cy="6299465"/>
          </a:xfrm>
        </p:spPr>
        <p:txBody>
          <a:bodyPr>
            <a:noAutofit/>
          </a:bodyPr>
          <a:lstStyle/>
          <a:p>
            <a:pPr marL="0" indent="0" algn="l" rtl="0" fontAlgn="base">
              <a:lnSpc>
                <a:spcPct val="150000"/>
              </a:lnSpc>
              <a:spcAft>
                <a:spcPts val="750"/>
              </a:spcAft>
              <a:buNone/>
            </a:pPr>
            <a:r>
              <a:rPr lang="en-US" sz="2000" b="1" dirty="0">
                <a:latin typeface="Gill Sans MT" panose="020B0502020104020203" pitchFamily="34" charset="0"/>
              </a:rPr>
              <a:t>Basic terminologies</a:t>
            </a:r>
          </a:p>
          <a:p>
            <a:pPr algn="l" fontAlgn="base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000" b="1" i="0" dirty="0">
                <a:effectLst/>
                <a:latin typeface="Gill Sans MT" panose="020B0502020104020203" pitchFamily="34" charset="0"/>
              </a:rPr>
              <a:t>Symbol - 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A symbol (often also called a </a:t>
            </a:r>
            <a:r>
              <a:rPr lang="en-US" sz="2000" b="1" i="0" dirty="0">
                <a:effectLst/>
                <a:latin typeface="Gill Sans MT" panose="020B0502020104020203" pitchFamily="34" charset="0"/>
              </a:rPr>
              <a:t>character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) is the smallest building block, which can be any alphabet, letter, or picture. 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Alphabet</a:t>
            </a:r>
            <a:r>
              <a:rPr lang="en-US" sz="2000" b="1" i="0" dirty="0">
                <a:effectLst/>
                <a:latin typeface="Gill Sans MT" panose="020B0502020104020203" pitchFamily="34" charset="0"/>
              </a:rPr>
              <a:t> (Σ) </a:t>
            </a:r>
            <a:r>
              <a:rPr lang="en-US" sz="2000" dirty="0">
                <a:latin typeface="Gill Sans MT" panose="020B0502020104020203" pitchFamily="34" charset="0"/>
              </a:rPr>
              <a:t>: Finite, nonempty  set of symbols 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which are always </a:t>
            </a:r>
            <a:r>
              <a:rPr lang="en-US" sz="2000" b="1" i="1" dirty="0">
                <a:effectLst/>
                <a:latin typeface="Gill Sans MT" panose="020B0502020104020203" pitchFamily="34" charset="0"/>
              </a:rPr>
              <a:t>finite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. </a:t>
            </a:r>
            <a:endParaRPr lang="en-US" sz="2000" dirty="0">
              <a:latin typeface="Gill Sans MT" panose="020B0502020104020203" pitchFamily="34" charset="0"/>
            </a:endParaRPr>
          </a:p>
          <a:p>
            <a:pPr lvl="1" eaLnBrk="1" hangingPunct="1">
              <a:defRPr/>
            </a:pPr>
            <a:r>
              <a:rPr lang="en-US" dirty="0">
                <a:latin typeface="Gill Sans MT" panose="020B0502020104020203" pitchFamily="34" charset="0"/>
              </a:rPr>
              <a:t>Examples:</a:t>
            </a:r>
          </a:p>
          <a:p>
            <a:pPr lvl="2" eaLnBrk="1" hangingPunct="1">
              <a:defRPr/>
            </a:pPr>
            <a:r>
              <a:rPr lang="en-US" dirty="0">
                <a:latin typeface="Gill Sans MT" panose="020B0502020104020203" pitchFamily="34" charset="0"/>
                <a:sym typeface="Symbol" pitchFamily="18" charset="2"/>
              </a:rPr>
              <a:t> </a:t>
            </a:r>
            <a:r>
              <a:rPr lang="en-US" dirty="0">
                <a:latin typeface="Gill Sans MT" panose="020B0502020104020203" pitchFamily="34" charset="0"/>
              </a:rPr>
              <a:t>= {0, 1}: binary alphabet</a:t>
            </a:r>
          </a:p>
          <a:p>
            <a:pPr lvl="2" eaLnBrk="1" hangingPunct="1">
              <a:defRPr/>
            </a:pPr>
            <a:r>
              <a:rPr lang="en-US" dirty="0">
                <a:latin typeface="Gill Sans MT" panose="020B0502020104020203" pitchFamily="34" charset="0"/>
                <a:sym typeface="Symbol" pitchFamily="18" charset="2"/>
              </a:rPr>
              <a:t> </a:t>
            </a:r>
            <a:r>
              <a:rPr lang="en-US" dirty="0">
                <a:latin typeface="Gill Sans MT" panose="020B0502020104020203" pitchFamily="34" charset="0"/>
              </a:rPr>
              <a:t>= {</a:t>
            </a:r>
            <a:r>
              <a:rPr lang="en-US" i="1" dirty="0">
                <a:latin typeface="Gill Sans MT" panose="020B0502020104020203" pitchFamily="34" charset="0"/>
              </a:rPr>
              <a:t>a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i="1" dirty="0">
                <a:latin typeface="Gill Sans MT" panose="020B0502020104020203" pitchFamily="34" charset="0"/>
              </a:rPr>
              <a:t>b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i="1" dirty="0">
                <a:latin typeface="Gill Sans MT" panose="020B0502020104020203" pitchFamily="34" charset="0"/>
              </a:rPr>
              <a:t>c</a:t>
            </a:r>
            <a:r>
              <a:rPr lang="en-US" dirty="0">
                <a:latin typeface="Gill Sans MT" panose="020B0502020104020203" pitchFamily="34" charset="0"/>
              </a:rPr>
              <a:t>, …, </a:t>
            </a:r>
            <a:r>
              <a:rPr lang="en-US" i="1" dirty="0">
                <a:latin typeface="Gill Sans MT" panose="020B0502020104020203" pitchFamily="34" charset="0"/>
              </a:rPr>
              <a:t>z</a:t>
            </a:r>
            <a:r>
              <a:rPr lang="en-US" dirty="0">
                <a:latin typeface="Gill Sans MT" panose="020B0502020104020203" pitchFamily="34" charset="0"/>
              </a:rPr>
              <a:t>}: the set of all lower case letters</a:t>
            </a:r>
          </a:p>
          <a:p>
            <a:pPr lvl="2" eaLnBrk="1" hangingPunct="1">
              <a:defRPr/>
            </a:pPr>
            <a:r>
              <a:rPr lang="en-US" dirty="0">
                <a:latin typeface="Gill Sans MT" panose="020B0502020104020203" pitchFamily="34" charset="0"/>
              </a:rPr>
              <a:t>The set of all ASCII characters</a:t>
            </a:r>
          </a:p>
          <a:p>
            <a:pPr algn="l" fontAlgn="base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000" b="1" i="0" dirty="0">
                <a:effectLst/>
                <a:latin typeface="Gill Sans MT" panose="020B0502020104020203" pitchFamily="34" charset="0"/>
              </a:rPr>
              <a:t>String - 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A string is a </a:t>
            </a:r>
            <a:r>
              <a:rPr lang="en-US" sz="2000" b="1" i="1" dirty="0">
                <a:effectLst/>
                <a:latin typeface="Gill Sans MT" panose="020B0502020104020203" pitchFamily="34" charset="0"/>
              </a:rPr>
              <a:t>finite 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sequence of symbols from some </a:t>
            </a:r>
            <a:r>
              <a:rPr lang="en-US" sz="2000" dirty="0"/>
              <a:t>alphabet </a:t>
            </a:r>
            <a:r>
              <a:rPr lang="en-US" sz="2000" b="1" dirty="0">
                <a:sym typeface="Symbol" pitchFamily="18" charset="2"/>
              </a:rPr>
              <a:t></a:t>
            </a:r>
            <a:r>
              <a:rPr lang="en-US" sz="2000" b="1" i="0" dirty="0">
                <a:effectLst/>
                <a:latin typeface="Gill Sans MT" panose="020B0502020104020203" pitchFamily="34" charset="0"/>
              </a:rPr>
              <a:t>. 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A string is generally denoted as </a:t>
            </a:r>
            <a:r>
              <a:rPr lang="en-US" sz="2000" b="1" i="1" dirty="0">
                <a:effectLst/>
                <a:latin typeface="Gill Sans MT" panose="020B0502020104020203" pitchFamily="34" charset="0"/>
              </a:rPr>
              <a:t>w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 and the length of a string is denoted as </a:t>
            </a:r>
            <a:r>
              <a:rPr lang="en-US" sz="2000" b="1" i="1" dirty="0">
                <a:effectLst/>
                <a:latin typeface="Gill Sans MT" panose="020B0502020104020203" pitchFamily="34" charset="0"/>
              </a:rPr>
              <a:t>|w|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. </a:t>
            </a:r>
          </a:p>
          <a:p>
            <a:pPr lvl="1" eaLnBrk="1" hangingPunct="1">
              <a:defRPr/>
            </a:pPr>
            <a:r>
              <a:rPr lang="en-US" dirty="0"/>
              <a:t>Examples:</a:t>
            </a:r>
          </a:p>
          <a:p>
            <a:pPr lvl="2" eaLnBrk="1" hangingPunct="1">
              <a:defRPr/>
            </a:pPr>
            <a:r>
              <a:rPr lang="en-US" dirty="0"/>
              <a:t>01101 where </a:t>
            </a:r>
            <a:r>
              <a:rPr lang="en-US" dirty="0">
                <a:sym typeface="Symbol" pitchFamily="18" charset="2"/>
              </a:rPr>
              <a:t> </a:t>
            </a:r>
            <a:r>
              <a:rPr lang="en-US" dirty="0"/>
              <a:t>= {0, 1}</a:t>
            </a:r>
          </a:p>
          <a:p>
            <a:pPr lvl="2" eaLnBrk="1" hangingPunct="1">
              <a:defRPr/>
            </a:pPr>
            <a:r>
              <a:rPr lang="en-US" i="1" dirty="0"/>
              <a:t>abracadabra </a:t>
            </a:r>
            <a:r>
              <a:rPr lang="en-US" dirty="0"/>
              <a:t> where </a:t>
            </a:r>
            <a:r>
              <a:rPr lang="en-US" dirty="0">
                <a:sym typeface="Symbol" pitchFamily="18" charset="2"/>
              </a:rPr>
              <a:t> </a:t>
            </a:r>
            <a:r>
              <a:rPr lang="en-US" dirty="0"/>
              <a:t>=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…, </a:t>
            </a:r>
            <a:r>
              <a:rPr lang="en-US" i="1" dirty="0"/>
              <a:t>z</a:t>
            </a:r>
            <a:r>
              <a:rPr lang="en-US" dirty="0"/>
              <a:t>}</a:t>
            </a:r>
            <a:endParaRPr lang="en-US" sz="2000" b="0" i="0" dirty="0">
              <a:effectLst/>
              <a:latin typeface="Gill Sans MT" panose="020B0502020104020203" pitchFamily="34" charset="0"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endParaRPr lang="en-US" sz="105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endParaRPr lang="en-US" sz="1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 algn="l" rtl="0" fontAlgn="base">
              <a:lnSpc>
                <a:spcPct val="100000"/>
              </a:lnSpc>
              <a:spcAft>
                <a:spcPts val="750"/>
              </a:spcAft>
              <a:buNone/>
            </a:pPr>
            <a:endParaRPr lang="en-US" sz="20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89620-E8B9-AB36-6E97-692DC3E9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B3BDB-A553-5D53-093D-BCECD620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875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EADB9CFF-B635-48C1-9E17-AB4AB2DB0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Strings and Languages (17)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2268F791-0090-4EF1-803B-B416C1B0E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571" y="1468573"/>
            <a:ext cx="1051560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is the language of all </a:t>
            </a:r>
            <a:r>
              <a:rPr lang="en-US" dirty="0">
                <a:solidFill>
                  <a:srgbClr val="FF3300"/>
                </a:solidFill>
              </a:rPr>
              <a:t>even-length</a:t>
            </a:r>
            <a:r>
              <a:rPr lang="en-US" dirty="0"/>
              <a:t> strings over </a:t>
            </a:r>
            <a:r>
              <a:rPr lang="en-US" b="1" dirty="0"/>
              <a:t>{</a:t>
            </a:r>
            <a:r>
              <a:rPr lang="en-US" b="1" dirty="0" err="1"/>
              <a:t>a,b</a:t>
            </a:r>
            <a:r>
              <a:rPr lang="en-US" b="1" dirty="0"/>
              <a:t>}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L = {</a:t>
            </a:r>
            <a:r>
              <a:rPr lang="en-US" dirty="0" err="1"/>
              <a:t>aa</a:t>
            </a:r>
            <a:r>
              <a:rPr lang="en-US" dirty="0"/>
              <a:t>, bb,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en-US" dirty="0"/>
              <a:t>}</a:t>
            </a:r>
            <a:r>
              <a:rPr lang="en-US" baseline="30000" dirty="0"/>
              <a:t>*</a:t>
            </a:r>
            <a:r>
              <a:rPr lang="en-US" dirty="0"/>
              <a:t> = (</a:t>
            </a:r>
            <a:r>
              <a:rPr lang="en-US" dirty="0" err="1"/>
              <a:t>aa|bb|ab|ba</a:t>
            </a:r>
            <a:r>
              <a:rPr lang="en-US" dirty="0"/>
              <a:t>)</a:t>
            </a:r>
            <a:r>
              <a:rPr lang="en-US" baseline="30000" dirty="0"/>
              <a:t>* 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What is the language of all </a:t>
            </a:r>
            <a:r>
              <a:rPr lang="en-US" dirty="0">
                <a:solidFill>
                  <a:srgbClr val="FF3300"/>
                </a:solidFill>
              </a:rPr>
              <a:t>odd-length</a:t>
            </a:r>
            <a:r>
              <a:rPr lang="en-US" dirty="0"/>
              <a:t> strings over </a:t>
            </a:r>
            <a:r>
              <a:rPr lang="en-US" b="1" dirty="0"/>
              <a:t>{</a:t>
            </a:r>
            <a:r>
              <a:rPr lang="en-US" b="1" dirty="0" err="1"/>
              <a:t>a,b</a:t>
            </a:r>
            <a:r>
              <a:rPr lang="en-US" b="1" dirty="0"/>
              <a:t>}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L = {</a:t>
            </a:r>
            <a:r>
              <a:rPr lang="en-US" dirty="0" err="1"/>
              <a:t>a,b</a:t>
            </a:r>
            <a:r>
              <a:rPr lang="en-US" dirty="0"/>
              <a:t>}</a:t>
            </a:r>
            <a:r>
              <a:rPr lang="en-US" baseline="30000" dirty="0"/>
              <a:t>*</a:t>
            </a:r>
            <a:r>
              <a:rPr lang="en-US" dirty="0"/>
              <a:t> - {</a:t>
            </a:r>
            <a:r>
              <a:rPr lang="en-US" dirty="0" err="1"/>
              <a:t>aa</a:t>
            </a:r>
            <a:r>
              <a:rPr lang="en-US" dirty="0"/>
              <a:t>, bb,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en-US" dirty="0"/>
              <a:t>}</a:t>
            </a:r>
            <a:r>
              <a:rPr lang="en-US" baseline="30000" dirty="0"/>
              <a:t>*</a:t>
            </a:r>
            <a:r>
              <a:rPr lang="en-US" dirty="0"/>
              <a:t>	or</a:t>
            </a:r>
          </a:p>
          <a:p>
            <a:pPr lvl="1" eaLnBrk="1" hangingPunct="1">
              <a:defRPr/>
            </a:pPr>
            <a:r>
              <a:rPr lang="en-US" dirty="0"/>
              <a:t>L = {</a:t>
            </a:r>
            <a:r>
              <a:rPr lang="en-US" dirty="0" err="1"/>
              <a:t>a,b</a:t>
            </a:r>
            <a:r>
              <a:rPr lang="en-US" dirty="0"/>
              <a:t>}{</a:t>
            </a:r>
            <a:r>
              <a:rPr lang="en-US" dirty="0" err="1"/>
              <a:t>aa</a:t>
            </a:r>
            <a:r>
              <a:rPr lang="en-US" dirty="0"/>
              <a:t>, bb,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en-US" dirty="0"/>
              <a:t>}</a:t>
            </a:r>
            <a:r>
              <a:rPr lang="en-US" baseline="30000" dirty="0"/>
              <a:t>* </a:t>
            </a:r>
            <a:r>
              <a:rPr lang="en-US" dirty="0"/>
              <a:t>   	or</a:t>
            </a:r>
          </a:p>
          <a:p>
            <a:pPr lvl="1" eaLnBrk="1" hangingPunct="1">
              <a:defRPr/>
            </a:pPr>
            <a:r>
              <a:rPr lang="en-US" dirty="0"/>
              <a:t>L = {</a:t>
            </a:r>
            <a:r>
              <a:rPr lang="en-US" dirty="0" err="1"/>
              <a:t>aa</a:t>
            </a:r>
            <a:r>
              <a:rPr lang="en-US" dirty="0"/>
              <a:t>, bb,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en-US" dirty="0"/>
              <a:t>}</a:t>
            </a:r>
            <a:r>
              <a:rPr lang="en-US" baseline="30000" dirty="0"/>
              <a:t>* </a:t>
            </a:r>
            <a:r>
              <a:rPr lang="en-US" dirty="0"/>
              <a:t>{</a:t>
            </a:r>
            <a:r>
              <a:rPr lang="en-US" dirty="0" err="1"/>
              <a:t>a,b</a:t>
            </a:r>
            <a:r>
              <a:rPr lang="en-US" dirty="0"/>
              <a:t>}</a:t>
            </a:r>
            <a:r>
              <a:rPr lang="en-US" baseline="30000" dirty="0"/>
              <a:t> </a:t>
            </a:r>
            <a:r>
              <a:rPr lang="en-US" dirty="0"/>
              <a:t>   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AC8558-201A-4860-B3FD-30E94BBE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52EB-B770-47AE-BFB7-752CE28DE486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2B24C-9443-2A80-D34B-85063E843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9B01-02A7-DBA2-6A0D-5D2F1DA4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4" y="202669"/>
            <a:ext cx="10058400" cy="4504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Theory of Computation</a:t>
            </a:r>
            <a:endParaRPr lang="en-IN" sz="28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89C8-D48C-4C60-3C00-73B83C7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653143"/>
            <a:ext cx="11530149" cy="600218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Empty String</a:t>
            </a:r>
            <a:r>
              <a:rPr lang="en-US" sz="2000" dirty="0">
                <a:latin typeface="Gill Sans MT" panose="020B0502020104020203" pitchFamily="34" charset="0"/>
              </a:rPr>
              <a:t>: The string with </a:t>
            </a:r>
            <a:r>
              <a:rPr lang="en-US" sz="2000" b="1" dirty="0">
                <a:latin typeface="Gill Sans MT" panose="020B0502020104020203" pitchFamily="34" charset="0"/>
              </a:rPr>
              <a:t>zero</a:t>
            </a:r>
            <a:r>
              <a:rPr lang="en-US" sz="2000" dirty="0">
                <a:latin typeface="Gill Sans MT" panose="020B0502020104020203" pitchFamily="34" charset="0"/>
              </a:rPr>
              <a:t> occurrences of symbols from </a:t>
            </a:r>
            <a:r>
              <a:rPr lang="en-US" sz="2000" b="1" dirty="0">
                <a:latin typeface="Gill Sans MT" panose="020B0502020104020203" pitchFamily="34" charset="0"/>
                <a:sym typeface="Symbol" pitchFamily="18" charset="2"/>
              </a:rPr>
              <a:t>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 and is denoted </a:t>
            </a:r>
            <a:r>
              <a:rPr lang="en-US" sz="2000" b="1" dirty="0">
                <a:latin typeface="Gill Sans MT" panose="020B0502020104020203" pitchFamily="34" charset="0"/>
                <a:sym typeface="Symbol" pitchFamily="18" charset="2"/>
              </a:rPr>
              <a:t>e </a:t>
            </a:r>
            <a:r>
              <a:rPr lang="en-US" sz="2000" dirty="0">
                <a:latin typeface="Gill Sans MT" panose="020B0502020104020203" pitchFamily="34" charset="0"/>
                <a:sym typeface="Symbol" pitchFamily="18" charset="2"/>
              </a:rPr>
              <a:t>or </a:t>
            </a:r>
            <a:r>
              <a:rPr lang="en-US" sz="2000" b="1" dirty="0"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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Gill Sans MT" panose="020B0502020104020203" pitchFamily="34" charset="0"/>
            </a:endParaRPr>
          </a:p>
          <a:p>
            <a:pPr eaLnBrk="1" hangingPunct="1">
              <a:defRPr/>
            </a:pP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Length of String</a:t>
            </a:r>
            <a:r>
              <a:rPr lang="en-US" sz="2000" dirty="0">
                <a:latin typeface="Gill Sans MT" panose="020B0502020104020203" pitchFamily="34" charset="0"/>
              </a:rPr>
              <a:t>: Number of symbols in the string</a:t>
            </a:r>
          </a:p>
          <a:p>
            <a:pPr lvl="1" eaLnBrk="1" hangingPunct="1">
              <a:defRPr/>
            </a:pPr>
            <a:r>
              <a:rPr lang="en-US" sz="2000" dirty="0">
                <a:latin typeface="Gill Sans MT" panose="020B0502020104020203" pitchFamily="34" charset="0"/>
              </a:rPr>
              <a:t>The length of a string </a:t>
            </a:r>
            <a:r>
              <a:rPr lang="en-US" sz="2000" i="1" dirty="0">
                <a:solidFill>
                  <a:srgbClr val="A50021"/>
                </a:solidFill>
                <a:latin typeface="Gill Sans MT" panose="020B0502020104020203" pitchFamily="34" charset="0"/>
              </a:rPr>
              <a:t>w</a:t>
            </a:r>
            <a:r>
              <a:rPr lang="en-US" sz="2000" dirty="0">
                <a:latin typeface="Gill Sans MT" panose="020B0502020104020203" pitchFamily="34" charset="0"/>
              </a:rPr>
              <a:t> is usually written 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|</a:t>
            </a:r>
            <a:r>
              <a:rPr lang="en-US" sz="2000" i="1" dirty="0">
                <a:solidFill>
                  <a:srgbClr val="A50021"/>
                </a:solidFill>
                <a:latin typeface="Gill Sans MT" panose="020B0502020104020203" pitchFamily="34" charset="0"/>
              </a:rPr>
              <a:t>w</a:t>
            </a:r>
            <a:r>
              <a:rPr lang="en-US" sz="2000" dirty="0">
                <a:solidFill>
                  <a:srgbClr val="A50021"/>
                </a:solidFill>
                <a:latin typeface="Gill Sans MT" panose="020B0502020104020203" pitchFamily="34" charset="0"/>
              </a:rPr>
              <a:t>|</a:t>
            </a:r>
          </a:p>
          <a:p>
            <a:pPr lvl="1" eaLnBrk="1" hangingPunct="1">
              <a:defRPr/>
            </a:pPr>
            <a:r>
              <a:rPr lang="en-US" sz="2000" dirty="0">
                <a:latin typeface="Gill Sans MT" panose="020B0502020104020203" pitchFamily="34" charset="0"/>
              </a:rPr>
              <a:t>|1010| = 4</a:t>
            </a:r>
          </a:p>
          <a:p>
            <a:pPr lvl="1" eaLnBrk="1" hangingPunct="1">
              <a:defRPr/>
            </a:pPr>
            <a:r>
              <a:rPr lang="en-US" sz="2000" dirty="0">
                <a:latin typeface="Gill Sans MT" panose="020B0502020104020203" pitchFamily="34" charset="0"/>
              </a:rPr>
              <a:t>|</a:t>
            </a:r>
            <a:r>
              <a:rPr lang="en-US" sz="2400" i="1" dirty="0">
                <a:latin typeface="Symbol" pitchFamily="18" charset="2"/>
              </a:rPr>
              <a:t>e</a:t>
            </a:r>
            <a:r>
              <a:rPr lang="en-US" sz="2000" dirty="0">
                <a:latin typeface="Gill Sans MT" panose="020B0502020104020203" pitchFamily="34" charset="0"/>
              </a:rPr>
              <a:t>| = 0</a:t>
            </a:r>
          </a:p>
          <a:p>
            <a:pPr lvl="1" eaLnBrk="1" hangingPunct="1">
              <a:defRPr/>
            </a:pPr>
            <a:r>
              <a:rPr lang="en-US" sz="2000" dirty="0">
                <a:latin typeface="Gill Sans MT" panose="020B0502020104020203" pitchFamily="34" charset="0"/>
              </a:rPr>
              <a:t>|</a:t>
            </a:r>
            <a:r>
              <a:rPr lang="en-US" sz="2000" i="1" dirty="0" err="1">
                <a:latin typeface="Gill Sans MT" panose="020B0502020104020203" pitchFamily="34" charset="0"/>
              </a:rPr>
              <a:t>uv</a:t>
            </a:r>
            <a:r>
              <a:rPr lang="en-US" sz="2000" dirty="0">
                <a:latin typeface="Gill Sans MT" panose="020B0502020104020203" pitchFamily="34" charset="0"/>
              </a:rPr>
              <a:t>| = |</a:t>
            </a:r>
            <a:r>
              <a:rPr lang="en-US" sz="2000" i="1" dirty="0">
                <a:latin typeface="Gill Sans MT" panose="020B0502020104020203" pitchFamily="34" charset="0"/>
              </a:rPr>
              <a:t>u</a:t>
            </a:r>
            <a:r>
              <a:rPr lang="en-US" sz="2000" dirty="0">
                <a:latin typeface="Gill Sans MT" panose="020B0502020104020203" pitchFamily="34" charset="0"/>
              </a:rPr>
              <a:t>| + |</a:t>
            </a:r>
            <a:r>
              <a:rPr lang="en-US" sz="2000" i="1" dirty="0">
                <a:latin typeface="Gill Sans MT" panose="020B0502020104020203" pitchFamily="34" charset="0"/>
              </a:rPr>
              <a:t>v</a:t>
            </a:r>
            <a:r>
              <a:rPr lang="en-US" sz="2000" dirty="0">
                <a:latin typeface="Gill Sans MT" panose="020B0502020104020203" pitchFamily="34" charset="0"/>
              </a:rPr>
              <a:t>|</a:t>
            </a:r>
          </a:p>
          <a:p>
            <a:pPr marL="457200" lvl="1" indent="0" eaLnBrk="1" hangingPunct="1">
              <a:buNone/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 eaLnBrk="1" hangingPunct="1">
              <a:defRPr/>
            </a:pP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Reverse</a:t>
            </a:r>
            <a:r>
              <a:rPr lang="en-US" sz="2000" dirty="0">
                <a:latin typeface="Gill Sans MT" panose="020B0502020104020203" pitchFamily="34" charset="0"/>
              </a:rPr>
              <a:t> : </a:t>
            </a:r>
            <a:r>
              <a:rPr lang="en-US" sz="2000" i="1" dirty="0" err="1">
                <a:latin typeface="Gill Sans MT" panose="020B0502020104020203" pitchFamily="34" charset="0"/>
              </a:rPr>
              <a:t>w</a:t>
            </a:r>
            <a:r>
              <a:rPr lang="en-US" sz="2000" i="1" baseline="30000" dirty="0" err="1">
                <a:latin typeface="Gill Sans MT" panose="020B0502020104020203" pitchFamily="34" charset="0"/>
              </a:rPr>
              <a:t>R</a:t>
            </a:r>
            <a:endParaRPr lang="en-US" sz="2000" i="1" baseline="30000" dirty="0">
              <a:latin typeface="Gill Sans MT" panose="020B0502020104020203" pitchFamily="34" charset="0"/>
            </a:endParaRPr>
          </a:p>
          <a:p>
            <a:pPr lvl="1" eaLnBrk="1" hangingPunct="1">
              <a:defRPr/>
            </a:pPr>
            <a:r>
              <a:rPr lang="en-US" sz="2000" dirty="0">
                <a:latin typeface="Gill Sans MT" panose="020B0502020104020203" pitchFamily="34" charset="0"/>
              </a:rPr>
              <a:t> If w = </a:t>
            </a:r>
            <a:r>
              <a:rPr lang="en-US" sz="2000" dirty="0" err="1">
                <a:latin typeface="Gill Sans MT" panose="020B0502020104020203" pitchFamily="34" charset="0"/>
              </a:rPr>
              <a:t>abc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i="1" dirty="0" err="1">
                <a:latin typeface="Gill Sans MT" panose="020B0502020104020203" pitchFamily="34" charset="0"/>
              </a:rPr>
              <a:t>w</a:t>
            </a:r>
            <a:r>
              <a:rPr lang="en-US" sz="2000" i="1" baseline="30000" dirty="0" err="1">
                <a:latin typeface="Gill Sans MT" panose="020B0502020104020203" pitchFamily="34" charset="0"/>
              </a:rPr>
              <a:t>R</a:t>
            </a:r>
            <a:r>
              <a:rPr lang="en-US" sz="2000" dirty="0">
                <a:latin typeface="Gill Sans MT" panose="020B0502020104020203" pitchFamily="34" charset="0"/>
              </a:rPr>
              <a:t> = cba</a:t>
            </a:r>
          </a:p>
          <a:p>
            <a:pPr lvl="1" eaLnBrk="1" hangingPunct="1"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 eaLnBrk="1" hangingPunct="1">
              <a:defRPr/>
            </a:pPr>
            <a:r>
              <a:rPr lang="en-US" sz="2000" b="1" dirty="0">
                <a:solidFill>
                  <a:srgbClr val="A50021"/>
                </a:solidFill>
                <a:latin typeface="Gill Sans MT" panose="020B0502020104020203" pitchFamily="34" charset="0"/>
              </a:rPr>
              <a:t>Concatenation</a:t>
            </a:r>
            <a:r>
              <a:rPr lang="en-US" sz="2000" dirty="0">
                <a:latin typeface="Gill Sans MT" panose="020B0502020104020203" pitchFamily="34" charset="0"/>
              </a:rPr>
              <a:t>: if </a:t>
            </a:r>
            <a:r>
              <a:rPr lang="en-US" sz="2000" b="1" i="1" dirty="0">
                <a:latin typeface="Gill Sans MT" panose="020B0502020104020203" pitchFamily="34" charset="0"/>
              </a:rPr>
              <a:t>x</a:t>
            </a:r>
            <a:r>
              <a:rPr lang="en-US" sz="2000" dirty="0">
                <a:latin typeface="Gill Sans MT" panose="020B0502020104020203" pitchFamily="34" charset="0"/>
              </a:rPr>
              <a:t> and </a:t>
            </a:r>
            <a:r>
              <a:rPr lang="en-US" sz="2000" b="1" i="1" dirty="0">
                <a:latin typeface="Gill Sans MT" panose="020B0502020104020203" pitchFamily="34" charset="0"/>
              </a:rPr>
              <a:t>y</a:t>
            </a:r>
            <a:r>
              <a:rPr lang="en-US" sz="2000" dirty="0">
                <a:latin typeface="Gill Sans MT" panose="020B0502020104020203" pitchFamily="34" charset="0"/>
              </a:rPr>
              <a:t> are strings, then </a:t>
            </a:r>
            <a:r>
              <a:rPr lang="en-US" sz="2000" b="1" i="1" dirty="0" err="1">
                <a:latin typeface="Gill Sans MT" panose="020B0502020104020203" pitchFamily="34" charset="0"/>
              </a:rPr>
              <a:t>xy</a:t>
            </a:r>
            <a:r>
              <a:rPr lang="en-US" sz="2000" dirty="0">
                <a:latin typeface="Gill Sans MT" panose="020B0502020104020203" pitchFamily="34" charset="0"/>
              </a:rPr>
              <a:t> is the string obtained by placing a copy of </a:t>
            </a:r>
            <a:r>
              <a:rPr lang="en-US" sz="2000" b="1" i="1" dirty="0">
                <a:latin typeface="Gill Sans MT" panose="020B0502020104020203" pitchFamily="34" charset="0"/>
              </a:rPr>
              <a:t>y</a:t>
            </a:r>
            <a:r>
              <a:rPr lang="en-US" sz="2000" dirty="0">
                <a:latin typeface="Gill Sans MT" panose="020B0502020104020203" pitchFamily="34" charset="0"/>
              </a:rPr>
              <a:t> immediately after a copy of </a:t>
            </a:r>
            <a:r>
              <a:rPr lang="en-US" sz="2000" b="1" i="1" dirty="0">
                <a:latin typeface="Gill Sans MT" panose="020B0502020104020203" pitchFamily="34" charset="0"/>
              </a:rPr>
              <a:t>x</a:t>
            </a:r>
          </a:p>
          <a:p>
            <a:pPr lvl="1" eaLnBrk="1" hangingPunct="1">
              <a:defRPr/>
            </a:pPr>
            <a:r>
              <a:rPr lang="en-US" sz="2000" i="1" dirty="0">
                <a:latin typeface="Gill Sans MT" panose="020B0502020104020203" pitchFamily="34" charset="0"/>
              </a:rPr>
              <a:t>x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i="1" dirty="0">
                <a:latin typeface="Gill Sans MT" panose="020B0502020104020203" pitchFamily="34" charset="0"/>
              </a:rPr>
              <a:t>a</a:t>
            </a:r>
            <a:r>
              <a:rPr lang="en-US" sz="2000" baseline="-25000" dirty="0">
                <a:latin typeface="Gill Sans MT" panose="020B0502020104020203" pitchFamily="34" charset="0"/>
              </a:rPr>
              <a:t>1</a:t>
            </a:r>
            <a:r>
              <a:rPr lang="en-US" sz="2000" i="1" dirty="0">
                <a:latin typeface="Gill Sans MT" panose="020B0502020104020203" pitchFamily="34" charset="0"/>
              </a:rPr>
              <a:t>a</a:t>
            </a:r>
            <a:r>
              <a:rPr lang="en-US" sz="2000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 …a</a:t>
            </a:r>
            <a:r>
              <a:rPr lang="en-US" sz="2000" i="1" baseline="-25000" dirty="0">
                <a:latin typeface="Gill Sans MT" panose="020B0502020104020203" pitchFamily="34" charset="0"/>
              </a:rPr>
              <a:t>i</a:t>
            </a:r>
            <a:r>
              <a:rPr lang="en-US" sz="2000" i="1" dirty="0">
                <a:latin typeface="Gill Sans MT" panose="020B0502020104020203" pitchFamily="34" charset="0"/>
              </a:rPr>
              <a:t>, 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i="1" dirty="0">
                <a:latin typeface="Gill Sans MT" panose="020B0502020104020203" pitchFamily="34" charset="0"/>
              </a:rPr>
              <a:t>y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i="1" dirty="0">
                <a:latin typeface="Gill Sans MT" panose="020B0502020104020203" pitchFamily="34" charset="0"/>
              </a:rPr>
              <a:t>b</a:t>
            </a:r>
            <a:r>
              <a:rPr lang="en-US" sz="2000" baseline="-25000" dirty="0">
                <a:latin typeface="Gill Sans MT" panose="020B0502020104020203" pitchFamily="34" charset="0"/>
              </a:rPr>
              <a:t>1</a:t>
            </a:r>
            <a:r>
              <a:rPr lang="en-US" sz="2000" i="1" dirty="0">
                <a:latin typeface="Gill Sans MT" panose="020B0502020104020203" pitchFamily="34" charset="0"/>
              </a:rPr>
              <a:t>b</a:t>
            </a:r>
            <a:r>
              <a:rPr lang="en-US" sz="2000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 …</a:t>
            </a:r>
            <a:r>
              <a:rPr lang="en-US" sz="2000" i="1" dirty="0" err="1">
                <a:latin typeface="Gill Sans MT" panose="020B0502020104020203" pitchFamily="34" charset="0"/>
              </a:rPr>
              <a:t>b</a:t>
            </a:r>
            <a:r>
              <a:rPr lang="en-US" sz="2000" i="1" baseline="-25000" dirty="0" err="1">
                <a:latin typeface="Gill Sans MT" panose="020B0502020104020203" pitchFamily="34" charset="0"/>
              </a:rPr>
              <a:t>j</a:t>
            </a:r>
            <a:endParaRPr lang="en-US" sz="2000" i="1" baseline="-25000" dirty="0">
              <a:latin typeface="Gill Sans MT" panose="020B0502020104020203" pitchFamily="34" charset="0"/>
            </a:endParaRPr>
          </a:p>
          <a:p>
            <a:pPr lvl="1" eaLnBrk="1" hangingPunct="1">
              <a:defRPr/>
            </a:pPr>
            <a:r>
              <a:rPr lang="en-US" sz="2000" i="1" dirty="0" err="1">
                <a:latin typeface="Gill Sans MT" panose="020B0502020104020203" pitchFamily="34" charset="0"/>
              </a:rPr>
              <a:t>xy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i="1" dirty="0">
                <a:latin typeface="Gill Sans MT" panose="020B0502020104020203" pitchFamily="34" charset="0"/>
              </a:rPr>
              <a:t>a</a:t>
            </a:r>
            <a:r>
              <a:rPr lang="en-US" sz="2000" baseline="-25000" dirty="0">
                <a:latin typeface="Gill Sans MT" panose="020B0502020104020203" pitchFamily="34" charset="0"/>
              </a:rPr>
              <a:t>1</a:t>
            </a:r>
            <a:r>
              <a:rPr lang="en-US" sz="2000" i="1" dirty="0">
                <a:latin typeface="Gill Sans MT" panose="020B0502020104020203" pitchFamily="34" charset="0"/>
              </a:rPr>
              <a:t>a</a:t>
            </a:r>
            <a:r>
              <a:rPr lang="en-US" sz="2000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 …a</a:t>
            </a:r>
            <a:r>
              <a:rPr lang="en-US" sz="2000" i="1" baseline="-25000" dirty="0">
                <a:latin typeface="Gill Sans MT" panose="020B0502020104020203" pitchFamily="34" charset="0"/>
              </a:rPr>
              <a:t>i</a:t>
            </a:r>
            <a:r>
              <a:rPr lang="en-US" sz="2000" i="1" dirty="0">
                <a:latin typeface="Gill Sans MT" panose="020B0502020104020203" pitchFamily="34" charset="0"/>
              </a:rPr>
              <a:t>b</a:t>
            </a:r>
            <a:r>
              <a:rPr lang="en-US" sz="2000" baseline="-25000" dirty="0">
                <a:latin typeface="Gill Sans MT" panose="020B0502020104020203" pitchFamily="34" charset="0"/>
              </a:rPr>
              <a:t>1</a:t>
            </a:r>
            <a:r>
              <a:rPr lang="en-US" sz="2000" i="1" dirty="0">
                <a:latin typeface="Gill Sans MT" panose="020B0502020104020203" pitchFamily="34" charset="0"/>
              </a:rPr>
              <a:t>b</a:t>
            </a:r>
            <a:r>
              <a:rPr lang="en-US" sz="2000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 …</a:t>
            </a:r>
            <a:r>
              <a:rPr lang="en-US" sz="2000" i="1" dirty="0" err="1">
                <a:latin typeface="Gill Sans MT" panose="020B0502020104020203" pitchFamily="34" charset="0"/>
              </a:rPr>
              <a:t>b</a:t>
            </a:r>
            <a:r>
              <a:rPr lang="en-US" sz="2000" i="1" baseline="-25000" dirty="0" err="1">
                <a:latin typeface="Gill Sans MT" panose="020B0502020104020203" pitchFamily="34" charset="0"/>
              </a:rPr>
              <a:t>j</a:t>
            </a:r>
            <a:endParaRPr lang="en-US" sz="2000" i="1" baseline="-25000" dirty="0">
              <a:latin typeface="Gill Sans MT" panose="020B0502020104020203" pitchFamily="34" charset="0"/>
            </a:endParaRPr>
          </a:p>
          <a:p>
            <a:pPr lvl="1" eaLnBrk="1" hangingPunct="1">
              <a:defRPr/>
            </a:pPr>
            <a:r>
              <a:rPr lang="en-US" sz="2000" dirty="0">
                <a:latin typeface="Gill Sans MT" panose="020B0502020104020203" pitchFamily="34" charset="0"/>
              </a:rPr>
              <a:t>Example:</a:t>
            </a:r>
            <a:r>
              <a:rPr lang="en-US" sz="2000" i="1" dirty="0">
                <a:latin typeface="Gill Sans MT" panose="020B0502020104020203" pitchFamily="34" charset="0"/>
              </a:rPr>
              <a:t> x</a:t>
            </a:r>
            <a:r>
              <a:rPr lang="en-US" sz="2000" dirty="0">
                <a:latin typeface="Gill Sans MT" panose="020B0502020104020203" pitchFamily="34" charset="0"/>
              </a:rPr>
              <a:t> = 01101, </a:t>
            </a:r>
            <a:r>
              <a:rPr lang="en-US" sz="2000" i="1" dirty="0">
                <a:latin typeface="Gill Sans MT" panose="020B0502020104020203" pitchFamily="34" charset="0"/>
              </a:rPr>
              <a:t>y</a:t>
            </a:r>
            <a:r>
              <a:rPr lang="en-US" sz="2000" dirty="0">
                <a:latin typeface="Gill Sans MT" panose="020B0502020104020203" pitchFamily="34" charset="0"/>
              </a:rPr>
              <a:t> = 110, </a:t>
            </a:r>
            <a:r>
              <a:rPr lang="en-US" sz="2000" i="1" dirty="0" err="1">
                <a:latin typeface="Gill Sans MT" panose="020B0502020104020203" pitchFamily="34" charset="0"/>
              </a:rPr>
              <a:t>xy</a:t>
            </a:r>
            <a:r>
              <a:rPr lang="en-US" sz="2000" dirty="0">
                <a:latin typeface="Gill Sans MT" panose="020B0502020104020203" pitchFamily="34" charset="0"/>
              </a:rPr>
              <a:t> = 01101110</a:t>
            </a:r>
          </a:p>
          <a:p>
            <a:pPr lvl="1" eaLnBrk="1" hangingPunct="1">
              <a:defRPr/>
            </a:pPr>
            <a:r>
              <a:rPr lang="en-US" sz="2000" i="1" dirty="0" err="1">
                <a:latin typeface="Gill Sans MT" panose="020B0502020104020203" pitchFamily="34" charset="0"/>
              </a:rPr>
              <a:t>x</a:t>
            </a:r>
            <a:r>
              <a:rPr lang="en-US" sz="2400" i="1" dirty="0" err="1">
                <a:latin typeface="Symbol" pitchFamily="18" charset="2"/>
              </a:rPr>
              <a:t>e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400" i="1" dirty="0">
                <a:latin typeface="Symbol" pitchFamily="18" charset="2"/>
              </a:rPr>
              <a:t>e</a:t>
            </a:r>
            <a:r>
              <a:rPr lang="en-US" sz="2000" i="1" dirty="0">
                <a:latin typeface="Gill Sans MT" panose="020B0502020104020203" pitchFamily="34" charset="0"/>
              </a:rPr>
              <a:t>x</a:t>
            </a:r>
            <a:r>
              <a:rPr lang="en-US" sz="2000" dirty="0">
                <a:latin typeface="Gill Sans MT" panose="020B0502020104020203" pitchFamily="34" charset="0"/>
              </a:rPr>
              <a:t> = </a:t>
            </a:r>
            <a:r>
              <a:rPr lang="en-US" sz="2000" i="1" dirty="0">
                <a:latin typeface="Gill Sans MT" panose="020B0502020104020203" pitchFamily="34" charset="0"/>
              </a:rPr>
              <a:t>x 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00"/>
              </a:highlight>
              <a:latin typeface="Gill Sans MT" panose="020B0502020104020203" pitchFamily="34" charset="0"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endParaRPr lang="en-US" sz="1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 algn="l" rtl="0" fontAlgn="base">
              <a:lnSpc>
                <a:spcPct val="100000"/>
              </a:lnSpc>
              <a:spcAft>
                <a:spcPts val="750"/>
              </a:spcAft>
              <a:buNone/>
            </a:pPr>
            <a:endParaRPr lang="en-US" sz="20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313C3-2D49-1D47-BEF7-336DA2AD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94DDF-C54B-0DA9-F7F1-37CC64E8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68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F755E-0AC4-46EB-CA4C-CB68AE2E6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82C8-81C3-3AAE-FD4E-84BE81F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4" y="202669"/>
            <a:ext cx="10058400" cy="4504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Theory of Computation</a:t>
            </a:r>
            <a:endParaRPr lang="en-IN" sz="28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60F3-3075-911C-C461-16F3CA56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558535"/>
            <a:ext cx="11530149" cy="6299465"/>
          </a:xfrm>
        </p:spPr>
        <p:txBody>
          <a:bodyPr>
            <a:noAutofit/>
          </a:bodyPr>
          <a:lstStyle/>
          <a:p>
            <a:pPr marL="0" indent="0" algn="l" rtl="0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1" dirty="0">
                <a:latin typeface="Gill Sans MT" panose="020B0502020104020203" pitchFamily="34" charset="0"/>
              </a:rPr>
              <a:t>Example</a:t>
            </a:r>
          </a:p>
          <a:p>
            <a:pPr algn="l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b="0" i="0" dirty="0">
                <a:effectLst/>
                <a:latin typeface="Gill Sans MT" panose="020B0502020104020203" pitchFamily="34" charset="0"/>
              </a:rPr>
              <a:t>Number of Strings (of length 2) </a:t>
            </a:r>
          </a:p>
          <a:p>
            <a:pPr algn="l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b="0" i="0" dirty="0">
                <a:effectLst/>
                <a:latin typeface="Gill Sans MT" panose="020B0502020104020203" pitchFamily="34" charset="0"/>
              </a:rPr>
              <a:t>that can be generated over the alphabet {a, b}:</a:t>
            </a:r>
          </a:p>
          <a:p>
            <a:pPr marL="1828800" lvl="4" indent="0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0" i="0" dirty="0">
                <a:effectLst/>
                <a:latin typeface="Gill Sans MT" panose="020B0502020104020203" pitchFamily="34" charset="0"/>
              </a:rPr>
              <a:t>-   -</a:t>
            </a:r>
          </a:p>
          <a:p>
            <a:pPr marL="0" indent="0" algn="l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0" i="0" dirty="0">
                <a:effectLst/>
                <a:latin typeface="Gill Sans MT" panose="020B0502020104020203" pitchFamily="34" charset="0"/>
              </a:rPr>
              <a:t>                     a   </a:t>
            </a:r>
            <a:r>
              <a:rPr lang="en-US" sz="2000" b="0" i="0" dirty="0" err="1">
                <a:effectLst/>
                <a:latin typeface="Gill Sans MT" panose="020B0502020104020203" pitchFamily="34" charset="0"/>
              </a:rPr>
              <a:t>a</a:t>
            </a:r>
            <a:endParaRPr lang="en-US" sz="2000" b="0" i="0" dirty="0">
              <a:effectLst/>
              <a:latin typeface="Gill Sans MT" panose="020B0502020104020203" pitchFamily="34" charset="0"/>
            </a:endParaRPr>
          </a:p>
          <a:p>
            <a:pPr marL="0" indent="0" algn="l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0" i="0" dirty="0">
                <a:effectLst/>
                <a:latin typeface="Gill Sans MT" panose="020B0502020104020203" pitchFamily="34" charset="0"/>
              </a:rPr>
              <a:t>                     a   b</a:t>
            </a:r>
          </a:p>
          <a:p>
            <a:pPr marL="0" indent="0" algn="l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0" i="0" dirty="0">
                <a:effectLst/>
                <a:latin typeface="Gill Sans MT" panose="020B0502020104020203" pitchFamily="34" charset="0"/>
              </a:rPr>
              <a:t>                     b   a</a:t>
            </a:r>
          </a:p>
          <a:p>
            <a:pPr marL="0" indent="0" algn="l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0" i="0" dirty="0">
                <a:effectLst/>
                <a:latin typeface="Gill Sans MT" panose="020B0502020104020203" pitchFamily="34" charset="0"/>
              </a:rPr>
              <a:t>                     b   </a:t>
            </a:r>
            <a:r>
              <a:rPr lang="en-US" sz="2000" b="0" i="0" dirty="0" err="1">
                <a:effectLst/>
                <a:latin typeface="Gill Sans MT" panose="020B0502020104020203" pitchFamily="34" charset="0"/>
              </a:rPr>
              <a:t>b</a:t>
            </a:r>
            <a:endParaRPr lang="en-US" sz="2000" b="0" i="0" dirty="0">
              <a:effectLst/>
              <a:latin typeface="Gill Sans MT" panose="020B0502020104020203" pitchFamily="34" charset="0"/>
            </a:endParaRPr>
          </a:p>
          <a:p>
            <a:pPr algn="l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b="0" i="0" dirty="0">
                <a:effectLst/>
                <a:latin typeface="Gill Sans MT" panose="020B0502020104020203" pitchFamily="34" charset="0"/>
              </a:rPr>
              <a:t>Length of String |w| = 2</a:t>
            </a:r>
          </a:p>
          <a:p>
            <a:pPr algn="l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b="0" i="0" dirty="0">
                <a:effectLst/>
                <a:latin typeface="Gill Sans MT" panose="020B0502020104020203" pitchFamily="34" charset="0"/>
              </a:rPr>
              <a:t>Number of possible Strings = 4</a:t>
            </a:r>
          </a:p>
          <a:p>
            <a:pPr marL="0" indent="0" algn="l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0" i="0" dirty="0">
                <a:effectLst/>
                <a:latin typeface="Gill Sans MT" panose="020B0502020104020203" pitchFamily="34" charset="0"/>
              </a:rPr>
              <a:t>Therefore </a:t>
            </a:r>
          </a:p>
          <a:p>
            <a:pPr algn="l" fontAlgn="base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b="0" i="0" dirty="0">
                <a:effectLst/>
                <a:latin typeface="Gill Sans MT" panose="020B0502020104020203" pitchFamily="34" charset="0"/>
              </a:rPr>
              <a:t>For </a:t>
            </a:r>
            <a:r>
              <a:rPr lang="en-US" sz="2000" b="0" i="0" dirty="0">
                <a:solidFill>
                  <a:srgbClr val="7030A0"/>
                </a:solidFill>
                <a:effectLst/>
                <a:latin typeface="Gill Sans MT" panose="020B0502020104020203" pitchFamily="34" charset="0"/>
              </a:rPr>
              <a:t>alphabet {a, b} with length n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, number of strings can be generated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Gill Sans MT" panose="020B0502020104020203" pitchFamily="34" charset="0"/>
              </a:rPr>
              <a:t>2</a:t>
            </a:r>
            <a:r>
              <a:rPr lang="en-US" sz="2000" b="1" i="0" baseline="30000" dirty="0">
                <a:solidFill>
                  <a:srgbClr val="C00000"/>
                </a:solidFill>
                <a:effectLst/>
                <a:latin typeface="Gill Sans MT" panose="020B0502020104020203" pitchFamily="34" charset="0"/>
              </a:rPr>
              <a:t> n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Gill Sans MT" panose="020B0502020104020203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Aft>
                <a:spcPts val="750"/>
              </a:spcAft>
            </a:pPr>
            <a:r>
              <a:rPr lang="en-US" sz="2000" dirty="0">
                <a:latin typeface="Gill Sans MT" panose="020B0502020104020203" pitchFamily="34" charset="0"/>
              </a:rPr>
              <a:t>Let Σ = {a, b} be an alphabet; then aa, ab, </a:t>
            </a:r>
            <a:r>
              <a:rPr lang="en-US" sz="2000" dirty="0" err="1">
                <a:latin typeface="Gill Sans MT" panose="020B0502020104020203" pitchFamily="34" charset="0"/>
              </a:rPr>
              <a:t>bba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baaba</a:t>
            </a:r>
            <a:r>
              <a:rPr lang="en-US" sz="2000" dirty="0">
                <a:latin typeface="Gill Sans MT" panose="020B0502020104020203" pitchFamily="34" charset="0"/>
              </a:rPr>
              <a:t>, . . . are some examples of strings over Σ.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1928D-0500-4F7E-DEA6-B379D4A8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1C34-8ED9-E612-1C5C-64909507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61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E64EB-070F-C05B-B7FF-5302E5DF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0CD0-4FA1-71BF-2E4C-F1D290FB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4" y="202669"/>
            <a:ext cx="10058400" cy="4504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F795-0495-4248-2521-A99F4B86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558535"/>
            <a:ext cx="11530149" cy="629946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1" dirty="0">
                <a:latin typeface="Gill Sans MT" panose="020B0502020104020203" pitchFamily="34" charset="0"/>
              </a:rPr>
              <a:t>Closure Representation</a:t>
            </a:r>
          </a:p>
          <a:p>
            <a:pPr algn="just" rtl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b="1" i="0" dirty="0">
                <a:effectLst/>
                <a:latin typeface="Gill Sans MT" panose="020B0502020104020203" pitchFamily="34" charset="0"/>
              </a:rPr>
              <a:t>L</a:t>
            </a:r>
            <a:r>
              <a:rPr lang="en-US" sz="2000" b="1" i="0" baseline="30000" dirty="0">
                <a:effectLst/>
                <a:latin typeface="Gill Sans MT" panose="020B0502020104020203" pitchFamily="34" charset="0"/>
              </a:rPr>
              <a:t>+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: It is a </a:t>
            </a:r>
            <a:r>
              <a:rPr lang="en-US" sz="2000" b="1" i="1" dirty="0">
                <a:effectLst/>
                <a:latin typeface="Gill Sans MT" panose="020B0502020104020203" pitchFamily="34" charset="0"/>
              </a:rPr>
              <a:t>Positive Closure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 that represents a set of all strings except Null or ε-strings.</a:t>
            </a:r>
          </a:p>
          <a:p>
            <a:pPr algn="just" rtl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b="1" i="0" dirty="0">
                <a:effectLst/>
                <a:latin typeface="Gill Sans MT" panose="020B0502020104020203" pitchFamily="34" charset="0"/>
              </a:rPr>
              <a:t>L</a:t>
            </a:r>
            <a:r>
              <a:rPr lang="en-US" sz="2000" b="1" i="0" baseline="30000" dirty="0">
                <a:effectLst/>
                <a:latin typeface="Gill Sans MT" panose="020B0502020104020203" pitchFamily="34" charset="0"/>
              </a:rPr>
              <a:t>*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: It is “</a:t>
            </a:r>
            <a:r>
              <a:rPr lang="en-US" sz="2000" b="1" i="0" dirty="0">
                <a:effectLst/>
                <a:latin typeface="Gill Sans MT" panose="020B0502020104020203" pitchFamily="34" charset="0"/>
              </a:rPr>
              <a:t>Kleene Closure</a:t>
            </a:r>
            <a:r>
              <a:rPr lang="en-US" sz="2000" b="0" i="0" dirty="0">
                <a:effectLst/>
                <a:latin typeface="Gill Sans MT" panose="020B0502020104020203" pitchFamily="34" charset="0"/>
              </a:rPr>
              <a:t>“, that represents the occurrence of certain alphabets for given language alphabets from zero to the infinite number of times. In which ε-string is also included.</a:t>
            </a: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latin typeface="Gill Sans MT" panose="020B0502020104020203" pitchFamily="34" charset="0"/>
              </a:rPr>
              <a:t>Let Σ = {a, b} be an alphabet; then aa, ab, </a:t>
            </a:r>
            <a:r>
              <a:rPr lang="en-US" sz="2000" dirty="0" err="1">
                <a:latin typeface="Gill Sans MT" panose="020B0502020104020203" pitchFamily="34" charset="0"/>
              </a:rPr>
              <a:t>bba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baaba</a:t>
            </a:r>
            <a:r>
              <a:rPr lang="en-US" sz="2000" dirty="0">
                <a:latin typeface="Gill Sans MT" panose="020B0502020104020203" pitchFamily="34" charset="0"/>
              </a:rPr>
              <a:t>, . . . are some examples of strings over Σ.</a:t>
            </a: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latin typeface="Gill Sans MT" panose="020B0502020104020203" pitchFamily="34" charset="0"/>
              </a:rPr>
              <a:t>The set of all strings over an alphabet Σ is denoted by Σ∗ .</a:t>
            </a:r>
            <a:endParaRPr lang="en-US" sz="2000" b="0" i="0" dirty="0">
              <a:effectLst/>
              <a:latin typeface="Gill Sans MT" panose="020B0502020104020203" pitchFamily="34" charset="0"/>
            </a:endParaRPr>
          </a:p>
          <a:p>
            <a:pPr marL="0" indent="0" algn="ctr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1" dirty="0">
                <a:latin typeface="Gill Sans MT" panose="020B0502020104020203" pitchFamily="34" charset="0"/>
              </a:rPr>
              <a:t>L* = </a:t>
            </a:r>
            <a:r>
              <a:rPr lang="el-GR" sz="2000" b="1" dirty="0">
                <a:latin typeface="Gill Sans MT" panose="020B0502020104020203" pitchFamily="34" charset="0"/>
              </a:rPr>
              <a:t>ε</a:t>
            </a:r>
            <a:r>
              <a:rPr lang="en-US" sz="2000" b="1" dirty="0">
                <a:latin typeface="Gill Sans MT" panose="020B0502020104020203" pitchFamily="34" charset="0"/>
              </a:rPr>
              <a:t>L+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5E634-D662-6D92-690D-D5C7EBAE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754DD-0808-2BEB-06EE-10D1F7F0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64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ABD7F-BD49-8100-CED7-65B0628D9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3E96-B8E6-BC5D-988F-0F6ACDBE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4" y="202669"/>
            <a:ext cx="10058400" cy="4504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F7AC-6C53-7D8F-4FA6-5F7137FD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558535"/>
            <a:ext cx="11530149" cy="629946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Example: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(a) Regular expression for language accepting all combination of g's over </a:t>
            </a:r>
            <a:r>
              <a:rPr lang="el-GR" sz="2000" dirty="0">
                <a:latin typeface="Gill Sans MT" panose="020B0502020104020203" pitchFamily="34" charset="0"/>
              </a:rPr>
              <a:t>Σ={</a:t>
            </a:r>
            <a:r>
              <a:rPr lang="en-US" sz="2000" dirty="0">
                <a:latin typeface="Gill Sans MT" panose="020B0502020104020203" pitchFamily="34" charset="0"/>
              </a:rPr>
              <a:t>g}: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                             R = g*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                   R={</a:t>
            </a:r>
            <a:r>
              <a:rPr lang="el-GR" sz="2000" dirty="0">
                <a:latin typeface="Gill Sans MT" panose="020B0502020104020203" pitchFamily="34" charset="0"/>
              </a:rPr>
              <a:t>ε,</a:t>
            </a:r>
            <a:r>
              <a:rPr lang="en-US" sz="2000" dirty="0" err="1">
                <a:latin typeface="Gill Sans MT" panose="020B0502020104020203" pitchFamily="34" charset="0"/>
              </a:rPr>
              <a:t>g,gg,ggg,gggg,ggggg</a:t>
            </a:r>
            <a:r>
              <a:rPr lang="en-US" sz="2000" dirty="0">
                <a:latin typeface="Gill Sans MT" panose="020B0502020104020203" pitchFamily="34" charset="0"/>
              </a:rPr>
              <a:t>,...}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(b) Regular Expression for language accepting all combination of g's over </a:t>
            </a:r>
            <a:r>
              <a:rPr lang="el-GR" sz="2000" dirty="0">
                <a:latin typeface="Gill Sans MT" panose="020B0502020104020203" pitchFamily="34" charset="0"/>
              </a:rPr>
              <a:t>Σ={</a:t>
            </a:r>
            <a:r>
              <a:rPr lang="en-US" sz="2000" dirty="0">
                <a:latin typeface="Gill Sans MT" panose="020B0502020104020203" pitchFamily="34" charset="0"/>
              </a:rPr>
              <a:t>g} :    R = g+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                   R={g, gg, </a:t>
            </a:r>
            <a:r>
              <a:rPr lang="en-US" sz="2000" dirty="0" err="1">
                <a:latin typeface="Gill Sans MT" panose="020B0502020104020203" pitchFamily="34" charset="0"/>
              </a:rPr>
              <a:t>ggg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gggg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ggggg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gggggg</a:t>
            </a:r>
            <a:r>
              <a:rPr lang="en-US" sz="2000" dirty="0">
                <a:latin typeface="Gill Sans MT" panose="020B0502020104020203" pitchFamily="34" charset="0"/>
              </a:rPr>
              <a:t>,...}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1" dirty="0">
                <a:latin typeface="Gill Sans MT" panose="020B0502020104020203" pitchFamily="34" charset="0"/>
              </a:rPr>
              <a:t>Example: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Input String: "GFG".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l-GR" sz="2000" dirty="0">
                <a:latin typeface="Gill Sans MT" panose="020B0502020104020203" pitchFamily="34" charset="0"/>
              </a:rPr>
              <a:t>Σ* = { ε,"</a:t>
            </a:r>
            <a:r>
              <a:rPr lang="en-US" sz="2000" dirty="0">
                <a:latin typeface="Gill Sans MT" panose="020B0502020104020203" pitchFamily="34" charset="0"/>
              </a:rPr>
              <a:t>GFG","GGFG","GGFG","GFGGGGGGGG","GGGGGGGGFFFFFFFFFGGGGGGGG",...} </a:t>
            </a: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latin typeface="Gill Sans MT" panose="020B0502020104020203" pitchFamily="34" charset="0"/>
              </a:rPr>
              <a:t>For example, if Σ = {0, 1}, then Σ ∗ = {ε, 0, 1, 00, 01, 10, 11, 000, 001, . . .}.</a:t>
            </a:r>
            <a:endParaRPr lang="en-US" sz="20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C073D-D4C5-E5CE-8D36-965F19A7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649F5-10F1-8E5D-D435-0C68A222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02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9AC26-C110-B433-376F-121004FDA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1692-A3F3-A0C5-B6F8-E587367F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4" y="202669"/>
            <a:ext cx="10058400" cy="4504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69F7-54BA-93E9-F49A-C5121C5E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558535"/>
            <a:ext cx="11530149" cy="629946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2000" b="1" i="0" dirty="0">
                <a:solidFill>
                  <a:srgbClr val="273239"/>
                </a:solidFill>
                <a:effectLst/>
                <a:latin typeface="Gill Sans MT" panose="020B0502020104020203" pitchFamily="34" charset="0"/>
              </a:rPr>
              <a:t>Language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Gill Sans MT" panose="020B0502020104020203" pitchFamily="34" charset="0"/>
              </a:rPr>
              <a:t>A language is a 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Gill Sans MT" panose="020B0502020104020203" pitchFamily="34" charset="0"/>
              </a:rPr>
              <a:t>set of strings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ill Sans MT" panose="020B0502020104020203" pitchFamily="34" charset="0"/>
              </a:rPr>
              <a:t>, chosen from some Σ* or we can say-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Gill Sans MT" panose="020B0502020104020203" pitchFamily="34" charset="0"/>
              </a:rPr>
              <a:t>‘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ill Sans MT" panose="020B0502020104020203" pitchFamily="34" charset="0"/>
              </a:rPr>
              <a:t>A language is a subset of Σ*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Gill Sans MT" panose="020B0502020104020203" pitchFamily="34" charset="0"/>
              </a:rPr>
              <a:t>‘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ill Sans MT" panose="020B0502020104020203" pitchFamily="34" charset="0"/>
              </a:rPr>
              <a:t>. A language that can be formed over ‘ Σ ‘ can be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Gill Sans MT" panose="020B0502020104020203" pitchFamily="34" charset="0"/>
              </a:rPr>
              <a:t>Finite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ill Sans MT" panose="020B0502020104020203" pitchFamily="34" charset="0"/>
              </a:rPr>
              <a:t> or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Gill Sans MT" panose="020B0502020104020203" pitchFamily="34" charset="0"/>
              </a:rPr>
              <a:t>Infinite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ill Sans MT" panose="020B0502020104020203" pitchFamily="34" charset="0"/>
              </a:rPr>
              <a:t>. 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Gill Sans MT" panose="020B0502020104020203" pitchFamily="34" charset="0"/>
              </a:rPr>
              <a:t>Note : </a:t>
            </a:r>
            <a:r>
              <a:rPr lang="el-GR" sz="2000" dirty="0">
                <a:highlight>
                  <a:srgbClr val="FFFF00"/>
                </a:highlight>
              </a:rPr>
              <a:t>, |{ε}| = 1.</a:t>
            </a:r>
            <a:endParaRPr lang="en-IN" sz="2000" dirty="0">
              <a:highlight>
                <a:srgbClr val="FFFF00"/>
              </a:highlight>
            </a:endParaRPr>
          </a:p>
          <a:p>
            <a:pPr marL="342900" indent="-342900">
              <a:lnSpc>
                <a:spcPct val="79000"/>
              </a:lnSpc>
              <a:defRPr/>
            </a:pPr>
            <a:r>
              <a:rPr lang="en-US" dirty="0">
                <a:cs typeface="Times New Roman" pitchFamily="18" charset="0"/>
              </a:rPr>
              <a:t>A language is a subset of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</a:t>
            </a:r>
            <a:r>
              <a:rPr lang="en-US" baseline="30000" dirty="0">
                <a:cs typeface="Times New Roman" pitchFamily="18" charset="0"/>
              </a:rPr>
              <a:t>*</a:t>
            </a:r>
            <a:endParaRPr lang="en-US" dirty="0">
              <a:cs typeface="Times New Roman" pitchFamily="18" charset="0"/>
            </a:endParaRPr>
          </a:p>
          <a:p>
            <a:pPr marL="742950" lvl="1" indent="-285750">
              <a:lnSpc>
                <a:spcPct val="70000"/>
              </a:lnSpc>
              <a:spcAft>
                <a:spcPts val="500"/>
              </a:spcAft>
              <a:defRPr/>
            </a:pPr>
            <a:r>
              <a:rPr lang="en-US" dirty="0">
                <a:cs typeface="Times New Roman" pitchFamily="18" charset="0"/>
              </a:rPr>
              <a:t>Example of languages:</a:t>
            </a:r>
          </a:p>
          <a:p>
            <a:pPr lvl="2">
              <a:spcAft>
                <a:spcPts val="500"/>
              </a:spcAft>
              <a:defRPr/>
            </a:pPr>
            <a:r>
              <a:rPr lang="en-US" dirty="0">
                <a:cs typeface="Times New Roman" pitchFamily="18" charset="0"/>
              </a:rPr>
              <a:t>The set of valid Arabic words</a:t>
            </a:r>
          </a:p>
          <a:p>
            <a:pPr lvl="2">
              <a:spcAft>
                <a:spcPts val="500"/>
              </a:spcAft>
              <a:defRPr/>
            </a:pPr>
            <a:r>
              <a:rPr lang="en-US" dirty="0">
                <a:cs typeface="Times New Roman" pitchFamily="18" charset="0"/>
              </a:rPr>
              <a:t>The set of strings consisting of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’s followed by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’s</a:t>
            </a:r>
          </a:p>
          <a:p>
            <a:pPr lvl="3">
              <a:spcAft>
                <a:spcPts val="500"/>
              </a:spcAft>
              <a:defRPr/>
            </a:pPr>
            <a:r>
              <a:rPr lang="en-US" dirty="0">
                <a:cs typeface="Times New Roman" pitchFamily="18" charset="0"/>
              </a:rPr>
              <a:t>{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dirty="0">
                <a:cs typeface="Times New Roman" pitchFamily="18" charset="0"/>
              </a:rPr>
              <a:t>, 01, 0011, 000111, …}</a:t>
            </a:r>
          </a:p>
          <a:p>
            <a:pPr lvl="2">
              <a:spcAft>
                <a:spcPts val="500"/>
              </a:spcAft>
              <a:defRPr/>
            </a:pPr>
            <a:r>
              <a:rPr lang="en-US" dirty="0">
                <a:cs typeface="Times New Roman" pitchFamily="18" charset="0"/>
              </a:rPr>
              <a:t> The set of strings with equal number of </a:t>
            </a:r>
            <a:r>
              <a:rPr lang="en-US" b="1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’s and </a:t>
            </a:r>
            <a:r>
              <a:rPr lang="en-US" b="1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’s</a:t>
            </a:r>
          </a:p>
          <a:p>
            <a:pPr lvl="3">
              <a:spcAft>
                <a:spcPts val="500"/>
              </a:spcAft>
              <a:defRPr/>
            </a:pPr>
            <a:r>
              <a:rPr lang="en-US" dirty="0">
                <a:cs typeface="Times New Roman" pitchFamily="18" charset="0"/>
              </a:rPr>
              <a:t>{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dirty="0">
                <a:cs typeface="Times New Roman" pitchFamily="18" charset="0"/>
              </a:rPr>
              <a:t>, 01, 10, 0011, 0101, 1010, 1001, 1100, …}</a:t>
            </a:r>
          </a:p>
          <a:p>
            <a:pPr marL="342900" indent="-342900">
              <a:lnSpc>
                <a:spcPct val="79000"/>
              </a:lnSpc>
              <a:defRPr/>
            </a:pPr>
            <a:r>
              <a:rPr lang="en-US" b="1" dirty="0">
                <a:solidFill>
                  <a:srgbClr val="A50021"/>
                </a:solidFill>
              </a:rPr>
              <a:t>Empty language</a:t>
            </a:r>
            <a:r>
              <a:rPr lang="en-US" dirty="0"/>
              <a:t>: </a:t>
            </a:r>
            <a:r>
              <a:rPr lang="en-US" b="1" dirty="0">
                <a:sym typeface="Symbol" pitchFamily="18" charset="2"/>
              </a:rPr>
              <a:t></a:t>
            </a:r>
            <a:r>
              <a:rPr lang="en-US" dirty="0">
                <a:sym typeface="Symbol" pitchFamily="18" charset="2"/>
              </a:rPr>
              <a:t> = { }</a:t>
            </a:r>
          </a:p>
          <a:p>
            <a:pPr marL="342900" indent="-342900">
              <a:lnSpc>
                <a:spcPct val="79000"/>
              </a:lnSpc>
              <a:defRPr/>
            </a:pPr>
            <a:r>
              <a:rPr lang="en-US" dirty="0">
                <a:sym typeface="Symbol" pitchFamily="18" charset="2"/>
              </a:rPr>
              <a:t>The language </a:t>
            </a:r>
            <a:r>
              <a:rPr lang="en-US" dirty="0">
                <a:latin typeface="Symbol" pitchFamily="18" charset="2"/>
                <a:sym typeface="Symbol" pitchFamily="18" charset="2"/>
              </a:rPr>
              <a:t>{e}</a:t>
            </a:r>
            <a:r>
              <a:rPr lang="en-US" dirty="0">
                <a:sym typeface="Symbol" pitchFamily="18" charset="2"/>
              </a:rPr>
              <a:t> consisting of the empty string</a:t>
            </a:r>
          </a:p>
          <a:p>
            <a:pPr marL="342900" indent="-342900">
              <a:lnSpc>
                <a:spcPct val="79000"/>
              </a:lnSpc>
              <a:defRPr/>
            </a:pPr>
            <a:r>
              <a:rPr lang="en-US" dirty="0">
                <a:sym typeface="Symbol" pitchFamily="18" charset="2"/>
              </a:rPr>
              <a:t>Note:  </a:t>
            </a:r>
            <a:r>
              <a:rPr lang="en-US" dirty="0">
                <a:latin typeface="Symbol" pitchFamily="18" charset="2"/>
                <a:sym typeface="Symbol" pitchFamily="18" charset="2"/>
              </a:rPr>
              <a:t> {e}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00"/>
              </a:highlight>
              <a:latin typeface="Gill Sans MT" panose="020B0502020104020203" pitchFamily="34" charset="0"/>
            </a:endParaRP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Gill Sans MT" panose="020B0502020104020203" pitchFamily="34" charset="0"/>
              </a:rPr>
              <a:t>Example of Finite Language: 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L1 = { set of string of 2 }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L1 = { </a:t>
            </a:r>
            <a:r>
              <a:rPr lang="en-US" sz="2000" dirty="0" err="1">
                <a:latin typeface="Gill Sans MT" panose="020B0502020104020203" pitchFamily="34" charset="0"/>
              </a:rPr>
              <a:t>xy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yx</a:t>
            </a:r>
            <a:r>
              <a:rPr lang="en-US" sz="2000" dirty="0">
                <a:latin typeface="Gill Sans MT" panose="020B0502020104020203" pitchFamily="34" charset="0"/>
              </a:rPr>
              <a:t>, xx, </a:t>
            </a:r>
            <a:r>
              <a:rPr lang="en-US" sz="2000" dirty="0" err="1">
                <a:latin typeface="Gill Sans MT" panose="020B0502020104020203" pitchFamily="34" charset="0"/>
              </a:rPr>
              <a:t>yy</a:t>
            </a:r>
            <a:r>
              <a:rPr lang="en-US" sz="2000" dirty="0">
                <a:latin typeface="Gill Sans MT" panose="020B0502020104020203" pitchFamily="34" charset="0"/>
              </a:rPr>
              <a:t> }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Gill Sans MT" panose="020B0502020104020203" pitchFamily="34" charset="0"/>
              </a:rPr>
              <a:t>Example of Infinite Language: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L1 = { set of all strings starts with 'b' }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L1 = { </a:t>
            </a:r>
            <a:r>
              <a:rPr lang="en-US" sz="2000" dirty="0" err="1">
                <a:latin typeface="Gill Sans MT" panose="020B0502020104020203" pitchFamily="34" charset="0"/>
              </a:rPr>
              <a:t>babb</a:t>
            </a:r>
            <a:r>
              <a:rPr lang="en-US" sz="2000" dirty="0">
                <a:latin typeface="Gill Sans MT" panose="020B0502020104020203" pitchFamily="34" charset="0"/>
              </a:rPr>
              <a:t>, baa, </a:t>
            </a:r>
            <a:r>
              <a:rPr lang="en-US" sz="2000" dirty="0" err="1">
                <a:latin typeface="Gill Sans MT" panose="020B0502020104020203" pitchFamily="34" charset="0"/>
              </a:rPr>
              <a:t>ba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bbb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baab</a:t>
            </a:r>
            <a:r>
              <a:rPr lang="en-US" sz="2000" dirty="0">
                <a:latin typeface="Gill Sans MT" panose="020B0502020104020203" pitchFamily="34" charset="0"/>
              </a:rPr>
              <a:t>, ....... }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highlight>
                  <a:srgbClr val="FFFF00"/>
                </a:highlight>
                <a:latin typeface="Gill Sans MT" panose="020B0502020104020203" pitchFamily="34" charset="0"/>
              </a:rPr>
              <a:t>1. The </a:t>
            </a:r>
            <a:r>
              <a:rPr lang="en-US" sz="2000" dirty="0" err="1">
                <a:highlight>
                  <a:srgbClr val="FFFF00"/>
                </a:highlight>
                <a:latin typeface="Gill Sans MT" panose="020B0502020104020203" pitchFamily="34" charset="0"/>
              </a:rPr>
              <a:t>emptyset</a:t>
            </a:r>
            <a:r>
              <a:rPr lang="en-US" sz="2000" dirty="0">
                <a:highlight>
                  <a:srgbClr val="FFFF00"/>
                </a:highlight>
                <a:latin typeface="Gill Sans MT" panose="020B0502020104020203" pitchFamily="34" charset="0"/>
              </a:rPr>
              <a:t> ∅ is a language over any alphabet. Similarly, {ε} is also language over any alphabet.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highlight>
                  <a:srgbClr val="FFFF00"/>
                </a:highlight>
                <a:latin typeface="Gill Sans MT" panose="020B0502020104020203" pitchFamily="34" charset="0"/>
              </a:rPr>
              <a:t>2. The set of all strings over {0, 1} that start with 0.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highlight>
                  <a:srgbClr val="FFFF00"/>
                </a:highlight>
                <a:latin typeface="Gill Sans MT" panose="020B0502020104020203" pitchFamily="34" charset="0"/>
              </a:rPr>
              <a:t>3. The set of all strings over {a, b, c} having ac as a substring.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93E87-9AD1-B587-C2D2-C30813A9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F9DCE-A4B5-252B-0759-9827BB68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48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D0919-4A59-D26E-D172-78EF2D299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DDA7-645A-6EE2-D994-5CB865D2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4" y="202669"/>
            <a:ext cx="10058400" cy="4504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B3F1-23E5-29FA-8440-2B0D858A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558535"/>
            <a:ext cx="11530149" cy="629946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2000" b="1" i="0" dirty="0">
                <a:effectLst/>
                <a:latin typeface="Gill Sans MT" panose="020B0502020104020203" pitchFamily="34" charset="0"/>
              </a:rPr>
              <a:t>Language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Since languages are sets, we can apply various well known set operations such as union, intersection, complement, difference on languages. 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The notion of concatenation of strings can be extended to languages as follows.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1. The concatenation of a pair of languages L1, L2 is</a:t>
            </a:r>
          </a:p>
          <a:p>
            <a:pPr marL="0" indent="0" algn="ctr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7030A0"/>
                </a:solidFill>
                <a:latin typeface="Gill Sans MT" panose="020B0502020104020203" pitchFamily="34" charset="0"/>
              </a:rPr>
              <a:t>L1. L2 = {</a:t>
            </a:r>
            <a:r>
              <a:rPr lang="en-US" sz="2000" dirty="0" err="1">
                <a:solidFill>
                  <a:srgbClr val="7030A0"/>
                </a:solidFill>
                <a:latin typeface="Gill Sans MT" panose="020B0502020104020203" pitchFamily="34" charset="0"/>
              </a:rPr>
              <a:t>xy</a:t>
            </a:r>
            <a:r>
              <a:rPr lang="en-US" sz="2000" dirty="0">
                <a:solidFill>
                  <a:srgbClr val="7030A0"/>
                </a:solidFill>
                <a:latin typeface="Gill Sans MT" panose="020B0502020104020203" pitchFamily="34" charset="0"/>
              </a:rPr>
              <a:t> | x ∈ L1 ∧ y ∈ L2}.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Example 2.2.3.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1. If L1 = {0, 1, 01} and L2 = {1, 00}, then L1.L2 = {01, 11, 011, 000, 100, 0100}.</a:t>
            </a:r>
          </a:p>
          <a:p>
            <a:pPr marL="0" indent="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Gill Sans MT" panose="020B0502020104020203" pitchFamily="34" charset="0"/>
              </a:rPr>
              <a:t>2. For L1 = {b, </a:t>
            </a:r>
            <a:r>
              <a:rPr lang="en-US" sz="2000" dirty="0" err="1">
                <a:latin typeface="Gill Sans MT" panose="020B0502020104020203" pitchFamily="34" charset="0"/>
              </a:rPr>
              <a:t>ba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bab</a:t>
            </a:r>
            <a:r>
              <a:rPr lang="en-US" sz="2000" dirty="0">
                <a:latin typeface="Gill Sans MT" panose="020B0502020104020203" pitchFamily="34" charset="0"/>
              </a:rPr>
              <a:t>} and L2 = {</a:t>
            </a:r>
            <a:r>
              <a:rPr lang="el-GR" sz="2000" dirty="0">
                <a:latin typeface="Gill Sans MT" panose="020B0502020104020203" pitchFamily="34" charset="0"/>
              </a:rPr>
              <a:t>ε, </a:t>
            </a:r>
            <a:r>
              <a:rPr lang="en-US" sz="2000" dirty="0">
                <a:latin typeface="Gill Sans MT" panose="020B0502020104020203" pitchFamily="34" charset="0"/>
              </a:rPr>
              <a:t>b, bb, abb}, we have L1.L2 = {b, </a:t>
            </a:r>
            <a:r>
              <a:rPr lang="en-US" sz="2000" dirty="0" err="1">
                <a:latin typeface="Gill Sans MT" panose="020B0502020104020203" pitchFamily="34" charset="0"/>
              </a:rPr>
              <a:t>ba</a:t>
            </a:r>
            <a:r>
              <a:rPr lang="en-US" sz="2000" dirty="0">
                <a:latin typeface="Gill Sans MT" panose="020B0502020104020203" pitchFamily="34" charset="0"/>
              </a:rPr>
              <a:t>, bb, </a:t>
            </a:r>
            <a:r>
              <a:rPr lang="en-US" sz="2000" dirty="0" err="1">
                <a:latin typeface="Gill Sans MT" panose="020B0502020104020203" pitchFamily="34" charset="0"/>
              </a:rPr>
              <a:t>bab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bbb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babb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baabb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babbb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bababb</a:t>
            </a:r>
            <a:r>
              <a:rPr lang="en-US" sz="2000" dirty="0">
                <a:latin typeface="Gill Sans MT" panose="020B0502020104020203" pitchFamily="34" charset="0"/>
              </a:rPr>
              <a:t>}.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297B4-C40D-542D-6F74-48B6EC76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Sri Preethaa K R / SCOPE/ 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A8C1F-BB19-849C-0571-D618A452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01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3548</Words>
  <Application>Microsoft Office PowerPoint</Application>
  <PresentationFormat>Widescreen</PresentationFormat>
  <Paragraphs>401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Gill Sans MT</vt:lpstr>
      <vt:lpstr>Nunito</vt:lpstr>
      <vt:lpstr>Symbol</vt:lpstr>
      <vt:lpstr>Times New Roman</vt:lpstr>
      <vt:lpstr>Office Theme</vt:lpstr>
      <vt:lpstr>1_Office Theme</vt:lpstr>
      <vt:lpstr>Module 1 - Introduction to Languages and Grammars</vt:lpstr>
      <vt:lpstr>Chomsky Hierarchy</vt:lpstr>
      <vt:lpstr>Theory of Computation</vt:lpstr>
      <vt:lpstr>Theory of Computation</vt:lpstr>
      <vt:lpstr>Theory of Computation</vt:lpstr>
      <vt:lpstr> string operations</vt:lpstr>
      <vt:lpstr> string operations</vt:lpstr>
      <vt:lpstr>Languages</vt:lpstr>
      <vt:lpstr>Languages</vt:lpstr>
      <vt:lpstr>Strings and Languages (4)</vt:lpstr>
      <vt:lpstr>Strings and Languages (5)</vt:lpstr>
      <vt:lpstr>Basic terminologies</vt:lpstr>
      <vt:lpstr>Basic terminologies</vt:lpstr>
      <vt:lpstr>Basic terminologies</vt:lpstr>
      <vt:lpstr>Basic terminologies</vt:lpstr>
      <vt:lpstr>Strings and Languages (3)</vt:lpstr>
      <vt:lpstr>Strings and Languages (4)</vt:lpstr>
      <vt:lpstr>Strings and Languages (5)</vt:lpstr>
      <vt:lpstr>Strings and Languages (6)</vt:lpstr>
      <vt:lpstr>Strings and Languages (7)</vt:lpstr>
      <vt:lpstr>Strings and Languages (8)</vt:lpstr>
      <vt:lpstr>Strings and Languages (9)</vt:lpstr>
      <vt:lpstr>Strings and Languages (10)</vt:lpstr>
      <vt:lpstr>Strings and Languages (11)</vt:lpstr>
      <vt:lpstr>Strings and Languages (12)</vt:lpstr>
      <vt:lpstr>Strings and Languages (13)</vt:lpstr>
      <vt:lpstr>Strings and Languages (14)</vt:lpstr>
      <vt:lpstr>Strings and Languages (15)</vt:lpstr>
      <vt:lpstr>Strings and Languages (16)</vt:lpstr>
      <vt:lpstr>Strings and Languages (17)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Fundamentals</dc:title>
  <dc:creator>Sri Preethaa</dc:creator>
  <cp:lastModifiedBy>Sri Preethaa</cp:lastModifiedBy>
  <cp:revision>103</cp:revision>
  <dcterms:created xsi:type="dcterms:W3CDTF">2024-05-17T05:37:00Z</dcterms:created>
  <dcterms:modified xsi:type="dcterms:W3CDTF">2024-12-18T17:29:04Z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E8D19958A5AA49ED9125231B24A429F4_12</vt:lpwstr>
  </property>
  <property fmtid="{D5CDD505-2E9C-101B-9397-08002B2CF9AE}" pid="3" name="KSOProductBuildVer">
    <vt:lpwstr>1033-12.2.0.19307</vt:lpwstr>
  </property>
</Properties>
</file>