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"/>
          <p:cNvGraphicFramePr/>
          <p:nvPr/>
        </p:nvGraphicFramePr>
        <p:xfrm>
          <a:off x="1072443" y="1513640"/>
          <a:ext cx="22753995" cy="1165320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1180232"/>
                <a:gridCol w="2677400"/>
                <a:gridCol w="1693420"/>
                <a:gridCol w="1838101"/>
                <a:gridCol w="1894158"/>
                <a:gridCol w="1441535"/>
                <a:gridCol w="1641254"/>
                <a:gridCol w="1988361"/>
                <a:gridCol w="3369486"/>
                <a:gridCol w="3192058"/>
                <a:gridCol w="1825284"/>
              </a:tblGrid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Sinh viên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Hệ đào tạo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Khoa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Lớp học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Thầy cô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  <a:lnT w="38100">
                      <a:solidFill>
                        <a:srgbClr val="4D4D4D"/>
                      </a:solidFill>
                      <a:miter lim="400000"/>
                    </a:lnT>
                    <a:solidFill>
                      <a:srgbClr val="D98E75"/>
                    </a:solidFill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Property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Object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Property Type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Object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Property Type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Object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Property Type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Object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Property Type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Object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Property Type
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Mã SV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300"/>
                        <a:t>int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Bậc học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Enum (đại học, cao đẳng)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ID khoa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ID lớp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Int
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Tên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Thời gian đào tạo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Enum (4 năm, 3 năm)
 năm)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Tên khoa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Tên lớp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Tên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Ngày tháng năm sinh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Số tín chỉ tích luỹ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Enum (215, 115)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Khoa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Khoa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Ngày tháng năm sinh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Quê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Loại lớp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enum (chuyên ngành, tự chọn)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Quê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Hệ đào tạo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Hệ đào tạo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Số tín chỉ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enum (1,2,3,4,5)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Khoa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Khoa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Khoa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Khoa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Loại hợp đồng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Lương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Năm nhập học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Tháng bắt đầu giảng dạy
 bắt đầu giảng dạy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Date
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Lớp học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Lớp học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Lương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Lương
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Tín chỉ tích luỹ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4D4D4D"/>
                      </a:solidFill>
                      <a:miter lim="400000"/>
                    </a:lnL>
                    <a:lnB w="12700">
                      <a:solidFill>
                        <a:srgbClr val="D7FFF8"/>
                      </a:solidFill>
                      <a:miter lim="400000"/>
                    </a:lnB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D7FFF8"/>
                      </a:solidFill>
                      <a:miter lim="400000"/>
                    </a:lnB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Method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lnT w="12700">
                      <a:solidFill>
                        <a:srgbClr val="D7FFF8"/>
                      </a:solidFill>
                      <a:miter lim="400000"/>
                    </a:lnT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Nhập học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Tổ chức giảng dạy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Tổ chức giảng dạy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 danh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 danh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  <a:lnT w="12700">
                      <a:solidFill>
                        <a:srgbClr val="D7FFF8"/>
                      </a:solidFill>
                      <a:miter lim="400000"/>
                    </a:lnT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Thi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Trả lương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Tổ chức thi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Tổ chức thi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Giảng dạy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Đóng học phí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Thu học phí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 danh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Chấm điểm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 danh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Tổ chức hoạt động ngoại khoá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Nhận lương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Trả lương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7FFF8"/>
                      </a:solidFill>
                      <a:miter lim="400000"/>
                    </a:lnL>
                    <a:lnB w="38100">
                      <a:solidFill>
                        <a:srgbClr val="D7FFF8"/>
                      </a:solidFill>
                      <a:miter lim="400000"/>
                    </a:lnB>
                    <a:solidFill>
                      <a:srgbClr val="D9815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D7FFF8"/>
                      </a:solidFill>
                      <a:miter lim="400000"/>
                    </a:lnR>
                    <a:lnB w="38100">
                      <a:solidFill>
                        <a:srgbClr val="D7FFF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"/>
          <p:cNvGraphicFramePr/>
          <p:nvPr/>
        </p:nvGraphicFramePr>
        <p:xfrm>
          <a:off x="821353" y="1037746"/>
          <a:ext cx="22753995" cy="1165320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1180232"/>
                <a:gridCol w="2677400"/>
                <a:gridCol w="1693420"/>
                <a:gridCol w="1838101"/>
                <a:gridCol w="1894158"/>
                <a:gridCol w="1441535"/>
                <a:gridCol w="1641254"/>
                <a:gridCol w="1988361"/>
                <a:gridCol w="3369486"/>
                <a:gridCol w="3192058"/>
                <a:gridCol w="1825284"/>
              </a:tblGrid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Điểm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Lương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97F69"/>
                    </a:solidFill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Property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/>
                      </a:pPr>
                      <a:r>
                        <a:t>Object</a:t>
                      </a:r>
                      <a:endParaRPr sz="20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/>
                      </a:pPr>
                      <a:r>
                        <a:t>	</a:t>
                      </a:r>
                      <a:r>
                        <a:rPr sz="2000"/>
                        <a:t>Property Type</a:t>
                      </a:r>
                      <a:endParaRPr sz="2000"/>
                    </a:p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SV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Sinh viên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Loại hợp đồng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enum(chính thức, hợp đồng)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300"/>
                        <a:t>Lớp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300"/>
                        <a:t>Lớp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Thâm niên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Byte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Điểm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Hệ số lương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Xếp loại điểm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Tín chỉ tích luỹ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byte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2000">
                          <a:sym typeface="Helvetica Neue Medium"/>
                        </a:rPr>
                        <a:t>Method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chấm điểm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trả lương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582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  <a:solidFill>
                      <a:srgbClr val="FF8F7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