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72" r:id="rId12"/>
    <p:sldId id="280" r:id="rId13"/>
    <p:sldId id="267" r:id="rId14"/>
    <p:sldId id="269" r:id="rId15"/>
    <p:sldId id="273" r:id="rId16"/>
    <p:sldId id="274" r:id="rId17"/>
    <p:sldId id="275" r:id="rId18"/>
    <p:sldId id="264" r:id="rId19"/>
    <p:sldId id="265" r:id="rId20"/>
    <p:sldId id="276"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874E-14A8-B211-83CE-811F8BB5B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C52752-1DD1-968E-DF0A-36867DC32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FC1B24-3AAF-F01A-F90A-8B436BF2E8E8}"/>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5" name="Footer Placeholder 4">
            <a:extLst>
              <a:ext uri="{FF2B5EF4-FFF2-40B4-BE49-F238E27FC236}">
                <a16:creationId xmlns:a16="http://schemas.microsoft.com/office/drawing/2014/main" id="{57CAE6D7-984E-1CB1-5800-392D7562D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5B826-A54A-9821-A1B0-FC32E62F1EBA}"/>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35934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CB71-618B-6E8D-95E5-668FBF1588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017D7D-BF2F-C80A-82B5-9C1CFBD9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7DDF94-6E8F-F1A6-EFE4-483EBF1D9FFE}"/>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5" name="Footer Placeholder 4">
            <a:extLst>
              <a:ext uri="{FF2B5EF4-FFF2-40B4-BE49-F238E27FC236}">
                <a16:creationId xmlns:a16="http://schemas.microsoft.com/office/drawing/2014/main" id="{27437977-B62D-417B-86C0-EE690221E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F4FCC-8EA2-D6D2-6C36-1CC4A61AD629}"/>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53367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EC7E4-4ABD-F9E0-96BB-1EA3CBE8DD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A9D7C-FD5F-ADFE-19E2-805EA02B1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CA08E-1E38-9945-5AAB-6BA65CB0AE41}"/>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5" name="Footer Placeholder 4">
            <a:extLst>
              <a:ext uri="{FF2B5EF4-FFF2-40B4-BE49-F238E27FC236}">
                <a16:creationId xmlns:a16="http://schemas.microsoft.com/office/drawing/2014/main" id="{2624A341-631C-12D6-6EAD-70D807694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71DB6-2A84-CAF3-4FA4-0C6047B45AA6}"/>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352432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1E3E-80F3-23CC-3C9D-42B816C0E7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57EE7-537A-00D0-3003-038CF2752C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2160B-BCDF-058B-D27F-13FC2D5DF8E4}"/>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5" name="Footer Placeholder 4">
            <a:extLst>
              <a:ext uri="{FF2B5EF4-FFF2-40B4-BE49-F238E27FC236}">
                <a16:creationId xmlns:a16="http://schemas.microsoft.com/office/drawing/2014/main" id="{B7DB1FC1-C444-1A7A-47C2-9BDF28987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BCFCD-AEC8-350A-EC6A-4B84B18BC193}"/>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195014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93A7-9AC7-AEDC-B954-49D07AB02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4E6A25-1A66-EF75-BBCE-4F6322370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539E8A-D9E7-2F0C-1C34-DE876F964F78}"/>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5" name="Footer Placeholder 4">
            <a:extLst>
              <a:ext uri="{FF2B5EF4-FFF2-40B4-BE49-F238E27FC236}">
                <a16:creationId xmlns:a16="http://schemas.microsoft.com/office/drawing/2014/main" id="{CB3DCFDE-05DE-04D8-0C62-F58558A1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8D6A4-9384-B8EC-8C16-2A7A75883936}"/>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304185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0ED8-0227-2076-7489-6AB3FF244B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3FEFB-AC45-3BE3-24A7-60FCF7996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997842-097E-B3E7-97FA-AAA77F64E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D497E6-1D8E-CEAF-9566-AEE22006CA9C}"/>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6" name="Footer Placeholder 5">
            <a:extLst>
              <a:ext uri="{FF2B5EF4-FFF2-40B4-BE49-F238E27FC236}">
                <a16:creationId xmlns:a16="http://schemas.microsoft.com/office/drawing/2014/main" id="{D770C74B-8A13-E420-FD81-1583D7CE42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A9BD9-0369-3BCC-7907-6D7DA1B18B31}"/>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384518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E760-5AD0-64D0-2D63-9DA70C65F6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D99B2-E89F-35EA-F189-23FD57482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C7FE4-60CE-BDA2-BFB4-8F43C8DBE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DD2F2C-ACBE-DC50-4F68-C932CC143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70E736-8AE5-30F1-48CF-E3D5F5F45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32B279-6BEC-480D-960E-5BB7C1869893}"/>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8" name="Footer Placeholder 7">
            <a:extLst>
              <a:ext uri="{FF2B5EF4-FFF2-40B4-BE49-F238E27FC236}">
                <a16:creationId xmlns:a16="http://schemas.microsoft.com/office/drawing/2014/main" id="{5EFF8C12-A781-5932-2109-EB7EDADEE5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8A58F8-F155-B786-926F-2F1BBC6FC219}"/>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176345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F8FA-EDAF-D52D-8B0A-52EDEB02FA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E47DC5-B42E-B981-CED6-13D1A631E80C}"/>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4" name="Footer Placeholder 3">
            <a:extLst>
              <a:ext uri="{FF2B5EF4-FFF2-40B4-BE49-F238E27FC236}">
                <a16:creationId xmlns:a16="http://schemas.microsoft.com/office/drawing/2014/main" id="{6A8665C3-2631-588E-B903-42B24A2E1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6CC41A-203B-3A1F-401B-C028D1CD6EBC}"/>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259664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C18F7B-6669-F232-E3F7-C65621C368D0}"/>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3" name="Footer Placeholder 2">
            <a:extLst>
              <a:ext uri="{FF2B5EF4-FFF2-40B4-BE49-F238E27FC236}">
                <a16:creationId xmlns:a16="http://schemas.microsoft.com/office/drawing/2014/main" id="{96C08E5D-47F3-A439-1E9F-2213F327AC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2247FD-F2F3-D35E-8896-1E715FD30694}"/>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134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5B4E-0A97-D2DF-A84B-CEF05301A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BB6FC0-4689-3BAC-FF2E-0487B8B53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932DEC-0455-5076-377F-6EE9C397E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16924-87A3-2D32-87F9-8A3D069E648A}"/>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6" name="Footer Placeholder 5">
            <a:extLst>
              <a:ext uri="{FF2B5EF4-FFF2-40B4-BE49-F238E27FC236}">
                <a16:creationId xmlns:a16="http://schemas.microsoft.com/office/drawing/2014/main" id="{0CD2BFFD-E844-0201-2134-80D83E3DC1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69799E-EE82-4855-8026-78C913F2BBA3}"/>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37622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65D6-FE23-02D4-EEFE-9BDB88EBE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888D0D-04A0-4575-75B1-6F8ECB0F3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4E69E6-59EE-B369-9B86-973CCB41B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2A89E-4F72-66FD-B687-301F1F1611C4}"/>
              </a:ext>
            </a:extLst>
          </p:cNvPr>
          <p:cNvSpPr>
            <a:spLocks noGrp="1"/>
          </p:cNvSpPr>
          <p:nvPr>
            <p:ph type="dt" sz="half" idx="10"/>
          </p:nvPr>
        </p:nvSpPr>
        <p:spPr/>
        <p:txBody>
          <a:bodyPr/>
          <a:lstStyle/>
          <a:p>
            <a:fld id="{4631B795-DB41-4194-A787-425685A42709}" type="datetimeFigureOut">
              <a:rPr lang="en-IN" smtClean="0"/>
              <a:t>17-02-2023</a:t>
            </a:fld>
            <a:endParaRPr lang="en-IN"/>
          </a:p>
        </p:txBody>
      </p:sp>
      <p:sp>
        <p:nvSpPr>
          <p:cNvPr id="6" name="Footer Placeholder 5">
            <a:extLst>
              <a:ext uri="{FF2B5EF4-FFF2-40B4-BE49-F238E27FC236}">
                <a16:creationId xmlns:a16="http://schemas.microsoft.com/office/drawing/2014/main" id="{B2E646D7-F22F-EFE9-2468-461276D57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2769C-9797-1EAC-72C7-CDA48BE111B7}"/>
              </a:ext>
            </a:extLst>
          </p:cNvPr>
          <p:cNvSpPr>
            <a:spLocks noGrp="1"/>
          </p:cNvSpPr>
          <p:nvPr>
            <p:ph type="sldNum" sz="quarter" idx="12"/>
          </p:nvPr>
        </p:nvSpPr>
        <p:spPr/>
        <p:txBody>
          <a:bodyPr/>
          <a:lstStyle/>
          <a:p>
            <a:fld id="{885BE3CA-BE31-48F8-9E25-62DEC8BD752D}" type="slidenum">
              <a:rPr lang="en-IN" smtClean="0"/>
              <a:t>‹#›</a:t>
            </a:fld>
            <a:endParaRPr lang="en-IN"/>
          </a:p>
        </p:txBody>
      </p:sp>
    </p:spTree>
    <p:extLst>
      <p:ext uri="{BB962C8B-B14F-4D97-AF65-F5344CB8AC3E}">
        <p14:creationId xmlns:p14="http://schemas.microsoft.com/office/powerpoint/2010/main" val="370099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8DA47-A3B2-A057-05E1-E0C09D3A5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53D9AC-D35E-42CA-EBC3-89E60F2FE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B95D9-F3BD-DA78-FBD7-BF58982BC9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1B795-DB41-4194-A787-425685A42709}" type="datetimeFigureOut">
              <a:rPr lang="en-IN" smtClean="0"/>
              <a:t>17-02-2023</a:t>
            </a:fld>
            <a:endParaRPr lang="en-IN"/>
          </a:p>
        </p:txBody>
      </p:sp>
      <p:sp>
        <p:nvSpPr>
          <p:cNvPr id="5" name="Footer Placeholder 4">
            <a:extLst>
              <a:ext uri="{FF2B5EF4-FFF2-40B4-BE49-F238E27FC236}">
                <a16:creationId xmlns:a16="http://schemas.microsoft.com/office/drawing/2014/main" id="{3493F30E-FF77-336C-97AF-930B90B4B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CCD4FD-E5FD-9A3D-6A94-3B087C4BC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BE3CA-BE31-48F8-9E25-62DEC8BD752D}" type="slidenum">
              <a:rPr lang="en-IN" smtClean="0"/>
              <a:t>‹#›</a:t>
            </a:fld>
            <a:endParaRPr lang="en-IN"/>
          </a:p>
        </p:txBody>
      </p:sp>
    </p:spTree>
    <p:extLst>
      <p:ext uri="{BB962C8B-B14F-4D97-AF65-F5344CB8AC3E}">
        <p14:creationId xmlns:p14="http://schemas.microsoft.com/office/powerpoint/2010/main" val="366432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k-Nearest Neighbors (kNN) Algorithm in Python – Real Python">
            <a:extLst>
              <a:ext uri="{FF2B5EF4-FFF2-40B4-BE49-F238E27FC236}">
                <a16:creationId xmlns:a16="http://schemas.microsoft.com/office/drawing/2014/main" id="{B71C9BDA-ABF3-566C-7FDB-ABD4094FF4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7" b="14188"/>
          <a:stretch/>
        </p:blipFill>
        <p:spPr bwMode="auto">
          <a:xfrm>
            <a:off x="539418" y="1062317"/>
            <a:ext cx="7475029" cy="4733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F218A4-06B1-3359-6DC7-EDE0B8C7503C}"/>
              </a:ext>
            </a:extLst>
          </p:cNvPr>
          <p:cNvSpPr txBox="1"/>
          <p:nvPr/>
        </p:nvSpPr>
        <p:spPr>
          <a:xfrm>
            <a:off x="8321074" y="1092805"/>
            <a:ext cx="3588538" cy="2123658"/>
          </a:xfrm>
          <a:prstGeom prst="rect">
            <a:avLst/>
          </a:prstGeom>
          <a:noFill/>
        </p:spPr>
        <p:txBody>
          <a:bodyPr wrap="square">
            <a:spAutoFit/>
          </a:bodyPr>
          <a:lstStyle/>
          <a:p>
            <a:r>
              <a:rPr lang="en-IN" sz="4400" dirty="0">
                <a:latin typeface="Algerian" panose="04020705040A02060702" pitchFamily="82" charset="0"/>
              </a:rPr>
              <a:t>K- NEAREST NEIGHBOUR REGRESSION </a:t>
            </a:r>
          </a:p>
        </p:txBody>
      </p:sp>
      <p:sp>
        <p:nvSpPr>
          <p:cNvPr id="10" name="TextBox 9">
            <a:extLst>
              <a:ext uri="{FF2B5EF4-FFF2-40B4-BE49-F238E27FC236}">
                <a16:creationId xmlns:a16="http://schemas.microsoft.com/office/drawing/2014/main" id="{AF84E6F3-6D68-F03D-1A76-A05B2507E64C}"/>
              </a:ext>
            </a:extLst>
          </p:cNvPr>
          <p:cNvSpPr txBox="1"/>
          <p:nvPr/>
        </p:nvSpPr>
        <p:spPr>
          <a:xfrm>
            <a:off x="9391650" y="4595353"/>
            <a:ext cx="2517962" cy="1200329"/>
          </a:xfrm>
          <a:prstGeom prst="rect">
            <a:avLst/>
          </a:prstGeom>
          <a:noFill/>
        </p:spPr>
        <p:txBody>
          <a:bodyPr wrap="square">
            <a:spAutoFit/>
          </a:bodyPr>
          <a:lstStyle/>
          <a:p>
            <a:r>
              <a:rPr lang="en-IN" b="1" dirty="0"/>
              <a:t>Presented By:</a:t>
            </a:r>
          </a:p>
          <a:p>
            <a:r>
              <a:rPr lang="en-IN" dirty="0"/>
              <a:t>Name    : P. Aakaanksha</a:t>
            </a:r>
          </a:p>
          <a:p>
            <a:r>
              <a:rPr lang="en-IN" dirty="0"/>
              <a:t>Emp ID  : 4680</a:t>
            </a:r>
          </a:p>
          <a:p>
            <a:r>
              <a:rPr lang="en-IN" dirty="0"/>
              <a:t>Batch     : 115</a:t>
            </a:r>
          </a:p>
        </p:txBody>
      </p:sp>
    </p:spTree>
    <p:extLst>
      <p:ext uri="{BB962C8B-B14F-4D97-AF65-F5344CB8AC3E}">
        <p14:creationId xmlns:p14="http://schemas.microsoft.com/office/powerpoint/2010/main" val="48191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69C2D-8A77-00EE-725F-4295DF2F4ABC}"/>
              </a:ext>
            </a:extLst>
          </p:cNvPr>
          <p:cNvSpPr>
            <a:spLocks noGrp="1"/>
          </p:cNvSpPr>
          <p:nvPr>
            <p:ph idx="1"/>
          </p:nvPr>
        </p:nvSpPr>
        <p:spPr>
          <a:xfrm>
            <a:off x="838200" y="457200"/>
            <a:ext cx="10515600" cy="5719763"/>
          </a:xfrm>
        </p:spPr>
        <p:txBody>
          <a:bodyPr>
            <a:normAutofit/>
          </a:bodyPr>
          <a:lstStyle/>
          <a:p>
            <a:pPr>
              <a:buFont typeface="Wingdings" panose="05000000000000000000" pitchFamily="2" charset="2"/>
              <a:buChar char="Ø"/>
            </a:pPr>
            <a:r>
              <a:rPr lang="en-US" sz="2000" b="1" i="0" dirty="0">
                <a:effectLst/>
                <a:ea typeface="Lato" panose="020F0502020204030203" pitchFamily="34" charset="0"/>
                <a:cs typeface="Lato" panose="020F0502020204030203" pitchFamily="34" charset="0"/>
              </a:rPr>
              <a:t>Number of features: </a:t>
            </a:r>
            <a:r>
              <a:rPr lang="en-US" sz="2000" b="0" i="0" dirty="0">
                <a:effectLst/>
                <a:ea typeface="Lato" panose="020F0502020204030203" pitchFamily="34" charset="0"/>
                <a:cs typeface="Lato" panose="020F0502020204030203" pitchFamily="34" charset="0"/>
              </a:rPr>
              <a:t>KNN regression can also be sensitive to the number of features in the dataset. High-dimensional datasets may require dimensionality reduction techniques such as Principal Component Analysis (PCA) or feature selection to improve the performance of the model.</a:t>
            </a:r>
          </a:p>
          <a:p>
            <a:endParaRPr lang="en-US" sz="2000" b="0" i="0" dirty="0">
              <a:effectLst/>
              <a:ea typeface="Lato" panose="020F0502020204030203" pitchFamily="34" charset="0"/>
              <a:cs typeface="Lato" panose="020F0502020204030203" pitchFamily="34" charset="0"/>
            </a:endParaRPr>
          </a:p>
          <a:p>
            <a:pPr marL="0" indent="0">
              <a:buNone/>
            </a:pPr>
            <a:r>
              <a:rPr lang="en-US" sz="3600" dirty="0">
                <a:latin typeface="Times New Roman" panose="02020603050405020304" pitchFamily="18" charset="0"/>
                <a:cs typeface="Times New Roman" panose="02020603050405020304" pitchFamily="18" charset="0"/>
              </a:rPr>
              <a:t>Tuning of Hyperparameters in KNN</a:t>
            </a:r>
            <a:endParaRPr lang="en-IN" sz="2000" dirty="0"/>
          </a:p>
          <a:p>
            <a:pPr marL="0" indent="0">
              <a:buNone/>
            </a:pPr>
            <a:endParaRPr lang="en-IN" sz="2000" dirty="0"/>
          </a:p>
          <a:p>
            <a:pPr algn="l">
              <a:buFont typeface="Wingdings" panose="05000000000000000000" pitchFamily="2" charset="2"/>
              <a:buChar char="Ø"/>
            </a:pPr>
            <a:r>
              <a:rPr lang="en-US" sz="2000" b="1" i="0" dirty="0">
                <a:effectLst/>
              </a:rPr>
              <a:t>Define the hyperparameters: </a:t>
            </a:r>
            <a:r>
              <a:rPr lang="en-US" sz="2000" b="0" i="0" dirty="0">
                <a:effectLst/>
              </a:rPr>
              <a:t>The hyperparameters in KNN regression include the number of neighbors (K), the distance metric, and the weighting function.</a:t>
            </a:r>
          </a:p>
          <a:p>
            <a:pPr algn="l">
              <a:buFont typeface="Wingdings" panose="05000000000000000000" pitchFamily="2" charset="2"/>
              <a:buChar char="Ø"/>
            </a:pPr>
            <a:r>
              <a:rPr lang="en-US" sz="2000" b="1" i="0" dirty="0">
                <a:effectLst/>
              </a:rPr>
              <a:t>Choose a range of values for each hyperparameter: </a:t>
            </a:r>
            <a:r>
              <a:rPr lang="en-US" sz="2000" b="0" i="0" dirty="0">
                <a:effectLst/>
              </a:rPr>
              <a:t>For example, you could choose a range of values for K, such as 1 to 10, and a range of distance metrics, such as Euclidean distance, Manhattan distance, and Chebyshev distance.</a:t>
            </a:r>
          </a:p>
          <a:p>
            <a:pPr algn="l">
              <a:buFont typeface="Wingdings" panose="05000000000000000000" pitchFamily="2" charset="2"/>
              <a:buChar char="Ø"/>
            </a:pPr>
            <a:r>
              <a:rPr lang="en-US" sz="2000" b="1" i="0" dirty="0">
                <a:effectLst/>
              </a:rPr>
              <a:t>Define a performance metric: </a:t>
            </a:r>
            <a:r>
              <a:rPr lang="en-US" sz="2000" b="0" i="0" dirty="0">
                <a:effectLst/>
              </a:rPr>
              <a:t>This could be the mean squared error (MSE) or R-squared.</a:t>
            </a:r>
          </a:p>
          <a:p>
            <a:pPr algn="l">
              <a:buFont typeface="Wingdings" panose="05000000000000000000" pitchFamily="2" charset="2"/>
              <a:buChar char="Ø"/>
            </a:pPr>
            <a:r>
              <a:rPr lang="en-US" sz="2000" b="1" i="0" dirty="0">
                <a:effectLst/>
              </a:rPr>
              <a:t>Train and evaluate the model: </a:t>
            </a:r>
            <a:r>
              <a:rPr lang="en-US" sz="2000" b="0" i="0" dirty="0">
                <a:effectLst/>
              </a:rPr>
              <a:t>Train and evaluate the KNN regression model using each combination of hyperparameters and performance metric. This is typically done using a validation set or cross-validation.</a:t>
            </a:r>
          </a:p>
          <a:p>
            <a:pPr>
              <a:buFont typeface="Wingdings" panose="05000000000000000000" pitchFamily="2" charset="2"/>
              <a:buChar char="Ø"/>
            </a:pPr>
            <a:endParaRPr lang="en-IN" sz="2000" dirty="0"/>
          </a:p>
          <a:p>
            <a:endParaRPr lang="en-IN" sz="2000" dirty="0"/>
          </a:p>
        </p:txBody>
      </p:sp>
      <p:cxnSp>
        <p:nvCxnSpPr>
          <p:cNvPr id="7" name="Straight Connector 6">
            <a:extLst>
              <a:ext uri="{FF2B5EF4-FFF2-40B4-BE49-F238E27FC236}">
                <a16:creationId xmlns:a16="http://schemas.microsoft.com/office/drawing/2014/main" id="{DD1EA69A-C000-6F59-62A1-2470E4F37678}"/>
              </a:ext>
            </a:extLst>
          </p:cNvPr>
          <p:cNvCxnSpPr/>
          <p:nvPr/>
        </p:nvCxnSpPr>
        <p:spPr>
          <a:xfrm>
            <a:off x="1015253" y="2783542"/>
            <a:ext cx="1016149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827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B2BE4-FE71-E58F-D658-81A4BDEDE026}"/>
              </a:ext>
            </a:extLst>
          </p:cNvPr>
          <p:cNvSpPr>
            <a:spLocks noGrp="1"/>
          </p:cNvSpPr>
          <p:nvPr>
            <p:ph idx="1"/>
          </p:nvPr>
        </p:nvSpPr>
        <p:spPr>
          <a:xfrm>
            <a:off x="779929" y="820271"/>
            <a:ext cx="10573871" cy="5356692"/>
          </a:xfrm>
        </p:spPr>
        <p:txBody>
          <a:bodyPr>
            <a:normAutofit/>
          </a:bodyPr>
          <a:lstStyle/>
          <a:p>
            <a:pPr>
              <a:buFont typeface="Wingdings" panose="05000000000000000000" pitchFamily="2" charset="2"/>
              <a:buChar char="Ø"/>
            </a:pPr>
            <a:r>
              <a:rPr lang="en-US" sz="2000" b="1" i="0" dirty="0">
                <a:effectLst/>
                <a:latin typeface="Söhne"/>
              </a:rPr>
              <a:t>Select the best hyperparameters: </a:t>
            </a:r>
            <a:r>
              <a:rPr lang="en-US" sz="2000" b="0" i="0" dirty="0">
                <a:effectLst/>
                <a:latin typeface="Söhne"/>
              </a:rPr>
              <a:t>Select the hyperparameters that result in the best performance on the validation set or in cross-validation.</a:t>
            </a:r>
            <a:endParaRPr lang="en-US" sz="2000" b="1" i="0" dirty="0">
              <a:effectLst/>
            </a:endParaRPr>
          </a:p>
          <a:p>
            <a:pPr>
              <a:buFont typeface="Wingdings" panose="05000000000000000000" pitchFamily="2" charset="2"/>
              <a:buChar char="Ø"/>
            </a:pPr>
            <a:r>
              <a:rPr lang="en-US" sz="2000" b="1" i="0" dirty="0">
                <a:effectLst/>
              </a:rPr>
              <a:t>Retrain the model: </a:t>
            </a:r>
            <a:r>
              <a:rPr lang="en-US" sz="2000" b="0" i="0" dirty="0">
                <a:effectLst/>
              </a:rPr>
              <a:t>Once the best hyperparameters have been selected, retrain the KNN regression model using the entire dataset with these hyperparameters.</a:t>
            </a:r>
          </a:p>
          <a:p>
            <a:pPr>
              <a:buFont typeface="Wingdings" panose="05000000000000000000" pitchFamily="2" charset="2"/>
              <a:buChar char="Ø"/>
            </a:pPr>
            <a:r>
              <a:rPr lang="en-US" sz="2000" b="1" i="0" dirty="0">
                <a:effectLst/>
              </a:rPr>
              <a:t>Evaluate the final model: </a:t>
            </a:r>
            <a:r>
              <a:rPr lang="en-US" sz="2000" b="0" i="0" dirty="0">
                <a:effectLst/>
              </a:rPr>
              <a:t>Evaluate the final KNN regression model using the test set to ensure that the performance is consistent with the validation set.</a:t>
            </a:r>
          </a:p>
          <a:p>
            <a:pPr marL="0" indent="0">
              <a:buNone/>
            </a:pPr>
            <a:endParaRPr lang="en-US" sz="2000" b="0" i="0" dirty="0">
              <a:effectLst/>
            </a:endParaRPr>
          </a:p>
          <a:p>
            <a:pPr marL="0" indent="0">
              <a:buNone/>
            </a:pPr>
            <a:r>
              <a:rPr lang="en-IN" sz="2000" b="1" dirty="0"/>
              <a:t>   Key point:</a:t>
            </a:r>
          </a:p>
          <a:p>
            <a:pPr>
              <a:buFont typeface="Wingdings" panose="05000000000000000000" pitchFamily="2" charset="2"/>
              <a:buChar char="Ø"/>
            </a:pPr>
            <a:r>
              <a:rPr lang="en-US" sz="2000" b="0" i="0" dirty="0">
                <a:effectLst/>
              </a:rPr>
              <a:t> hyperparameter tuning can be time-consuming, especially if a large number of hyperparameters and a wide range of values are considered. It is therefore important to use an efficient search strategy, such as grid search, randomized search, or Bayesian optimization, to find the best hyperparameters in a reasonable amount of time.</a:t>
            </a:r>
            <a:endParaRPr lang="en-IN" sz="2000" dirty="0"/>
          </a:p>
        </p:txBody>
      </p:sp>
    </p:spTree>
    <p:extLst>
      <p:ext uri="{BB962C8B-B14F-4D97-AF65-F5344CB8AC3E}">
        <p14:creationId xmlns:p14="http://schemas.microsoft.com/office/powerpoint/2010/main" val="111488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6C75-430C-6FB8-098D-D68056144C49}"/>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 Loss function </a:t>
            </a:r>
            <a:endParaRPr lang="en-IN" dirty="0"/>
          </a:p>
        </p:txBody>
      </p:sp>
      <p:sp>
        <p:nvSpPr>
          <p:cNvPr id="3" name="Content Placeholder 2">
            <a:extLst>
              <a:ext uri="{FF2B5EF4-FFF2-40B4-BE49-F238E27FC236}">
                <a16:creationId xmlns:a16="http://schemas.microsoft.com/office/drawing/2014/main" id="{1EE04589-1570-AF98-A55F-6D9F5F478B0E}"/>
              </a:ext>
            </a:extLst>
          </p:cNvPr>
          <p:cNvSpPr>
            <a:spLocks noGrp="1"/>
          </p:cNvSpPr>
          <p:nvPr>
            <p:ph idx="1"/>
          </p:nvPr>
        </p:nvSpPr>
        <p:spPr/>
        <p:txBody>
          <a:bodyPr>
            <a:normAutofit/>
          </a:bodyPr>
          <a:lstStyle/>
          <a:p>
            <a:pPr>
              <a:buFont typeface="Wingdings" panose="05000000000000000000" pitchFamily="2" charset="2"/>
              <a:buChar char="Ø"/>
            </a:pPr>
            <a:r>
              <a:rPr lang="en-US" sz="2000" b="0" i="0" dirty="0">
                <a:effectLst/>
              </a:rPr>
              <a:t>K-Nearest Neighbors (KNN) regression is a distance-based algorithm and does not use a loss function to optimize its parameters. </a:t>
            </a:r>
          </a:p>
          <a:p>
            <a:pPr>
              <a:buFont typeface="Wingdings" panose="05000000000000000000" pitchFamily="2" charset="2"/>
              <a:buChar char="Ø"/>
            </a:pPr>
            <a:r>
              <a:rPr lang="en-US" sz="2000" b="0" i="0" dirty="0">
                <a:effectLst/>
              </a:rPr>
              <a:t>Instead, KNN regression simply stores the training data in memory and uses it to make predictions on new data points based on the distance between the new data point and the training data.</a:t>
            </a:r>
          </a:p>
          <a:p>
            <a:pPr>
              <a:buFont typeface="Wingdings" panose="05000000000000000000" pitchFamily="2" charset="2"/>
              <a:buChar char="Ø"/>
            </a:pPr>
            <a:r>
              <a:rPr lang="en-US" sz="2000" b="0" i="0" dirty="0">
                <a:effectLst/>
              </a:rPr>
              <a:t>Therefore, unlike other regression algorithms that minimize a loss function to optimize their parameters, KNN regression does not have any parameters to optimize. </a:t>
            </a:r>
          </a:p>
          <a:p>
            <a:pPr>
              <a:buFont typeface="Wingdings" panose="05000000000000000000" pitchFamily="2" charset="2"/>
              <a:buChar char="Ø"/>
            </a:pPr>
            <a:r>
              <a:rPr lang="en-US" sz="2000" b="0" i="0" dirty="0">
                <a:effectLst/>
              </a:rPr>
              <a:t>This makes it a simple and easy-to-use algorithm that can be applied to a wide range of regression tasks without the need for extensive hyperparameter tuning or training.</a:t>
            </a:r>
            <a:endParaRPr lang="en-IN" sz="2000" dirty="0"/>
          </a:p>
          <a:p>
            <a:endParaRPr lang="en-IN" sz="2000" dirty="0"/>
          </a:p>
        </p:txBody>
      </p:sp>
      <p:sp>
        <p:nvSpPr>
          <p:cNvPr id="4" name="Title 1">
            <a:extLst>
              <a:ext uri="{FF2B5EF4-FFF2-40B4-BE49-F238E27FC236}">
                <a16:creationId xmlns:a16="http://schemas.microsoft.com/office/drawing/2014/main" id="{EEDFB13F-13DF-E24D-40B4-612C6AFBFA1B}"/>
              </a:ext>
            </a:extLst>
          </p:cNvPr>
          <p:cNvSpPr txBox="1">
            <a:spLocks/>
          </p:cNvSpPr>
          <p:nvPr/>
        </p:nvSpPr>
        <p:spPr>
          <a:xfrm>
            <a:off x="838200" y="324785"/>
            <a:ext cx="10515600" cy="952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cxnSp>
        <p:nvCxnSpPr>
          <p:cNvPr id="5" name="Straight Connector 4">
            <a:extLst>
              <a:ext uri="{FF2B5EF4-FFF2-40B4-BE49-F238E27FC236}">
                <a16:creationId xmlns:a16="http://schemas.microsoft.com/office/drawing/2014/main" id="{CFC500F6-BDCB-01D3-A9FD-048B02B377C7}"/>
              </a:ext>
            </a:extLst>
          </p:cNvPr>
          <p:cNvCxnSpPr/>
          <p:nvPr/>
        </p:nvCxnSpPr>
        <p:spPr>
          <a:xfrm>
            <a:off x="1015253" y="1506072"/>
            <a:ext cx="1016149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0393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46BD-4326-9391-1F31-3A3BEDA0149D}"/>
              </a:ext>
            </a:extLst>
          </p:cNvPr>
          <p:cNvSpPr>
            <a:spLocks noGrp="1"/>
          </p:cNvSpPr>
          <p:nvPr>
            <p:ph type="title"/>
          </p:nvPr>
        </p:nvSpPr>
        <p:spPr>
          <a:xfrm>
            <a:off x="838200" y="365125"/>
            <a:ext cx="10515600" cy="952687"/>
          </a:xfrm>
        </p:spPr>
        <p:txBody>
          <a:bodyPr/>
          <a:lstStyle/>
          <a:p>
            <a:r>
              <a:rPr lang="en-US" dirty="0">
                <a:latin typeface="Times New Roman" panose="02020603050405020304" pitchFamily="18" charset="0"/>
                <a:cs typeface="Times New Roman" panose="02020603050405020304" pitchFamily="18" charset="0"/>
              </a:rPr>
              <a:t>Pseudo code for KNN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76E762-4522-96F6-5348-5C4158D6A0E1}"/>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rPr>
              <a:t>For each data point x in the test data, the algorithm calculates the distance between x and every data point in the training data.</a:t>
            </a:r>
          </a:p>
          <a:p>
            <a:pPr algn="l">
              <a:buFont typeface="Arial" panose="020B0604020202020204" pitchFamily="34" charset="0"/>
              <a:buChar char="•"/>
            </a:pPr>
            <a:r>
              <a:rPr lang="en-US" sz="2000" b="0" i="0" dirty="0">
                <a:effectLst/>
              </a:rPr>
              <a:t>The k nearest neighbors to x are selected based on the smallest distances.</a:t>
            </a:r>
          </a:p>
          <a:p>
            <a:pPr algn="l">
              <a:buFont typeface="Arial" panose="020B0604020202020204" pitchFamily="34" charset="0"/>
              <a:buChar char="•"/>
            </a:pPr>
            <a:r>
              <a:rPr lang="en-US" sz="2000" b="0" i="0" dirty="0">
                <a:effectLst/>
              </a:rPr>
              <a:t>The predicted label for x is then calculated as a weighted average of the labels of the k nearest neighbors, where the weights are the distances between x and the k neighbors.</a:t>
            </a:r>
          </a:p>
          <a:p>
            <a:pPr algn="l">
              <a:buFont typeface="Arial" panose="020B0604020202020204" pitchFamily="34" charset="0"/>
              <a:buChar char="•"/>
            </a:pPr>
            <a:r>
              <a:rPr lang="en-US" sz="2000" b="0" i="0" dirty="0">
                <a:effectLst/>
              </a:rPr>
              <a:t>The predicted label is then appended to an array of predicted labels for the test data.</a:t>
            </a:r>
          </a:p>
          <a:p>
            <a:pPr algn="l">
              <a:buFont typeface="Arial" panose="020B0604020202020204" pitchFamily="34" charset="0"/>
              <a:buChar char="•"/>
            </a:pPr>
            <a:r>
              <a:rPr lang="en-US" sz="2000" b="0" i="0" dirty="0">
                <a:effectLst/>
              </a:rPr>
              <a:t>Finally, the predicted label array is returned as the output of the algorithm.</a:t>
            </a:r>
          </a:p>
          <a:p>
            <a:endParaRPr lang="en-IN" sz="2000" dirty="0"/>
          </a:p>
        </p:txBody>
      </p:sp>
      <p:cxnSp>
        <p:nvCxnSpPr>
          <p:cNvPr id="4" name="Straight Connector 3">
            <a:extLst>
              <a:ext uri="{FF2B5EF4-FFF2-40B4-BE49-F238E27FC236}">
                <a16:creationId xmlns:a16="http://schemas.microsoft.com/office/drawing/2014/main" id="{080F8022-EF42-0F38-7D67-1CDB22ADB028}"/>
              </a:ext>
            </a:extLst>
          </p:cNvPr>
          <p:cNvCxnSpPr>
            <a:cxnSpLocks/>
          </p:cNvCxnSpPr>
          <p:nvPr/>
        </p:nvCxnSpPr>
        <p:spPr>
          <a:xfrm>
            <a:off x="895349" y="1438836"/>
            <a:ext cx="1040130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73659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BC54-5F0B-09DF-A76F-53D78532CA9E}"/>
              </a:ext>
            </a:extLst>
          </p:cNvPr>
          <p:cNvSpPr>
            <a:spLocks noGrp="1"/>
          </p:cNvSpPr>
          <p:nvPr>
            <p:ph type="title"/>
          </p:nvPr>
        </p:nvSpPr>
        <p:spPr>
          <a:xfrm>
            <a:off x="690283" y="152282"/>
            <a:ext cx="10515600" cy="936930"/>
          </a:xfrm>
        </p:spPr>
        <p:txBody>
          <a:bodyPr/>
          <a:lstStyle/>
          <a:p>
            <a:r>
              <a:rPr lang="en-US" dirty="0">
                <a:latin typeface="Times New Roman" panose="02020603050405020304" pitchFamily="18" charset="0"/>
                <a:cs typeface="Times New Roman" panose="02020603050405020304" pitchFamily="18" charset="0"/>
              </a:rPr>
              <a:t>Model Evaluation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58C878-8FD8-8F1C-65DD-AA7A6A2098ED}"/>
              </a:ext>
            </a:extLst>
          </p:cNvPr>
          <p:cNvSpPr>
            <a:spLocks noGrp="1"/>
          </p:cNvSpPr>
          <p:nvPr>
            <p:ph idx="1"/>
          </p:nvPr>
        </p:nvSpPr>
        <p:spPr>
          <a:xfrm>
            <a:off x="714936" y="1253331"/>
            <a:ext cx="10515600" cy="4351338"/>
          </a:xfrm>
        </p:spPr>
        <p:txBody>
          <a:bodyPr>
            <a:normAutofit/>
          </a:bodyPr>
          <a:lstStyle/>
          <a:p>
            <a:pPr>
              <a:buFont typeface="Wingdings" panose="05000000000000000000" pitchFamily="2" charset="2"/>
              <a:buChar char="Ø"/>
            </a:pPr>
            <a:r>
              <a:rPr lang="en-US" sz="2000" b="1" i="0" dirty="0">
                <a:effectLst/>
              </a:rPr>
              <a:t>Mean Squared Error (MSE): </a:t>
            </a:r>
            <a:r>
              <a:rPr lang="en-US" sz="2000" b="0" i="0" dirty="0">
                <a:effectLst/>
              </a:rPr>
              <a:t>This measures the average squared difference between the predicted and actual values. The lower the MSE, the better the model.</a:t>
            </a:r>
          </a:p>
          <a:p>
            <a:pPr>
              <a:buFont typeface="Wingdings" panose="05000000000000000000" pitchFamily="2" charset="2"/>
              <a:buChar char="Ø"/>
            </a:pPr>
            <a:r>
              <a:rPr lang="en-US" sz="2000" b="1" i="0" dirty="0">
                <a:effectLst/>
              </a:rPr>
              <a:t>R-squared (R2): </a:t>
            </a:r>
            <a:r>
              <a:rPr lang="en-US" sz="2000" b="0" i="0" dirty="0">
                <a:effectLst/>
              </a:rPr>
              <a:t>This measures the proportion of the variance in the target variable that is explained by the model. R-squared ranges from 0 to 1, with 1 indicating a perfect fit. </a:t>
            </a:r>
            <a:endParaRPr lang="en-US" sz="2000" dirty="0"/>
          </a:p>
          <a:p>
            <a:pPr>
              <a:buFont typeface="Wingdings" panose="05000000000000000000" pitchFamily="2" charset="2"/>
              <a:buChar char="Ø"/>
            </a:pPr>
            <a:r>
              <a:rPr lang="en-US" sz="2000" b="1" i="0" dirty="0">
                <a:effectLst/>
              </a:rPr>
              <a:t>Cross-validation: </a:t>
            </a:r>
            <a:r>
              <a:rPr lang="en-US" sz="2000" b="0" i="0" dirty="0">
                <a:effectLst/>
              </a:rPr>
              <a:t>This is a technique for evaluating the performance of a model on an independent dataset. In K-fold cross-validation, the data is split into K equal parts, and the model is trained on K-1 parts and tested on the remaining part. This process is repeated K times, with each part used once as the test data. The average performance across the K folds is then used as an estimate of the model's performance.</a:t>
            </a:r>
            <a:endParaRPr lang="en-IN" sz="2000" dirty="0"/>
          </a:p>
          <a:p>
            <a:pPr>
              <a:buFont typeface="Wingdings" panose="05000000000000000000" pitchFamily="2" charset="2"/>
              <a:buChar char="Ø"/>
            </a:pPr>
            <a:r>
              <a:rPr lang="en-US" sz="2000" b="0" i="0" dirty="0">
                <a:effectLst/>
              </a:rPr>
              <a:t>It is important to note that the choice of evaluation metric depends on the specific problem and the goals of the model.</a:t>
            </a:r>
            <a:endParaRPr lang="en-IN" sz="2000" dirty="0"/>
          </a:p>
        </p:txBody>
      </p:sp>
      <p:cxnSp>
        <p:nvCxnSpPr>
          <p:cNvPr id="4" name="Straight Connector 3">
            <a:extLst>
              <a:ext uri="{FF2B5EF4-FFF2-40B4-BE49-F238E27FC236}">
                <a16:creationId xmlns:a16="http://schemas.microsoft.com/office/drawing/2014/main" id="{63358B5D-764C-25F7-D9E9-407B4E0ED791}"/>
              </a:ext>
            </a:extLst>
          </p:cNvPr>
          <p:cNvCxnSpPr>
            <a:cxnSpLocks/>
          </p:cNvCxnSpPr>
          <p:nvPr/>
        </p:nvCxnSpPr>
        <p:spPr>
          <a:xfrm>
            <a:off x="804582" y="1089212"/>
            <a:ext cx="1040130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841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9F36-5489-8A1F-FF50-EEB8E5B6C5CC}"/>
              </a:ext>
            </a:extLst>
          </p:cNvPr>
          <p:cNvSpPr>
            <a:spLocks noGrp="1"/>
          </p:cNvSpPr>
          <p:nvPr>
            <p:ph type="title"/>
          </p:nvPr>
        </p:nvSpPr>
        <p:spPr>
          <a:xfrm>
            <a:off x="838200" y="365125"/>
            <a:ext cx="10515600" cy="858557"/>
          </a:xfrm>
        </p:spPr>
        <p:txBody>
          <a:bodyPr/>
          <a:lstStyle/>
          <a:p>
            <a:r>
              <a:rPr lang="en-US" dirty="0">
                <a:latin typeface="Times New Roman" panose="02020603050405020304" pitchFamily="18" charset="0"/>
                <a:cs typeface="Times New Roman" panose="02020603050405020304" pitchFamily="18" charset="0"/>
              </a:rPr>
              <a:t>Improving techniques for KNN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47184A-A1CB-AB6E-6124-17011EBFFFF2}"/>
              </a:ext>
            </a:extLst>
          </p:cNvPr>
          <p:cNvSpPr>
            <a:spLocks noGrp="1"/>
          </p:cNvSpPr>
          <p:nvPr>
            <p:ph idx="1"/>
          </p:nvPr>
        </p:nvSpPr>
        <p:spPr>
          <a:xfrm>
            <a:off x="883024" y="1677708"/>
            <a:ext cx="10515600" cy="4351338"/>
          </a:xfrm>
        </p:spPr>
        <p:txBody>
          <a:bodyPr>
            <a:normAutofit/>
          </a:bodyPr>
          <a:lstStyle/>
          <a:p>
            <a:pPr algn="l">
              <a:buFont typeface="Wingdings" panose="05000000000000000000" pitchFamily="2" charset="2"/>
              <a:buChar char="Ø"/>
            </a:pPr>
            <a:r>
              <a:rPr lang="en-US" sz="2000" b="1" i="0" dirty="0">
                <a:effectLst/>
              </a:rPr>
              <a:t>Feature selection: </a:t>
            </a:r>
            <a:r>
              <a:rPr lang="en-US" sz="2000" b="0" i="0" dirty="0">
                <a:effectLst/>
              </a:rPr>
              <a:t>By selecting the most relevant features in your dataset, you can reduce the dimensionality of your data and potentially improve the accuracy of your KNN regression model. You can use techniques like correlation analysis, stepwise regression, or principal component analysis to identify the most important features.</a:t>
            </a:r>
          </a:p>
          <a:p>
            <a:pPr algn="l">
              <a:buFont typeface="Wingdings" panose="05000000000000000000" pitchFamily="2" charset="2"/>
              <a:buChar char="Ø"/>
            </a:pPr>
            <a:r>
              <a:rPr lang="en-US" sz="2000" b="1" i="0" dirty="0">
                <a:effectLst/>
              </a:rPr>
              <a:t>Data normalization: </a:t>
            </a:r>
            <a:r>
              <a:rPr lang="en-US" sz="2000" b="0" i="0" dirty="0">
                <a:effectLst/>
              </a:rPr>
              <a:t>KNN regression is sensitive to the scale of the data, so normalizing or standardizing your data can help improve the accuracy of your model. Some common techniques for normalization include min-max scaling, z-score normalization, and log transformation.</a:t>
            </a:r>
          </a:p>
          <a:p>
            <a:pPr>
              <a:buFont typeface="Wingdings" panose="05000000000000000000" pitchFamily="2" charset="2"/>
              <a:buChar char="Ø"/>
            </a:pPr>
            <a:r>
              <a:rPr lang="en-US" sz="2000" b="1" i="0" dirty="0">
                <a:effectLst/>
              </a:rPr>
              <a:t>Distance metric selection: </a:t>
            </a:r>
            <a:r>
              <a:rPr lang="en-US" sz="2000" b="0" i="0" dirty="0">
                <a:effectLst/>
              </a:rPr>
              <a:t>KNN regression relies on the distance metric to determine the nearest neighbors, so choosing the appropriate distance metric for your data is important. Common distance metrics include Euclidean distance, Manhattan distance, and </a:t>
            </a:r>
            <a:r>
              <a:rPr lang="en-US" sz="2000" b="0" i="0" dirty="0" err="1">
                <a:effectLst/>
              </a:rPr>
              <a:t>Minkowski</a:t>
            </a:r>
            <a:r>
              <a:rPr lang="en-US" sz="2000" b="0" i="0" dirty="0">
                <a:effectLst/>
              </a:rPr>
              <a:t> distance. You can also experiment with other distance metrics that may be more appropriate for your data.</a:t>
            </a:r>
          </a:p>
          <a:p>
            <a:pPr>
              <a:buFont typeface="Wingdings" panose="05000000000000000000" pitchFamily="2" charset="2"/>
              <a:buChar char="Ø"/>
            </a:pPr>
            <a:endParaRPr lang="en-IN" sz="2000" dirty="0"/>
          </a:p>
        </p:txBody>
      </p:sp>
      <p:cxnSp>
        <p:nvCxnSpPr>
          <p:cNvPr id="4" name="Straight Connector 3">
            <a:extLst>
              <a:ext uri="{FF2B5EF4-FFF2-40B4-BE49-F238E27FC236}">
                <a16:creationId xmlns:a16="http://schemas.microsoft.com/office/drawing/2014/main" id="{54384546-F6EC-7AE5-A1BB-21F8A11AD62E}"/>
              </a:ext>
            </a:extLst>
          </p:cNvPr>
          <p:cNvCxnSpPr>
            <a:cxnSpLocks/>
          </p:cNvCxnSpPr>
          <p:nvPr/>
        </p:nvCxnSpPr>
        <p:spPr>
          <a:xfrm>
            <a:off x="895349" y="1331259"/>
            <a:ext cx="1040130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614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B1A71-D6F8-67C6-F482-B2CFBB3A379D}"/>
              </a:ext>
            </a:extLst>
          </p:cNvPr>
          <p:cNvSpPr>
            <a:spLocks noGrp="1"/>
          </p:cNvSpPr>
          <p:nvPr>
            <p:ph idx="1"/>
          </p:nvPr>
        </p:nvSpPr>
        <p:spPr>
          <a:xfrm>
            <a:off x="676836" y="843989"/>
            <a:ext cx="10515600" cy="4351338"/>
          </a:xfrm>
        </p:spPr>
        <p:txBody>
          <a:bodyPr>
            <a:normAutofit/>
          </a:bodyPr>
          <a:lstStyle/>
          <a:p>
            <a:pPr algn="l">
              <a:buFont typeface="Wingdings" panose="05000000000000000000" pitchFamily="2" charset="2"/>
              <a:buChar char="Ø"/>
            </a:pPr>
            <a:r>
              <a:rPr lang="en-US" sz="2000" b="1" i="0" dirty="0">
                <a:effectLst/>
              </a:rPr>
              <a:t>Ensemble methods: </a:t>
            </a:r>
            <a:r>
              <a:rPr lang="en-US" sz="2000" b="0" i="0" dirty="0">
                <a:effectLst/>
              </a:rPr>
              <a:t>You can improve the accuracy of your KNN regression model by using ensemble methods like bagging and boosting. Bagging involves training multiple KNN regression models on different subsets of the data and combining their predictions. Boosting involves iteratively training KNN regression models and adjusting the weights of the data points to focus on the misclassified points.</a:t>
            </a:r>
          </a:p>
          <a:p>
            <a:pPr algn="l">
              <a:buFont typeface="Wingdings" panose="05000000000000000000" pitchFamily="2" charset="2"/>
              <a:buChar char="Ø"/>
            </a:pPr>
            <a:r>
              <a:rPr lang="en-US" sz="2000" b="1" i="0" dirty="0">
                <a:effectLst/>
              </a:rPr>
              <a:t>Cross-validation: </a:t>
            </a:r>
            <a:r>
              <a:rPr lang="en-US" sz="2000" b="0" i="0" dirty="0">
                <a:effectLst/>
              </a:rPr>
              <a:t>Cross-validation can help you assess the accuracy of your KNN regression model and optimize the hyperparameters. By splitting your data into training and validation sets and testing your model on the validation set, you can assess the performance of your model and avoid overfitting.</a:t>
            </a:r>
          </a:p>
          <a:p>
            <a:pPr algn="l">
              <a:buFont typeface="Wingdings" panose="05000000000000000000" pitchFamily="2" charset="2"/>
              <a:buChar char="Ø"/>
            </a:pPr>
            <a:r>
              <a:rPr lang="en-US" sz="2000" b="0" i="0" dirty="0">
                <a:effectLst/>
              </a:rPr>
              <a:t>These techniques can help you improve the accuracy of your KNN regression model and achieve better results. However, it's important to keep in mind that the optimal approach may depend on the specifics of your data and the problem you're trying to solve.</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27226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62B2-16C8-D44B-6C2A-8B1DEA9B0B30}"/>
              </a:ext>
            </a:extLst>
          </p:cNvPr>
          <p:cNvSpPr>
            <a:spLocks noGrp="1"/>
          </p:cNvSpPr>
          <p:nvPr>
            <p:ph type="title"/>
          </p:nvPr>
        </p:nvSpPr>
        <p:spPr>
          <a:xfrm>
            <a:off x="759758" y="183218"/>
            <a:ext cx="10515600" cy="858557"/>
          </a:xfrm>
        </p:spPr>
        <p:txBody>
          <a:bodyPr/>
          <a:lstStyle/>
          <a:p>
            <a:r>
              <a:rPr lang="en-US" dirty="0">
                <a:latin typeface="Times New Roman" panose="02020603050405020304" pitchFamily="18" charset="0"/>
                <a:cs typeface="Times New Roman" panose="02020603050405020304" pitchFamily="18" charset="0"/>
              </a:rPr>
              <a:t>Real time applications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50A36B-5F86-8574-9D8B-E0317C6C06F3}"/>
              </a:ext>
            </a:extLst>
          </p:cNvPr>
          <p:cNvSpPr>
            <a:spLocks noGrp="1"/>
          </p:cNvSpPr>
          <p:nvPr>
            <p:ph idx="1"/>
          </p:nvPr>
        </p:nvSpPr>
        <p:spPr>
          <a:xfrm>
            <a:off x="712691" y="1253330"/>
            <a:ext cx="10515600" cy="5308825"/>
          </a:xfrm>
        </p:spPr>
        <p:txBody>
          <a:bodyPr>
            <a:noAutofit/>
          </a:bodyPr>
          <a:lstStyle/>
          <a:p>
            <a:pPr algn="l">
              <a:buFont typeface="Wingdings" panose="05000000000000000000" pitchFamily="2" charset="2"/>
              <a:buChar char="Ø"/>
            </a:pPr>
            <a:r>
              <a:rPr lang="en-US" sz="2000" b="1" i="0" dirty="0">
                <a:effectLst/>
              </a:rPr>
              <a:t>E-commerce: </a:t>
            </a:r>
            <a:r>
              <a:rPr lang="en-US" sz="2000" b="0" i="0" dirty="0">
                <a:effectLst/>
              </a:rPr>
              <a:t>KNN regression can be used to recommend products to users based on their browsing and purchasing history. The algorithm can use the k nearest neighbors of the user to recommend similar products that they are likely to purchase.</a:t>
            </a:r>
          </a:p>
          <a:p>
            <a:pPr algn="l">
              <a:buFont typeface="Wingdings" panose="05000000000000000000" pitchFamily="2" charset="2"/>
              <a:buChar char="Ø"/>
            </a:pPr>
            <a:r>
              <a:rPr lang="en-US" sz="2000" b="1" i="0" dirty="0">
                <a:effectLst/>
              </a:rPr>
              <a:t>Healthcare: </a:t>
            </a:r>
            <a:r>
              <a:rPr lang="en-US" sz="2000" b="0" i="0" dirty="0">
                <a:effectLst/>
              </a:rPr>
              <a:t>KNN regression can be used to predict the risk of a patient having a particular disease based on their medical history and symptoms. The algorithm can use the k nearest neighbors of the patient to estimate the likelihood of the disease.</a:t>
            </a:r>
          </a:p>
          <a:p>
            <a:pPr algn="l">
              <a:buFont typeface="Wingdings" panose="05000000000000000000" pitchFamily="2" charset="2"/>
              <a:buChar char="Ø"/>
            </a:pPr>
            <a:r>
              <a:rPr lang="en-US" sz="2000" b="1" i="0" dirty="0">
                <a:effectLst/>
              </a:rPr>
              <a:t>Transportation: </a:t>
            </a:r>
            <a:r>
              <a:rPr lang="en-US" sz="2000" b="0" i="0" dirty="0">
                <a:effectLst/>
              </a:rPr>
              <a:t>KNN regression can be used to predict traffic flow in a given area based on previous traffic data. The algorithm can use features such as time of day, day of the week, weather conditions, and traffic volume to predict traffic flow for a given time period. The k nearest neighbors of the target time period can be used to estimate the traffic flow.</a:t>
            </a:r>
          </a:p>
          <a:p>
            <a:pPr>
              <a:buFont typeface="Wingdings" panose="05000000000000000000" pitchFamily="2" charset="2"/>
              <a:buChar char="Ø"/>
            </a:pPr>
            <a:r>
              <a:rPr lang="en-US" sz="2000" b="1" i="0" dirty="0">
                <a:effectLst/>
              </a:rPr>
              <a:t>Finance: </a:t>
            </a:r>
            <a:r>
              <a:rPr lang="en-US" sz="2000" b="0" i="0" dirty="0">
                <a:effectLst/>
              </a:rPr>
              <a:t>KNN regression can be used to assess credit risk for loan applications. The algorithm can use features such as credit score, income, debt-to-income ratio, and other financial factors to predict the likelihood of a loan default. The k nearest neighbors of the loan application can be used to estimate the credit risk.</a:t>
            </a:r>
          </a:p>
          <a:p>
            <a:pPr>
              <a:buFont typeface="Wingdings" panose="05000000000000000000" pitchFamily="2" charset="2"/>
              <a:buChar char="Ø"/>
            </a:pPr>
            <a:r>
              <a:rPr lang="en-US" sz="2000" b="1" i="0" dirty="0">
                <a:effectLst/>
              </a:rPr>
              <a:t>Agriculture: </a:t>
            </a:r>
            <a:r>
              <a:rPr lang="en-US" sz="2000" b="0" i="0" dirty="0">
                <a:effectLst/>
              </a:rPr>
              <a:t>KNN regression can be used to predict crop yield based on environmental factors such as temperature, rainfall, soil type, and other relevant factors. The algorithm can use the k nearest neighbors of a particular area to estimate the crop yield.</a:t>
            </a:r>
          </a:p>
          <a:p>
            <a:pPr>
              <a:buFont typeface="Wingdings" panose="05000000000000000000" pitchFamily="2" charset="2"/>
              <a:buChar char="Ø"/>
            </a:pPr>
            <a:endParaRPr lang="en-IN" sz="2000" dirty="0"/>
          </a:p>
        </p:txBody>
      </p:sp>
      <p:cxnSp>
        <p:nvCxnSpPr>
          <p:cNvPr id="4" name="Straight Connector 3">
            <a:extLst>
              <a:ext uri="{FF2B5EF4-FFF2-40B4-BE49-F238E27FC236}">
                <a16:creationId xmlns:a16="http://schemas.microsoft.com/office/drawing/2014/main" id="{A16C8874-3202-9F69-1537-42195D584735}"/>
              </a:ext>
            </a:extLst>
          </p:cNvPr>
          <p:cNvCxnSpPr>
            <a:cxnSpLocks/>
          </p:cNvCxnSpPr>
          <p:nvPr/>
        </p:nvCxnSpPr>
        <p:spPr>
          <a:xfrm>
            <a:off x="816907" y="1041775"/>
            <a:ext cx="1040130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315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BA64-262D-3ADB-60AE-A5F97D6300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Pros of KNN </a:t>
            </a:r>
            <a:endParaRPr lang="en-IN" dirty="0"/>
          </a:p>
        </p:txBody>
      </p:sp>
      <p:sp>
        <p:nvSpPr>
          <p:cNvPr id="3" name="Content Placeholder 2">
            <a:extLst>
              <a:ext uri="{FF2B5EF4-FFF2-40B4-BE49-F238E27FC236}">
                <a16:creationId xmlns:a16="http://schemas.microsoft.com/office/drawing/2014/main" id="{DCF4D036-0B79-BB2F-0069-C6F42CC7A2FE}"/>
              </a:ext>
            </a:extLst>
          </p:cNvPr>
          <p:cNvSpPr>
            <a:spLocks noGrp="1"/>
          </p:cNvSpPr>
          <p:nvPr>
            <p:ph idx="1"/>
          </p:nvPr>
        </p:nvSpPr>
        <p:spPr/>
        <p:txBody>
          <a:bodyPr>
            <a:normAutofit/>
          </a:bodyPr>
          <a:lstStyle/>
          <a:p>
            <a:pPr algn="l">
              <a:buFont typeface="Wingdings" panose="05000000000000000000" pitchFamily="2" charset="2"/>
              <a:buChar char="Ø"/>
            </a:pPr>
            <a:r>
              <a:rPr lang="en-US" sz="2000" b="1" i="0" dirty="0">
                <a:effectLst/>
              </a:rPr>
              <a:t>Simplicity: </a:t>
            </a:r>
            <a:r>
              <a:rPr lang="en-US" sz="2000" b="0" i="0" dirty="0">
                <a:effectLst/>
              </a:rPr>
              <a:t>KNN regression is easy to understand and implement, making it a good choice for quick prototyping and exploration.</a:t>
            </a:r>
          </a:p>
          <a:p>
            <a:pPr algn="l">
              <a:buFont typeface="Wingdings" panose="05000000000000000000" pitchFamily="2" charset="2"/>
              <a:buChar char="Ø"/>
            </a:pPr>
            <a:r>
              <a:rPr lang="en-US" sz="2000" b="1" i="0" dirty="0">
                <a:effectLst/>
              </a:rPr>
              <a:t>Interpretability: </a:t>
            </a:r>
            <a:r>
              <a:rPr lang="en-US" sz="2000" b="0" i="0" dirty="0">
                <a:effectLst/>
              </a:rPr>
              <a:t>KNN regression is easy to interpret since it simply uses the mean of the nearest neighbors to make predictions, making it easy to explain to others.</a:t>
            </a:r>
          </a:p>
          <a:p>
            <a:pPr algn="l">
              <a:buFont typeface="Wingdings" panose="05000000000000000000" pitchFamily="2" charset="2"/>
              <a:buChar char="Ø"/>
            </a:pPr>
            <a:r>
              <a:rPr lang="en-US" sz="2000" b="1" i="0" dirty="0">
                <a:effectLst/>
              </a:rPr>
              <a:t>Non-parametric: </a:t>
            </a:r>
            <a:r>
              <a:rPr lang="en-US" sz="2000" b="0" i="0" dirty="0">
                <a:effectLst/>
              </a:rPr>
              <a:t>KNN regression is a non-parametric algorithm, meaning it doesn't make any assumptions about the underlying data distribution, which can be useful when the data is complex or the relationship between the features and the target variable is unclear.</a:t>
            </a:r>
          </a:p>
          <a:p>
            <a:pPr algn="l">
              <a:buFont typeface="Wingdings" panose="05000000000000000000" pitchFamily="2" charset="2"/>
              <a:buChar char="Ø"/>
            </a:pPr>
            <a:r>
              <a:rPr lang="en-US" sz="2000" b="1" i="0" dirty="0">
                <a:effectLst/>
              </a:rPr>
              <a:t>Local nature: </a:t>
            </a:r>
            <a:r>
              <a:rPr lang="en-US" sz="2000" b="0" i="0" dirty="0">
                <a:effectLst/>
              </a:rPr>
              <a:t>KNN regression is a locally weighted algorithm, meaning that it gives more weight to nearby points when making predictions. This can be useful when there are localized patterns in the data.</a:t>
            </a:r>
          </a:p>
          <a:p>
            <a:pPr>
              <a:buFont typeface="Wingdings" panose="05000000000000000000" pitchFamily="2" charset="2"/>
              <a:buChar char="Ø"/>
            </a:pPr>
            <a:endParaRPr lang="en-IN" sz="2000" dirty="0"/>
          </a:p>
        </p:txBody>
      </p:sp>
      <p:cxnSp>
        <p:nvCxnSpPr>
          <p:cNvPr id="5" name="Straight Connector 4">
            <a:extLst>
              <a:ext uri="{FF2B5EF4-FFF2-40B4-BE49-F238E27FC236}">
                <a16:creationId xmlns:a16="http://schemas.microsoft.com/office/drawing/2014/main" id="{98A76683-F070-E53F-E0D0-EBB42E224364}"/>
              </a:ext>
            </a:extLst>
          </p:cNvPr>
          <p:cNvCxnSpPr>
            <a:cxnSpLocks/>
          </p:cNvCxnSpPr>
          <p:nvPr/>
        </p:nvCxnSpPr>
        <p:spPr>
          <a:xfrm>
            <a:off x="895349" y="1479177"/>
            <a:ext cx="1040130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10269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0F43-8EDA-2910-3AD7-9DB82CC0D5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Cons of KNN </a:t>
            </a:r>
            <a:endParaRPr lang="en-IN" dirty="0"/>
          </a:p>
        </p:txBody>
      </p:sp>
      <p:sp>
        <p:nvSpPr>
          <p:cNvPr id="3" name="Content Placeholder 2">
            <a:extLst>
              <a:ext uri="{FF2B5EF4-FFF2-40B4-BE49-F238E27FC236}">
                <a16:creationId xmlns:a16="http://schemas.microsoft.com/office/drawing/2014/main" id="{EB7D5DD4-2604-86D5-21C0-0866F60A1878}"/>
              </a:ext>
            </a:extLst>
          </p:cNvPr>
          <p:cNvSpPr>
            <a:spLocks noGrp="1"/>
          </p:cNvSpPr>
          <p:nvPr>
            <p:ph idx="1"/>
          </p:nvPr>
        </p:nvSpPr>
        <p:spPr>
          <a:xfrm>
            <a:off x="838200" y="1812178"/>
            <a:ext cx="10515600" cy="4351338"/>
          </a:xfrm>
        </p:spPr>
        <p:txBody>
          <a:bodyPr>
            <a:normAutofit/>
          </a:bodyPr>
          <a:lstStyle/>
          <a:p>
            <a:pPr algn="l">
              <a:buFont typeface="Wingdings" panose="05000000000000000000" pitchFamily="2" charset="2"/>
              <a:buChar char="Ø"/>
            </a:pPr>
            <a:r>
              <a:rPr lang="en-US" sz="2000" b="1" i="0" dirty="0">
                <a:effectLst/>
              </a:rPr>
              <a:t>Computational cost: </a:t>
            </a:r>
            <a:r>
              <a:rPr lang="en-US" sz="2000" b="0" i="0" dirty="0">
                <a:effectLst/>
              </a:rPr>
              <a:t>KNN regression can be computationally expensive when working with large datasets, as it requires calculating the distances between all pairs of points. This can make it slower than other algorithms, especially when working with high-dimensional data.</a:t>
            </a:r>
          </a:p>
          <a:p>
            <a:pPr algn="l">
              <a:buFont typeface="Wingdings" panose="05000000000000000000" pitchFamily="2" charset="2"/>
              <a:buChar char="Ø"/>
            </a:pPr>
            <a:r>
              <a:rPr lang="en-US" sz="2000" b="1" i="0" dirty="0">
                <a:effectLst/>
              </a:rPr>
              <a:t>Sensitivity to outliers: </a:t>
            </a:r>
            <a:r>
              <a:rPr lang="en-US" sz="2000" b="0" i="0" dirty="0">
                <a:effectLst/>
              </a:rPr>
              <a:t>KNN regression is sensitive to outliers, which can significantly impact the performance of the algorithm. This is because outliers can disproportionately affect the distances between data points, leading to incorrect predictions.</a:t>
            </a:r>
          </a:p>
          <a:p>
            <a:pPr algn="l">
              <a:buFont typeface="Wingdings" panose="05000000000000000000" pitchFamily="2" charset="2"/>
              <a:buChar char="Ø"/>
            </a:pPr>
            <a:r>
              <a:rPr lang="en-US" sz="2000" b="1" i="0" dirty="0">
                <a:effectLst/>
              </a:rPr>
              <a:t>Choice of k</a:t>
            </a:r>
            <a:r>
              <a:rPr lang="en-US" sz="2000" b="0" i="0" dirty="0">
                <a:effectLst/>
              </a:rPr>
              <a:t>: The choice of k can significantly impact the performance of KNN regression, and selecting the optimal value can require some experimentation.</a:t>
            </a:r>
          </a:p>
          <a:p>
            <a:pPr algn="l">
              <a:buFont typeface="Wingdings" panose="05000000000000000000" pitchFamily="2" charset="2"/>
              <a:buChar char="Ø"/>
            </a:pPr>
            <a:r>
              <a:rPr lang="en-US" sz="2000" b="1" i="0" dirty="0">
                <a:effectLst/>
              </a:rPr>
              <a:t>Sensitive to the scale of the input features: </a:t>
            </a:r>
            <a:r>
              <a:rPr lang="en-US" sz="2000" b="0" i="0" dirty="0">
                <a:effectLst/>
              </a:rPr>
              <a:t>KNN regression can also be sensitive to the scale of the input features, and it's important to normalize or standardize the features before using KNN regression.</a:t>
            </a:r>
          </a:p>
          <a:p>
            <a:pPr algn="l">
              <a:buFont typeface="Wingdings" panose="05000000000000000000" pitchFamily="2" charset="2"/>
              <a:buChar char="Ø"/>
            </a:pPr>
            <a:r>
              <a:rPr lang="en-US" sz="2000" b="1" i="0" dirty="0">
                <a:effectLst/>
              </a:rPr>
              <a:t>Not suitable for high-dimensional data: </a:t>
            </a:r>
            <a:r>
              <a:rPr lang="en-US" sz="2000" b="0" i="0" dirty="0">
                <a:effectLst/>
              </a:rPr>
              <a:t>KNN regression can be sensitive to the curse of dimensionality and may not perform well for high-dimensional data.</a:t>
            </a:r>
          </a:p>
          <a:p>
            <a:pPr>
              <a:buFont typeface="Wingdings" panose="05000000000000000000" pitchFamily="2" charset="2"/>
              <a:buChar char="Ø"/>
            </a:pPr>
            <a:endParaRPr lang="en-IN" sz="2000" dirty="0"/>
          </a:p>
        </p:txBody>
      </p:sp>
      <p:cxnSp>
        <p:nvCxnSpPr>
          <p:cNvPr id="5" name="Straight Connector 4">
            <a:extLst>
              <a:ext uri="{FF2B5EF4-FFF2-40B4-BE49-F238E27FC236}">
                <a16:creationId xmlns:a16="http://schemas.microsoft.com/office/drawing/2014/main" id="{FA2D5CB5-B03D-E21A-4299-78A48A6D6DB3}"/>
              </a:ext>
            </a:extLst>
          </p:cNvPr>
          <p:cNvCxnSpPr/>
          <p:nvPr/>
        </p:nvCxnSpPr>
        <p:spPr>
          <a:xfrm>
            <a:off x="1060076" y="1438835"/>
            <a:ext cx="1007184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4844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C4EB-BC35-B26D-3610-47F8628167CC}"/>
              </a:ext>
            </a:extLst>
          </p:cNvPr>
          <p:cNvSpPr>
            <a:spLocks noGrp="1"/>
          </p:cNvSpPr>
          <p:nvPr>
            <p:ph type="title"/>
          </p:nvPr>
        </p:nvSpPr>
        <p:spPr>
          <a:xfrm>
            <a:off x="838200" y="365125"/>
            <a:ext cx="10515600" cy="697193"/>
          </a:xfrm>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3ECD00-05B4-FF5A-3614-13B489C66A77}"/>
              </a:ext>
            </a:extLst>
          </p:cNvPr>
          <p:cNvSpPr>
            <a:spLocks noGrp="1"/>
          </p:cNvSpPr>
          <p:nvPr>
            <p:ph idx="1"/>
          </p:nvPr>
        </p:nvSpPr>
        <p:spPr>
          <a:xfrm>
            <a:off x="869576" y="1253330"/>
            <a:ext cx="10515600" cy="5239535"/>
          </a:xfrm>
        </p:spPr>
        <p:txBody>
          <a:bodyPr>
            <a:normAutofit/>
          </a:bodyPr>
          <a:lstStyle/>
          <a:p>
            <a:pPr>
              <a:buFont typeface="Wingdings" panose="05000000000000000000" pitchFamily="2" charset="2"/>
              <a:buChar char="Ø"/>
            </a:pPr>
            <a:r>
              <a:rPr lang="en-US" sz="2000" dirty="0"/>
              <a:t>Introduction to KNN</a:t>
            </a:r>
          </a:p>
          <a:p>
            <a:pPr>
              <a:buFont typeface="Wingdings" panose="05000000000000000000" pitchFamily="2" charset="2"/>
              <a:buChar char="Ø"/>
            </a:pPr>
            <a:r>
              <a:rPr lang="en-US" sz="2000" dirty="0"/>
              <a:t>KNN working Algorithm</a:t>
            </a:r>
          </a:p>
          <a:p>
            <a:pPr>
              <a:buFont typeface="Wingdings" panose="05000000000000000000" pitchFamily="2" charset="2"/>
              <a:buChar char="Ø"/>
            </a:pPr>
            <a:r>
              <a:rPr lang="en-US" sz="2000" dirty="0"/>
              <a:t>How to choose value of k</a:t>
            </a:r>
          </a:p>
          <a:p>
            <a:pPr>
              <a:buFont typeface="Wingdings" panose="05000000000000000000" pitchFamily="2" charset="2"/>
              <a:buChar char="Ø"/>
            </a:pPr>
            <a:r>
              <a:rPr lang="en-US" sz="2000" dirty="0"/>
              <a:t>Distance metrics</a:t>
            </a:r>
          </a:p>
          <a:p>
            <a:pPr>
              <a:buFont typeface="Wingdings" panose="05000000000000000000" pitchFamily="2" charset="2"/>
              <a:buChar char="Ø"/>
            </a:pPr>
            <a:r>
              <a:rPr lang="en-US" sz="2000" dirty="0"/>
              <a:t>Hyper-parameters and Hyper-parameter tuning</a:t>
            </a:r>
          </a:p>
          <a:p>
            <a:pPr>
              <a:buFont typeface="Wingdings" panose="05000000000000000000" pitchFamily="2" charset="2"/>
              <a:buChar char="Ø"/>
            </a:pPr>
            <a:r>
              <a:rPr lang="en-US" sz="2000" dirty="0"/>
              <a:t>Loss function</a:t>
            </a:r>
          </a:p>
          <a:p>
            <a:pPr>
              <a:buFont typeface="Wingdings" panose="05000000000000000000" pitchFamily="2" charset="2"/>
              <a:buChar char="Ø"/>
            </a:pPr>
            <a:r>
              <a:rPr lang="en-US" sz="2000" dirty="0"/>
              <a:t>Pseudo code of KNN</a:t>
            </a:r>
          </a:p>
          <a:p>
            <a:pPr>
              <a:buFont typeface="Wingdings" panose="05000000000000000000" pitchFamily="2" charset="2"/>
              <a:buChar char="Ø"/>
            </a:pPr>
            <a:r>
              <a:rPr lang="en-US" sz="2000" dirty="0"/>
              <a:t>Model Evaluation of KNN</a:t>
            </a:r>
          </a:p>
          <a:p>
            <a:pPr>
              <a:buFont typeface="Wingdings" panose="05000000000000000000" pitchFamily="2" charset="2"/>
              <a:buChar char="Ø"/>
            </a:pPr>
            <a:r>
              <a:rPr lang="en-US" sz="2000" dirty="0"/>
              <a:t>Improving techniques</a:t>
            </a:r>
          </a:p>
          <a:p>
            <a:pPr>
              <a:buFont typeface="Wingdings" panose="05000000000000000000" pitchFamily="2" charset="2"/>
              <a:buChar char="Ø"/>
            </a:pPr>
            <a:r>
              <a:rPr lang="en-US" sz="2000" dirty="0"/>
              <a:t>Real time applications</a:t>
            </a:r>
          </a:p>
          <a:p>
            <a:pPr>
              <a:buFont typeface="Wingdings" panose="05000000000000000000" pitchFamily="2" charset="2"/>
              <a:buChar char="Ø"/>
            </a:pPr>
            <a:r>
              <a:rPr lang="en-US" sz="2000" dirty="0"/>
              <a:t>Pros and Cons Of KNN</a:t>
            </a:r>
          </a:p>
          <a:p>
            <a:pPr>
              <a:buFont typeface="Wingdings" panose="05000000000000000000" pitchFamily="2" charset="2"/>
              <a:buChar char="Ø"/>
            </a:pPr>
            <a:r>
              <a:rPr lang="en-US" sz="2000" dirty="0"/>
              <a:t>Comparison </a:t>
            </a:r>
          </a:p>
          <a:p>
            <a:endParaRPr lang="en-IN" sz="2000" dirty="0"/>
          </a:p>
        </p:txBody>
      </p:sp>
      <p:cxnSp>
        <p:nvCxnSpPr>
          <p:cNvPr id="4" name="Straight Connector 3">
            <a:extLst>
              <a:ext uri="{FF2B5EF4-FFF2-40B4-BE49-F238E27FC236}">
                <a16:creationId xmlns:a16="http://schemas.microsoft.com/office/drawing/2014/main" id="{A0CC8DE3-A50E-B54B-FCAF-A6B809455938}"/>
              </a:ext>
            </a:extLst>
          </p:cNvPr>
          <p:cNvCxnSpPr>
            <a:cxnSpLocks/>
          </p:cNvCxnSpPr>
          <p:nvPr/>
        </p:nvCxnSpPr>
        <p:spPr>
          <a:xfrm>
            <a:off x="981636" y="1156448"/>
            <a:ext cx="9870141" cy="0"/>
          </a:xfrm>
          <a:prstGeom prst="line">
            <a:avLst/>
          </a:prstGeom>
        </p:spPr>
        <p:style>
          <a:lnRef idx="2">
            <a:schemeClr val="dk1"/>
          </a:lnRef>
          <a:fillRef idx="0">
            <a:schemeClr val="dk1"/>
          </a:fillRef>
          <a:effectRef idx="1">
            <a:schemeClr val="dk1"/>
          </a:effectRef>
          <a:fontRef idx="minor">
            <a:schemeClr val="tx1"/>
          </a:fontRef>
        </p:style>
      </p:cxnSp>
      <p:pic>
        <p:nvPicPr>
          <p:cNvPr id="5" name="Picture Placeholder 13" descr="Hand writing on post-it note">
            <a:extLst>
              <a:ext uri="{FF2B5EF4-FFF2-40B4-BE49-F238E27FC236}">
                <a16:creationId xmlns:a16="http://schemas.microsoft.com/office/drawing/2014/main" id="{5778DDB7-D8DB-C05F-C445-DE8110277C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7141029">
            <a:off x="8240339" y="2137314"/>
            <a:ext cx="3117500" cy="3132958"/>
          </a:xfrm>
          <a:prstGeom prst="rect">
            <a:avLst/>
          </a:prstGeom>
        </p:spPr>
      </p:pic>
    </p:spTree>
    <p:extLst>
      <p:ext uri="{BB962C8B-B14F-4D97-AF65-F5344CB8AC3E}">
        <p14:creationId xmlns:p14="http://schemas.microsoft.com/office/powerpoint/2010/main" val="1532343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C553-FF79-FD2B-594E-E0506317C7E2}"/>
              </a:ext>
            </a:extLst>
          </p:cNvPr>
          <p:cNvSpPr>
            <a:spLocks noGrp="1"/>
          </p:cNvSpPr>
          <p:nvPr>
            <p:ph type="title"/>
          </p:nvPr>
        </p:nvSpPr>
        <p:spPr>
          <a:xfrm>
            <a:off x="838199" y="243542"/>
            <a:ext cx="10515600" cy="764428"/>
          </a:xfrm>
        </p:spPr>
        <p:txBody>
          <a:bodyPr/>
          <a:lstStyle/>
          <a:p>
            <a:r>
              <a:rPr lang="en-US" dirty="0">
                <a:latin typeface="Times New Roman" panose="02020603050405020304" pitchFamily="18" charset="0"/>
                <a:cs typeface="Times New Roman" panose="02020603050405020304" pitchFamily="18" charset="0"/>
              </a:rPr>
              <a:t>Why KNN instead of Linear Regression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BFAD1-A4C6-8A6A-E55B-62664B5D10F4}"/>
              </a:ext>
            </a:extLst>
          </p:cNvPr>
          <p:cNvSpPr>
            <a:spLocks noGrp="1"/>
          </p:cNvSpPr>
          <p:nvPr>
            <p:ph idx="1"/>
          </p:nvPr>
        </p:nvSpPr>
        <p:spPr>
          <a:xfrm>
            <a:off x="856127" y="1377108"/>
            <a:ext cx="10515600" cy="4633719"/>
          </a:xfrm>
        </p:spPr>
        <p:txBody>
          <a:bodyPr>
            <a:noAutofit/>
          </a:bodyPr>
          <a:lstStyle/>
          <a:p>
            <a:pPr>
              <a:buFont typeface="Wingdings" panose="05000000000000000000" pitchFamily="2" charset="2"/>
              <a:buChar char="Ø"/>
            </a:pPr>
            <a:r>
              <a:rPr lang="en-US" sz="2000" b="0" i="0" dirty="0">
                <a:effectLst/>
              </a:rPr>
              <a:t>It may be better to choose KNN regression over linear regression when the relationship between the dependent and independent variables is non-linear.</a:t>
            </a:r>
          </a:p>
          <a:p>
            <a:pPr>
              <a:buFont typeface="Wingdings" panose="05000000000000000000" pitchFamily="2" charset="2"/>
              <a:buChar char="Ø"/>
            </a:pPr>
            <a:r>
              <a:rPr lang="en-US" sz="2000" b="0" i="0" dirty="0">
                <a:effectLst/>
              </a:rPr>
              <a:t>KNN regression is a non-parametric method that does not assume a specific functional form for the relationship between the variables, and can capture complex non-linear patterns in the data.</a:t>
            </a:r>
          </a:p>
          <a:p>
            <a:pPr algn="l">
              <a:buFont typeface="Wingdings" panose="05000000000000000000" pitchFamily="2" charset="2"/>
              <a:buChar char="Ø"/>
            </a:pPr>
            <a:r>
              <a:rPr lang="en-US" sz="2000" b="0" i="0" dirty="0">
                <a:effectLst/>
              </a:rPr>
              <a:t>KNN regression is more robust to outliers than linear regression, because it does not assume a specific distribution for the data. </a:t>
            </a:r>
          </a:p>
          <a:p>
            <a:pPr algn="l">
              <a:buFont typeface="Wingdings" panose="05000000000000000000" pitchFamily="2" charset="2"/>
              <a:buChar char="Ø"/>
            </a:pPr>
            <a:r>
              <a:rPr lang="en-US" sz="2000" b="0" i="0" dirty="0">
                <a:effectLst/>
              </a:rPr>
              <a:t>KNN regression over linear regression is that KNN regression can handle categorical data and mixed data types, whereas linear regression requires all variables to be continuous and have a linear relationship with the dependent variable.</a:t>
            </a:r>
          </a:p>
          <a:p>
            <a:pPr algn="l">
              <a:buFont typeface="Wingdings" panose="05000000000000000000" pitchFamily="2" charset="2"/>
              <a:buChar char="Ø"/>
            </a:pPr>
            <a:r>
              <a:rPr lang="en-US" sz="2000" b="0" i="0" dirty="0">
                <a:effectLst/>
              </a:rPr>
              <a:t>KNN regression may be computationally more expensive than linear regression, especially for large datasets. </a:t>
            </a:r>
          </a:p>
          <a:p>
            <a:pPr algn="l">
              <a:buFont typeface="Wingdings" panose="05000000000000000000" pitchFamily="2" charset="2"/>
              <a:buChar char="Ø"/>
            </a:pPr>
            <a:r>
              <a:rPr lang="en-US" sz="2000" b="0" i="0" dirty="0">
                <a:effectLst/>
              </a:rPr>
              <a:t>In addition, KNN regression is less interpretable than linear regression, because it does not provide explicit formulas for the relationship between the variables</a:t>
            </a:r>
            <a:endParaRPr lang="en-IN" sz="2000" dirty="0">
              <a:effectLst/>
              <a:ea typeface="Times New Roman" panose="02020603050405020304" pitchFamily="18" charset="0"/>
            </a:endParaRPr>
          </a:p>
          <a:p>
            <a:pPr>
              <a:buFont typeface="Wingdings" panose="05000000000000000000" pitchFamily="2" charset="2"/>
              <a:buChar char="Ø"/>
            </a:pPr>
            <a:endParaRPr lang="en-IN" sz="2000" dirty="0"/>
          </a:p>
        </p:txBody>
      </p:sp>
      <p:cxnSp>
        <p:nvCxnSpPr>
          <p:cNvPr id="4" name="Straight Connector 3">
            <a:extLst>
              <a:ext uri="{FF2B5EF4-FFF2-40B4-BE49-F238E27FC236}">
                <a16:creationId xmlns:a16="http://schemas.microsoft.com/office/drawing/2014/main" id="{C1DEF2A2-3151-2FEB-0EE0-39DBF40660E5}"/>
              </a:ext>
            </a:extLst>
          </p:cNvPr>
          <p:cNvCxnSpPr/>
          <p:nvPr/>
        </p:nvCxnSpPr>
        <p:spPr>
          <a:xfrm>
            <a:off x="965946" y="1129553"/>
            <a:ext cx="1007184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247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E5A2-D8F2-3308-3B6C-218BE0CF3F0D}"/>
              </a:ext>
            </a:extLst>
          </p:cNvPr>
          <p:cNvSpPr>
            <a:spLocks noGrp="1"/>
          </p:cNvSpPr>
          <p:nvPr>
            <p:ph type="title"/>
          </p:nvPr>
        </p:nvSpPr>
        <p:spPr>
          <a:xfrm>
            <a:off x="838200" y="231682"/>
            <a:ext cx="10515600" cy="804769"/>
          </a:xfrm>
        </p:spPr>
        <p:txBody>
          <a:bodyPr>
            <a:normAutofit/>
          </a:bodyPr>
          <a:lstStyle/>
          <a:p>
            <a:r>
              <a:rPr lang="en-US" sz="2800" dirty="0">
                <a:latin typeface="Times New Roman" panose="02020603050405020304" pitchFamily="18" charset="0"/>
                <a:cs typeface="Times New Roman" panose="02020603050405020304" pitchFamily="18" charset="0"/>
              </a:rPr>
              <a:t>Key points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C98167-9668-4C74-398F-2C74A9919256}"/>
              </a:ext>
            </a:extLst>
          </p:cNvPr>
          <p:cNvSpPr>
            <a:spLocks noGrp="1"/>
          </p:cNvSpPr>
          <p:nvPr>
            <p:ph idx="1"/>
          </p:nvPr>
        </p:nvSpPr>
        <p:spPr>
          <a:xfrm>
            <a:off x="842682" y="1253330"/>
            <a:ext cx="10515600" cy="5160913"/>
          </a:xfrm>
        </p:spPr>
        <p:txBody>
          <a:bodyPr>
            <a:noAutofit/>
          </a:bodyPr>
          <a:lstStyle/>
          <a:p>
            <a:pPr algn="l">
              <a:buFont typeface="+mj-lt"/>
              <a:buAutoNum type="arabicPeriod"/>
            </a:pPr>
            <a:r>
              <a:rPr lang="en-US" sz="1800" b="0" i="0" dirty="0">
                <a:effectLst/>
              </a:rPr>
              <a:t>KNN regression is a non-parametric algorithm used for both regression and classification tasks.</a:t>
            </a:r>
          </a:p>
          <a:p>
            <a:pPr algn="l">
              <a:buFont typeface="+mj-lt"/>
              <a:buAutoNum type="arabicPeriod"/>
            </a:pPr>
            <a:r>
              <a:rPr lang="en-US" sz="1800" b="0" i="0" dirty="0">
                <a:effectLst/>
              </a:rPr>
              <a:t>The algorithm works by finding the k-nearest neighbors to a data point and using their labels to make predictions.</a:t>
            </a:r>
          </a:p>
          <a:p>
            <a:pPr algn="l">
              <a:buFont typeface="+mj-lt"/>
              <a:buAutoNum type="arabicPeriod"/>
            </a:pPr>
            <a:r>
              <a:rPr lang="en-US" sz="1800" b="0" i="0" dirty="0">
                <a:effectLst/>
              </a:rPr>
              <a:t>The distance metric used to measure the similarity between data points is a crucial parameter in KNN regression.</a:t>
            </a:r>
          </a:p>
          <a:p>
            <a:pPr algn="l">
              <a:buFont typeface="+mj-lt"/>
              <a:buAutoNum type="arabicPeriod"/>
            </a:pPr>
            <a:r>
              <a:rPr lang="en-US" sz="1800" b="0" i="0" dirty="0">
                <a:effectLst/>
              </a:rPr>
              <a:t>The value of k is another important parameter that affects the accuracy of the algorithm.</a:t>
            </a:r>
          </a:p>
          <a:p>
            <a:pPr algn="l">
              <a:buFont typeface="+mj-lt"/>
              <a:buAutoNum type="arabicPeriod"/>
            </a:pPr>
            <a:r>
              <a:rPr lang="en-US" sz="1800" b="0" i="0" dirty="0">
                <a:effectLst/>
              </a:rPr>
              <a:t>KNN regression is simple and easy to implement, but it can be computationally expensive for large datasets.</a:t>
            </a:r>
          </a:p>
          <a:p>
            <a:pPr algn="l">
              <a:buFont typeface="+mj-lt"/>
              <a:buAutoNum type="arabicPeriod"/>
            </a:pPr>
            <a:r>
              <a:rPr lang="en-US" sz="1800" b="0" i="0" dirty="0">
                <a:effectLst/>
              </a:rPr>
              <a:t>KNN regression is sensitive to outliers and noise in the data, which can affect the accuracy of the model.</a:t>
            </a:r>
          </a:p>
          <a:p>
            <a:pPr algn="l">
              <a:buFont typeface="+mj-lt"/>
              <a:buAutoNum type="arabicPeriod"/>
            </a:pPr>
            <a:r>
              <a:rPr lang="en-US" sz="1800" b="0" i="0" dirty="0">
                <a:effectLst/>
              </a:rPr>
              <a:t>There are several techniques for improving the performance of KNN regression, such as feature selection, data normalization, and ensemble methods.</a:t>
            </a:r>
          </a:p>
          <a:p>
            <a:pPr algn="l">
              <a:buFont typeface="+mj-lt"/>
              <a:buAutoNum type="arabicPeriod"/>
            </a:pPr>
            <a:r>
              <a:rPr lang="en-US" sz="1800" b="0" i="0" dirty="0">
                <a:effectLst/>
              </a:rPr>
              <a:t>To evaluate the performance of KNN regression models, common metrics such as mean squared error and R-squared can be used.</a:t>
            </a:r>
          </a:p>
          <a:p>
            <a:pPr algn="l">
              <a:buFont typeface="+mj-lt"/>
              <a:buAutoNum type="arabicPeriod"/>
            </a:pPr>
            <a:r>
              <a:rPr lang="en-US" sz="1800" b="0" i="0" dirty="0">
                <a:effectLst/>
              </a:rPr>
              <a:t>KNN regression has various real-world applications, including predicting housing prices, customer churn, and crop yield.</a:t>
            </a:r>
          </a:p>
          <a:p>
            <a:pPr algn="l">
              <a:buFont typeface="+mj-lt"/>
              <a:buAutoNum type="arabicPeriod"/>
            </a:pPr>
            <a:r>
              <a:rPr lang="en-US" sz="1800" b="0" i="0" dirty="0">
                <a:effectLst/>
              </a:rPr>
              <a:t>Understanding the key concepts and techniques behind KNN regression is essential for data scientists and machine learning practitioners.</a:t>
            </a:r>
          </a:p>
          <a:p>
            <a:pPr algn="l">
              <a:buFont typeface="+mj-lt"/>
              <a:buAutoNum type="arabicPeriod"/>
            </a:pPr>
            <a:endParaRPr lang="en-US" sz="1800" b="0" i="0" dirty="0">
              <a:effectLst/>
            </a:endParaRPr>
          </a:p>
        </p:txBody>
      </p:sp>
      <p:cxnSp>
        <p:nvCxnSpPr>
          <p:cNvPr id="4" name="Straight Connector 3">
            <a:extLst>
              <a:ext uri="{FF2B5EF4-FFF2-40B4-BE49-F238E27FC236}">
                <a16:creationId xmlns:a16="http://schemas.microsoft.com/office/drawing/2014/main" id="{C341543D-3B91-D971-D86C-4CB0C7F41EFB}"/>
              </a:ext>
            </a:extLst>
          </p:cNvPr>
          <p:cNvCxnSpPr/>
          <p:nvPr/>
        </p:nvCxnSpPr>
        <p:spPr>
          <a:xfrm>
            <a:off x="838200" y="1036451"/>
            <a:ext cx="10071847"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92084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To Write A Thank You Note In Five Easy Steps">
            <a:extLst>
              <a:ext uri="{FF2B5EF4-FFF2-40B4-BE49-F238E27FC236}">
                <a16:creationId xmlns:a16="http://schemas.microsoft.com/office/drawing/2014/main" id="{8B4C3EF3-27F9-285B-4DF7-C7FE26D14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518" y="1189136"/>
            <a:ext cx="6104964" cy="413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9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6DB9-4377-0515-CBE3-F145C793762B}"/>
              </a:ext>
            </a:extLst>
          </p:cNvPr>
          <p:cNvSpPr>
            <a:spLocks noGrp="1"/>
          </p:cNvSpPr>
          <p:nvPr>
            <p:ph type="title"/>
          </p:nvPr>
        </p:nvSpPr>
        <p:spPr>
          <a:xfrm>
            <a:off x="838200" y="324785"/>
            <a:ext cx="10515600" cy="818216"/>
          </a:xfrm>
        </p:spPr>
        <p:txBody>
          <a:bodyPr/>
          <a:lstStyle/>
          <a:p>
            <a:r>
              <a:rPr lang="en-US" dirty="0">
                <a:latin typeface="Times New Roman" panose="02020603050405020304" pitchFamily="18" charset="0"/>
                <a:cs typeface="Times New Roman" panose="02020603050405020304" pitchFamily="18" charset="0"/>
              </a:rPr>
              <a:t>Introduction to KNN Regression </a:t>
            </a:r>
            <a:r>
              <a:rPr lang="en-US" dirty="0"/>
              <a:t> </a:t>
            </a:r>
            <a:endParaRPr lang="en-IN" dirty="0"/>
          </a:p>
        </p:txBody>
      </p:sp>
      <p:sp>
        <p:nvSpPr>
          <p:cNvPr id="3" name="Content Placeholder 2">
            <a:extLst>
              <a:ext uri="{FF2B5EF4-FFF2-40B4-BE49-F238E27FC236}">
                <a16:creationId xmlns:a16="http://schemas.microsoft.com/office/drawing/2014/main" id="{E692A440-1A17-55E6-CF69-9F1885D1B991}"/>
              </a:ext>
            </a:extLst>
          </p:cNvPr>
          <p:cNvSpPr>
            <a:spLocks noGrp="1"/>
          </p:cNvSpPr>
          <p:nvPr>
            <p:ph idx="1"/>
          </p:nvPr>
        </p:nvSpPr>
        <p:spPr>
          <a:xfrm>
            <a:off x="838200" y="1358160"/>
            <a:ext cx="10753164" cy="5269174"/>
          </a:xfrm>
        </p:spPr>
        <p:txBody>
          <a:bodyPr>
            <a:normAutofit/>
          </a:bodyPr>
          <a:lstStyle/>
          <a:p>
            <a:pPr>
              <a:buFont typeface="Wingdings" panose="05000000000000000000" pitchFamily="2" charset="2"/>
              <a:buChar char="Ø"/>
            </a:pPr>
            <a:r>
              <a:rPr lang="en-US" sz="2000" b="0" i="0" dirty="0">
                <a:effectLst/>
              </a:rPr>
              <a:t>KNN (K-Nearest Neighbors) regression is a machine learning algorithm used for regression tasks.</a:t>
            </a:r>
          </a:p>
          <a:p>
            <a:pPr>
              <a:buFont typeface="Wingdings" panose="05000000000000000000" pitchFamily="2" charset="2"/>
              <a:buChar char="Ø"/>
            </a:pPr>
            <a:r>
              <a:rPr lang="en-US" sz="2000" b="0" i="0" dirty="0">
                <a:effectLst/>
              </a:rPr>
              <a:t> It is </a:t>
            </a:r>
            <a:r>
              <a:rPr lang="en-US" sz="2000" b="1" i="0" dirty="0">
                <a:effectLst/>
              </a:rPr>
              <a:t>a non-parametric </a:t>
            </a:r>
            <a:r>
              <a:rPr lang="en-US" sz="2000" b="0" i="0" dirty="0">
                <a:effectLst/>
              </a:rPr>
              <a:t>method, meaning it does not make any assumptions about the distribution of the data. Instead, it relies on the similarity between the input data points to make predictions.</a:t>
            </a:r>
          </a:p>
          <a:p>
            <a:pPr>
              <a:buFont typeface="Wingdings" panose="05000000000000000000" pitchFamily="2" charset="2"/>
              <a:buChar char="Ø"/>
            </a:pPr>
            <a:r>
              <a:rPr lang="en-US" sz="2000" b="0" i="0" dirty="0">
                <a:effectLst/>
              </a:rPr>
              <a:t>In KNN regression, the predicted value of a new data point is based on the K nearest data points in the training set.</a:t>
            </a:r>
          </a:p>
          <a:p>
            <a:pPr>
              <a:buFont typeface="Wingdings" panose="05000000000000000000" pitchFamily="2" charset="2"/>
              <a:buChar char="Ø"/>
            </a:pPr>
            <a:r>
              <a:rPr lang="en-US" sz="2000" b="0" i="0" dirty="0">
                <a:effectLst/>
              </a:rPr>
              <a:t> The value of K is a hyperparameter that needs to be specified before training the model. </a:t>
            </a:r>
          </a:p>
          <a:p>
            <a:pPr>
              <a:buFont typeface="Wingdings" panose="05000000000000000000" pitchFamily="2" charset="2"/>
              <a:buChar char="Ø"/>
            </a:pPr>
            <a:r>
              <a:rPr lang="en-US" sz="2000" b="0" i="0" dirty="0">
                <a:effectLst/>
              </a:rPr>
              <a:t>The distance metric used to measure the similarity between data points can vary, but typically the Euclidean distance is used.</a:t>
            </a:r>
          </a:p>
          <a:p>
            <a:pPr algn="l">
              <a:buFont typeface="Wingdings" panose="05000000000000000000" pitchFamily="2" charset="2"/>
              <a:buChar char="Ø"/>
            </a:pPr>
            <a:r>
              <a:rPr lang="en-US" sz="2000" b="0" i="0" dirty="0">
                <a:effectLst/>
              </a:rPr>
              <a:t>To make a prediction for a new data point, KNN regression finds the K nearest neighbors in the training set and calculates their average output. This average output is used as the prediction for the new data point.</a:t>
            </a:r>
          </a:p>
          <a:p>
            <a:pPr algn="l">
              <a:buFont typeface="Wingdings" panose="05000000000000000000" pitchFamily="2" charset="2"/>
              <a:buChar char="Ø"/>
            </a:pPr>
            <a:r>
              <a:rPr lang="en-US" sz="2000" b="0" i="0" dirty="0">
                <a:effectLst/>
              </a:rPr>
              <a:t>KNN regression can be used in various regression tasks, such as predicting house prices, stock prices, or customer churn. It is a simple yet effective algorithm that can provide accurate predictions when used appropriately. However, it may not be suitable for datasets with high dimensionality or noisy data.</a:t>
            </a:r>
          </a:p>
          <a:p>
            <a:pPr>
              <a:buFont typeface="Wingdings" panose="05000000000000000000" pitchFamily="2" charset="2"/>
              <a:buChar char="Ø"/>
            </a:pPr>
            <a:endParaRPr lang="en-IN" sz="2000" dirty="0"/>
          </a:p>
        </p:txBody>
      </p:sp>
      <p:cxnSp>
        <p:nvCxnSpPr>
          <p:cNvPr id="5" name="Straight Connector 4">
            <a:extLst>
              <a:ext uri="{FF2B5EF4-FFF2-40B4-BE49-F238E27FC236}">
                <a16:creationId xmlns:a16="http://schemas.microsoft.com/office/drawing/2014/main" id="{8E2B3024-23F4-A96E-59F4-A8F189FB7174}"/>
              </a:ext>
            </a:extLst>
          </p:cNvPr>
          <p:cNvCxnSpPr>
            <a:cxnSpLocks/>
          </p:cNvCxnSpPr>
          <p:nvPr/>
        </p:nvCxnSpPr>
        <p:spPr>
          <a:xfrm>
            <a:off x="968189" y="1143001"/>
            <a:ext cx="987014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350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7C93F-F6D5-C93F-C4ED-EE8EE5555560}"/>
              </a:ext>
            </a:extLst>
          </p:cNvPr>
          <p:cNvSpPr>
            <a:spLocks noGrp="1"/>
          </p:cNvSpPr>
          <p:nvPr>
            <p:ph idx="1"/>
          </p:nvPr>
        </p:nvSpPr>
        <p:spPr>
          <a:xfrm>
            <a:off x="838200" y="1721223"/>
            <a:ext cx="10515600" cy="4455739"/>
          </a:xfrm>
        </p:spPr>
        <p:txBody>
          <a:bodyPr>
            <a:normAutofit/>
          </a:bodyPr>
          <a:lstStyle/>
          <a:p>
            <a:pPr marL="0" indent="0">
              <a:buNone/>
            </a:pPr>
            <a:r>
              <a:rPr lang="en-US" sz="2000" dirty="0"/>
              <a:t>The algorithm works as follows:</a:t>
            </a:r>
          </a:p>
          <a:p>
            <a:pPr>
              <a:buFont typeface="Wingdings" panose="05000000000000000000" pitchFamily="2" charset="2"/>
              <a:buChar char="Ø"/>
            </a:pPr>
            <a:r>
              <a:rPr lang="en-US" sz="2000" b="1" i="0" dirty="0">
                <a:effectLst/>
              </a:rPr>
              <a:t>Training : </a:t>
            </a:r>
            <a:r>
              <a:rPr lang="en-US" sz="2000" b="0" i="0" dirty="0">
                <a:effectLst/>
              </a:rPr>
              <a:t>Select the dataset and train the algorithm using a labeled dataset.</a:t>
            </a:r>
          </a:p>
          <a:p>
            <a:pPr>
              <a:buFont typeface="Wingdings" panose="05000000000000000000" pitchFamily="2" charset="2"/>
              <a:buChar char="Ø"/>
            </a:pPr>
            <a:r>
              <a:rPr lang="en-US" sz="2000" b="0" i="0" dirty="0">
                <a:effectLst/>
              </a:rPr>
              <a:t> </a:t>
            </a:r>
            <a:r>
              <a:rPr lang="en-US" sz="2000" b="1" i="0" dirty="0">
                <a:effectLst/>
              </a:rPr>
              <a:t>Determine the value of K</a:t>
            </a:r>
            <a:r>
              <a:rPr lang="en-US" sz="2000" b="0" i="0" dirty="0">
                <a:effectLst/>
              </a:rPr>
              <a:t>: which is a hyperparameter of the algorithm.</a:t>
            </a:r>
          </a:p>
          <a:p>
            <a:pPr>
              <a:buFont typeface="Wingdings" panose="05000000000000000000" pitchFamily="2" charset="2"/>
              <a:buChar char="Ø"/>
            </a:pPr>
            <a:r>
              <a:rPr lang="en-US" sz="2000" b="1" dirty="0"/>
              <a:t>Calculating the distance metric :</a:t>
            </a:r>
            <a:r>
              <a:rPr lang="en-US" sz="2000" b="0" i="0" dirty="0">
                <a:effectLst/>
              </a:rPr>
              <a:t> The algorithm calculates the distance between the new data point and all the data points in the training set.</a:t>
            </a:r>
          </a:p>
          <a:p>
            <a:pPr>
              <a:buFont typeface="Wingdings" panose="05000000000000000000" pitchFamily="2" charset="2"/>
              <a:buChar char="Ø"/>
            </a:pPr>
            <a:r>
              <a:rPr lang="en-US" sz="2000" b="1" i="0" dirty="0">
                <a:effectLst/>
              </a:rPr>
              <a:t>Selecting the nearest neighbor: </a:t>
            </a:r>
            <a:r>
              <a:rPr lang="en-US" sz="2000" dirty="0"/>
              <a:t>B</a:t>
            </a:r>
            <a:r>
              <a:rPr lang="en-US" sz="2000" b="0" i="0" dirty="0">
                <a:effectLst/>
              </a:rPr>
              <a:t>ased on distance metric, the k nearest data points are selected to the new point in the training dataset.</a:t>
            </a:r>
          </a:p>
          <a:p>
            <a:pPr>
              <a:buFont typeface="Wingdings" panose="05000000000000000000" pitchFamily="2" charset="2"/>
              <a:buChar char="Ø"/>
            </a:pPr>
            <a:r>
              <a:rPr lang="en-US" sz="2000" b="1" dirty="0"/>
              <a:t>Calculating the predicted output: </a:t>
            </a:r>
            <a:r>
              <a:rPr lang="en-US" sz="2000" dirty="0"/>
              <a:t>Take</a:t>
            </a:r>
            <a:r>
              <a:rPr lang="en-US" sz="2000" b="0" i="0" dirty="0">
                <a:effectLst/>
              </a:rPr>
              <a:t> the average output of the K nearest neighbors. This average output is used as the predicted output value for the new data point.</a:t>
            </a:r>
          </a:p>
          <a:p>
            <a:pPr>
              <a:buFont typeface="Wingdings" panose="05000000000000000000" pitchFamily="2" charset="2"/>
              <a:buChar char="Ø"/>
            </a:pPr>
            <a:r>
              <a:rPr lang="en-US" sz="2000" b="0" i="0" dirty="0">
                <a:effectLst/>
              </a:rPr>
              <a:t> </a:t>
            </a:r>
            <a:r>
              <a:rPr lang="en-US" sz="2000" b="1" i="0" dirty="0">
                <a:effectLst/>
              </a:rPr>
              <a:t>Evaluating the model: </a:t>
            </a:r>
            <a:r>
              <a:rPr lang="en-US" sz="2000" i="0" dirty="0">
                <a:effectLst/>
              </a:rPr>
              <a:t>Evaluate the model by using various of metrics such as MSE or R-squared</a:t>
            </a:r>
            <a:r>
              <a:rPr lang="en-US" sz="2000" b="1" i="0" dirty="0">
                <a:effectLst/>
              </a:rPr>
              <a:t>. </a:t>
            </a:r>
            <a:endParaRPr lang="en-US" sz="2000" b="0" i="0" dirty="0">
              <a:effectLst/>
            </a:endParaRPr>
          </a:p>
          <a:p>
            <a:pPr marL="0" indent="0">
              <a:buNone/>
            </a:pPr>
            <a:endParaRPr lang="en-IN" sz="2000" dirty="0"/>
          </a:p>
        </p:txBody>
      </p:sp>
      <p:sp>
        <p:nvSpPr>
          <p:cNvPr id="4" name="TextBox 3">
            <a:extLst>
              <a:ext uri="{FF2B5EF4-FFF2-40B4-BE49-F238E27FC236}">
                <a16:creationId xmlns:a16="http://schemas.microsoft.com/office/drawing/2014/main" id="{437D3E58-2ED8-54C2-49C0-4745475B99C8}"/>
              </a:ext>
            </a:extLst>
          </p:cNvPr>
          <p:cNvSpPr txBox="1"/>
          <p:nvPr/>
        </p:nvSpPr>
        <p:spPr>
          <a:xfrm>
            <a:off x="793376" y="591671"/>
            <a:ext cx="105156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KNN Working Algorithm</a:t>
            </a:r>
            <a:endParaRPr lang="en-IN" sz="44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21E0747-0B97-A151-6D52-D4EE422805D7}"/>
              </a:ext>
            </a:extLst>
          </p:cNvPr>
          <p:cNvCxnSpPr>
            <a:cxnSpLocks/>
          </p:cNvCxnSpPr>
          <p:nvPr/>
        </p:nvCxnSpPr>
        <p:spPr>
          <a:xfrm flipV="1">
            <a:off x="883024" y="1480656"/>
            <a:ext cx="10425952" cy="147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3694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3BFF-7271-64C2-4710-6FE69D36B3E4}"/>
              </a:ext>
            </a:extLst>
          </p:cNvPr>
          <p:cNvSpPr>
            <a:spLocks noGrp="1"/>
          </p:cNvSpPr>
          <p:nvPr>
            <p:ph type="title"/>
          </p:nvPr>
        </p:nvSpPr>
        <p:spPr>
          <a:xfrm>
            <a:off x="838200" y="365125"/>
            <a:ext cx="10515600" cy="885451"/>
          </a:xfrm>
        </p:spPr>
        <p:txBody>
          <a:bodyPr/>
          <a:lstStyle/>
          <a:p>
            <a:r>
              <a:rPr lang="en-US" b="0" i="0" dirty="0">
                <a:effectLst/>
                <a:latin typeface="Times New Roman" panose="02020603050405020304" pitchFamily="18" charset="0"/>
                <a:cs typeface="Times New Roman" panose="02020603050405020304" pitchFamily="18" charset="0"/>
              </a:rPr>
              <a:t>Choosing the value of 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686699-F4B5-7A92-B918-20FEB62E1DCF}"/>
              </a:ext>
            </a:extLst>
          </p:cNvPr>
          <p:cNvSpPr>
            <a:spLocks noGrp="1"/>
          </p:cNvSpPr>
          <p:nvPr>
            <p:ph idx="1"/>
          </p:nvPr>
        </p:nvSpPr>
        <p:spPr>
          <a:xfrm>
            <a:off x="838200" y="1452289"/>
            <a:ext cx="10515600" cy="4724674"/>
          </a:xfrm>
        </p:spPr>
        <p:txBody>
          <a:bodyPr>
            <a:normAutofit/>
          </a:bodyPr>
          <a:lstStyle/>
          <a:p>
            <a:pPr>
              <a:buFont typeface="Courier New" panose="02070309020205020404" pitchFamily="49" charset="0"/>
              <a:buChar char="o"/>
            </a:pPr>
            <a:r>
              <a:rPr lang="en-US" sz="2000" b="0" i="0" dirty="0">
                <a:effectLst/>
              </a:rPr>
              <a:t>Choosing the right value of k is an important step in KNN (K-Nearest Neighbors) regression, as it can greatly impact the accuracy of the algorithm. </a:t>
            </a:r>
          </a:p>
          <a:p>
            <a:pPr marL="0" indent="0">
              <a:buNone/>
            </a:pPr>
            <a:r>
              <a:rPr lang="en-US" sz="2000" b="0" i="0" dirty="0">
                <a:effectLst/>
              </a:rPr>
              <a:t>Here are some techniques for selecting the optimal value of k:</a:t>
            </a:r>
          </a:p>
          <a:p>
            <a:pPr algn="l">
              <a:buFont typeface="Wingdings" panose="05000000000000000000" pitchFamily="2" charset="2"/>
              <a:buChar char="Ø"/>
            </a:pPr>
            <a:r>
              <a:rPr lang="en-US" sz="2000" b="1" i="0" dirty="0">
                <a:effectLst/>
              </a:rPr>
              <a:t>Trial and error: </a:t>
            </a:r>
            <a:r>
              <a:rPr lang="en-US" sz="2000" i="0" dirty="0">
                <a:effectLst/>
              </a:rPr>
              <a:t>It is the most common technique used to choose the value of k to see which one gives the best results on validation set. It is a time consuming approach but can be effective if there is no more prior to knowledge of data. </a:t>
            </a:r>
          </a:p>
          <a:p>
            <a:pPr algn="l">
              <a:buFont typeface="Wingdings" panose="05000000000000000000" pitchFamily="2" charset="2"/>
              <a:buChar char="Ø"/>
            </a:pPr>
            <a:r>
              <a:rPr lang="en-US" sz="2000" b="1" i="0" dirty="0">
                <a:effectLst/>
              </a:rPr>
              <a:t>Cross-validation: </a:t>
            </a:r>
            <a:r>
              <a:rPr lang="en-US" sz="2000" b="0" i="0" dirty="0">
                <a:effectLst/>
              </a:rPr>
              <a:t>Cross-validation is another technique that can be used to select the optimal value of K. This involves dividing the training set into multiple k equal subsets (or "folds") and </a:t>
            </a:r>
            <a:r>
              <a:rPr lang="en-US" sz="2000" dirty="0"/>
              <a:t>the </a:t>
            </a:r>
            <a:r>
              <a:rPr lang="en-US" sz="2000" b="0" i="0" dirty="0">
                <a:effectLst/>
              </a:rPr>
              <a:t>model is trained for k times, each time using different subset as validation set. The performance of the algorithm is then averaged across the k runs and the value of k that gives the best performance is chosen.</a:t>
            </a:r>
          </a:p>
          <a:p>
            <a:pPr>
              <a:buFont typeface="Wingdings" panose="05000000000000000000" pitchFamily="2" charset="2"/>
              <a:buChar char="Ø"/>
            </a:pPr>
            <a:r>
              <a:rPr lang="en-US" sz="2000" b="1" i="0" dirty="0">
                <a:effectLst/>
              </a:rPr>
              <a:t>Domain knowledge: </a:t>
            </a:r>
            <a:r>
              <a:rPr lang="en-US" sz="2000" b="0" i="0" dirty="0">
                <a:effectLst/>
              </a:rPr>
              <a:t>Domain knowledge can be useful in selecting the value of k. For example, if the data has a known underlying smooth function, a larger value of k may be more appropriate. Similarly, if the data is known to have abrupt changes, a smaller value of k may be better.</a:t>
            </a:r>
          </a:p>
          <a:p>
            <a:pPr algn="l">
              <a:buFont typeface="+mj-lt"/>
              <a:buAutoNum type="arabicPeriod"/>
            </a:pPr>
            <a:endParaRPr lang="en-IN" sz="2000" dirty="0"/>
          </a:p>
        </p:txBody>
      </p:sp>
      <p:cxnSp>
        <p:nvCxnSpPr>
          <p:cNvPr id="5" name="Straight Connector 4">
            <a:extLst>
              <a:ext uri="{FF2B5EF4-FFF2-40B4-BE49-F238E27FC236}">
                <a16:creationId xmlns:a16="http://schemas.microsoft.com/office/drawing/2014/main" id="{3F94C626-AABE-1604-CEFF-3889927C2C22}"/>
              </a:ext>
            </a:extLst>
          </p:cNvPr>
          <p:cNvCxnSpPr/>
          <p:nvPr/>
        </p:nvCxnSpPr>
        <p:spPr>
          <a:xfrm>
            <a:off x="968188" y="1250576"/>
            <a:ext cx="1038561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2600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206BE-3339-C909-DE63-A0C45C860026}"/>
              </a:ext>
            </a:extLst>
          </p:cNvPr>
          <p:cNvSpPr>
            <a:spLocks noGrp="1"/>
          </p:cNvSpPr>
          <p:nvPr>
            <p:ph idx="1"/>
          </p:nvPr>
        </p:nvSpPr>
        <p:spPr>
          <a:xfrm>
            <a:off x="838200" y="779929"/>
            <a:ext cx="10515600" cy="5397034"/>
          </a:xfrm>
        </p:spPr>
        <p:txBody>
          <a:bodyPr>
            <a:normAutofit/>
          </a:bodyPr>
          <a:lstStyle/>
          <a:p>
            <a:pPr algn="l">
              <a:buFont typeface="Wingdings" panose="05000000000000000000" pitchFamily="2" charset="2"/>
              <a:buChar char="Ø"/>
            </a:pPr>
            <a:r>
              <a:rPr lang="en-US" sz="2000" b="1" i="0" dirty="0">
                <a:effectLst/>
              </a:rPr>
              <a:t>Distance metric: </a:t>
            </a:r>
            <a:r>
              <a:rPr lang="en-US" sz="2000" b="0" i="0" dirty="0">
                <a:effectLst/>
              </a:rPr>
              <a:t>The choice of distance metric can also impact the choice of k. For example, if the data has many dimensions and the distance metric is Euclidean, it can be more difficult to distinguish between data points, and a smaller value of k may be better.</a:t>
            </a:r>
          </a:p>
          <a:p>
            <a:pPr algn="l">
              <a:buFont typeface="Wingdings" panose="05000000000000000000" pitchFamily="2" charset="2"/>
              <a:buChar char="Ø"/>
            </a:pPr>
            <a:r>
              <a:rPr lang="en-US" sz="2000" b="1" i="0" dirty="0">
                <a:effectLst/>
              </a:rPr>
              <a:t>Grid search: </a:t>
            </a:r>
            <a:r>
              <a:rPr lang="en-US" sz="2000" b="0" i="0" dirty="0">
                <a:effectLst/>
              </a:rPr>
              <a:t>Grid search is a technique for systematically searching over a range of values for a hyperparameter, in this case k. This technique involves specifying a range of k values to search over, and training and evaluating the algorithm for each k value. The k value that gives the best performance is then chosen.</a:t>
            </a:r>
          </a:p>
          <a:p>
            <a:pPr marL="0" indent="0" algn="l">
              <a:buNone/>
            </a:pPr>
            <a:endParaRPr lang="en-US" sz="2000" b="0" i="0" dirty="0">
              <a:effectLst/>
            </a:endParaRPr>
          </a:p>
          <a:p>
            <a:pPr>
              <a:buFont typeface="Wingdings" panose="05000000000000000000" pitchFamily="2" charset="2"/>
              <a:buChar char="Ø"/>
            </a:pPr>
            <a:endParaRPr lang="en-IN" sz="2000" dirty="0"/>
          </a:p>
        </p:txBody>
      </p:sp>
      <p:pic>
        <p:nvPicPr>
          <p:cNvPr id="4" name="Picture 2" descr="K-Nearest Neighbors (KNN) and its Applications | by Arman Hussain | Medium">
            <a:extLst>
              <a:ext uri="{FF2B5EF4-FFF2-40B4-BE49-F238E27FC236}">
                <a16:creationId xmlns:a16="http://schemas.microsoft.com/office/drawing/2014/main" id="{A35B9753-388F-2EE0-57A0-525E601A0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083" y="3267637"/>
            <a:ext cx="9643834" cy="208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48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389F-7049-1E78-2CE7-F20ADF600131}"/>
              </a:ext>
            </a:extLst>
          </p:cNvPr>
          <p:cNvSpPr>
            <a:spLocks noGrp="1"/>
          </p:cNvSpPr>
          <p:nvPr>
            <p:ph type="title"/>
          </p:nvPr>
        </p:nvSpPr>
        <p:spPr>
          <a:xfrm>
            <a:off x="838200" y="365126"/>
            <a:ext cx="10515600" cy="845110"/>
          </a:xfrm>
        </p:spPr>
        <p:txBody>
          <a:bodyPr/>
          <a:lstStyle/>
          <a:p>
            <a:r>
              <a:rPr lang="en-US" dirty="0">
                <a:latin typeface="Times New Roman" panose="02020603050405020304" pitchFamily="18" charset="0"/>
                <a:cs typeface="Times New Roman" panose="02020603050405020304" pitchFamily="18" charset="0"/>
              </a:rPr>
              <a:t>Distance metrics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6FA4BD-2F13-BA1F-DD1D-C84593CBB18A}"/>
              </a:ext>
            </a:extLst>
          </p:cNvPr>
          <p:cNvSpPr>
            <a:spLocks noGrp="1"/>
          </p:cNvSpPr>
          <p:nvPr>
            <p:ph idx="1"/>
          </p:nvPr>
        </p:nvSpPr>
        <p:spPr>
          <a:xfrm>
            <a:off x="900953" y="1435660"/>
            <a:ext cx="10515600" cy="4351338"/>
          </a:xfrm>
        </p:spPr>
        <p:txBody>
          <a:bodyPr/>
          <a:lstStyle/>
          <a:p>
            <a:pPr lvl="0" algn="just">
              <a:lnSpc>
                <a:spcPts val="2475"/>
              </a:lnSpc>
              <a:spcAft>
                <a:spcPts val="800"/>
              </a:spcAft>
              <a:buFont typeface="Wingdings" panose="05000000000000000000" pitchFamily="2" charset="2"/>
              <a:buChar char="Ø"/>
              <a:tabLst>
                <a:tab pos="457200" algn="l"/>
              </a:tabLst>
            </a:pPr>
            <a:r>
              <a:rPr lang="en-IN" sz="2000" b="1" dirty="0">
                <a:solidFill>
                  <a:srgbClr val="222222"/>
                </a:solidFill>
                <a:effectLst/>
                <a:ea typeface="Calibri" panose="020F0502020204030204" pitchFamily="34" charset="0"/>
                <a:cs typeface="Times New Roman" panose="02020603050405020304" pitchFamily="18" charset="0"/>
              </a:rPr>
              <a:t>Euclidean Distance: </a:t>
            </a:r>
            <a:r>
              <a:rPr lang="en-IN" sz="2000" dirty="0">
                <a:solidFill>
                  <a:srgbClr val="222222"/>
                </a:solidFill>
                <a:effectLst/>
                <a:ea typeface="Calibri" panose="020F0502020204030204" pitchFamily="34" charset="0"/>
                <a:cs typeface="Times New Roman" panose="02020603050405020304" pitchFamily="18" charset="0"/>
              </a:rPr>
              <a:t>It is the most commonly used distance metrics for KNN. Euclidean distance is calculated as the square root of the sum of the squared differences between a new point (x) and an existing point (y).</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2000" b="1" dirty="0">
                <a:solidFill>
                  <a:srgbClr val="222222"/>
                </a:solidFill>
                <a:effectLst/>
                <a:ea typeface="Calibri" panose="020F0502020204030204" pitchFamily="34" charset="0"/>
                <a:cs typeface="Times New Roman" panose="02020603050405020304" pitchFamily="18" charset="0"/>
              </a:rPr>
              <a:t>Manhattan Distance</a:t>
            </a:r>
            <a:r>
              <a:rPr lang="en-IN" sz="2000" dirty="0">
                <a:solidFill>
                  <a:srgbClr val="222222"/>
                </a:solidFill>
                <a:effectLst/>
                <a:ea typeface="Calibri" panose="020F0502020204030204" pitchFamily="34" charset="0"/>
                <a:cs typeface="Times New Roman" panose="02020603050405020304" pitchFamily="18" charset="0"/>
              </a:rPr>
              <a:t>: This is the distance between real vectors using the sum of their absolute difference</a:t>
            </a:r>
            <a:r>
              <a:rPr lang="en-IN" sz="2800" dirty="0">
                <a:solidFill>
                  <a:srgbClr val="222222"/>
                </a:solidFill>
                <a:effectLst/>
                <a:ea typeface="Calibri" panose="020F0502020204030204" pitchFamily="34" charset="0"/>
                <a:cs typeface="Times New Roman" panose="02020603050405020304" pitchFamily="18" charset="0"/>
              </a:rPr>
              <a:t>.</a:t>
            </a:r>
            <a:endParaRPr lang="en-IN" sz="2800" dirty="0">
              <a:effectLst/>
              <a:ea typeface="Calibri" panose="020F0502020204030204" pitchFamily="34" charset="0"/>
              <a:cs typeface="Times New Roman" panose="02020603050405020304" pitchFamily="18" charset="0"/>
            </a:endParaRPr>
          </a:p>
          <a:p>
            <a:endParaRPr lang="en-IN" dirty="0"/>
          </a:p>
        </p:txBody>
      </p:sp>
      <p:cxnSp>
        <p:nvCxnSpPr>
          <p:cNvPr id="5" name="Straight Connector 4">
            <a:extLst>
              <a:ext uri="{FF2B5EF4-FFF2-40B4-BE49-F238E27FC236}">
                <a16:creationId xmlns:a16="http://schemas.microsoft.com/office/drawing/2014/main" id="{198B40A7-08AC-E902-FC50-CB44121F48D6}"/>
              </a:ext>
            </a:extLst>
          </p:cNvPr>
          <p:cNvCxnSpPr/>
          <p:nvPr/>
        </p:nvCxnSpPr>
        <p:spPr>
          <a:xfrm>
            <a:off x="963706" y="1196790"/>
            <a:ext cx="10390094" cy="0"/>
          </a:xfrm>
          <a:prstGeom prst="line">
            <a:avLst/>
          </a:prstGeom>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3A608231-6354-6358-0B8A-472749E41B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447" y="3611329"/>
            <a:ext cx="2959888" cy="2256480"/>
          </a:xfrm>
          <a:prstGeom prst="rect">
            <a:avLst/>
          </a:prstGeom>
          <a:noFill/>
          <a:ln>
            <a:noFill/>
          </a:ln>
        </p:spPr>
      </p:pic>
      <p:pic>
        <p:nvPicPr>
          <p:cNvPr id="7" name="Picture 6" descr="Euclidean distance">
            <a:extLst>
              <a:ext uri="{FF2B5EF4-FFF2-40B4-BE49-F238E27FC236}">
                <a16:creationId xmlns:a16="http://schemas.microsoft.com/office/drawing/2014/main" id="{7F4F8527-407B-1349-318F-B550DC67DD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9740" y="3736746"/>
            <a:ext cx="3416204" cy="2050252"/>
          </a:xfrm>
          <a:prstGeom prst="rect">
            <a:avLst/>
          </a:prstGeom>
          <a:noFill/>
          <a:ln>
            <a:noFill/>
          </a:ln>
        </p:spPr>
      </p:pic>
      <p:pic>
        <p:nvPicPr>
          <p:cNvPr id="8" name="Picture 7" descr="Manhattan distance">
            <a:extLst>
              <a:ext uri="{FF2B5EF4-FFF2-40B4-BE49-F238E27FC236}">
                <a16:creationId xmlns:a16="http://schemas.microsoft.com/office/drawing/2014/main" id="{9552B51C-C3D8-29CF-84C6-F4AC4EBFD8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2550" y="3714442"/>
            <a:ext cx="3416205" cy="2050253"/>
          </a:xfrm>
          <a:prstGeom prst="rect">
            <a:avLst/>
          </a:prstGeom>
          <a:noFill/>
          <a:ln>
            <a:noFill/>
          </a:ln>
        </p:spPr>
      </p:pic>
    </p:spTree>
    <p:extLst>
      <p:ext uri="{BB962C8B-B14F-4D97-AF65-F5344CB8AC3E}">
        <p14:creationId xmlns:p14="http://schemas.microsoft.com/office/powerpoint/2010/main" val="323083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0172B-18DF-31C1-606C-A3CA37D14F88}"/>
              </a:ext>
            </a:extLst>
          </p:cNvPr>
          <p:cNvSpPr>
            <a:spLocks noGrp="1"/>
          </p:cNvSpPr>
          <p:nvPr>
            <p:ph idx="1"/>
          </p:nvPr>
        </p:nvSpPr>
        <p:spPr>
          <a:xfrm>
            <a:off x="512044" y="538071"/>
            <a:ext cx="11167911" cy="5571845"/>
          </a:xfrm>
        </p:spPr>
        <p:txBody>
          <a:bodyPr>
            <a:normAutofit/>
          </a:bodyPr>
          <a:lstStyle/>
          <a:p>
            <a:pPr>
              <a:buFont typeface="Wingdings" panose="05000000000000000000" pitchFamily="2" charset="2"/>
              <a:buChar char="Ø"/>
            </a:pPr>
            <a:r>
              <a:rPr lang="en-US" sz="2000" b="1" i="0" dirty="0">
                <a:solidFill>
                  <a:srgbClr val="222222"/>
                </a:solidFill>
                <a:effectLst/>
              </a:rPr>
              <a:t>Hamming Distance</a:t>
            </a:r>
            <a:r>
              <a:rPr lang="en-US" sz="2000" b="0" i="0" dirty="0">
                <a:solidFill>
                  <a:srgbClr val="222222"/>
                </a:solidFill>
                <a:effectLst/>
              </a:rPr>
              <a:t>: It is used for categorical variables. If the value (x) and the value (y) are the same, the distance D will be equal to 0 . Otherwise D=1.</a:t>
            </a:r>
          </a:p>
          <a:p>
            <a:pPr>
              <a:buFont typeface="Wingdings" panose="05000000000000000000" pitchFamily="2" charset="2"/>
              <a:buChar char="Ø"/>
            </a:pPr>
            <a:r>
              <a:rPr lang="en-US" sz="2000" b="1" dirty="0" err="1">
                <a:solidFill>
                  <a:srgbClr val="222222"/>
                </a:solidFill>
              </a:rPr>
              <a:t>Minkowski</a:t>
            </a:r>
            <a:r>
              <a:rPr lang="en-US" sz="2000" b="1" dirty="0">
                <a:solidFill>
                  <a:srgbClr val="222222"/>
                </a:solidFill>
              </a:rPr>
              <a:t> Distance:</a:t>
            </a:r>
            <a:r>
              <a:rPr lang="en-US" sz="2000" b="1" i="0" dirty="0">
                <a:solidFill>
                  <a:srgbClr val="000000"/>
                </a:solidFill>
                <a:effectLst/>
              </a:rPr>
              <a:t> </a:t>
            </a:r>
            <a:r>
              <a:rPr lang="en-US" sz="2000" b="0" i="0" dirty="0">
                <a:solidFill>
                  <a:srgbClr val="000000"/>
                </a:solidFill>
                <a:effectLst/>
              </a:rPr>
              <a:t>generalizes the Euclidean and Manhattan distances. It adds a parameter called “order” that allows different distance measures to be calculated. </a:t>
            </a:r>
            <a:r>
              <a:rPr lang="en-US" sz="2000" b="0" i="0" dirty="0" err="1">
                <a:solidFill>
                  <a:srgbClr val="000000"/>
                </a:solidFill>
                <a:effectLst/>
              </a:rPr>
              <a:t>Minkowski</a:t>
            </a:r>
            <a:r>
              <a:rPr lang="en-US" sz="2000" b="0" i="0" dirty="0">
                <a:solidFill>
                  <a:srgbClr val="000000"/>
                </a:solidFill>
                <a:effectLst/>
              </a:rPr>
              <a:t> distance indicates a distance between two points in a normed vector space</a:t>
            </a:r>
            <a:endParaRPr lang="en-IN" sz="2000" dirty="0"/>
          </a:p>
        </p:txBody>
      </p:sp>
      <p:pic>
        <p:nvPicPr>
          <p:cNvPr id="4" name="Picture 3">
            <a:extLst>
              <a:ext uri="{FF2B5EF4-FFF2-40B4-BE49-F238E27FC236}">
                <a16:creationId xmlns:a16="http://schemas.microsoft.com/office/drawing/2014/main" id="{2E35D15B-24CE-F5CA-EFE8-5BC82A2D6CCF}"/>
              </a:ext>
            </a:extLst>
          </p:cNvPr>
          <p:cNvPicPr>
            <a:picLocks noChangeAspect="1"/>
          </p:cNvPicPr>
          <p:nvPr/>
        </p:nvPicPr>
        <p:blipFill>
          <a:blip r:embed="rId2"/>
          <a:stretch>
            <a:fillRect/>
          </a:stretch>
        </p:blipFill>
        <p:spPr>
          <a:xfrm>
            <a:off x="1291204" y="2210873"/>
            <a:ext cx="2057400" cy="1800225"/>
          </a:xfrm>
          <a:prstGeom prst="rect">
            <a:avLst/>
          </a:prstGeom>
        </p:spPr>
      </p:pic>
      <p:pic>
        <p:nvPicPr>
          <p:cNvPr id="1026" name="Picture 2" descr="How to calculate Hamming distance">
            <a:extLst>
              <a:ext uri="{FF2B5EF4-FFF2-40B4-BE49-F238E27FC236}">
                <a16:creationId xmlns:a16="http://schemas.microsoft.com/office/drawing/2014/main" id="{D3F0DAC3-F514-23E4-D8DF-07B93D0A9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204" y="4193918"/>
            <a:ext cx="3172592" cy="19041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nkowski distance">
            <a:extLst>
              <a:ext uri="{FF2B5EF4-FFF2-40B4-BE49-F238E27FC236}">
                <a16:creationId xmlns:a16="http://schemas.microsoft.com/office/drawing/2014/main" id="{83A346E1-5A9E-D1D5-5769-6144DA2A6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421" y="4193918"/>
            <a:ext cx="3172592" cy="19041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6D6BA15-4C60-9792-80B6-2B79A75C695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8115"/>
          <a:stretch/>
        </p:blipFill>
        <p:spPr bwMode="auto">
          <a:xfrm>
            <a:off x="6670665" y="2372238"/>
            <a:ext cx="3373348" cy="101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42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4FCC-7A81-533B-037E-DB2342AE4D72}"/>
              </a:ext>
            </a:extLst>
          </p:cNvPr>
          <p:cNvSpPr>
            <a:spLocks noGrp="1"/>
          </p:cNvSpPr>
          <p:nvPr>
            <p:ph type="title"/>
          </p:nvPr>
        </p:nvSpPr>
        <p:spPr>
          <a:xfrm>
            <a:off x="838200" y="365125"/>
            <a:ext cx="10515600" cy="898899"/>
          </a:xfrm>
        </p:spPr>
        <p:txBody>
          <a:bodyPr/>
          <a:lstStyle/>
          <a:p>
            <a:r>
              <a:rPr lang="en-IN" dirty="0">
                <a:latin typeface="Times New Roman" panose="02020603050405020304" pitchFamily="18" charset="0"/>
                <a:cs typeface="Times New Roman" panose="02020603050405020304" pitchFamily="18" charset="0"/>
              </a:rPr>
              <a:t>Hyper-parameters of KNN</a:t>
            </a:r>
            <a:endParaRPr lang="en-IN" dirty="0"/>
          </a:p>
        </p:txBody>
      </p:sp>
      <p:sp>
        <p:nvSpPr>
          <p:cNvPr id="3" name="Content Placeholder 2">
            <a:extLst>
              <a:ext uri="{FF2B5EF4-FFF2-40B4-BE49-F238E27FC236}">
                <a16:creationId xmlns:a16="http://schemas.microsoft.com/office/drawing/2014/main" id="{4DEB4175-F037-F97C-A032-18B01A84B25E}"/>
              </a:ext>
            </a:extLst>
          </p:cNvPr>
          <p:cNvSpPr>
            <a:spLocks noGrp="1"/>
          </p:cNvSpPr>
          <p:nvPr>
            <p:ph idx="1"/>
          </p:nvPr>
        </p:nvSpPr>
        <p:spPr>
          <a:xfrm>
            <a:off x="838200" y="1516343"/>
            <a:ext cx="10515600" cy="4790328"/>
          </a:xfrm>
        </p:spPr>
        <p:txBody>
          <a:bodyPr>
            <a:noAutofit/>
          </a:bodyPr>
          <a:lstStyle/>
          <a:p>
            <a:pPr>
              <a:buFont typeface="Wingdings" panose="05000000000000000000" pitchFamily="2" charset="2"/>
              <a:buChar char="Ø"/>
            </a:pPr>
            <a:r>
              <a:rPr lang="en-US" sz="2000" b="1" i="0" dirty="0">
                <a:effectLst/>
              </a:rPr>
              <a:t>k: </a:t>
            </a:r>
            <a:r>
              <a:rPr lang="en-US" sz="2000" b="0" i="0" dirty="0">
                <a:effectLst/>
              </a:rPr>
              <a:t>The number of nearest neighbors to consider when making a prediction. This is the most important hyperparameter in KNN regression, and the optimal value of k depends on the dataset and the problem at hand. A larger value of k makes the model more robust to noise and outliers, but may also result in underfitting.</a:t>
            </a:r>
          </a:p>
          <a:p>
            <a:pPr>
              <a:buFont typeface="Wingdings" panose="05000000000000000000" pitchFamily="2" charset="2"/>
              <a:buChar char="Ø"/>
            </a:pPr>
            <a:r>
              <a:rPr lang="en-US" sz="2000" b="1" i="0" dirty="0">
                <a:effectLst/>
              </a:rPr>
              <a:t>Distance metric: </a:t>
            </a:r>
            <a:r>
              <a:rPr lang="en-US" sz="2000" b="0" i="0" dirty="0">
                <a:effectLst/>
              </a:rPr>
              <a:t>The distance metric used to calculate the distance between data points is another important hyperparameter. The most commonly used distance metrics in KNN regression are Euclidean distance, Manhattan distance, and </a:t>
            </a:r>
            <a:r>
              <a:rPr lang="en-US" sz="2000" b="0" i="0" dirty="0" err="1">
                <a:effectLst/>
              </a:rPr>
              <a:t>Minkowski</a:t>
            </a:r>
            <a:r>
              <a:rPr lang="en-US" sz="2000" b="0" i="0" dirty="0">
                <a:effectLst/>
              </a:rPr>
              <a:t> distance. The choice of distance metric can have a significant impact on the performance of the model, and the optimal metric depends on the characteristics of the data.</a:t>
            </a:r>
          </a:p>
          <a:p>
            <a:pPr algn="l">
              <a:buFont typeface="Wingdings" panose="05000000000000000000" pitchFamily="2" charset="2"/>
              <a:buChar char="Ø"/>
            </a:pPr>
            <a:r>
              <a:rPr lang="en-US" sz="2000" b="1" i="0" dirty="0">
                <a:effectLst/>
                <a:ea typeface="Lato" panose="020F0502020204030203" pitchFamily="34" charset="0"/>
                <a:cs typeface="Lato" panose="020F0502020204030203" pitchFamily="34" charset="0"/>
              </a:rPr>
              <a:t>Weighting scheme: </a:t>
            </a:r>
            <a:r>
              <a:rPr lang="en-US" sz="2000" b="0" i="0" dirty="0">
                <a:effectLst/>
                <a:ea typeface="Lato" panose="020F0502020204030203" pitchFamily="34" charset="0"/>
                <a:cs typeface="Lato" panose="020F0502020204030203" pitchFamily="34" charset="0"/>
              </a:rPr>
              <a:t>The weighting scheme to use when averaging the output values of the k nearest neighbors. One common weighting scheme is to use inverse distance weighting, where the closer neighbors have more influence on the prediction.</a:t>
            </a:r>
          </a:p>
          <a:p>
            <a:pPr algn="l">
              <a:buFont typeface="Wingdings" panose="05000000000000000000" pitchFamily="2" charset="2"/>
              <a:buChar char="Ø"/>
            </a:pPr>
            <a:r>
              <a:rPr lang="en-US" sz="2000" b="1" i="0" dirty="0">
                <a:effectLst/>
                <a:ea typeface="Lato" panose="020F0502020204030203" pitchFamily="34" charset="0"/>
                <a:cs typeface="Lato" panose="020F0502020204030203" pitchFamily="34" charset="0"/>
              </a:rPr>
              <a:t>Preprocessing of the input features: </a:t>
            </a:r>
            <a:r>
              <a:rPr lang="en-US" sz="2000" b="0" i="0" dirty="0">
                <a:effectLst/>
                <a:ea typeface="Lato" panose="020F0502020204030203" pitchFamily="34" charset="0"/>
                <a:cs typeface="Lato" panose="020F0502020204030203" pitchFamily="34" charset="0"/>
              </a:rPr>
              <a:t>Preprocessing of the input features can also affect the performance of the model. Some common preprocessing techniques include normalization, standardization, and feature scaling.</a:t>
            </a:r>
          </a:p>
          <a:p>
            <a:pPr>
              <a:buFont typeface="Wingdings" panose="05000000000000000000" pitchFamily="2" charset="2"/>
              <a:buChar char="Ø"/>
            </a:pPr>
            <a:endParaRPr lang="en-IN" sz="2000" dirty="0"/>
          </a:p>
        </p:txBody>
      </p:sp>
      <p:cxnSp>
        <p:nvCxnSpPr>
          <p:cNvPr id="4" name="Straight Connector 3">
            <a:extLst>
              <a:ext uri="{FF2B5EF4-FFF2-40B4-BE49-F238E27FC236}">
                <a16:creationId xmlns:a16="http://schemas.microsoft.com/office/drawing/2014/main" id="{9D43E38A-3473-2D10-DB63-75CF0022E0E7}"/>
              </a:ext>
            </a:extLst>
          </p:cNvPr>
          <p:cNvCxnSpPr>
            <a:cxnSpLocks/>
          </p:cNvCxnSpPr>
          <p:nvPr/>
        </p:nvCxnSpPr>
        <p:spPr>
          <a:xfrm flipV="1">
            <a:off x="838200" y="1223683"/>
            <a:ext cx="10515600" cy="3875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06303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3071</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Calibri</vt:lpstr>
      <vt:lpstr>Calibri Light</vt:lpstr>
      <vt:lpstr>Courier New</vt:lpstr>
      <vt:lpstr>Söhne</vt:lpstr>
      <vt:lpstr>Times New Roman</vt:lpstr>
      <vt:lpstr>Wingdings</vt:lpstr>
      <vt:lpstr>Office Theme</vt:lpstr>
      <vt:lpstr>PowerPoint Presentation</vt:lpstr>
      <vt:lpstr>Contents</vt:lpstr>
      <vt:lpstr>Introduction to KNN Regression  </vt:lpstr>
      <vt:lpstr>PowerPoint Presentation</vt:lpstr>
      <vt:lpstr>Choosing the value of K</vt:lpstr>
      <vt:lpstr>PowerPoint Presentation</vt:lpstr>
      <vt:lpstr>Distance metrics</vt:lpstr>
      <vt:lpstr>PowerPoint Presentation</vt:lpstr>
      <vt:lpstr>Hyper-parameters of KNN</vt:lpstr>
      <vt:lpstr>PowerPoint Presentation</vt:lpstr>
      <vt:lpstr>PowerPoint Presentation</vt:lpstr>
      <vt:lpstr> Loss function </vt:lpstr>
      <vt:lpstr>Pseudo code for KNN </vt:lpstr>
      <vt:lpstr>Model Evaluation</vt:lpstr>
      <vt:lpstr>Improving techniques for KNN</vt:lpstr>
      <vt:lpstr>PowerPoint Presentation</vt:lpstr>
      <vt:lpstr>Real time applications</vt:lpstr>
      <vt:lpstr>Pros of KNN </vt:lpstr>
      <vt:lpstr>Cons of KNN </vt:lpstr>
      <vt:lpstr>Why KNN instead of Linear Regression</vt:lpstr>
      <vt:lpstr>Key points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Potula aakaanksha</dc:creator>
  <cp:lastModifiedBy>Potula aakaanksha</cp:lastModifiedBy>
  <cp:revision>3</cp:revision>
  <dcterms:created xsi:type="dcterms:W3CDTF">2023-02-17T13:05:46Z</dcterms:created>
  <dcterms:modified xsi:type="dcterms:W3CDTF">2023-02-17T16:54:06Z</dcterms:modified>
</cp:coreProperties>
</file>