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 id="2147483684" r:id="rId2"/>
    <p:sldMasterId id="2147483696" r:id="rId3"/>
    <p:sldMasterId id="2147483720" r:id="rId4"/>
  </p:sldMasterIdLst>
  <p:notesMasterIdLst>
    <p:notesMasterId r:id="rId157"/>
  </p:notesMasterIdLst>
  <p:sldIdLst>
    <p:sldId id="426" r:id="rId5"/>
    <p:sldId id="427" r:id="rId6"/>
    <p:sldId id="432" r:id="rId7"/>
    <p:sldId id="428" r:id="rId8"/>
    <p:sldId id="434" r:id="rId9"/>
    <p:sldId id="435" r:id="rId10"/>
    <p:sldId id="436" r:id="rId11"/>
    <p:sldId id="437" r:id="rId12"/>
    <p:sldId id="438" r:id="rId13"/>
    <p:sldId id="439" r:id="rId14"/>
    <p:sldId id="730" r:id="rId15"/>
    <p:sldId id="441" r:id="rId16"/>
    <p:sldId id="442" r:id="rId17"/>
    <p:sldId id="731" r:id="rId18"/>
    <p:sldId id="732" r:id="rId19"/>
    <p:sldId id="733" r:id="rId20"/>
    <p:sldId id="734" r:id="rId21"/>
    <p:sldId id="447" r:id="rId22"/>
    <p:sldId id="735" r:id="rId23"/>
    <p:sldId id="736" r:id="rId24"/>
    <p:sldId id="737" r:id="rId25"/>
    <p:sldId id="738" r:id="rId26"/>
    <p:sldId id="452" r:id="rId27"/>
    <p:sldId id="453" r:id="rId28"/>
    <p:sldId id="455" r:id="rId29"/>
    <p:sldId id="456" r:id="rId30"/>
    <p:sldId id="457" r:id="rId31"/>
    <p:sldId id="458" r:id="rId32"/>
    <p:sldId id="739" r:id="rId33"/>
    <p:sldId id="740" r:id="rId34"/>
    <p:sldId id="429" r:id="rId35"/>
    <p:sldId id="477" r:id="rId36"/>
    <p:sldId id="478" r:id="rId37"/>
    <p:sldId id="479" r:id="rId38"/>
    <p:sldId id="741" r:id="rId39"/>
    <p:sldId id="742" r:id="rId40"/>
    <p:sldId id="743" r:id="rId41"/>
    <p:sldId id="744" r:id="rId42"/>
    <p:sldId id="745" r:id="rId43"/>
    <p:sldId id="485" r:id="rId44"/>
    <p:sldId id="746" r:id="rId45"/>
    <p:sldId id="747" r:id="rId46"/>
    <p:sldId id="748" r:id="rId47"/>
    <p:sldId id="490" r:id="rId48"/>
    <p:sldId id="491" r:id="rId49"/>
    <p:sldId id="492" r:id="rId50"/>
    <p:sldId id="493" r:id="rId51"/>
    <p:sldId id="494" r:id="rId52"/>
    <p:sldId id="749" r:id="rId53"/>
    <p:sldId id="750" r:id="rId54"/>
    <p:sldId id="751" r:id="rId55"/>
    <p:sldId id="499" r:id="rId56"/>
    <p:sldId id="752" r:id="rId57"/>
    <p:sldId id="753" r:id="rId58"/>
    <p:sldId id="754" r:id="rId59"/>
    <p:sldId id="755" r:id="rId60"/>
    <p:sldId id="504" r:id="rId61"/>
    <p:sldId id="505" r:id="rId62"/>
    <p:sldId id="756" r:id="rId63"/>
    <p:sldId id="757" r:id="rId64"/>
    <p:sldId id="758" r:id="rId65"/>
    <p:sldId id="759" r:id="rId66"/>
    <p:sldId id="760" r:id="rId67"/>
    <p:sldId id="761" r:id="rId68"/>
    <p:sldId id="762" r:id="rId69"/>
    <p:sldId id="763" r:id="rId70"/>
    <p:sldId id="514" r:id="rId71"/>
    <p:sldId id="764" r:id="rId72"/>
    <p:sldId id="765" r:id="rId73"/>
    <p:sldId id="766" r:id="rId74"/>
    <p:sldId id="767" r:id="rId75"/>
    <p:sldId id="768" r:id="rId76"/>
    <p:sldId id="769" r:id="rId77"/>
    <p:sldId id="521" r:id="rId78"/>
    <p:sldId id="770" r:id="rId79"/>
    <p:sldId id="771" r:id="rId80"/>
    <p:sldId id="772" r:id="rId81"/>
    <p:sldId id="773" r:id="rId82"/>
    <p:sldId id="774" r:id="rId83"/>
    <p:sldId id="526" r:id="rId84"/>
    <p:sldId id="527" r:id="rId85"/>
    <p:sldId id="775" r:id="rId86"/>
    <p:sldId id="776" r:id="rId87"/>
    <p:sldId id="777" r:id="rId88"/>
    <p:sldId id="778" r:id="rId89"/>
    <p:sldId id="779" r:id="rId90"/>
    <p:sldId id="780" r:id="rId91"/>
    <p:sldId id="781" r:id="rId92"/>
    <p:sldId id="782" r:id="rId93"/>
    <p:sldId id="537" r:id="rId94"/>
    <p:sldId id="783" r:id="rId95"/>
    <p:sldId id="539" r:id="rId96"/>
    <p:sldId id="540" r:id="rId97"/>
    <p:sldId id="541" r:id="rId98"/>
    <p:sldId id="784" r:id="rId99"/>
    <p:sldId id="785" r:id="rId100"/>
    <p:sldId id="786" r:id="rId101"/>
    <p:sldId id="787" r:id="rId102"/>
    <p:sldId id="788" r:id="rId103"/>
    <p:sldId id="789" r:id="rId104"/>
    <p:sldId id="790" r:id="rId105"/>
    <p:sldId id="791" r:id="rId106"/>
    <p:sldId id="792" r:id="rId107"/>
    <p:sldId id="793" r:id="rId108"/>
    <p:sldId id="794" r:id="rId109"/>
    <p:sldId id="795" r:id="rId110"/>
    <p:sldId id="796" r:id="rId111"/>
    <p:sldId id="797" r:id="rId112"/>
    <p:sldId id="798" r:id="rId113"/>
    <p:sldId id="799" r:id="rId114"/>
    <p:sldId id="570" r:id="rId115"/>
    <p:sldId id="569" r:id="rId116"/>
    <p:sldId id="805" r:id="rId117"/>
    <p:sldId id="806" r:id="rId118"/>
    <p:sldId id="807" r:id="rId119"/>
    <p:sldId id="575" r:id="rId120"/>
    <p:sldId id="808" r:id="rId121"/>
    <p:sldId id="809" r:id="rId122"/>
    <p:sldId id="810" r:id="rId123"/>
    <p:sldId id="811" r:id="rId124"/>
    <p:sldId id="812" r:id="rId125"/>
    <p:sldId id="813" r:id="rId126"/>
    <p:sldId id="814" r:id="rId127"/>
    <p:sldId id="815" r:id="rId128"/>
    <p:sldId id="816" r:id="rId129"/>
    <p:sldId id="817" r:id="rId130"/>
    <p:sldId id="818" r:id="rId131"/>
    <p:sldId id="587" r:id="rId132"/>
    <p:sldId id="819" r:id="rId133"/>
    <p:sldId id="820" r:id="rId134"/>
    <p:sldId id="821" r:id="rId135"/>
    <p:sldId id="822" r:id="rId136"/>
    <p:sldId id="592" r:id="rId137"/>
    <p:sldId id="823" r:id="rId138"/>
    <p:sldId id="824" r:id="rId139"/>
    <p:sldId id="595" r:id="rId140"/>
    <p:sldId id="825" r:id="rId141"/>
    <p:sldId id="826" r:id="rId142"/>
    <p:sldId id="827" r:id="rId143"/>
    <p:sldId id="599" r:id="rId144"/>
    <p:sldId id="828" r:id="rId145"/>
    <p:sldId id="829" r:id="rId146"/>
    <p:sldId id="613" r:id="rId147"/>
    <p:sldId id="612" r:id="rId148"/>
    <p:sldId id="840" r:id="rId149"/>
    <p:sldId id="842" r:id="rId150"/>
    <p:sldId id="844" r:id="rId151"/>
    <p:sldId id="660" r:id="rId152"/>
    <p:sldId id="661" r:id="rId153"/>
    <p:sldId id="679" r:id="rId154"/>
    <p:sldId id="680" r:id="rId155"/>
    <p:sldId id="431" r:id="rId156"/>
  </p:sldIdLst>
  <p:sldSz cx="12192000" cy="6858000"/>
  <p:notesSz cx="6858000" cy="9144000"/>
  <p:custDataLst>
    <p:tags r:id="rId1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78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slide" Target="slides/slide149.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slide" Target="slides/slide15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82DA55-925C-4512-A5DD-FADA070CF436}" type="datetimeFigureOut">
              <a:rPr lang="zh-CN" altLang="en-US" smtClean="0"/>
              <a:t>2019/8/13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4F5FA-CEF6-44F1-876D-333FB5F8ACE6}" type="slidenum">
              <a:rPr lang="zh-CN" altLang="en-US" smtClean="0"/>
              <a:t>‹#›</a:t>
            </a:fld>
            <a:endParaRPr lang="zh-CN" altLang="en-US"/>
          </a:p>
        </p:txBody>
      </p:sp>
    </p:spTree>
    <p:extLst>
      <p:ext uri="{BB962C8B-B14F-4D97-AF65-F5344CB8AC3E}">
        <p14:creationId xmlns:p14="http://schemas.microsoft.com/office/powerpoint/2010/main" val="328278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rPr>
              <a:pPr/>
              <a:t>2</a:t>
            </a:fld>
            <a:endParaRPr kumimoji="1"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rPr>
              <a:pPr/>
              <a:t>148</a:t>
            </a:fld>
            <a:endParaRPr kumimoji="1"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rPr>
              <a:pPr/>
              <a:t>3</a:t>
            </a:fld>
            <a:endParaRPr kumimoji="1"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rPr>
              <a:pPr/>
              <a:t>4</a:t>
            </a:fld>
            <a:endParaRPr kumimoji="1"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rPr>
              <a:pPr/>
              <a:t>31</a:t>
            </a:fld>
            <a:endParaRPr kumimoji="1"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rPr>
              <a:pPr/>
              <a:t>44</a:t>
            </a:fld>
            <a:endParaRPr kumimoji="1"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rPr>
              <a:pPr/>
              <a:t>80</a:t>
            </a:fld>
            <a:endParaRPr kumimoji="1"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rPr>
              <a:pPr/>
              <a:t>92</a:t>
            </a:fld>
            <a:endParaRPr kumimoji="1"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rPr>
              <a:pPr/>
              <a:t>111</a:t>
            </a:fld>
            <a:endParaRPr kumimoji="1"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rPr>
              <a:pPr/>
              <a:t>143</a:t>
            </a:fld>
            <a:endParaRPr kumimoji="1"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3378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715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7677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8379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0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4908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8167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4311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1267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2290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78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1068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4461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0445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2167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9224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30060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0615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15811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2541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69257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969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97937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64677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3406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4115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9638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88545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40007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71562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46331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21117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36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93094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53208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42769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57626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53225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50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78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787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923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369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355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67000"/>
          </a:blip>
          <a:stretch>
            <a:fillRect l="52000" t="4000" r="-1000" b="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68759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67000"/>
          </a:blip>
          <a:stretch>
            <a:fillRect l="52000" t="4000" r="-1000" b="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8248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67000"/>
          </a:blip>
          <a:stretch>
            <a:fillRect l="52000" t="4000" r="-1000" b="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4782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67000"/>
          </a:blip>
          <a:stretch>
            <a:fillRect l="52000" t="4000" r="-1000" b="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F0FD6-BB97-423F-8242-0FC5B9996AEC}" type="datetimeFigureOut">
              <a:rPr lang="zh-CN" altLang="en-US" smtClean="0">
                <a:solidFill>
                  <a:prstClr val="black">
                    <a:tint val="75000"/>
                  </a:prstClr>
                </a:solidFill>
              </a:rPr>
              <a:pPr/>
              <a:t>2019/8/13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D9357-EA8E-46A7-90E3-14B5474CD5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665257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6.png"/><Relationship Id="rId5" Type="http://schemas.openxmlformats.org/officeDocument/2006/relationships/image" Target="../media/image125.png"/><Relationship Id="rId4" Type="http://schemas.microsoft.com/office/2007/relationships/hdphoto" Target="../media/hdphoto1.wdp"/></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8.png"/><Relationship Id="rId4" Type="http://schemas.microsoft.com/office/2007/relationships/hdphoto" Target="../media/hdphoto1.wdp"/></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9.png"/><Relationship Id="rId4" Type="http://schemas.microsoft.com/office/2007/relationships/hdphoto" Target="../media/hdphoto1.wdp"/></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130.png"/><Relationship Id="rId4" Type="http://schemas.microsoft.com/office/2007/relationships/hdphoto" Target="../media/hdphoto1.wdp"/></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2.png"/><Relationship Id="rId4" Type="http://schemas.microsoft.com/office/2007/relationships/hdphoto" Target="../media/hdphoto1.wdp"/></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microsoft.com/office/2007/relationships/hdphoto" Target="../media/hdphoto1.wdp"/></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5.png"/><Relationship Id="rId4" Type="http://schemas.microsoft.com/office/2007/relationships/hdphoto" Target="../media/hdphoto1.wdp"/></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7.png"/><Relationship Id="rId5" Type="http://schemas.openxmlformats.org/officeDocument/2006/relationships/image" Target="../media/image136.png"/><Relationship Id="rId4" Type="http://schemas.microsoft.com/office/2007/relationships/hdphoto" Target="../media/hdphoto1.wdp"/></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139.png"/><Relationship Id="rId4" Type="http://schemas.microsoft.com/office/2007/relationships/hdphoto" Target="../media/hdphoto1.wdp"/></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3.png"/><Relationship Id="rId5" Type="http://schemas.openxmlformats.org/officeDocument/2006/relationships/image" Target="../media/image14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6.png"/><Relationship Id="rId5" Type="http://schemas.openxmlformats.org/officeDocument/2006/relationships/image" Target="../media/image145.png"/><Relationship Id="rId4" Type="http://schemas.microsoft.com/office/2007/relationships/hdphoto" Target="../media/hdphoto1.wdp"/></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9.xml"/><Relationship Id="rId5" Type="http://schemas.openxmlformats.org/officeDocument/2006/relationships/image" Target="../media/image2.png"/><Relationship Id="rId4" Type="http://schemas.microsoft.com/office/2007/relationships/hdphoto" Target="../media/hdphoto1.wdp"/></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8.png"/><Relationship Id="rId5" Type="http://schemas.openxmlformats.org/officeDocument/2006/relationships/image" Target="../media/image147.png"/><Relationship Id="rId4" Type="http://schemas.microsoft.com/office/2007/relationships/hdphoto" Target="../media/hdphoto1.wdp"/></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1.png"/><Relationship Id="rId5" Type="http://schemas.openxmlformats.org/officeDocument/2006/relationships/image" Target="../media/image150.png"/><Relationship Id="rId4" Type="http://schemas.microsoft.com/office/2007/relationships/hdphoto" Target="../media/hdphoto1.wdp"/></Relationships>
</file>

<file path=ppt/slides/_rels/slide115.xml.rels><?xml version="1.0" encoding="UTF-8" standalone="yes"?>
<Relationships xmlns="http://schemas.openxmlformats.org/package/2006/relationships"><Relationship Id="rId8" Type="http://schemas.openxmlformats.org/officeDocument/2006/relationships/image" Target="../media/image156.png"/><Relationship Id="rId3" Type="http://schemas.openxmlformats.org/officeDocument/2006/relationships/image" Target="../media/image3.png"/><Relationship Id="rId7" Type="http://schemas.openxmlformats.org/officeDocument/2006/relationships/image" Target="../media/image15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4.png"/><Relationship Id="rId5" Type="http://schemas.openxmlformats.org/officeDocument/2006/relationships/image" Target="../media/image153.png"/><Relationship Id="rId4" Type="http://schemas.microsoft.com/office/2007/relationships/hdphoto" Target="../media/hdphoto1.wdp"/><Relationship Id="rId9" Type="http://schemas.openxmlformats.org/officeDocument/2006/relationships/image" Target="../media/image157.png"/></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9.png"/><Relationship Id="rId5" Type="http://schemas.openxmlformats.org/officeDocument/2006/relationships/image" Target="../media/image158.png"/><Relationship Id="rId4" Type="http://schemas.microsoft.com/office/2007/relationships/hdphoto" Target="../media/hdphoto1.wdp"/></Relationships>
</file>

<file path=ppt/slides/_rels/slide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1.png"/><Relationship Id="rId4" Type="http://schemas.microsoft.com/office/2007/relationships/hdphoto" Target="../media/hdphoto1.wdp"/></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3.png"/><Relationship Id="rId5" Type="http://schemas.openxmlformats.org/officeDocument/2006/relationships/image" Target="../media/image16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microsoft.com/office/2007/relationships/hdphoto" Target="../media/hdphoto1.wdp"/></Relationships>
</file>

<file path=ppt/slides/_rels/slide121.xml.rels><?xml version="1.0" encoding="UTF-8" standalone="yes"?>
<Relationships xmlns="http://schemas.openxmlformats.org/package/2006/relationships"><Relationship Id="rId8" Type="http://schemas.openxmlformats.org/officeDocument/2006/relationships/image" Target="../media/image169.png"/><Relationship Id="rId3" Type="http://schemas.openxmlformats.org/officeDocument/2006/relationships/image" Target="../media/image3.png"/><Relationship Id="rId7" Type="http://schemas.openxmlformats.org/officeDocument/2006/relationships/image" Target="../media/image16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7.png"/><Relationship Id="rId5" Type="http://schemas.openxmlformats.org/officeDocument/2006/relationships/image" Target="../media/image166.png"/><Relationship Id="rId4" Type="http://schemas.microsoft.com/office/2007/relationships/hdphoto" Target="../media/hdphoto1.wdp"/></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70.png"/><Relationship Id="rId4" Type="http://schemas.microsoft.com/office/2007/relationships/hdphoto" Target="../media/hdphoto1.wdp"/></Relationships>
</file>

<file path=ppt/slides/_rels/slide123.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3.png"/><Relationship Id="rId7" Type="http://schemas.openxmlformats.org/officeDocument/2006/relationships/image" Target="../media/image17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2.png"/><Relationship Id="rId5" Type="http://schemas.openxmlformats.org/officeDocument/2006/relationships/image" Target="../media/image171.png"/><Relationship Id="rId4" Type="http://schemas.microsoft.com/office/2007/relationships/hdphoto" Target="../media/hdphoto1.wdp"/></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75.png"/><Relationship Id="rId4" Type="http://schemas.microsoft.com/office/2007/relationships/hdphoto" Target="../media/hdphoto1.wdp"/></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76.png"/><Relationship Id="rId4" Type="http://schemas.microsoft.com/office/2007/relationships/hdphoto" Target="../media/hdphoto1.wdp"/></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77.png"/><Relationship Id="rId4" Type="http://schemas.microsoft.com/office/2007/relationships/hdphoto" Target="../media/hdphoto1.wdp"/></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9.png"/><Relationship Id="rId5" Type="http://schemas.openxmlformats.org/officeDocument/2006/relationships/image" Target="../media/image178.png"/><Relationship Id="rId4" Type="http://schemas.microsoft.com/office/2007/relationships/hdphoto" Target="../media/hdphoto1.wdp"/></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80.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81.png"/><Relationship Id="rId4" Type="http://schemas.microsoft.com/office/2007/relationships/hdphoto" Target="../media/hdphoto1.wdp"/></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82.png"/><Relationship Id="rId4" Type="http://schemas.microsoft.com/office/2007/relationships/hdphoto" Target="../media/hdphoto1.wdp"/></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4.png"/><Relationship Id="rId5" Type="http://schemas.openxmlformats.org/officeDocument/2006/relationships/image" Target="../media/image183.png"/><Relationship Id="rId4" Type="http://schemas.microsoft.com/office/2007/relationships/hdphoto" Target="../media/hdphoto1.wdp"/></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7.png"/><Relationship Id="rId5" Type="http://schemas.openxmlformats.org/officeDocument/2006/relationships/image" Target="../media/image186.png"/><Relationship Id="rId4" Type="http://schemas.microsoft.com/office/2007/relationships/hdphoto" Target="../media/hdphoto1.wdp"/></Relationships>
</file>

<file path=ppt/slides/_rels/slide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0.png"/><Relationship Id="rId5" Type="http://schemas.openxmlformats.org/officeDocument/2006/relationships/image" Target="../media/image189.png"/><Relationship Id="rId4" Type="http://schemas.microsoft.com/office/2007/relationships/hdphoto" Target="../media/hdphoto1.wdp"/></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2.png"/><Relationship Id="rId5" Type="http://schemas.openxmlformats.org/officeDocument/2006/relationships/image" Target="../media/image191.png"/><Relationship Id="rId4" Type="http://schemas.microsoft.com/office/2007/relationships/hdphoto" Target="../media/hdphoto1.wdp"/></Relationships>
</file>

<file path=ppt/slides/_rels/slide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3.png"/><Relationship Id="rId4" Type="http://schemas.microsoft.com/office/2007/relationships/hdphoto" Target="../media/hdphoto1.wdp"/></Relationships>
</file>

<file path=ppt/slides/_rels/slide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5.png"/><Relationship Id="rId4" Type="http://schemas.microsoft.com/office/2007/relationships/hdphoto" Target="../media/hdphoto1.wdp"/></Relationships>
</file>

<file path=ppt/slides/_rels/slide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7.png"/><Relationship Id="rId5" Type="http://schemas.openxmlformats.org/officeDocument/2006/relationships/image" Target="../media/image196.png"/><Relationship Id="rId4" Type="http://schemas.microsoft.com/office/2007/relationships/hdphoto" Target="../media/hdphoto1.wdp"/></Relationships>
</file>

<file path=ppt/slides/_rels/slide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9.xml"/><Relationship Id="rId5" Type="http://schemas.openxmlformats.org/officeDocument/2006/relationships/image" Target="../media/image2.png"/><Relationship Id="rId4" Type="http://schemas.microsoft.com/office/2007/relationships/hdphoto" Target="../media/hdphoto1.wdp"/></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9.png"/><Relationship Id="rId5" Type="http://schemas.openxmlformats.org/officeDocument/2006/relationships/image" Target="../media/image198.png"/><Relationship Id="rId4" Type="http://schemas.microsoft.com/office/2007/relationships/hdphoto" Target="../media/hdphoto1.wdp"/></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00.png"/><Relationship Id="rId5" Type="http://schemas.openxmlformats.org/officeDocument/2006/relationships/image" Target="../media/image198.png"/><Relationship Id="rId4" Type="http://schemas.microsoft.com/office/2007/relationships/hdphoto" Target="../media/hdphoto1.wdp"/></Relationships>
</file>

<file path=ppt/slides/_rels/slide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8.png"/><Relationship Id="rId4" Type="http://schemas.microsoft.com/office/2007/relationships/hdphoto" Target="../media/hdphoto1.wdp"/></Relationships>
</file>

<file path=ppt/slides/_rels/slide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9.xml"/><Relationship Id="rId5" Type="http://schemas.openxmlformats.org/officeDocument/2006/relationships/image" Target="../media/image2.png"/><Relationship Id="rId4" Type="http://schemas.microsoft.com/office/2007/relationships/hdphoto" Target="../media/hdphoto1.wdp"/></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1.wdp"/></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1.wmf"/><Relationship Id="rId2" Type="http://schemas.openxmlformats.org/officeDocument/2006/relationships/slideLayout" Target="../slideLayouts/slideLayout3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5.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9.xml"/><Relationship Id="rId5" Type="http://schemas.openxmlformats.org/officeDocument/2006/relationships/image" Target="../media/image2.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6.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7.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8.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9.png"/><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2.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image" Target="../media/image2.png"/><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2.png"/><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jp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0.png"/><Relationship Id="rId4" Type="http://schemas.microsoft.com/office/2007/relationships/hdphoto" Target="../media/hdphoto1.wdp"/></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1.png"/><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4.png"/><Relationship Id="rId4" Type="http://schemas.microsoft.com/office/2007/relationships/hdphoto" Target="../media/hdphoto1.wdp"/></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8.png"/><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3.png"/><Relationship Id="rId7"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1.png"/><Relationship Id="rId5" Type="http://schemas.openxmlformats.org/officeDocument/2006/relationships/image" Target="../media/image80.png"/><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3.png"/><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3.png"/><Relationship Id="rId7" Type="http://schemas.openxmlformats.org/officeDocument/2006/relationships/image" Target="../media/image8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5.png"/><Relationship Id="rId5" Type="http://schemas.openxmlformats.org/officeDocument/2006/relationships/image" Target="../media/image84.png"/><Relationship Id="rId4" Type="http://schemas.microsoft.com/office/2007/relationships/hdphoto" Target="../media/hdphoto1.wdp"/></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8.png"/><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microsoft.com/office/2007/relationships/hdphoto" Target="../media/hdphoto1.wdp"/></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9.xml"/><Relationship Id="rId5" Type="http://schemas.openxmlformats.org/officeDocument/2006/relationships/image" Target="../media/image2.png"/><Relationship Id="rId4" Type="http://schemas.microsoft.com/office/2007/relationships/hdphoto" Target="../media/hdphoto1.wdp"/></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6.png"/><Relationship Id="rId4" Type="http://schemas.microsoft.com/office/2007/relationships/hdphoto" Target="../media/hdphoto1.wdp"/></Relationships>
</file>

<file path=ppt/slides/_rels/slide8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3.png"/><Relationship Id="rId7" Type="http://schemas.openxmlformats.org/officeDocument/2006/relationships/image" Target="../media/image9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8.png"/><Relationship Id="rId5" Type="http://schemas.openxmlformats.org/officeDocument/2006/relationships/image" Target="../media/image97.png"/><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01.png"/><Relationship Id="rId4" Type="http://schemas.microsoft.com/office/2007/relationships/hdphoto" Target="../media/hdphoto1.wdp"/></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3.png"/><Relationship Id="rId5" Type="http://schemas.openxmlformats.org/officeDocument/2006/relationships/image" Target="../media/image102.png"/><Relationship Id="rId4" Type="http://schemas.microsoft.com/office/2007/relationships/hdphoto" Target="../media/hdphoto1.wdp"/></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5.png"/><Relationship Id="rId5" Type="http://schemas.openxmlformats.org/officeDocument/2006/relationships/image" Target="../media/image104.png"/><Relationship Id="rId4" Type="http://schemas.microsoft.com/office/2007/relationships/hdphoto" Target="../media/hdphoto1.wdp"/></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microsoft.com/office/2007/relationships/hdphoto" Target="../media/hdphoto1.wdp"/></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0.png"/><Relationship Id="rId5" Type="http://schemas.openxmlformats.org/officeDocument/2006/relationships/image" Target="../media/image10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microsoft.com/office/2007/relationships/hdphoto" Target="../media/hdphoto1.wdp"/></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9.xml"/><Relationship Id="rId5" Type="http://schemas.openxmlformats.org/officeDocument/2006/relationships/image" Target="../media/image2.png"/><Relationship Id="rId4" Type="http://schemas.microsoft.com/office/2007/relationships/hdphoto" Target="../media/hdphoto1.wdp"/></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6.png"/><Relationship Id="rId5" Type="http://schemas.openxmlformats.org/officeDocument/2006/relationships/image" Target="../media/image115.png"/><Relationship Id="rId4" Type="http://schemas.microsoft.com/office/2007/relationships/hdphoto" Target="../media/hdphoto1.wdp"/></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8.png"/><Relationship Id="rId5" Type="http://schemas.openxmlformats.org/officeDocument/2006/relationships/image" Target="../media/image117.png"/><Relationship Id="rId4" Type="http://schemas.microsoft.com/office/2007/relationships/hdphoto" Target="../media/hdphoto1.wdp"/></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microsoft.com/office/2007/relationships/hdphoto" Target="../media/hdphoto1.wdp"/></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microsoft.com/office/2007/relationships/hdphoto" Target="../media/hdphoto1.wdp"/></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4.png"/><Relationship Id="rId5" Type="http://schemas.openxmlformats.org/officeDocument/2006/relationships/image" Target="../media/image12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48398"/>
            <a:ext cx="9144000" cy="2387600"/>
          </a:xfrm>
        </p:spPr>
        <p:txBody>
          <a:bodyPr/>
          <a:lstStyle/>
          <a:p>
            <a:r>
              <a:rPr lang="zh-CN" altLang="en-US" b="1" dirty="0" smtClean="0">
                <a:solidFill>
                  <a:schemeClr val="tx1"/>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rPr>
              <a:t>偏微分方程</a:t>
            </a:r>
            <a:r>
              <a:rPr lang="zh-CN" altLang="en-US" b="1" dirty="0">
                <a:solidFill>
                  <a:schemeClr val="tx1"/>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rPr>
              <a:t>方法</a:t>
            </a:r>
          </a:p>
        </p:txBody>
      </p:sp>
      <p:sp>
        <p:nvSpPr>
          <p:cNvPr id="3" name="副标题 2"/>
          <p:cNvSpPr>
            <a:spLocks noGrp="1"/>
          </p:cNvSpPr>
          <p:nvPr>
            <p:ph type="subTitle" idx="1"/>
          </p:nvPr>
        </p:nvSpPr>
        <p:spPr>
          <a:xfrm>
            <a:off x="1807845" y="4066540"/>
            <a:ext cx="8576945" cy="1205230"/>
          </a:xfrm>
        </p:spPr>
        <p:txBody>
          <a:bodyPr/>
          <a:lstStyle/>
          <a:p>
            <a:r>
              <a:rPr lang="zh-CN" altLang="en-US" b="1" dirty="0">
                <a:solidFill>
                  <a:schemeClr val="tx1"/>
                </a:solidFill>
                <a:effectLst>
                  <a:outerShdw blurRad="38100" dist="19050" dir="2700000" algn="tl" rotWithShape="0">
                    <a:schemeClr val="dk1">
                      <a:alpha val="40000"/>
                    </a:schemeClr>
                  </a:outerShdw>
                </a:effectLst>
              </a:rPr>
              <a:t>谭   忠 </a:t>
            </a:r>
            <a:endParaRPr lang="zh-CN" altLang="en-US" dirty="0"/>
          </a:p>
          <a:p>
            <a:endParaRPr lang="zh-CN" altLang="en-US" dirty="0"/>
          </a:p>
        </p:txBody>
      </p:sp>
      <p:pic>
        <p:nvPicPr>
          <p:cNvPr id="9" name="Picture 21"/>
          <p:cNvPicPr>
            <a:picLocks noChangeAspect="1" noChangeArrowheads="1"/>
          </p:cNvPicPr>
          <p:nvPr/>
        </p:nvPicPr>
        <p:blipFill>
          <a:blip r:embed="rId2" cstate="print"/>
          <a:srcRect/>
          <a:stretch>
            <a:fillRect/>
          </a:stretch>
        </p:blipFill>
        <p:spPr bwMode="auto">
          <a:xfrm>
            <a:off x="-1" y="6186805"/>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01295" y="134620"/>
            <a:ext cx="3853180" cy="1401445"/>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070114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025236" y="2344419"/>
            <a:ext cx="6137565" cy="3432925"/>
          </a:xfrm>
        </p:spPr>
        <p:txBody>
          <a:bodyPr>
            <a:noAutofit/>
          </a:bodyPr>
          <a:lstStyle/>
          <a:p>
            <a:pPr indent="457200" algn="just" fontAlgn="auto">
              <a:lnSpc>
                <a:spcPct val="150000"/>
              </a:lnSpc>
            </a:pPr>
            <a:r>
              <a:rPr lang="en-US" altLang="zh-CN" b="1" dirty="0"/>
              <a:t>1713-1714</a:t>
            </a:r>
            <a:r>
              <a:rPr lang="zh-CN" altLang="en-US" b="1" dirty="0"/>
              <a:t>年</a:t>
            </a:r>
            <a:r>
              <a:rPr lang="zh-CN" altLang="en-US" b="1" dirty="0" smtClean="0"/>
              <a:t>，</a:t>
            </a:r>
            <a:endParaRPr lang="zh-CN" altLang="en-US" b="1" dirty="0"/>
          </a:p>
          <a:p>
            <a:pPr indent="457200" algn="just" fontAlgn="auto">
              <a:lnSpc>
                <a:spcPct val="150000"/>
              </a:lnSpc>
            </a:pPr>
            <a:r>
              <a:rPr lang="zh-CN" altLang="en-US" b="1" dirty="0" smtClean="0"/>
              <a:t>布鲁克</a:t>
            </a:r>
            <a:r>
              <a:rPr lang="en-US" altLang="zh-CN" b="1" dirty="0" smtClean="0"/>
              <a:t>·</a:t>
            </a:r>
            <a:r>
              <a:rPr lang="zh-CN" altLang="en-US" b="1" dirty="0" smtClean="0"/>
              <a:t>泰勒</a:t>
            </a:r>
            <a:r>
              <a:rPr lang="en-US" altLang="zh-CN" b="1" dirty="0"/>
              <a:t>(Brook Taylor</a:t>
            </a:r>
            <a:r>
              <a:rPr lang="en-US" altLang="zh-CN" b="1" dirty="0" smtClean="0"/>
              <a:t>)</a:t>
            </a:r>
            <a:endParaRPr lang="en-US" altLang="zh-CN" b="1" dirty="0"/>
          </a:p>
          <a:p>
            <a:pPr indent="457200" algn="just" fontAlgn="auto">
              <a:lnSpc>
                <a:spcPct val="150000"/>
              </a:lnSpc>
            </a:pPr>
            <a:r>
              <a:rPr lang="zh-CN" altLang="en-US" b="1" dirty="0"/>
              <a:t>就研究了这一古老的主题</a:t>
            </a:r>
            <a:r>
              <a:rPr lang="zh-CN" altLang="en-US" b="1" dirty="0" smtClean="0"/>
              <a:t>，</a:t>
            </a:r>
            <a:endParaRPr lang="zh-CN" altLang="en-US" b="1" dirty="0"/>
          </a:p>
          <a:p>
            <a:pPr indent="457200" algn="just" fontAlgn="auto">
              <a:lnSpc>
                <a:spcPct val="150000"/>
              </a:lnSpc>
            </a:pPr>
            <a:r>
              <a:rPr lang="zh-CN" altLang="en-US" b="1" dirty="0"/>
              <a:t>他导出了一</a:t>
            </a:r>
            <a:r>
              <a:rPr lang="zh-CN" altLang="en-US" b="1" dirty="0" smtClean="0"/>
              <a:t>根</a:t>
            </a:r>
            <a:endParaRPr lang="zh-CN" altLang="en-US" b="1" dirty="0"/>
          </a:p>
          <a:p>
            <a:pPr indent="457200" algn="just" fontAlgn="auto">
              <a:lnSpc>
                <a:spcPct val="150000"/>
              </a:lnSpc>
            </a:pPr>
            <a:r>
              <a:rPr lang="zh-CN" altLang="en-US" b="1" dirty="0"/>
              <a:t>拉紧的振动弦的基频，</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27738073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en-US" altLang="zh-CN" b="1" dirty="0"/>
              <a:t>【</a:t>
            </a:r>
            <a:r>
              <a:rPr lang="zh-CN" altLang="en-US" b="1" dirty="0"/>
              <a:t>模型构建</a:t>
            </a:r>
            <a:r>
              <a:rPr lang="en-US" altLang="zh-CN" b="1" dirty="0" smtClean="0"/>
              <a:t>】</a:t>
            </a:r>
            <a:endParaRPr lang="en-US" altLang="zh-CN" b="1" dirty="0"/>
          </a:p>
          <a:p>
            <a:pPr indent="457200" algn="just" fontAlgn="auto">
              <a:lnSpc>
                <a:spcPct val="140000"/>
              </a:lnSpc>
            </a:pPr>
            <a:r>
              <a:rPr lang="zh-CN" altLang="en-US" b="1" dirty="0"/>
              <a:t>注意到在</a:t>
            </a:r>
            <a:r>
              <a:rPr lang="en-US" altLang="zh-CN" b="1" dirty="0" err="1"/>
              <a:t>dt</a:t>
            </a:r>
            <a:r>
              <a:rPr lang="zh-CN" altLang="en-US" b="1" dirty="0"/>
              <a:t>时段</a:t>
            </a:r>
            <a:r>
              <a:rPr lang="zh-CN" altLang="en-US" b="1" dirty="0" smtClean="0"/>
              <a:t>内</a:t>
            </a:r>
            <a:endParaRPr lang="zh-CN" altLang="en-US" b="1" dirty="0"/>
          </a:p>
          <a:p>
            <a:pPr indent="457200" algn="just" fontAlgn="auto">
              <a:lnSpc>
                <a:spcPct val="140000"/>
              </a:lnSpc>
            </a:pPr>
            <a:r>
              <a:rPr lang="zh-CN" altLang="en-US" b="1" dirty="0"/>
              <a:t>通过</a:t>
            </a:r>
            <a:r>
              <a:rPr lang="en-US" altLang="zh-CN" b="1" dirty="0"/>
              <a:t>D</a:t>
            </a:r>
            <a:r>
              <a:rPr lang="zh-CN" altLang="en-US" b="1" dirty="0"/>
              <a:t>的</a:t>
            </a:r>
            <a:r>
              <a:rPr lang="zh-CN" altLang="en-US" b="1" dirty="0" smtClean="0"/>
              <a:t>边界</a:t>
            </a:r>
            <a:r>
              <a:rPr lang="en-US" altLang="zh-CN" b="1" dirty="0" smtClean="0"/>
              <a:t>         </a:t>
            </a:r>
            <a:r>
              <a:rPr lang="zh-CN" altLang="en-US" b="1" dirty="0" smtClean="0"/>
              <a:t>上</a:t>
            </a:r>
            <a:r>
              <a:rPr lang="zh-CN" altLang="en-US" b="1" dirty="0"/>
              <a:t>面积</a:t>
            </a:r>
            <a:r>
              <a:rPr lang="zh-CN" altLang="en-US" b="1" dirty="0" smtClean="0"/>
              <a:t>微元</a:t>
            </a:r>
            <a:r>
              <a:rPr lang="en-US" altLang="zh-CN" b="1" dirty="0" err="1" smtClean="0"/>
              <a:t>dS</a:t>
            </a:r>
            <a:endParaRPr lang="en-US" altLang="zh-CN" b="1" dirty="0"/>
          </a:p>
          <a:p>
            <a:pPr indent="457200" algn="just" fontAlgn="auto">
              <a:lnSpc>
                <a:spcPct val="140000"/>
              </a:lnSpc>
            </a:pPr>
            <a:r>
              <a:rPr lang="zh-CN" altLang="en-US" b="1" dirty="0"/>
              <a:t>进入区域</a:t>
            </a:r>
            <a:r>
              <a:rPr lang="en-US" altLang="zh-CN" b="1" dirty="0"/>
              <a:t>D</a:t>
            </a:r>
            <a:r>
              <a:rPr lang="zh-CN" altLang="en-US" b="1" dirty="0"/>
              <a:t>的热量</a:t>
            </a:r>
            <a:r>
              <a:rPr lang="zh-CN" altLang="en-US" b="1" dirty="0" smtClean="0"/>
              <a:t>为</a:t>
            </a:r>
            <a:endParaRPr lang="en-US" altLang="zh-CN" b="1" dirty="0"/>
          </a:p>
          <a:p>
            <a:pPr indent="457200" algn="just" fontAlgn="auto">
              <a:lnSpc>
                <a:spcPct val="140000"/>
              </a:lnSpc>
            </a:pPr>
            <a:r>
              <a:rPr lang="en-US" altLang="zh-CN" b="1" dirty="0" smtClean="0"/>
              <a:t>       </a:t>
            </a:r>
            <a:r>
              <a:rPr lang="zh-CN" altLang="en-US" b="1" dirty="0" smtClean="0"/>
              <a:t>是         的</a:t>
            </a:r>
            <a:r>
              <a:rPr lang="zh-CN" altLang="en-US" b="1" dirty="0"/>
              <a:t>单位外法向，</a:t>
            </a:r>
          </a:p>
        </p:txBody>
      </p:sp>
      <p:pic>
        <p:nvPicPr>
          <p:cNvPr id="645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7420" y="3627727"/>
            <a:ext cx="6191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8600" y="4902345"/>
            <a:ext cx="6191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4891" y="4380203"/>
            <a:ext cx="19907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598" y="4973782"/>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72418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zh-CN" altLang="en-US" b="1" dirty="0"/>
              <a:t>从而由能量守恒定律有</a:t>
            </a:r>
          </a:p>
        </p:txBody>
      </p:sp>
      <p:pic>
        <p:nvPicPr>
          <p:cNvPr id="655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3071380"/>
            <a:ext cx="54673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3007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zh-CN" altLang="en-US" b="1" dirty="0"/>
              <a:t>物理学的实验表明</a:t>
            </a:r>
            <a:r>
              <a:rPr lang="zh-CN" altLang="en-US" b="1" dirty="0" smtClean="0"/>
              <a:t>，</a:t>
            </a:r>
            <a:endParaRPr lang="zh-CN" altLang="en-US" b="1" dirty="0"/>
          </a:p>
          <a:p>
            <a:pPr indent="457200" algn="just" fontAlgn="auto">
              <a:lnSpc>
                <a:spcPct val="140000"/>
              </a:lnSpc>
            </a:pPr>
            <a:r>
              <a:rPr lang="zh-CN" altLang="en-US" b="1" dirty="0"/>
              <a:t>在一定条件下</a:t>
            </a:r>
            <a:r>
              <a:rPr lang="zh-CN" altLang="en-US" b="1" dirty="0" smtClean="0"/>
              <a:t>，</a:t>
            </a:r>
            <a:endParaRPr lang="zh-CN" altLang="en-US" b="1" dirty="0"/>
          </a:p>
          <a:p>
            <a:pPr indent="457200" algn="just" fontAlgn="auto">
              <a:lnSpc>
                <a:spcPct val="140000"/>
              </a:lnSpc>
            </a:pPr>
            <a:r>
              <a:rPr lang="zh-CN" altLang="en-US" b="1" dirty="0"/>
              <a:t>热流向量与温度梯度成正比</a:t>
            </a:r>
            <a:r>
              <a:rPr lang="zh-CN" altLang="en-US" b="1" dirty="0" smtClean="0"/>
              <a:t>：</a:t>
            </a:r>
            <a:endParaRPr lang="zh-CN" altLang="en-US" b="1" dirty="0"/>
          </a:p>
          <a:p>
            <a:pPr indent="457200" algn="just" fontAlgn="auto">
              <a:lnSpc>
                <a:spcPct val="140000"/>
              </a:lnSpc>
            </a:pPr>
            <a:endParaRPr lang="en-US" altLang="zh-CN" b="1" dirty="0" smtClean="0"/>
          </a:p>
          <a:p>
            <a:pPr indent="457200" algn="just" fontAlgn="auto">
              <a:lnSpc>
                <a:spcPct val="140000"/>
              </a:lnSpc>
            </a:pPr>
            <a:r>
              <a:rPr lang="zh-CN" altLang="en-US" b="1" dirty="0" smtClean="0"/>
              <a:t>负号</a:t>
            </a:r>
            <a:r>
              <a:rPr lang="zh-CN" altLang="en-US" b="1" dirty="0"/>
              <a:t>表明热量是由高温向低温运动．</a:t>
            </a:r>
          </a:p>
        </p:txBody>
      </p:sp>
      <p:pic>
        <p:nvPicPr>
          <p:cNvPr id="665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7062" y="4232997"/>
            <a:ext cx="29813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43521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zh-CN" altLang="en-US" b="1" dirty="0" smtClean="0"/>
              <a:t>      是</a:t>
            </a:r>
            <a:r>
              <a:rPr lang="zh-CN" altLang="en-US" b="1" dirty="0"/>
              <a:t>物体的导热系数</a:t>
            </a:r>
            <a:r>
              <a:rPr lang="zh-CN" altLang="en-US" b="1" dirty="0" smtClean="0"/>
              <a:t>，</a:t>
            </a:r>
            <a:endParaRPr lang="zh-CN" altLang="en-US" b="1" dirty="0"/>
          </a:p>
          <a:p>
            <a:pPr indent="457200" algn="just" fontAlgn="auto">
              <a:lnSpc>
                <a:spcPct val="140000"/>
              </a:lnSpc>
            </a:pPr>
            <a:r>
              <a:rPr lang="en-US" altLang="zh-CN" b="1" dirty="0"/>
              <a:t>(2.7)</a:t>
            </a:r>
            <a:r>
              <a:rPr lang="zh-CN" altLang="en-US" b="1" dirty="0" smtClean="0"/>
              <a:t>称为</a:t>
            </a:r>
            <a:r>
              <a:rPr lang="en-US" altLang="zh-CN" b="1" dirty="0" smtClean="0"/>
              <a:t> Fourier</a:t>
            </a:r>
            <a:r>
              <a:rPr lang="zh-CN" altLang="en-US" b="1" dirty="0" smtClean="0"/>
              <a:t>定律．</a:t>
            </a:r>
            <a:endParaRPr lang="zh-CN" altLang="en-US" b="1" dirty="0"/>
          </a:p>
          <a:p>
            <a:pPr indent="457200" algn="just" fontAlgn="auto">
              <a:lnSpc>
                <a:spcPct val="140000"/>
              </a:lnSpc>
            </a:pPr>
            <a:r>
              <a:rPr lang="zh-CN" altLang="en-US" b="1" dirty="0"/>
              <a:t>把</a:t>
            </a:r>
            <a:r>
              <a:rPr lang="en-US" altLang="zh-CN" b="1" dirty="0"/>
              <a:t>(2.7)</a:t>
            </a:r>
            <a:r>
              <a:rPr lang="zh-CN" altLang="en-US" b="1" dirty="0"/>
              <a:t>代入</a:t>
            </a:r>
            <a:r>
              <a:rPr lang="en-US" altLang="zh-CN" b="1" dirty="0"/>
              <a:t>(2.6)</a:t>
            </a:r>
            <a:r>
              <a:rPr lang="zh-CN" altLang="en-US" b="1" dirty="0"/>
              <a:t>，注意到</a:t>
            </a:r>
          </a:p>
        </p:txBody>
      </p:sp>
      <p:pic>
        <p:nvPicPr>
          <p:cNvPr id="675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6076" y="2477366"/>
            <a:ext cx="3333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6076" y="4326515"/>
            <a:ext cx="24669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75217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zh-CN" altLang="en-US" b="1" dirty="0"/>
              <a:t>从而</a:t>
            </a:r>
            <a:r>
              <a:rPr lang="en-US" altLang="zh-CN" b="1" dirty="0"/>
              <a:t>(2.6)</a:t>
            </a:r>
            <a:r>
              <a:rPr lang="zh-CN" altLang="en-US" b="1" dirty="0"/>
              <a:t>式可改写为</a:t>
            </a:r>
          </a:p>
        </p:txBody>
      </p:sp>
      <p:pic>
        <p:nvPicPr>
          <p:cNvPr id="686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3020291"/>
            <a:ext cx="56102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945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zh-CN" altLang="en-US" b="1" dirty="0"/>
              <a:t>由假设</a:t>
            </a:r>
            <a:r>
              <a:rPr lang="en-US" altLang="zh-CN" b="1" dirty="0"/>
              <a:t>2</a:t>
            </a:r>
            <a:r>
              <a:rPr lang="zh-CN" altLang="en-US" b="1" dirty="0" smtClean="0"/>
              <a:t>，</a:t>
            </a:r>
            <a:r>
              <a:rPr lang="en-US" altLang="zh-CN" b="1" dirty="0" smtClean="0"/>
              <a:t>u</a:t>
            </a:r>
            <a:r>
              <a:rPr lang="zh-CN" altLang="en-US" b="1" dirty="0" smtClean="0"/>
              <a:t>在柱体</a:t>
            </a:r>
            <a:r>
              <a:rPr lang="en-US" altLang="zh-CN" b="1" dirty="0" smtClean="0"/>
              <a:t>                      </a:t>
            </a:r>
            <a:r>
              <a:rPr lang="zh-CN" altLang="en-US" b="1" dirty="0" smtClean="0"/>
              <a:t>内</a:t>
            </a:r>
            <a:endParaRPr lang="zh-CN" altLang="en-US" b="1" dirty="0"/>
          </a:p>
          <a:p>
            <a:pPr indent="457200" algn="just" fontAlgn="auto">
              <a:lnSpc>
                <a:spcPct val="140000"/>
              </a:lnSpc>
            </a:pPr>
            <a:r>
              <a:rPr lang="zh-CN" altLang="en-US" b="1" dirty="0"/>
              <a:t>具有连续偏导数</a:t>
            </a:r>
          </a:p>
        </p:txBody>
      </p:sp>
      <p:pic>
        <p:nvPicPr>
          <p:cNvPr id="696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6272" y="2395538"/>
            <a:ext cx="16097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2122" y="3755448"/>
            <a:ext cx="27241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18929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zh-CN" altLang="en-US" b="1" dirty="0"/>
              <a:t>则应用</a:t>
            </a:r>
            <a:r>
              <a:rPr lang="en-US" altLang="zh-CN" b="1" dirty="0"/>
              <a:t>Gauss</a:t>
            </a:r>
            <a:r>
              <a:rPr lang="zh-CN" altLang="en-US" b="1" dirty="0"/>
              <a:t>公式，立得</a:t>
            </a:r>
          </a:p>
        </p:txBody>
      </p:sp>
      <p:pic>
        <p:nvPicPr>
          <p:cNvPr id="706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2785" y="3151909"/>
            <a:ext cx="6884987"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7953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zh-CN" altLang="en-US" b="1" dirty="0"/>
              <a:t>由于</a:t>
            </a:r>
            <a:r>
              <a:rPr lang="zh-CN" altLang="en-US" b="1" dirty="0" smtClean="0"/>
              <a:t>被积函数</a:t>
            </a:r>
            <a:endParaRPr lang="zh-CN" altLang="en-US" b="1" dirty="0"/>
          </a:p>
          <a:p>
            <a:pPr indent="457200" algn="just" fontAlgn="auto">
              <a:lnSpc>
                <a:spcPct val="140000"/>
              </a:lnSpc>
            </a:pPr>
            <a:r>
              <a:rPr lang="zh-CN" altLang="en-US" b="1" dirty="0" smtClean="0"/>
              <a:t>在</a:t>
            </a:r>
            <a:r>
              <a:rPr lang="en-US" altLang="zh-CN" b="1" dirty="0" smtClean="0"/>
              <a:t>                         </a:t>
            </a:r>
            <a:r>
              <a:rPr lang="zh-CN" altLang="en-US" b="1" dirty="0" smtClean="0"/>
              <a:t>内</a:t>
            </a:r>
            <a:r>
              <a:rPr lang="zh-CN" altLang="en-US" b="1" dirty="0"/>
              <a:t>连续</a:t>
            </a:r>
            <a:r>
              <a:rPr lang="zh-CN" altLang="en-US" b="1" dirty="0" smtClean="0"/>
              <a:t>，</a:t>
            </a:r>
            <a:endParaRPr lang="zh-CN" altLang="en-US" b="1" dirty="0"/>
          </a:p>
          <a:p>
            <a:pPr indent="457200" algn="just" fontAlgn="auto">
              <a:lnSpc>
                <a:spcPct val="140000"/>
              </a:lnSpc>
            </a:pPr>
            <a:r>
              <a:rPr lang="zh-CN" altLang="en-US" b="1" dirty="0" smtClean="0"/>
              <a:t>以及</a:t>
            </a:r>
            <a:r>
              <a:rPr lang="en-US" altLang="zh-CN" b="1" dirty="0" smtClean="0"/>
              <a:t>                </a:t>
            </a:r>
            <a:r>
              <a:rPr lang="zh-CN" altLang="en-US" b="1" dirty="0" smtClean="0"/>
              <a:t>，</a:t>
            </a:r>
            <a:r>
              <a:rPr lang="en-US" altLang="zh-CN" b="1" dirty="0"/>
              <a:t>D</a:t>
            </a:r>
            <a:r>
              <a:rPr lang="zh-CN" altLang="en-US" b="1" dirty="0"/>
              <a:t>的</a:t>
            </a:r>
            <a:r>
              <a:rPr lang="zh-CN" altLang="en-US" b="1" dirty="0" smtClean="0"/>
              <a:t>任意性</a:t>
            </a:r>
            <a:endParaRPr lang="zh-CN" altLang="en-US" b="1" dirty="0"/>
          </a:p>
          <a:p>
            <a:pPr indent="457200" algn="just" fontAlgn="auto">
              <a:lnSpc>
                <a:spcPct val="140000"/>
              </a:lnSpc>
            </a:pPr>
            <a:r>
              <a:rPr lang="zh-CN" altLang="en-US" b="1" dirty="0"/>
              <a:t>又由于物体均匀</a:t>
            </a:r>
            <a:r>
              <a:rPr lang="zh-CN" altLang="en-US" b="1" dirty="0" smtClean="0"/>
              <a:t>，</a:t>
            </a:r>
            <a:endParaRPr lang="zh-CN" altLang="en-US" b="1" dirty="0"/>
          </a:p>
          <a:p>
            <a:pPr indent="457200" algn="just" fontAlgn="auto">
              <a:lnSpc>
                <a:spcPct val="140000"/>
              </a:lnSpc>
            </a:pPr>
            <a:r>
              <a:rPr lang="zh-CN" altLang="en-US" b="1" dirty="0"/>
              <a:t>各向同性</a:t>
            </a:r>
            <a:r>
              <a:rPr lang="zh-CN" altLang="en-US" b="1" dirty="0" smtClean="0"/>
              <a:t>，</a:t>
            </a:r>
            <a:endParaRPr lang="zh-CN" altLang="en-US" b="1" dirty="0"/>
          </a:p>
          <a:p>
            <a:pPr indent="457200" algn="just" fontAlgn="auto">
              <a:lnSpc>
                <a:spcPct val="140000"/>
              </a:lnSpc>
            </a:pPr>
            <a:r>
              <a:rPr lang="en-US" altLang="zh-CN" b="1" dirty="0" smtClean="0"/>
              <a:t>            </a:t>
            </a:r>
            <a:r>
              <a:rPr lang="zh-CN" altLang="en-US" b="1" dirty="0" smtClean="0"/>
              <a:t>都是</a:t>
            </a:r>
            <a:r>
              <a:rPr lang="zh-CN" altLang="en-US" b="1" dirty="0"/>
              <a:t>常数，</a:t>
            </a:r>
          </a:p>
        </p:txBody>
      </p:sp>
      <p:pic>
        <p:nvPicPr>
          <p:cNvPr id="716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538" y="3009900"/>
            <a:ext cx="16097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2310" y="3681413"/>
            <a:ext cx="1066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3862" y="5588145"/>
            <a:ext cx="9810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220661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zh-CN" altLang="en-US" b="1" dirty="0"/>
              <a:t>立得</a:t>
            </a:r>
          </a:p>
          <a:p>
            <a:pPr indent="457200" algn="just" fontAlgn="auto">
              <a:lnSpc>
                <a:spcPct val="140000"/>
              </a:lnSpc>
            </a:pPr>
            <a:endParaRPr lang="en-US" altLang="zh-CN" b="1" dirty="0" smtClean="0"/>
          </a:p>
          <a:p>
            <a:pPr indent="457200" algn="just" fontAlgn="auto">
              <a:lnSpc>
                <a:spcPct val="140000"/>
              </a:lnSpc>
            </a:pPr>
            <a:r>
              <a:rPr lang="zh-CN" altLang="en-US" b="1" dirty="0" smtClean="0"/>
              <a:t>其中</a:t>
            </a:r>
            <a:endParaRPr lang="zh-CN" altLang="en-US" b="1" dirty="0"/>
          </a:p>
        </p:txBody>
      </p:sp>
      <p:pic>
        <p:nvPicPr>
          <p:cNvPr id="727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4597" y="3043238"/>
            <a:ext cx="37814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4767" y="3719513"/>
            <a:ext cx="12382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9917" y="4388428"/>
            <a:ext cx="13239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98268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zh-CN" altLang="en-US" b="1" dirty="0" smtClean="0"/>
              <a:t>      是</a:t>
            </a:r>
            <a:r>
              <a:rPr lang="zh-CN" altLang="en-US" b="1" dirty="0"/>
              <a:t>三维</a:t>
            </a:r>
            <a:r>
              <a:rPr lang="en-US" altLang="zh-CN" b="1" dirty="0"/>
              <a:t>Laplace</a:t>
            </a:r>
            <a:r>
              <a:rPr lang="zh-CN" altLang="en-US" b="1" dirty="0"/>
              <a:t>算子</a:t>
            </a:r>
            <a:r>
              <a:rPr lang="zh-CN" altLang="en-US" b="1" dirty="0" smtClean="0"/>
              <a:t>，</a:t>
            </a:r>
            <a:endParaRPr lang="zh-CN" altLang="en-US" b="1" dirty="0"/>
          </a:p>
          <a:p>
            <a:pPr indent="457200" algn="just" fontAlgn="auto">
              <a:lnSpc>
                <a:spcPct val="140000"/>
              </a:lnSpc>
            </a:pPr>
            <a:r>
              <a:rPr lang="zh-CN" altLang="en-US" b="1" dirty="0" smtClean="0"/>
              <a:t>当</a:t>
            </a:r>
            <a:r>
              <a:rPr lang="en-US" altLang="zh-CN" b="1" dirty="0" smtClean="0"/>
              <a:t>              </a:t>
            </a:r>
            <a:r>
              <a:rPr lang="zh-CN" altLang="en-US" b="1" dirty="0" smtClean="0"/>
              <a:t>时</a:t>
            </a:r>
            <a:r>
              <a:rPr lang="zh-CN" altLang="en-US" b="1" dirty="0"/>
              <a:t>表示热源</a:t>
            </a:r>
            <a:r>
              <a:rPr lang="zh-CN" altLang="en-US" b="1" dirty="0" smtClean="0"/>
              <a:t>；</a:t>
            </a:r>
            <a:endParaRPr lang="zh-CN" altLang="en-US" b="1" dirty="0"/>
          </a:p>
          <a:p>
            <a:pPr indent="457200" algn="just" fontAlgn="auto">
              <a:lnSpc>
                <a:spcPct val="140000"/>
              </a:lnSpc>
            </a:pPr>
            <a:r>
              <a:rPr lang="zh-CN" altLang="en-US" b="1" dirty="0" smtClean="0"/>
              <a:t>当</a:t>
            </a:r>
            <a:r>
              <a:rPr lang="en-US" altLang="zh-CN" b="1" dirty="0" smtClean="0"/>
              <a:t>              </a:t>
            </a:r>
            <a:r>
              <a:rPr lang="zh-CN" altLang="en-US" b="1" dirty="0" smtClean="0"/>
              <a:t>时</a:t>
            </a:r>
            <a:r>
              <a:rPr lang="zh-CN" altLang="en-US" b="1" dirty="0"/>
              <a:t>表示热汇</a:t>
            </a:r>
            <a:r>
              <a:rPr lang="zh-CN" altLang="en-US" b="1" dirty="0" smtClean="0"/>
              <a:t>．</a:t>
            </a:r>
            <a:endParaRPr lang="zh-CN" altLang="en-US" b="1" dirty="0"/>
          </a:p>
          <a:p>
            <a:pPr indent="457200" algn="just" fontAlgn="auto">
              <a:lnSpc>
                <a:spcPct val="140000"/>
              </a:lnSpc>
            </a:pPr>
            <a:r>
              <a:rPr lang="zh-CN" altLang="en-US" b="1" dirty="0"/>
              <a:t>方程</a:t>
            </a:r>
            <a:r>
              <a:rPr lang="en-US" altLang="zh-CN" b="1" dirty="0"/>
              <a:t>(2.8)</a:t>
            </a:r>
            <a:r>
              <a:rPr lang="zh-CN" altLang="en-US" b="1" dirty="0"/>
              <a:t>称为热传导方程．</a:t>
            </a:r>
          </a:p>
        </p:txBody>
      </p:sp>
      <p:pic>
        <p:nvPicPr>
          <p:cNvPr id="737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029" y="2395538"/>
            <a:ext cx="4000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079" y="3055793"/>
            <a:ext cx="8763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079" y="3700463"/>
            <a:ext cx="8763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7677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025236" y="2344419"/>
            <a:ext cx="6137565" cy="3432925"/>
          </a:xfrm>
        </p:spPr>
        <p:txBody>
          <a:bodyPr>
            <a:noAutofit/>
          </a:bodyPr>
          <a:lstStyle/>
          <a:p>
            <a:pPr indent="457200" algn="just" fontAlgn="auto">
              <a:lnSpc>
                <a:spcPct val="150000"/>
              </a:lnSpc>
            </a:pPr>
            <a:r>
              <a:rPr lang="zh-CN" altLang="en-US" b="1" dirty="0"/>
              <a:t>得到了一</a:t>
            </a:r>
            <a:r>
              <a:rPr lang="zh-CN" altLang="en-US" b="1" dirty="0" smtClean="0"/>
              <a:t>个</a:t>
            </a:r>
            <a:endParaRPr lang="zh-CN" altLang="en-US" b="1" dirty="0"/>
          </a:p>
          <a:p>
            <a:pPr indent="457200" algn="just" fontAlgn="auto">
              <a:lnSpc>
                <a:spcPct val="150000"/>
              </a:lnSpc>
            </a:pPr>
            <a:r>
              <a:rPr lang="zh-CN" altLang="en-US" b="1" dirty="0"/>
              <a:t>二阶</a:t>
            </a:r>
            <a:r>
              <a:rPr lang="zh-CN" altLang="en-US" b="1" dirty="0" smtClean="0"/>
              <a:t>常微分方程</a:t>
            </a:r>
            <a:endParaRPr lang="zh-CN" altLang="en-US" b="1" dirty="0"/>
          </a:p>
          <a:p>
            <a:pPr indent="457200" algn="just" fontAlgn="auto">
              <a:lnSpc>
                <a:spcPct val="150000"/>
              </a:lnSpc>
            </a:pPr>
            <a:r>
              <a:rPr lang="zh-CN" altLang="en-US" b="1" dirty="0" smtClean="0"/>
              <a:t>这里</a:t>
            </a:r>
            <a:endParaRPr lang="zh-CN" altLang="en-US" b="1" dirty="0"/>
          </a:p>
          <a:p>
            <a:pPr indent="457200" algn="just" fontAlgn="auto">
              <a:lnSpc>
                <a:spcPct val="150000"/>
              </a:lnSpc>
            </a:pPr>
            <a:r>
              <a:rPr lang="zh-CN" altLang="en-US" b="1" dirty="0"/>
              <a:t>而微</a:t>
            </a:r>
            <a:r>
              <a:rPr lang="zh-CN" altLang="en-US" b="1" dirty="0" smtClean="0"/>
              <a:t>商</a:t>
            </a:r>
            <a:endParaRPr lang="en-US" altLang="zh-CN" b="1" dirty="0"/>
          </a:p>
          <a:p>
            <a:pPr indent="457200" algn="just" fontAlgn="auto">
              <a:lnSpc>
                <a:spcPct val="150000"/>
              </a:lnSpc>
            </a:pPr>
            <a:r>
              <a:rPr lang="zh-CN" altLang="en-US" b="1" dirty="0"/>
              <a:t>是对时间取的，</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7668" y="2985221"/>
            <a:ext cx="20859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5593" y="3714750"/>
            <a:ext cx="27241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2387" y="4426960"/>
            <a:ext cx="15906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4894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zh-CN" altLang="en-US" b="1" dirty="0"/>
              <a:t>其中，</a:t>
            </a:r>
            <a:r>
              <a:rPr lang="zh-CN" altLang="en-US" b="1" dirty="0" smtClean="0"/>
              <a:t>当</a:t>
            </a:r>
            <a:r>
              <a:rPr lang="en-US" altLang="zh-CN" b="1" dirty="0" smtClean="0"/>
              <a:t>                                     </a:t>
            </a:r>
            <a:r>
              <a:rPr lang="zh-CN" altLang="en-US" b="1" dirty="0" smtClean="0"/>
              <a:t>时，</a:t>
            </a:r>
            <a:endParaRPr lang="zh-CN" altLang="en-US" b="1" dirty="0"/>
          </a:p>
          <a:p>
            <a:pPr indent="457200" algn="just" fontAlgn="auto">
              <a:lnSpc>
                <a:spcPct val="140000"/>
              </a:lnSpc>
            </a:pPr>
            <a:r>
              <a:rPr lang="zh-CN" altLang="en-US" b="1" dirty="0"/>
              <a:t>方程</a:t>
            </a:r>
            <a:r>
              <a:rPr lang="zh-CN" altLang="en-US" b="1" dirty="0" smtClean="0"/>
              <a:t>称为齐</a:t>
            </a:r>
            <a:r>
              <a:rPr lang="zh-CN" altLang="en-US" b="1" dirty="0"/>
              <a:t>次</a:t>
            </a:r>
            <a:r>
              <a:rPr lang="zh-CN" altLang="en-US" b="1" dirty="0" smtClean="0"/>
              <a:t>热传导方程，</a:t>
            </a:r>
            <a:endParaRPr lang="zh-CN" altLang="en-US" b="1" dirty="0"/>
          </a:p>
          <a:p>
            <a:pPr indent="457200" algn="just" fontAlgn="auto">
              <a:lnSpc>
                <a:spcPct val="140000"/>
              </a:lnSpc>
            </a:pPr>
            <a:r>
              <a:rPr lang="zh-CN" altLang="en-US" b="1" dirty="0"/>
              <a:t>而</a:t>
            </a:r>
            <a:r>
              <a:rPr lang="zh-CN" altLang="en-US" b="1" dirty="0" smtClean="0"/>
              <a:t>当           </a:t>
            </a:r>
            <a:r>
              <a:rPr lang="en-US" altLang="zh-CN" b="1" dirty="0" smtClean="0"/>
              <a:t>                        </a:t>
            </a:r>
            <a:r>
              <a:rPr lang="zh-CN" altLang="en-US" b="1" dirty="0" smtClean="0"/>
              <a:t>时，</a:t>
            </a:r>
            <a:endParaRPr lang="zh-CN" altLang="en-US" b="1" dirty="0"/>
          </a:p>
          <a:p>
            <a:pPr indent="457200" algn="just" fontAlgn="auto">
              <a:lnSpc>
                <a:spcPct val="140000"/>
              </a:lnSpc>
            </a:pPr>
            <a:r>
              <a:rPr lang="zh-CN" altLang="en-US" b="1" dirty="0"/>
              <a:t>方程</a:t>
            </a:r>
            <a:r>
              <a:rPr lang="zh-CN" altLang="en-US" b="1" dirty="0" smtClean="0"/>
              <a:t>称为非</a:t>
            </a:r>
            <a:r>
              <a:rPr lang="zh-CN" altLang="en-US" b="1" dirty="0"/>
              <a:t>齐次</a:t>
            </a:r>
            <a:r>
              <a:rPr lang="zh-CN" altLang="en-US" b="1" dirty="0" smtClean="0"/>
              <a:t>热传导方程．</a:t>
            </a:r>
            <a:endParaRPr lang="zh-CN" altLang="en-US" b="1" dirty="0"/>
          </a:p>
          <a:p>
            <a:pPr indent="457200" algn="just" fontAlgn="auto">
              <a:lnSpc>
                <a:spcPct val="140000"/>
              </a:lnSpc>
            </a:pPr>
            <a:r>
              <a:rPr lang="zh-CN" altLang="en-US" b="1" dirty="0"/>
              <a:t>通过扩散的物理</a:t>
            </a:r>
            <a:r>
              <a:rPr lang="zh-CN" altLang="en-US" b="1" dirty="0" smtClean="0"/>
              <a:t>现象</a:t>
            </a:r>
            <a:endParaRPr lang="zh-CN" altLang="en-US" b="1" dirty="0"/>
          </a:p>
          <a:p>
            <a:pPr indent="457200" algn="just" fontAlgn="auto">
              <a:lnSpc>
                <a:spcPct val="140000"/>
              </a:lnSpc>
            </a:pPr>
            <a:r>
              <a:rPr lang="zh-CN" altLang="en-US" b="1" dirty="0"/>
              <a:t>也可以得到类似的模型．</a:t>
            </a:r>
          </a:p>
        </p:txBody>
      </p:sp>
      <p:pic>
        <p:nvPicPr>
          <p:cNvPr id="747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6726" y="2358304"/>
            <a:ext cx="27336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197" y="3690938"/>
            <a:ext cx="272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93163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smtClean="0">
                <a:solidFill>
                  <a:prstClr val="white"/>
                </a:solidFill>
              </a:rPr>
              <a:t>Part</a:t>
            </a:r>
            <a:r>
              <a:rPr lang="en-US" altLang="zh-CN" sz="7200" b="1" dirty="0" smtClean="0">
                <a:solidFill>
                  <a:prstClr val="white"/>
                </a:solidFill>
              </a:rPr>
              <a:t>8</a:t>
            </a:r>
            <a:endParaRPr lang="zh-CN" altLang="en-US" sz="7200" b="1" dirty="0">
              <a:solidFill>
                <a:prstClr val="white"/>
              </a:solidFill>
            </a:endParaRPr>
          </a:p>
        </p:txBody>
      </p:sp>
      <p:sp>
        <p:nvSpPr>
          <p:cNvPr id="29" name="矩形 28"/>
          <p:cNvSpPr/>
          <p:nvPr/>
        </p:nvSpPr>
        <p:spPr>
          <a:xfrm>
            <a:off x="5638797" y="2740105"/>
            <a:ext cx="6340197" cy="830997"/>
          </a:xfrm>
          <a:prstGeom prst="rect">
            <a:avLst/>
          </a:prstGeom>
        </p:spPr>
        <p:txBody>
          <a:bodyPr wrap="none" lIns="91440" tIns="45720" rIns="91440" bIns="45720">
            <a:spAutoFit/>
          </a:bodyPr>
          <a:lstStyle/>
          <a:p>
            <a:r>
              <a:rPr lang="zh-CN" altLang="en-US" sz="4800" b="1" dirty="0">
                <a:solidFill>
                  <a:prstClr val="white"/>
                </a:solidFill>
              </a:rPr>
              <a:t>偏微分方程的基本概念</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extLst>
      <p:ext uri="{BB962C8B-B14F-4D97-AF65-F5344CB8AC3E}">
        <p14:creationId xmlns:p14="http://schemas.microsoft.com/office/powerpoint/2010/main" val="102614232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720410"/>
            <a:ext cx="9728946" cy="3112355"/>
          </a:xfrm>
        </p:spPr>
        <p:txBody>
          <a:bodyPr>
            <a:noAutofit/>
          </a:bodyPr>
          <a:lstStyle/>
          <a:p>
            <a:pPr indent="457200" algn="just" fontAlgn="auto">
              <a:lnSpc>
                <a:spcPct val="140000"/>
              </a:lnSpc>
            </a:pPr>
            <a:r>
              <a:rPr lang="en-US" altLang="zh-CN" b="1" dirty="0"/>
              <a:t>1</a:t>
            </a:r>
            <a:r>
              <a:rPr lang="zh-CN" altLang="en-US" b="1" dirty="0"/>
              <a:t>、前面通过</a:t>
            </a:r>
            <a:r>
              <a:rPr lang="zh-CN" altLang="en-US" b="1" dirty="0" smtClean="0"/>
              <a:t>实例</a:t>
            </a:r>
            <a:endParaRPr lang="zh-CN" altLang="en-US" b="1" dirty="0"/>
          </a:p>
          <a:p>
            <a:pPr indent="457200" algn="just" fontAlgn="auto">
              <a:lnSpc>
                <a:spcPct val="140000"/>
              </a:lnSpc>
            </a:pPr>
            <a:r>
              <a:rPr lang="zh-CN" altLang="en-US" b="1" dirty="0"/>
              <a:t>建立了偏微分方程模型</a:t>
            </a:r>
            <a:r>
              <a:rPr lang="en-US" altLang="zh-CN" b="1" dirty="0" smtClean="0"/>
              <a:t>,</a:t>
            </a:r>
            <a:endParaRPr lang="en-US" altLang="zh-CN" b="1" dirty="0"/>
          </a:p>
          <a:p>
            <a:pPr indent="457200" algn="just" fontAlgn="auto">
              <a:lnSpc>
                <a:spcPct val="140000"/>
              </a:lnSpc>
            </a:pPr>
            <a:r>
              <a:rPr lang="zh-CN" altLang="en-US" b="1" dirty="0"/>
              <a:t>下面我们来抽象</a:t>
            </a:r>
            <a:r>
              <a:rPr lang="zh-CN" altLang="en-US" b="1" dirty="0" smtClean="0"/>
              <a:t>出</a:t>
            </a:r>
            <a:endParaRPr lang="zh-CN" altLang="en-US" b="1" dirty="0"/>
          </a:p>
          <a:p>
            <a:pPr indent="457200" algn="just" fontAlgn="auto">
              <a:lnSpc>
                <a:spcPct val="140000"/>
              </a:lnSpc>
            </a:pPr>
            <a:r>
              <a:rPr lang="zh-CN" altLang="en-US" b="1" dirty="0"/>
              <a:t>一般的数学概念</a:t>
            </a:r>
            <a:r>
              <a:rPr lang="en-US" altLang="zh-CN" b="1" dirty="0"/>
              <a:t>.</a:t>
            </a:r>
            <a:endParaRPr lang="zh-CN" altLang="en-US" b="1" dirty="0"/>
          </a:p>
        </p:txBody>
      </p:sp>
    </p:spTree>
    <p:extLst>
      <p:ext uri="{BB962C8B-B14F-4D97-AF65-F5344CB8AC3E}">
        <p14:creationId xmlns:p14="http://schemas.microsoft.com/office/powerpoint/2010/main" val="264306620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01756"/>
            <a:ext cx="9728946" cy="3112355"/>
          </a:xfrm>
        </p:spPr>
        <p:txBody>
          <a:bodyPr>
            <a:noAutofit/>
          </a:bodyPr>
          <a:lstStyle/>
          <a:p>
            <a:pPr indent="457200" algn="just" fontAlgn="auto">
              <a:lnSpc>
                <a:spcPct val="140000"/>
              </a:lnSpc>
            </a:pPr>
            <a:r>
              <a:rPr lang="zh-CN" altLang="en-US" b="1" dirty="0"/>
              <a:t>首先引进</a:t>
            </a:r>
            <a:r>
              <a:rPr lang="zh-CN" altLang="en-US" b="1" dirty="0" smtClean="0"/>
              <a:t>向量</a:t>
            </a:r>
            <a:endParaRPr lang="zh-CN" altLang="en-US" b="1" dirty="0"/>
          </a:p>
          <a:p>
            <a:pPr indent="457200" algn="just" fontAlgn="auto">
              <a:lnSpc>
                <a:spcPct val="140000"/>
              </a:lnSpc>
            </a:pPr>
            <a:endParaRPr lang="en-US" altLang="zh-CN" b="1" dirty="0"/>
          </a:p>
          <a:p>
            <a:pPr indent="457200" algn="just" fontAlgn="auto">
              <a:lnSpc>
                <a:spcPct val="140000"/>
              </a:lnSpc>
            </a:pPr>
            <a:r>
              <a:rPr lang="zh-CN" altLang="en-US" b="1" dirty="0"/>
              <a:t>其</a:t>
            </a:r>
            <a:r>
              <a:rPr lang="zh-CN" altLang="en-US" b="1" dirty="0" smtClean="0"/>
              <a:t>分量</a:t>
            </a:r>
            <a:r>
              <a:rPr lang="en-US" altLang="zh-CN" b="1" dirty="0" smtClean="0"/>
              <a:t>         </a:t>
            </a:r>
            <a:r>
              <a:rPr lang="zh-CN" altLang="en-US" b="1" dirty="0" smtClean="0"/>
              <a:t>是</a:t>
            </a:r>
            <a:r>
              <a:rPr lang="zh-CN" altLang="en-US" b="1" dirty="0"/>
              <a:t>非负整数</a:t>
            </a:r>
            <a:r>
              <a:rPr lang="en-US" altLang="zh-CN" b="1" dirty="0" smtClean="0"/>
              <a:t>,</a:t>
            </a:r>
            <a:endParaRPr lang="en-US" altLang="zh-CN" b="1" dirty="0"/>
          </a:p>
          <a:p>
            <a:pPr indent="457200" algn="just" fontAlgn="auto">
              <a:lnSpc>
                <a:spcPct val="140000"/>
              </a:lnSpc>
            </a:pPr>
            <a:r>
              <a:rPr lang="zh-CN" altLang="en-US" b="1" dirty="0"/>
              <a:t>称该</a:t>
            </a:r>
            <a:r>
              <a:rPr lang="zh-CN" altLang="en-US" b="1" dirty="0" smtClean="0"/>
              <a:t>向量为多重指标</a:t>
            </a:r>
            <a:r>
              <a:rPr lang="en-US" altLang="zh-CN" b="1" dirty="0" smtClean="0"/>
              <a:t>.</a:t>
            </a:r>
            <a:endParaRPr lang="en-US" altLang="zh-CN" b="1" dirty="0"/>
          </a:p>
          <a:p>
            <a:pPr indent="457200" algn="just" fontAlgn="auto">
              <a:lnSpc>
                <a:spcPct val="140000"/>
              </a:lnSpc>
            </a:pPr>
            <a:r>
              <a:rPr lang="zh-CN" altLang="en-US" b="1" dirty="0"/>
              <a:t>所有多重指标的集合</a:t>
            </a:r>
            <a:r>
              <a:rPr lang="zh-CN" altLang="en-US" b="1" dirty="0" smtClean="0"/>
              <a:t>是</a:t>
            </a:r>
            <a:endParaRPr lang="zh-CN" altLang="en-US" b="1" dirty="0"/>
          </a:p>
        </p:txBody>
      </p:sp>
      <p:pic>
        <p:nvPicPr>
          <p:cNvPr id="808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3084368"/>
            <a:ext cx="34385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8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9220" y="3754582"/>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5199" y="4947804"/>
            <a:ext cx="7143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82616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01756"/>
            <a:ext cx="9728946" cy="3112355"/>
          </a:xfrm>
        </p:spPr>
        <p:txBody>
          <a:bodyPr>
            <a:noAutofit/>
          </a:bodyPr>
          <a:lstStyle/>
          <a:p>
            <a:pPr indent="457200" algn="just" fontAlgn="auto">
              <a:lnSpc>
                <a:spcPct val="140000"/>
              </a:lnSpc>
            </a:pPr>
            <a:r>
              <a:rPr lang="zh-CN" altLang="en-US" b="1" dirty="0" smtClean="0"/>
              <a:t>对</a:t>
            </a:r>
            <a:r>
              <a:rPr lang="en-US" altLang="zh-CN" b="1" dirty="0" smtClean="0"/>
              <a:t>                      </a:t>
            </a:r>
            <a:r>
              <a:rPr lang="zh-CN" altLang="en-US" b="1" dirty="0" smtClean="0"/>
              <a:t>和</a:t>
            </a:r>
            <a:r>
              <a:rPr lang="en-US" altLang="zh-CN" b="1" dirty="0" smtClean="0"/>
              <a:t>                   </a:t>
            </a:r>
            <a:r>
              <a:rPr lang="zh-CN" altLang="en-US" b="1" dirty="0" smtClean="0"/>
              <a:t>定义</a:t>
            </a:r>
            <a:endParaRPr lang="zh-CN" altLang="en-US" b="1" dirty="0"/>
          </a:p>
        </p:txBody>
      </p:sp>
      <p:pic>
        <p:nvPicPr>
          <p:cNvPr id="819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946" y="2408960"/>
            <a:ext cx="1371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323" y="2429742"/>
            <a:ext cx="1333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4908" y="3001242"/>
            <a:ext cx="41052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81829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01756"/>
            <a:ext cx="9728946" cy="3112355"/>
          </a:xfrm>
        </p:spPr>
        <p:txBody>
          <a:bodyPr>
            <a:noAutofit/>
          </a:bodyPr>
          <a:lstStyle/>
          <a:p>
            <a:pPr indent="457200" algn="just" fontAlgn="auto">
              <a:lnSpc>
                <a:spcPct val="140000"/>
              </a:lnSpc>
            </a:pPr>
            <a:r>
              <a:rPr lang="zh-CN" altLang="en-US" b="1" dirty="0" smtClean="0"/>
              <a:t>约定</a:t>
            </a:r>
            <a:endParaRPr lang="en-US" altLang="zh-CN" b="1" dirty="0"/>
          </a:p>
          <a:p>
            <a:pPr indent="457200" algn="just" fontAlgn="auto">
              <a:lnSpc>
                <a:spcPct val="140000"/>
              </a:lnSpc>
            </a:pPr>
            <a:r>
              <a:rPr lang="zh-CN" altLang="en-US" b="1" dirty="0" smtClean="0"/>
              <a:t>定义          中的</a:t>
            </a:r>
            <a:r>
              <a:rPr lang="en-US" altLang="zh-CN" b="1" dirty="0" smtClean="0"/>
              <a:t>                </a:t>
            </a:r>
            <a:r>
              <a:rPr lang="zh-CN" altLang="en-US" b="1" dirty="0" smtClean="0"/>
              <a:t>偏序</a:t>
            </a:r>
            <a:r>
              <a:rPr lang="en-US" altLang="zh-CN" b="1" dirty="0" smtClean="0"/>
              <a:t>:</a:t>
            </a:r>
          </a:p>
          <a:p>
            <a:pPr indent="457200" algn="just" fontAlgn="auto">
              <a:lnSpc>
                <a:spcPct val="140000"/>
              </a:lnSpc>
            </a:pPr>
            <a:r>
              <a:rPr lang="zh-CN" altLang="en-US" b="1" dirty="0" smtClean="0"/>
              <a:t>对</a:t>
            </a:r>
            <a:endParaRPr lang="zh-CN" altLang="en-US" b="1" dirty="0"/>
          </a:p>
        </p:txBody>
      </p:sp>
      <p:pic>
        <p:nvPicPr>
          <p:cNvPr id="829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442" y="2473902"/>
            <a:ext cx="12668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0829" y="3105150"/>
            <a:ext cx="5810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7150" y="3084368"/>
            <a:ext cx="11049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1375" y="3752850"/>
            <a:ext cx="2552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5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5479" y="4468524"/>
            <a:ext cx="16859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7557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720410"/>
            <a:ext cx="9728946" cy="3112355"/>
          </a:xfrm>
        </p:spPr>
        <p:txBody>
          <a:bodyPr>
            <a:noAutofit/>
          </a:bodyPr>
          <a:lstStyle/>
          <a:p>
            <a:pPr indent="457200" algn="just" fontAlgn="auto">
              <a:lnSpc>
                <a:spcPct val="140000"/>
              </a:lnSpc>
            </a:pPr>
            <a:r>
              <a:rPr lang="zh-CN" altLang="en-US" b="1" dirty="0"/>
              <a:t>定义</a:t>
            </a:r>
            <a:r>
              <a:rPr lang="en-US" altLang="zh-CN" b="1" dirty="0" smtClean="0"/>
              <a:t>7.1</a:t>
            </a:r>
            <a:endParaRPr lang="en-US" altLang="zh-CN" b="1" dirty="0"/>
          </a:p>
          <a:p>
            <a:pPr indent="457200" algn="just" fontAlgn="auto">
              <a:lnSpc>
                <a:spcPct val="140000"/>
              </a:lnSpc>
            </a:pPr>
            <a:r>
              <a:rPr lang="zh-CN" altLang="en-US" b="1" dirty="0"/>
              <a:t>作用在一个函数</a:t>
            </a:r>
            <a:r>
              <a:rPr lang="zh-CN" altLang="en-US" b="1" dirty="0" smtClean="0"/>
              <a:t>上</a:t>
            </a:r>
            <a:endParaRPr lang="zh-CN" altLang="en-US" b="1" dirty="0"/>
          </a:p>
          <a:p>
            <a:pPr indent="457200" algn="just" fontAlgn="auto">
              <a:lnSpc>
                <a:spcPct val="140000"/>
              </a:lnSpc>
            </a:pPr>
            <a:r>
              <a:rPr lang="zh-CN" altLang="en-US" b="1" dirty="0"/>
              <a:t>产生另外一个函数</a:t>
            </a:r>
            <a:r>
              <a:rPr lang="zh-CN" altLang="en-US" b="1" dirty="0" smtClean="0"/>
              <a:t>的</a:t>
            </a:r>
            <a:endParaRPr lang="zh-CN" altLang="en-US" b="1" dirty="0"/>
          </a:p>
          <a:p>
            <a:pPr indent="457200" algn="just" fontAlgn="auto">
              <a:lnSpc>
                <a:spcPct val="140000"/>
              </a:lnSpc>
            </a:pPr>
            <a:r>
              <a:rPr lang="zh-CN" altLang="en-US" b="1" dirty="0"/>
              <a:t>数学运算规律</a:t>
            </a:r>
            <a:r>
              <a:rPr lang="zh-CN" altLang="en-US" b="1" dirty="0" smtClean="0"/>
              <a:t>称为算子</a:t>
            </a:r>
            <a:r>
              <a:rPr lang="en-US" altLang="zh-CN" b="1" dirty="0" smtClean="0"/>
              <a:t>.</a:t>
            </a:r>
            <a:endParaRPr lang="zh-CN" altLang="en-US" b="1" dirty="0"/>
          </a:p>
        </p:txBody>
      </p:sp>
    </p:spTree>
    <p:extLst>
      <p:ext uri="{BB962C8B-B14F-4D97-AF65-F5344CB8AC3E}">
        <p14:creationId xmlns:p14="http://schemas.microsoft.com/office/powerpoint/2010/main" val="7102981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6"/>
            <a:ext cx="9728946" cy="3112355"/>
          </a:xfrm>
        </p:spPr>
        <p:txBody>
          <a:bodyPr>
            <a:noAutofit/>
          </a:bodyPr>
          <a:lstStyle/>
          <a:p>
            <a:pPr indent="457200" algn="just" fontAlgn="auto">
              <a:lnSpc>
                <a:spcPct val="140000"/>
              </a:lnSpc>
            </a:pPr>
            <a:r>
              <a:rPr lang="zh-CN" altLang="en-US" b="1" dirty="0"/>
              <a:t>如引进微分</a:t>
            </a:r>
            <a:r>
              <a:rPr lang="zh-CN" altLang="en-US" b="1" dirty="0" smtClean="0"/>
              <a:t>记号</a:t>
            </a:r>
            <a:endParaRPr lang="en-US" altLang="zh-CN" b="1" dirty="0" smtClean="0"/>
          </a:p>
          <a:p>
            <a:pPr indent="457200" algn="just" fontAlgn="auto">
              <a:lnSpc>
                <a:spcPct val="140000"/>
              </a:lnSpc>
            </a:pPr>
            <a:r>
              <a:rPr lang="zh-CN" altLang="en-US" b="1" dirty="0" smtClean="0"/>
              <a:t>它</a:t>
            </a:r>
            <a:r>
              <a:rPr lang="zh-CN" altLang="en-US" b="1" dirty="0"/>
              <a:t>作用在可微</a:t>
            </a:r>
            <a:r>
              <a:rPr lang="zh-CN" altLang="en-US" b="1" dirty="0" smtClean="0"/>
              <a:t>函数</a:t>
            </a:r>
            <a:r>
              <a:rPr lang="en-US" altLang="zh-CN" b="1" dirty="0" smtClean="0"/>
              <a:t>u</a:t>
            </a:r>
            <a:r>
              <a:rPr lang="zh-CN" altLang="en-US" b="1" dirty="0" smtClean="0"/>
              <a:t>上</a:t>
            </a:r>
            <a:endParaRPr lang="zh-CN" altLang="en-US" b="1" dirty="0"/>
          </a:p>
          <a:p>
            <a:pPr indent="457200" algn="just" fontAlgn="auto">
              <a:lnSpc>
                <a:spcPct val="140000"/>
              </a:lnSpc>
            </a:pPr>
            <a:r>
              <a:rPr lang="zh-CN" altLang="en-US" b="1" dirty="0" smtClean="0"/>
              <a:t>得到</a:t>
            </a:r>
            <a:r>
              <a:rPr lang="en-US" altLang="zh-CN" b="1" dirty="0" smtClean="0"/>
              <a:t>u</a:t>
            </a:r>
            <a:r>
              <a:rPr lang="zh-CN" altLang="en-US" b="1" dirty="0" smtClean="0"/>
              <a:t>关于</a:t>
            </a:r>
            <a:r>
              <a:rPr lang="en-US" altLang="zh-CN" b="1" dirty="0" smtClean="0"/>
              <a:t>        </a:t>
            </a:r>
            <a:r>
              <a:rPr lang="zh-CN" altLang="en-US" b="1" dirty="0" smtClean="0"/>
              <a:t>的</a:t>
            </a:r>
            <a:r>
              <a:rPr lang="zh-CN" altLang="en-US" b="1" dirty="0"/>
              <a:t>偏导函数</a:t>
            </a:r>
            <a:r>
              <a:rPr lang="en-US" altLang="zh-CN" b="1" dirty="0" smtClean="0"/>
              <a:t>.</a:t>
            </a:r>
            <a:endParaRPr lang="en-US" altLang="zh-CN" b="1" dirty="0"/>
          </a:p>
          <a:p>
            <a:pPr indent="457200" algn="just" fontAlgn="auto">
              <a:lnSpc>
                <a:spcPct val="140000"/>
              </a:lnSpc>
            </a:pPr>
            <a:r>
              <a:rPr lang="zh-CN" altLang="en-US" b="1" dirty="0" smtClean="0"/>
              <a:t>所以</a:t>
            </a:r>
            <a:r>
              <a:rPr lang="en-US" altLang="zh-CN" b="1" dirty="0" smtClean="0"/>
              <a:t>                      </a:t>
            </a:r>
            <a:r>
              <a:rPr lang="zh-CN" altLang="en-US" b="1" dirty="0" smtClean="0"/>
              <a:t>是</a:t>
            </a:r>
            <a:r>
              <a:rPr lang="zh-CN" altLang="en-US" b="1" dirty="0"/>
              <a:t>算子</a:t>
            </a:r>
            <a:r>
              <a:rPr lang="en-US" altLang="zh-CN" b="1" dirty="0" smtClean="0"/>
              <a:t>,</a:t>
            </a:r>
          </a:p>
          <a:p>
            <a:pPr indent="457200" algn="just" fontAlgn="auto">
              <a:lnSpc>
                <a:spcPct val="140000"/>
              </a:lnSpc>
            </a:pPr>
            <a:r>
              <a:rPr lang="zh-CN" altLang="en-US" b="1" dirty="0" smtClean="0"/>
              <a:t>称为偏微分算子</a:t>
            </a:r>
            <a:r>
              <a:rPr lang="en-US" altLang="zh-CN" b="1" dirty="0" smtClean="0"/>
              <a:t>.</a:t>
            </a:r>
            <a:endParaRPr lang="zh-CN" altLang="en-US" b="1" dirty="0"/>
          </a:p>
        </p:txBody>
      </p:sp>
      <p:pic>
        <p:nvPicPr>
          <p:cNvPr id="839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6941" y="2268681"/>
            <a:ext cx="17811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3412" y="3545466"/>
            <a:ext cx="4286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2837" y="4198361"/>
            <a:ext cx="15811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8713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6"/>
            <a:ext cx="9728946" cy="3112355"/>
          </a:xfrm>
        </p:spPr>
        <p:txBody>
          <a:bodyPr>
            <a:noAutofit/>
          </a:bodyPr>
          <a:lstStyle/>
          <a:p>
            <a:pPr indent="457200" algn="just" fontAlgn="auto">
              <a:lnSpc>
                <a:spcPct val="140000"/>
              </a:lnSpc>
            </a:pPr>
            <a:r>
              <a:rPr lang="zh-CN" altLang="en-US" b="1" dirty="0"/>
              <a:t>我们已经学</a:t>
            </a:r>
            <a:r>
              <a:rPr lang="zh-CN" altLang="en-US" b="1" dirty="0" smtClean="0"/>
              <a:t>过</a:t>
            </a:r>
            <a:endParaRPr lang="zh-CN" altLang="en-US" b="1" dirty="0"/>
          </a:p>
          <a:p>
            <a:pPr indent="457200" algn="just" fontAlgn="auto">
              <a:lnSpc>
                <a:spcPct val="140000"/>
              </a:lnSpc>
            </a:pPr>
            <a:r>
              <a:rPr lang="zh-CN" altLang="en-US" b="1" dirty="0"/>
              <a:t>许多偏微分算子</a:t>
            </a:r>
            <a:r>
              <a:rPr lang="en-US" altLang="zh-CN" b="1" dirty="0" smtClean="0"/>
              <a:t>,</a:t>
            </a:r>
            <a:endParaRPr lang="en-US" altLang="zh-CN" b="1" dirty="0"/>
          </a:p>
          <a:p>
            <a:pPr indent="457200" algn="just" fontAlgn="auto">
              <a:lnSpc>
                <a:spcPct val="140000"/>
              </a:lnSpc>
            </a:pPr>
            <a:r>
              <a:rPr lang="zh-CN" altLang="en-US" b="1" dirty="0"/>
              <a:t>例如函数的梯度为</a:t>
            </a:r>
          </a:p>
          <a:p>
            <a:pPr indent="457200" algn="just" fontAlgn="auto">
              <a:lnSpc>
                <a:spcPct val="140000"/>
              </a:lnSpc>
            </a:pPr>
            <a:endParaRPr lang="en-US" altLang="zh-CN" b="1" dirty="0"/>
          </a:p>
          <a:p>
            <a:pPr indent="457200" algn="just" fontAlgn="auto">
              <a:lnSpc>
                <a:spcPct val="140000"/>
              </a:lnSpc>
            </a:pPr>
            <a:r>
              <a:rPr lang="zh-CN" altLang="en-US" b="1" dirty="0" smtClean="0"/>
              <a:t>称为梯度算子</a:t>
            </a:r>
            <a:r>
              <a:rPr lang="en-US" altLang="zh-CN" b="1" dirty="0" smtClean="0"/>
              <a:t>.</a:t>
            </a:r>
            <a:endParaRPr lang="zh-CN" altLang="en-US" b="1" dirty="0"/>
          </a:p>
        </p:txBody>
      </p:sp>
      <p:pic>
        <p:nvPicPr>
          <p:cNvPr id="849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4184506"/>
            <a:ext cx="45624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50503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6"/>
            <a:ext cx="9728946" cy="3112355"/>
          </a:xfrm>
        </p:spPr>
        <p:txBody>
          <a:bodyPr>
            <a:noAutofit/>
          </a:bodyPr>
          <a:lstStyle/>
          <a:p>
            <a:pPr indent="457200" algn="just" fontAlgn="auto">
              <a:lnSpc>
                <a:spcPct val="140000"/>
              </a:lnSpc>
            </a:pPr>
            <a:r>
              <a:rPr lang="zh-CN" altLang="en-US" b="1" dirty="0" smtClean="0"/>
              <a:t>向量</a:t>
            </a:r>
            <a:r>
              <a:rPr lang="zh-CN" altLang="en-US" b="1" dirty="0"/>
              <a:t>函数（场）</a:t>
            </a:r>
          </a:p>
          <a:p>
            <a:pPr indent="457200" algn="just" fontAlgn="auto">
              <a:lnSpc>
                <a:spcPct val="140000"/>
              </a:lnSpc>
            </a:pPr>
            <a:endParaRPr lang="en-US" altLang="zh-CN" b="1" dirty="0"/>
          </a:p>
          <a:p>
            <a:pPr indent="457200" algn="just" fontAlgn="auto">
              <a:lnSpc>
                <a:spcPct val="140000"/>
              </a:lnSpc>
            </a:pPr>
            <a:r>
              <a:rPr lang="zh-CN" altLang="en-US" b="1" dirty="0"/>
              <a:t>引入运算</a:t>
            </a:r>
          </a:p>
        </p:txBody>
      </p:sp>
      <p:pic>
        <p:nvPicPr>
          <p:cNvPr id="860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2877416"/>
            <a:ext cx="38290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0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4229" y="4239491"/>
            <a:ext cx="51720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421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955962" y="2538382"/>
            <a:ext cx="10072255" cy="3432925"/>
          </a:xfrm>
        </p:spPr>
        <p:txBody>
          <a:bodyPr>
            <a:noAutofit/>
          </a:bodyPr>
          <a:lstStyle/>
          <a:p>
            <a:pPr indent="457200" algn="just" fontAlgn="auto">
              <a:lnSpc>
                <a:spcPct val="150000"/>
              </a:lnSpc>
            </a:pPr>
            <a:r>
              <a:rPr lang="en-US" altLang="zh-CN" b="1" dirty="0"/>
              <a:t>1746 </a:t>
            </a:r>
            <a:r>
              <a:rPr lang="zh-CN" altLang="en-US" b="1" dirty="0"/>
              <a:t>年，达朗贝尔在论文</a:t>
            </a:r>
            <a:r>
              <a:rPr lang="en-US" altLang="zh-CN" b="1" dirty="0"/>
              <a:t>《</a:t>
            </a:r>
            <a:r>
              <a:rPr lang="zh-CN" altLang="en-US" b="1" dirty="0"/>
              <a:t>张紧的弦振动时形成的曲线的研究</a:t>
            </a:r>
            <a:r>
              <a:rPr lang="en-US" altLang="zh-CN" b="1" dirty="0"/>
              <a:t>》</a:t>
            </a:r>
            <a:r>
              <a:rPr lang="zh-CN" altLang="en-US" b="1" dirty="0"/>
              <a:t>中，受 </a:t>
            </a:r>
            <a:r>
              <a:rPr lang="en-US" altLang="zh-CN" b="1" dirty="0"/>
              <a:t>1727 </a:t>
            </a:r>
            <a:r>
              <a:rPr lang="zh-CN" altLang="en-US" b="1" dirty="0"/>
              <a:t>年约翰 </a:t>
            </a:r>
            <a:r>
              <a:rPr lang="en-US" altLang="zh-CN" b="1" dirty="0"/>
              <a:t>• </a:t>
            </a:r>
            <a:r>
              <a:rPr lang="zh-CN" altLang="en-US" b="1" dirty="0"/>
              <a:t>伯努利 </a:t>
            </a:r>
            <a:r>
              <a:rPr lang="en-US" altLang="zh-CN" b="1" dirty="0"/>
              <a:t>(Johann Bernoulli) </a:t>
            </a:r>
            <a:r>
              <a:rPr lang="zh-CN" altLang="en-US" b="1" dirty="0"/>
              <a:t>给他儿子丹尼尔 </a:t>
            </a:r>
            <a:r>
              <a:rPr lang="en-US" altLang="zh-CN" b="1" dirty="0"/>
              <a:t>• </a:t>
            </a:r>
            <a:r>
              <a:rPr lang="zh-CN" altLang="en-US" b="1" dirty="0"/>
              <a:t>伯努利的一封信和一篇论文的启发，考虑了一根弹性弦，在弦上等间隔的地方放置着 </a:t>
            </a:r>
            <a:r>
              <a:rPr lang="en-US" altLang="zh-CN" b="1" dirty="0"/>
              <a:t>n </a:t>
            </a:r>
            <a:r>
              <a:rPr lang="zh-CN" altLang="en-US" b="1" dirty="0"/>
              <a:t>个等质量的质点</a:t>
            </a:r>
            <a:r>
              <a:rPr lang="en-US" altLang="zh-CN" b="1" dirty="0"/>
              <a:t>. </a:t>
            </a:r>
            <a:endParaRPr lang="zh-CN" altLang="en-US" b="1"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13851481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6"/>
            <a:ext cx="9728946" cy="3112355"/>
          </a:xfrm>
        </p:spPr>
        <p:txBody>
          <a:bodyPr>
            <a:noAutofit/>
          </a:bodyPr>
          <a:lstStyle/>
          <a:p>
            <a:pPr indent="457200" algn="just" fontAlgn="auto">
              <a:lnSpc>
                <a:spcPct val="140000"/>
              </a:lnSpc>
            </a:pPr>
            <a:r>
              <a:rPr lang="zh-CN" altLang="en-US" b="1" dirty="0" smtClean="0"/>
              <a:t>称为散度算子</a:t>
            </a:r>
            <a:r>
              <a:rPr lang="en-US" altLang="zh-CN" b="1" dirty="0" smtClean="0"/>
              <a:t>.</a:t>
            </a:r>
            <a:endParaRPr lang="en-US" altLang="zh-CN" b="1" dirty="0"/>
          </a:p>
          <a:p>
            <a:pPr indent="457200" algn="just" fontAlgn="auto">
              <a:lnSpc>
                <a:spcPct val="140000"/>
              </a:lnSpc>
            </a:pPr>
            <a:r>
              <a:rPr lang="zh-CN" altLang="en-US" b="1" dirty="0"/>
              <a:t>散度算子可以</a:t>
            </a:r>
            <a:r>
              <a:rPr lang="zh-CN" altLang="en-US" b="1" dirty="0" smtClean="0"/>
              <a:t>看成</a:t>
            </a:r>
            <a:endParaRPr lang="zh-CN" altLang="en-US" b="1" dirty="0"/>
          </a:p>
          <a:p>
            <a:pPr indent="457200" algn="just" fontAlgn="auto">
              <a:lnSpc>
                <a:spcPct val="140000"/>
              </a:lnSpc>
            </a:pPr>
            <a:r>
              <a:rPr lang="zh-CN" altLang="en-US" b="1" dirty="0"/>
              <a:t>梯度算子对向量场作内积</a:t>
            </a:r>
            <a:r>
              <a:rPr lang="en-US" altLang="zh-CN" b="1" dirty="0" smtClean="0"/>
              <a:t>,</a:t>
            </a:r>
            <a:endParaRPr lang="en-US" altLang="zh-CN" b="1" dirty="0"/>
          </a:p>
          <a:p>
            <a:pPr indent="457200" algn="just" fontAlgn="auto">
              <a:lnSpc>
                <a:spcPct val="140000"/>
              </a:lnSpc>
            </a:pPr>
            <a:endParaRPr lang="en-US" altLang="zh-CN" b="1" dirty="0"/>
          </a:p>
          <a:p>
            <a:pPr indent="457200" algn="just" fontAlgn="auto">
              <a:lnSpc>
                <a:spcPct val="140000"/>
              </a:lnSpc>
            </a:pPr>
            <a:r>
              <a:rPr lang="zh-CN" altLang="en-US" b="1" dirty="0" smtClean="0"/>
              <a:t>称</a:t>
            </a:r>
            <a:endParaRPr lang="en-US" altLang="zh-CN" b="1" dirty="0"/>
          </a:p>
          <a:p>
            <a:pPr indent="457200" algn="just" fontAlgn="auto">
              <a:lnSpc>
                <a:spcPct val="140000"/>
              </a:lnSpc>
            </a:pPr>
            <a:r>
              <a:rPr lang="zh-CN" altLang="en-US" b="1" dirty="0" smtClean="0"/>
              <a:t>为拉普拉斯</a:t>
            </a:r>
            <a:r>
              <a:rPr lang="en-US" altLang="zh-CN" b="1" dirty="0"/>
              <a:t>(Laplace)</a:t>
            </a:r>
            <a:r>
              <a:rPr lang="zh-CN" altLang="en-US" b="1" dirty="0" smtClean="0"/>
              <a:t>算子</a:t>
            </a:r>
            <a:r>
              <a:rPr lang="en-US" altLang="zh-CN" b="1" dirty="0" smtClean="0"/>
              <a:t>.</a:t>
            </a:r>
            <a:endParaRPr lang="zh-CN" altLang="en-US" b="1" dirty="0"/>
          </a:p>
        </p:txBody>
      </p:sp>
      <p:pic>
        <p:nvPicPr>
          <p:cNvPr id="870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4176713"/>
            <a:ext cx="16097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0359" y="4849524"/>
            <a:ext cx="36195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99566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6"/>
            <a:ext cx="9728946" cy="3112355"/>
          </a:xfrm>
        </p:spPr>
        <p:txBody>
          <a:bodyPr>
            <a:noAutofit/>
          </a:bodyPr>
          <a:lstStyle/>
          <a:p>
            <a:pPr indent="457200" algn="just" fontAlgn="auto">
              <a:lnSpc>
                <a:spcPct val="140000"/>
              </a:lnSpc>
            </a:pPr>
            <a:r>
              <a:rPr lang="zh-CN" altLang="en-US" b="1" dirty="0"/>
              <a:t>向量函数（场）</a:t>
            </a:r>
          </a:p>
          <a:p>
            <a:pPr indent="457200" algn="just" fontAlgn="auto">
              <a:lnSpc>
                <a:spcPct val="140000"/>
              </a:lnSpc>
            </a:pPr>
            <a:endParaRPr lang="en-US" altLang="zh-CN" b="1" dirty="0"/>
          </a:p>
          <a:p>
            <a:pPr indent="457200" algn="just" fontAlgn="auto">
              <a:lnSpc>
                <a:spcPct val="140000"/>
              </a:lnSpc>
            </a:pPr>
            <a:r>
              <a:rPr lang="zh-CN" altLang="en-US" b="1" dirty="0"/>
              <a:t>称向量场</a:t>
            </a:r>
          </a:p>
          <a:p>
            <a:pPr indent="457200" algn="just" fontAlgn="auto">
              <a:lnSpc>
                <a:spcPct val="140000"/>
              </a:lnSpc>
            </a:pPr>
            <a:endParaRPr lang="en-US" altLang="zh-CN" b="1" dirty="0" smtClean="0"/>
          </a:p>
          <a:p>
            <a:pPr indent="457200" algn="just" fontAlgn="auto">
              <a:lnSpc>
                <a:spcPct val="140000"/>
              </a:lnSpc>
            </a:pPr>
            <a:r>
              <a:rPr lang="zh-CN" altLang="en-US" b="1" dirty="0" smtClean="0"/>
              <a:t>为</a:t>
            </a:r>
            <a:r>
              <a:rPr lang="en-US" altLang="zh-CN" b="1" dirty="0" smtClean="0"/>
              <a:t>       </a:t>
            </a:r>
            <a:r>
              <a:rPr lang="zh-CN" altLang="en-US" b="1" dirty="0" smtClean="0"/>
              <a:t>的旋度（</a:t>
            </a:r>
            <a:r>
              <a:rPr lang="zh-CN" altLang="en-US" b="1" dirty="0"/>
              <a:t>也记</a:t>
            </a:r>
            <a:r>
              <a:rPr lang="zh-CN" altLang="en-US" b="1" dirty="0" smtClean="0"/>
              <a:t>为               ）</a:t>
            </a:r>
            <a:r>
              <a:rPr lang="en-US" altLang="zh-CN" b="1" dirty="0"/>
              <a:t>.</a:t>
            </a:r>
            <a:endParaRPr lang="zh-CN" altLang="en-US" b="1" dirty="0"/>
          </a:p>
        </p:txBody>
      </p:sp>
      <p:pic>
        <p:nvPicPr>
          <p:cNvPr id="880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4617" y="2912485"/>
            <a:ext cx="6831135" cy="65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599" y="4076267"/>
            <a:ext cx="5742828" cy="84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6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168" y="4805363"/>
            <a:ext cx="3333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6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3504" y="4805363"/>
            <a:ext cx="10287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0873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6"/>
            <a:ext cx="9728946" cy="3112355"/>
          </a:xfrm>
        </p:spPr>
        <p:txBody>
          <a:bodyPr>
            <a:noAutofit/>
          </a:bodyPr>
          <a:lstStyle/>
          <a:p>
            <a:pPr indent="457200" algn="just" fontAlgn="auto">
              <a:lnSpc>
                <a:spcPct val="140000"/>
              </a:lnSpc>
            </a:pPr>
            <a:r>
              <a:rPr lang="zh-CN" altLang="en-US" b="1" dirty="0"/>
              <a:t>旋度算子</a:t>
            </a:r>
            <a:r>
              <a:rPr lang="zh-CN" altLang="en-US" b="1" dirty="0" smtClean="0"/>
              <a:t>可以</a:t>
            </a:r>
            <a:endParaRPr lang="zh-CN" altLang="en-US" b="1" dirty="0"/>
          </a:p>
          <a:p>
            <a:pPr indent="457200" algn="just" fontAlgn="auto">
              <a:lnSpc>
                <a:spcPct val="140000"/>
              </a:lnSpc>
            </a:pPr>
            <a:r>
              <a:rPr lang="zh-CN" altLang="en-US" b="1" dirty="0"/>
              <a:t>看成梯度</a:t>
            </a:r>
            <a:r>
              <a:rPr lang="zh-CN" altLang="en-US" b="1" dirty="0" smtClean="0"/>
              <a:t>算子</a:t>
            </a:r>
            <a:endParaRPr lang="zh-CN" altLang="en-US" b="1" dirty="0"/>
          </a:p>
          <a:p>
            <a:pPr indent="457200" algn="just" fontAlgn="auto">
              <a:lnSpc>
                <a:spcPct val="140000"/>
              </a:lnSpc>
            </a:pPr>
            <a:r>
              <a:rPr lang="zh-CN" altLang="en-US" b="1" dirty="0"/>
              <a:t>对向量场作叉乘积</a:t>
            </a:r>
            <a:r>
              <a:rPr lang="en-US" altLang="zh-CN" b="1" dirty="0" smtClean="0"/>
              <a:t>,</a:t>
            </a:r>
            <a:endParaRPr lang="en-US" altLang="zh-CN" b="1" dirty="0"/>
          </a:p>
          <a:p>
            <a:pPr indent="457200" algn="just" fontAlgn="auto">
              <a:lnSpc>
                <a:spcPct val="140000"/>
              </a:lnSpc>
            </a:pPr>
            <a:r>
              <a:rPr lang="zh-CN" altLang="en-US" b="1" dirty="0"/>
              <a:t>即</a:t>
            </a:r>
          </a:p>
        </p:txBody>
      </p:sp>
      <p:pic>
        <p:nvPicPr>
          <p:cNvPr id="890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988" y="4261572"/>
            <a:ext cx="14192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30390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6"/>
            <a:ext cx="9728946" cy="3112355"/>
          </a:xfrm>
        </p:spPr>
        <p:txBody>
          <a:bodyPr>
            <a:noAutofit/>
          </a:bodyPr>
          <a:lstStyle/>
          <a:p>
            <a:pPr indent="457200" algn="just" fontAlgn="auto">
              <a:lnSpc>
                <a:spcPct val="140000"/>
              </a:lnSpc>
            </a:pPr>
            <a:r>
              <a:rPr lang="zh-CN" altLang="en-US" b="1" dirty="0" smtClean="0"/>
              <a:t>设</a:t>
            </a:r>
            <a:r>
              <a:rPr lang="en-US" altLang="zh-CN" b="1" dirty="0" smtClean="0"/>
              <a:t>      </a:t>
            </a:r>
            <a:r>
              <a:rPr lang="zh-CN" altLang="en-US" b="1" dirty="0" smtClean="0"/>
              <a:t>为</a:t>
            </a:r>
            <a:r>
              <a:rPr lang="zh-CN" altLang="en-US" b="1" dirty="0"/>
              <a:t>多重指标</a:t>
            </a:r>
            <a:r>
              <a:rPr lang="zh-CN" altLang="en-US" b="1" dirty="0" smtClean="0"/>
              <a:t>，</a:t>
            </a:r>
            <a:endParaRPr lang="zh-CN" altLang="en-US" b="1" dirty="0"/>
          </a:p>
          <a:p>
            <a:pPr indent="457200" algn="just" fontAlgn="auto">
              <a:lnSpc>
                <a:spcPct val="140000"/>
              </a:lnSpc>
            </a:pPr>
            <a:r>
              <a:rPr lang="zh-CN" altLang="en-US" b="1" dirty="0" smtClean="0"/>
              <a:t>记    </a:t>
            </a:r>
            <a:r>
              <a:rPr lang="en-US" altLang="zh-CN" b="1" dirty="0" smtClean="0"/>
              <a:t>                  </a:t>
            </a:r>
            <a:r>
              <a:rPr lang="zh-CN" altLang="en-US" b="1" dirty="0" smtClean="0"/>
              <a:t>引进</a:t>
            </a:r>
            <a:r>
              <a:rPr lang="en-US" altLang="zh-CN" b="1" dirty="0" smtClean="0"/>
              <a:t>m</a:t>
            </a:r>
            <a:r>
              <a:rPr lang="zh-CN" altLang="en-US" b="1" dirty="0" smtClean="0"/>
              <a:t>阶的</a:t>
            </a:r>
            <a:endParaRPr lang="zh-CN" altLang="en-US" b="1" dirty="0"/>
          </a:p>
          <a:p>
            <a:pPr indent="457200" algn="just" fontAlgn="auto">
              <a:lnSpc>
                <a:spcPct val="140000"/>
              </a:lnSpc>
            </a:pPr>
            <a:r>
              <a:rPr lang="zh-CN" altLang="en-US" b="1" dirty="0"/>
              <a:t>偏</a:t>
            </a:r>
            <a:r>
              <a:rPr lang="zh-CN" altLang="en-US" b="1" dirty="0" smtClean="0"/>
              <a:t>微分算子</a:t>
            </a:r>
            <a:endParaRPr lang="zh-CN" altLang="en-US" b="1" dirty="0"/>
          </a:p>
        </p:txBody>
      </p:sp>
      <p:pic>
        <p:nvPicPr>
          <p:cNvPr id="901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274" y="2337089"/>
            <a:ext cx="3143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1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7274" y="2951018"/>
            <a:ext cx="15621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11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0761" y="3560618"/>
            <a:ext cx="657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1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1961" y="4236893"/>
            <a:ext cx="36576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45481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6"/>
            <a:ext cx="9728946" cy="3112355"/>
          </a:xfrm>
        </p:spPr>
        <p:txBody>
          <a:bodyPr>
            <a:noAutofit/>
          </a:bodyPr>
          <a:lstStyle/>
          <a:p>
            <a:pPr indent="457200" algn="just" fontAlgn="auto">
              <a:lnSpc>
                <a:spcPct val="140000"/>
              </a:lnSpc>
            </a:pPr>
            <a:r>
              <a:rPr lang="zh-CN" altLang="en-US" b="1" dirty="0"/>
              <a:t>例如下面的算子：</a:t>
            </a:r>
          </a:p>
          <a:p>
            <a:pPr indent="457200" algn="just" fontAlgn="auto">
              <a:lnSpc>
                <a:spcPct val="140000"/>
              </a:lnSpc>
            </a:pPr>
            <a:endParaRPr lang="zh-CN" altLang="en-US" b="1" dirty="0"/>
          </a:p>
          <a:p>
            <a:pPr indent="457200" algn="just" fontAlgn="auto">
              <a:lnSpc>
                <a:spcPct val="140000"/>
              </a:lnSpc>
            </a:pPr>
            <a:endParaRPr lang="en-US" altLang="zh-CN" b="1" dirty="0" smtClean="0"/>
          </a:p>
          <a:p>
            <a:pPr indent="457200" algn="just" fontAlgn="auto">
              <a:lnSpc>
                <a:spcPct val="140000"/>
              </a:lnSpc>
            </a:pPr>
            <a:endParaRPr lang="en-US" altLang="zh-CN" b="1" dirty="0" smtClean="0"/>
          </a:p>
          <a:p>
            <a:pPr indent="457200" algn="just" fontAlgn="auto">
              <a:lnSpc>
                <a:spcPct val="140000"/>
              </a:lnSpc>
            </a:pPr>
            <a:r>
              <a:rPr lang="zh-CN" altLang="en-US" b="1" dirty="0" smtClean="0"/>
              <a:t>也</a:t>
            </a:r>
            <a:r>
              <a:rPr lang="zh-CN" altLang="en-US" b="1" dirty="0"/>
              <a:t>是偏微分算子</a:t>
            </a:r>
            <a:r>
              <a:rPr lang="en-US" altLang="zh-CN" b="1" dirty="0"/>
              <a:t>.</a:t>
            </a:r>
            <a:endParaRPr lang="zh-CN" altLang="en-US" b="1" dirty="0"/>
          </a:p>
        </p:txBody>
      </p:sp>
      <p:pic>
        <p:nvPicPr>
          <p:cNvPr id="911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2999510"/>
            <a:ext cx="43910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96106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6"/>
            <a:ext cx="9728946" cy="3112355"/>
          </a:xfrm>
        </p:spPr>
        <p:txBody>
          <a:bodyPr>
            <a:noAutofit/>
          </a:bodyPr>
          <a:lstStyle/>
          <a:p>
            <a:pPr indent="457200" algn="just" fontAlgn="auto">
              <a:lnSpc>
                <a:spcPct val="140000"/>
              </a:lnSpc>
            </a:pPr>
            <a:r>
              <a:rPr lang="zh-CN" altLang="en-US" b="1" dirty="0"/>
              <a:t>线性偏</a:t>
            </a:r>
            <a:r>
              <a:rPr lang="zh-CN" altLang="en-US" b="1" dirty="0" smtClean="0"/>
              <a:t>微分算子</a:t>
            </a:r>
            <a:endParaRPr lang="en-US" altLang="zh-CN" b="1" dirty="0"/>
          </a:p>
          <a:p>
            <a:pPr indent="457200" algn="just" fontAlgn="auto">
              <a:lnSpc>
                <a:spcPct val="140000"/>
              </a:lnSpc>
            </a:pPr>
            <a:r>
              <a:rPr lang="zh-CN" altLang="en-US" b="1" dirty="0"/>
              <a:t>如果一个偏</a:t>
            </a:r>
            <a:r>
              <a:rPr lang="zh-CN" altLang="en-US" b="1" dirty="0" smtClean="0"/>
              <a:t>微分算子</a:t>
            </a:r>
            <a:r>
              <a:rPr lang="en-US" altLang="zh-CN" b="1" dirty="0" smtClean="0"/>
              <a:t>L</a:t>
            </a:r>
            <a:endParaRPr lang="en-US" altLang="zh-CN" b="1" dirty="0"/>
          </a:p>
          <a:p>
            <a:pPr indent="457200" algn="just" fontAlgn="auto">
              <a:lnSpc>
                <a:spcPct val="140000"/>
              </a:lnSpc>
            </a:pPr>
            <a:r>
              <a:rPr lang="zh-CN" altLang="en-US" b="1" dirty="0"/>
              <a:t>满足下面的</a:t>
            </a:r>
            <a:r>
              <a:rPr lang="en-US" altLang="zh-CN" b="1" dirty="0" smtClean="0"/>
              <a:t>:</a:t>
            </a:r>
            <a:endParaRPr lang="en-US" altLang="zh-CN" b="1" dirty="0"/>
          </a:p>
          <a:p>
            <a:pPr indent="457200" algn="just" fontAlgn="auto">
              <a:lnSpc>
                <a:spcPct val="140000"/>
              </a:lnSpc>
            </a:pPr>
            <a:r>
              <a:rPr lang="zh-CN" altLang="en-US" b="1" dirty="0"/>
              <a:t>（</a:t>
            </a:r>
            <a:r>
              <a:rPr lang="en-US" altLang="zh-CN" b="1" dirty="0"/>
              <a:t>1</a:t>
            </a:r>
            <a:r>
              <a:rPr lang="zh-CN" altLang="en-US" b="1" dirty="0"/>
              <a:t>）</a:t>
            </a:r>
            <a:r>
              <a:rPr lang="zh-CN" altLang="en-US" b="1" dirty="0" smtClean="0"/>
              <a:t>常数</a:t>
            </a:r>
            <a:r>
              <a:rPr lang="en-US" altLang="zh-CN" b="1" dirty="0" smtClean="0"/>
              <a:t>c</a:t>
            </a:r>
            <a:r>
              <a:rPr lang="zh-CN" altLang="en-US" b="1" dirty="0" smtClean="0"/>
              <a:t>可以提到</a:t>
            </a:r>
            <a:r>
              <a:rPr lang="zh-CN" altLang="en-US" b="1" dirty="0"/>
              <a:t>算子的外面</a:t>
            </a:r>
            <a:r>
              <a:rPr lang="en-US" altLang="zh-CN" b="1" dirty="0"/>
              <a:t>:</a:t>
            </a:r>
          </a:p>
        </p:txBody>
      </p:sp>
      <p:pic>
        <p:nvPicPr>
          <p:cNvPr id="921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8325" y="5003223"/>
            <a:ext cx="36385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34374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6"/>
            <a:ext cx="9728946" cy="3112355"/>
          </a:xfrm>
        </p:spPr>
        <p:txBody>
          <a:bodyPr>
            <a:noAutofit/>
          </a:bodyPr>
          <a:lstStyle/>
          <a:p>
            <a:pPr indent="457200" algn="just" fontAlgn="auto">
              <a:lnSpc>
                <a:spcPct val="140000"/>
              </a:lnSpc>
            </a:pPr>
            <a:r>
              <a:rPr lang="zh-CN" altLang="en-US" b="1" dirty="0"/>
              <a:t>（</a:t>
            </a:r>
            <a:r>
              <a:rPr lang="en-US" altLang="zh-CN" b="1" dirty="0"/>
              <a:t>2</a:t>
            </a:r>
            <a:r>
              <a:rPr lang="zh-CN" altLang="en-US" b="1" dirty="0"/>
              <a:t>）偏微分算子</a:t>
            </a:r>
            <a:r>
              <a:rPr lang="zh-CN" altLang="en-US" b="1" dirty="0" smtClean="0"/>
              <a:t>作用</a:t>
            </a:r>
            <a:endParaRPr lang="zh-CN" altLang="en-US" b="1" dirty="0"/>
          </a:p>
          <a:p>
            <a:pPr indent="457200" algn="just" fontAlgn="auto">
              <a:lnSpc>
                <a:spcPct val="140000"/>
              </a:lnSpc>
            </a:pPr>
            <a:r>
              <a:rPr lang="zh-CN" altLang="en-US" b="1" dirty="0"/>
              <a:t>在两个函数的和上</a:t>
            </a:r>
            <a:r>
              <a:rPr lang="zh-CN" altLang="en-US" b="1" dirty="0" smtClean="0"/>
              <a:t>等于</a:t>
            </a:r>
            <a:endParaRPr lang="zh-CN" altLang="en-US" b="1" dirty="0"/>
          </a:p>
          <a:p>
            <a:pPr indent="457200" algn="just" fontAlgn="auto">
              <a:lnSpc>
                <a:spcPct val="140000"/>
              </a:lnSpc>
            </a:pPr>
            <a:r>
              <a:rPr lang="zh-CN" altLang="en-US" b="1" dirty="0"/>
              <a:t>分别作用在函数上之和</a:t>
            </a:r>
            <a:r>
              <a:rPr lang="en-US" altLang="zh-CN" b="1" dirty="0"/>
              <a:t>:</a:t>
            </a:r>
          </a:p>
        </p:txBody>
      </p:sp>
      <p:pic>
        <p:nvPicPr>
          <p:cNvPr id="931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4241223"/>
            <a:ext cx="40100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4050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6"/>
            <a:ext cx="9728946" cy="3112355"/>
          </a:xfrm>
        </p:spPr>
        <p:txBody>
          <a:bodyPr>
            <a:noAutofit/>
          </a:bodyPr>
          <a:lstStyle/>
          <a:p>
            <a:pPr indent="457200" algn="just" fontAlgn="auto">
              <a:lnSpc>
                <a:spcPct val="140000"/>
              </a:lnSpc>
            </a:pPr>
            <a:r>
              <a:rPr lang="zh-CN" altLang="en-US" b="1" dirty="0"/>
              <a:t>结合 </a:t>
            </a:r>
            <a:r>
              <a:rPr lang="en-US" altLang="zh-CN" b="1" dirty="0"/>
              <a:t>(1.1) </a:t>
            </a:r>
            <a:r>
              <a:rPr lang="zh-CN" altLang="en-US" b="1" dirty="0"/>
              <a:t>和 </a:t>
            </a:r>
            <a:r>
              <a:rPr lang="en-US" altLang="zh-CN" b="1" dirty="0"/>
              <a:t>(1.2) </a:t>
            </a:r>
            <a:r>
              <a:rPr lang="zh-CN" altLang="en-US" b="1" dirty="0" smtClean="0"/>
              <a:t>得</a:t>
            </a:r>
            <a:endParaRPr lang="zh-CN" altLang="en-US" b="1" dirty="0"/>
          </a:p>
          <a:p>
            <a:pPr indent="457200" algn="just" fontAlgn="auto">
              <a:lnSpc>
                <a:spcPct val="140000"/>
              </a:lnSpc>
            </a:pPr>
            <a:endParaRPr lang="en-US" altLang="zh-CN" b="1" dirty="0" smtClean="0"/>
          </a:p>
          <a:p>
            <a:pPr indent="457200" algn="just" fontAlgn="auto">
              <a:lnSpc>
                <a:spcPct val="140000"/>
              </a:lnSpc>
            </a:pPr>
            <a:endParaRPr lang="en-US" altLang="zh-CN" b="1" dirty="0" smtClean="0"/>
          </a:p>
          <a:p>
            <a:pPr indent="457200" algn="just" fontAlgn="auto">
              <a:lnSpc>
                <a:spcPct val="140000"/>
              </a:lnSpc>
            </a:pPr>
            <a:r>
              <a:rPr lang="zh-CN" altLang="en-US" b="1" dirty="0" smtClean="0"/>
              <a:t>这里</a:t>
            </a:r>
            <a:r>
              <a:rPr lang="en-US" altLang="zh-CN" b="1" dirty="0" smtClean="0"/>
              <a:t>                 </a:t>
            </a:r>
            <a:r>
              <a:rPr lang="zh-CN" altLang="en-US" b="1" dirty="0" smtClean="0"/>
              <a:t>是</a:t>
            </a:r>
            <a:r>
              <a:rPr lang="zh-CN" altLang="en-US" b="1" dirty="0"/>
              <a:t>任意常数</a:t>
            </a:r>
            <a:r>
              <a:rPr lang="en-US" altLang="zh-CN" b="1" dirty="0" smtClean="0"/>
              <a:t>.</a:t>
            </a:r>
            <a:endParaRPr lang="en-US" altLang="zh-CN" b="1" dirty="0"/>
          </a:p>
          <a:p>
            <a:pPr indent="457200" algn="just" fontAlgn="auto">
              <a:lnSpc>
                <a:spcPct val="140000"/>
              </a:lnSpc>
            </a:pPr>
            <a:r>
              <a:rPr lang="zh-CN" altLang="en-US" b="1" dirty="0"/>
              <a:t>则称这个偏微分算子</a:t>
            </a:r>
            <a:r>
              <a:rPr lang="zh-CN" altLang="en-US" b="1" dirty="0" smtClean="0"/>
              <a:t>为</a:t>
            </a:r>
            <a:endParaRPr lang="zh-CN" altLang="en-US" b="1" dirty="0"/>
          </a:p>
          <a:p>
            <a:pPr indent="457200" algn="just" fontAlgn="auto">
              <a:lnSpc>
                <a:spcPct val="140000"/>
              </a:lnSpc>
            </a:pPr>
            <a:r>
              <a:rPr lang="zh-CN" altLang="en-US" b="1" dirty="0" smtClean="0"/>
              <a:t>线性</a:t>
            </a:r>
            <a:r>
              <a:rPr lang="zh-CN" altLang="en-US" b="1" dirty="0"/>
              <a:t>偏</a:t>
            </a:r>
            <a:r>
              <a:rPr lang="zh-CN" altLang="en-US" b="1" dirty="0" smtClean="0"/>
              <a:t>微分算子</a:t>
            </a:r>
            <a:r>
              <a:rPr lang="en-US" altLang="zh-CN" b="1" dirty="0" smtClean="0"/>
              <a:t>.</a:t>
            </a:r>
            <a:endParaRPr lang="en-US" altLang="zh-CN" b="1" dirty="0"/>
          </a:p>
        </p:txBody>
      </p:sp>
      <p:pic>
        <p:nvPicPr>
          <p:cNvPr id="942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3037176"/>
            <a:ext cx="46386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2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3945" y="4215678"/>
            <a:ext cx="10572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02329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zh-CN" altLang="en-US" b="1" dirty="0"/>
              <a:t>由线性偏</a:t>
            </a:r>
            <a:r>
              <a:rPr lang="zh-CN" altLang="en-US" b="1" dirty="0" smtClean="0"/>
              <a:t>微分算子</a:t>
            </a:r>
          </a:p>
          <a:p>
            <a:pPr indent="457200" algn="just" fontAlgn="auto">
              <a:lnSpc>
                <a:spcPct val="140000"/>
              </a:lnSpc>
            </a:pPr>
            <a:r>
              <a:rPr lang="zh-CN" altLang="en-US" b="1" dirty="0" smtClean="0"/>
              <a:t>作用</a:t>
            </a:r>
            <a:r>
              <a:rPr lang="zh-CN" altLang="en-US" b="1" dirty="0"/>
              <a:t>在未知函数</a:t>
            </a:r>
            <a:r>
              <a:rPr lang="zh-CN" altLang="en-US" b="1" dirty="0" smtClean="0"/>
              <a:t>上</a:t>
            </a:r>
            <a:endParaRPr lang="zh-CN" altLang="en-US" b="1" dirty="0"/>
          </a:p>
          <a:p>
            <a:pPr indent="457200" algn="just" fontAlgn="auto">
              <a:lnSpc>
                <a:spcPct val="140000"/>
              </a:lnSpc>
            </a:pPr>
            <a:r>
              <a:rPr lang="zh-CN" altLang="en-US" b="1" dirty="0"/>
              <a:t>形成的方程</a:t>
            </a:r>
            <a:r>
              <a:rPr lang="zh-CN" altLang="en-US" b="1" dirty="0" smtClean="0"/>
              <a:t>称为</a:t>
            </a:r>
            <a:endParaRPr lang="zh-CN" altLang="en-US" b="1" dirty="0"/>
          </a:p>
          <a:p>
            <a:pPr indent="457200" algn="just" fontAlgn="auto">
              <a:lnSpc>
                <a:spcPct val="140000"/>
              </a:lnSpc>
            </a:pPr>
            <a:r>
              <a:rPr lang="zh-CN" altLang="en-US" b="1" dirty="0" smtClean="0"/>
              <a:t>线性偏微分方程</a:t>
            </a:r>
            <a:r>
              <a:rPr lang="en-US" altLang="zh-CN" b="1" dirty="0" smtClean="0"/>
              <a:t>,</a:t>
            </a:r>
            <a:endParaRPr lang="en-US" altLang="zh-CN" b="1" dirty="0"/>
          </a:p>
          <a:p>
            <a:pPr indent="457200" algn="just" fontAlgn="auto">
              <a:lnSpc>
                <a:spcPct val="140000"/>
              </a:lnSpc>
            </a:pPr>
            <a:r>
              <a:rPr lang="zh-CN" altLang="en-US" b="1" dirty="0"/>
              <a:t>即具有如下形式：</a:t>
            </a:r>
          </a:p>
        </p:txBody>
      </p:sp>
    </p:spTree>
    <p:extLst>
      <p:ext uri="{BB962C8B-B14F-4D97-AF65-F5344CB8AC3E}">
        <p14:creationId xmlns:p14="http://schemas.microsoft.com/office/powerpoint/2010/main" val="262452987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endParaRPr lang="en-US" altLang="zh-CN" b="1" dirty="0" smtClean="0"/>
          </a:p>
          <a:p>
            <a:pPr indent="457200" algn="just" fontAlgn="auto">
              <a:lnSpc>
                <a:spcPct val="140000"/>
              </a:lnSpc>
            </a:pPr>
            <a:r>
              <a:rPr lang="zh-CN" altLang="en-US" b="1" dirty="0" smtClean="0"/>
              <a:t>也就是方程</a:t>
            </a:r>
            <a:endParaRPr lang="zh-CN" altLang="en-US" b="1" dirty="0"/>
          </a:p>
          <a:p>
            <a:pPr indent="457200" algn="just" fontAlgn="auto">
              <a:lnSpc>
                <a:spcPct val="140000"/>
              </a:lnSpc>
            </a:pPr>
            <a:r>
              <a:rPr lang="zh-CN" altLang="en-US" b="1" dirty="0"/>
              <a:t>关于未知</a:t>
            </a:r>
            <a:r>
              <a:rPr lang="zh-CN" altLang="en-US" b="1" dirty="0" smtClean="0"/>
              <a:t>函数</a:t>
            </a:r>
            <a:endParaRPr lang="zh-CN" altLang="en-US" b="1" dirty="0"/>
          </a:p>
          <a:p>
            <a:pPr indent="457200" algn="just" fontAlgn="auto">
              <a:lnSpc>
                <a:spcPct val="140000"/>
              </a:lnSpc>
            </a:pPr>
            <a:r>
              <a:rPr lang="zh-CN" altLang="en-US" b="1" dirty="0"/>
              <a:t>和各阶</a:t>
            </a:r>
            <a:r>
              <a:rPr lang="zh-CN" altLang="en-US" b="1" dirty="0" smtClean="0"/>
              <a:t>偏导数</a:t>
            </a:r>
            <a:endParaRPr lang="zh-CN" altLang="en-US" b="1" dirty="0"/>
          </a:p>
          <a:p>
            <a:pPr indent="457200" algn="just" fontAlgn="auto">
              <a:lnSpc>
                <a:spcPct val="140000"/>
              </a:lnSpc>
            </a:pPr>
            <a:r>
              <a:rPr lang="zh-CN" altLang="en-US" b="1" dirty="0"/>
              <a:t>都是线性的。</a:t>
            </a:r>
          </a:p>
        </p:txBody>
      </p:sp>
      <p:pic>
        <p:nvPicPr>
          <p:cNvPr id="952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981" y="2223222"/>
            <a:ext cx="4419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824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955962" y="2538382"/>
            <a:ext cx="10072255" cy="3432925"/>
          </a:xfrm>
        </p:spPr>
        <p:txBody>
          <a:bodyPr>
            <a:noAutofit/>
          </a:bodyPr>
          <a:lstStyle/>
          <a:p>
            <a:pPr indent="457200" algn="just" fontAlgn="auto">
              <a:lnSpc>
                <a:spcPct val="150000"/>
              </a:lnSpc>
            </a:pPr>
            <a:r>
              <a:rPr lang="zh-CN" altLang="en-US" b="1" dirty="0"/>
              <a:t>弦被当成“小珠的弦”，即弦被看成由 </a:t>
            </a:r>
            <a:r>
              <a:rPr lang="en-US" altLang="zh-CN" b="1" dirty="0"/>
              <a:t>n </a:t>
            </a:r>
            <a:r>
              <a:rPr lang="zh-CN" altLang="en-US" b="1" dirty="0"/>
              <a:t>个离散的、相等的、等间隔的，并且彼此间用没有重量的柔软的弹性绳相连接的“珠子”构成．为了处理连续的弦，“珠子”的数目允许变成无穷多个，同时每一个“珠子”的大小和质量都减小，使得当“珠子”个数增加时总质量趋近连续弦的质量</a:t>
            </a:r>
            <a:r>
              <a:rPr lang="en-US" altLang="zh-CN" b="1" dirty="0"/>
              <a:t>.</a:t>
            </a:r>
            <a:endParaRPr lang="zh-CN" altLang="en-US" b="1"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50179443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zh-CN" altLang="en-US" b="1" dirty="0" smtClean="0"/>
              <a:t>这里</a:t>
            </a:r>
            <a:endParaRPr lang="en-US" altLang="zh-CN" b="1" dirty="0"/>
          </a:p>
          <a:p>
            <a:pPr indent="457200" algn="just" fontAlgn="auto">
              <a:lnSpc>
                <a:spcPct val="140000"/>
              </a:lnSpc>
            </a:pPr>
            <a:r>
              <a:rPr lang="zh-CN" altLang="en-US" b="1" dirty="0" smtClean="0"/>
              <a:t>和</a:t>
            </a:r>
            <a:r>
              <a:rPr lang="en-US" altLang="zh-CN" b="1" dirty="0" smtClean="0"/>
              <a:t>f</a:t>
            </a:r>
            <a:r>
              <a:rPr lang="zh-CN" altLang="en-US" b="1" dirty="0" smtClean="0"/>
              <a:t>是</a:t>
            </a:r>
            <a:r>
              <a:rPr lang="zh-CN" altLang="en-US" b="1" dirty="0"/>
              <a:t>不依赖未知</a:t>
            </a:r>
            <a:r>
              <a:rPr lang="zh-CN" altLang="en-US" b="1" dirty="0" smtClean="0"/>
              <a:t>函数</a:t>
            </a:r>
            <a:r>
              <a:rPr lang="en-US" altLang="zh-CN" b="1" dirty="0" smtClean="0"/>
              <a:t>u</a:t>
            </a:r>
            <a:endParaRPr lang="en-US" altLang="zh-CN" b="1" dirty="0"/>
          </a:p>
          <a:p>
            <a:pPr indent="457200" algn="just" fontAlgn="auto">
              <a:lnSpc>
                <a:spcPct val="140000"/>
              </a:lnSpc>
            </a:pPr>
            <a:r>
              <a:rPr lang="zh-CN" altLang="en-US" b="1" dirty="0"/>
              <a:t>及其导数的给定函数</a:t>
            </a:r>
            <a:r>
              <a:rPr lang="en-US" altLang="zh-CN" b="1" dirty="0" smtClean="0"/>
              <a:t>,</a:t>
            </a:r>
            <a:endParaRPr lang="en-US" altLang="zh-CN" b="1" dirty="0"/>
          </a:p>
          <a:p>
            <a:pPr indent="457200" algn="just" fontAlgn="auto">
              <a:lnSpc>
                <a:spcPct val="140000"/>
              </a:lnSpc>
            </a:pPr>
            <a:r>
              <a:rPr lang="en-US" altLang="zh-CN" b="1" dirty="0" smtClean="0"/>
              <a:t>f(x)</a:t>
            </a:r>
            <a:r>
              <a:rPr lang="zh-CN" altLang="en-US" b="1" dirty="0" smtClean="0"/>
              <a:t>称为非</a:t>
            </a:r>
            <a:r>
              <a:rPr lang="zh-CN" altLang="en-US" b="1" dirty="0"/>
              <a:t>齐次</a:t>
            </a:r>
            <a:r>
              <a:rPr lang="zh-CN" altLang="en-US" b="1" dirty="0" smtClean="0"/>
              <a:t>项</a:t>
            </a:r>
            <a:endParaRPr lang="en-US" altLang="zh-CN" b="1" dirty="0"/>
          </a:p>
          <a:p>
            <a:pPr indent="457200" algn="just" fontAlgn="auto">
              <a:lnSpc>
                <a:spcPct val="140000"/>
              </a:lnSpc>
            </a:pPr>
            <a:r>
              <a:rPr lang="zh-CN" altLang="en-US" b="1" dirty="0" smtClean="0"/>
              <a:t>或自由项</a:t>
            </a:r>
            <a:r>
              <a:rPr lang="en-US" altLang="zh-CN" b="1" dirty="0" smtClean="0"/>
              <a:t>.</a:t>
            </a:r>
            <a:endParaRPr lang="zh-CN" altLang="en-US" b="1" dirty="0"/>
          </a:p>
        </p:txBody>
      </p:sp>
      <p:pic>
        <p:nvPicPr>
          <p:cNvPr id="9625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5580" y="2511137"/>
            <a:ext cx="2876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2296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zh-CN" altLang="en-US" b="1" dirty="0" smtClean="0"/>
              <a:t>如果</a:t>
            </a:r>
            <a:r>
              <a:rPr lang="zh-CN" altLang="en-US" b="1" dirty="0"/>
              <a:t>非齐次</a:t>
            </a:r>
            <a:r>
              <a:rPr lang="zh-CN" altLang="en-US" b="1" dirty="0" smtClean="0"/>
              <a:t>项</a:t>
            </a:r>
            <a:endParaRPr lang="en-US" altLang="zh-CN" b="1" dirty="0"/>
          </a:p>
          <a:p>
            <a:pPr indent="457200" algn="just" fontAlgn="auto">
              <a:lnSpc>
                <a:spcPct val="140000"/>
              </a:lnSpc>
            </a:pPr>
            <a:r>
              <a:rPr lang="zh-CN" altLang="en-US" b="1" dirty="0"/>
              <a:t>则称它</a:t>
            </a:r>
            <a:r>
              <a:rPr lang="zh-CN" altLang="en-US" b="1" dirty="0" smtClean="0"/>
              <a:t>为</a:t>
            </a:r>
            <a:endParaRPr lang="zh-CN" altLang="en-US" b="1" dirty="0"/>
          </a:p>
          <a:p>
            <a:pPr indent="457200" algn="just" fontAlgn="auto">
              <a:lnSpc>
                <a:spcPct val="140000"/>
              </a:lnSpc>
            </a:pPr>
            <a:r>
              <a:rPr lang="zh-CN" altLang="en-US" b="1" dirty="0" smtClean="0"/>
              <a:t>齐</a:t>
            </a:r>
            <a:r>
              <a:rPr lang="zh-CN" altLang="en-US" b="1" dirty="0"/>
              <a:t>次线性</a:t>
            </a:r>
            <a:r>
              <a:rPr lang="zh-CN" altLang="en-US" b="1" dirty="0" smtClean="0"/>
              <a:t>偏微分方程</a:t>
            </a:r>
            <a:r>
              <a:rPr lang="en-US" altLang="zh-CN" b="1" dirty="0" smtClean="0"/>
              <a:t>.</a:t>
            </a:r>
            <a:endParaRPr lang="en-US" altLang="zh-CN" b="1" dirty="0"/>
          </a:p>
          <a:p>
            <a:pPr indent="457200" algn="just" fontAlgn="auto">
              <a:lnSpc>
                <a:spcPct val="140000"/>
              </a:lnSpc>
            </a:pPr>
            <a:r>
              <a:rPr lang="zh-CN" altLang="en-US" b="1" dirty="0"/>
              <a:t>否则</a:t>
            </a:r>
            <a:r>
              <a:rPr lang="zh-CN" altLang="en-US" b="1" dirty="0" smtClean="0"/>
              <a:t>称为</a:t>
            </a:r>
            <a:endParaRPr lang="zh-CN" altLang="en-US" b="1" dirty="0"/>
          </a:p>
          <a:p>
            <a:pPr indent="457200" algn="just" fontAlgn="auto">
              <a:lnSpc>
                <a:spcPct val="140000"/>
              </a:lnSpc>
            </a:pPr>
            <a:r>
              <a:rPr lang="zh-CN" altLang="en-US" b="1" dirty="0" smtClean="0"/>
              <a:t>非</a:t>
            </a:r>
            <a:r>
              <a:rPr lang="zh-CN" altLang="en-US" b="1" dirty="0"/>
              <a:t>齐次线性</a:t>
            </a:r>
            <a:r>
              <a:rPr lang="zh-CN" altLang="en-US" b="1" dirty="0" smtClean="0"/>
              <a:t>偏微分方程</a:t>
            </a:r>
            <a:r>
              <a:rPr lang="en-US" altLang="zh-CN" b="1" dirty="0" smtClean="0"/>
              <a:t>.</a:t>
            </a:r>
            <a:endParaRPr lang="zh-CN" altLang="en-US" b="1" dirty="0"/>
          </a:p>
        </p:txBody>
      </p:sp>
      <p:pic>
        <p:nvPicPr>
          <p:cNvPr id="972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952" y="2528888"/>
            <a:ext cx="11239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171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zh-CN" altLang="en-US" b="1" dirty="0"/>
              <a:t>现在给</a:t>
            </a:r>
            <a:r>
              <a:rPr lang="zh-CN" altLang="en-US" b="1" dirty="0" smtClean="0"/>
              <a:t>出</a:t>
            </a:r>
            <a:endParaRPr lang="zh-CN" altLang="en-US" b="1" dirty="0"/>
          </a:p>
          <a:p>
            <a:pPr indent="457200" algn="just" fontAlgn="auto">
              <a:lnSpc>
                <a:spcPct val="140000"/>
              </a:lnSpc>
            </a:pPr>
            <a:r>
              <a:rPr lang="zh-CN" altLang="en-US" b="1" dirty="0"/>
              <a:t>偏微分方程的一般概念</a:t>
            </a:r>
            <a:r>
              <a:rPr lang="zh-CN" altLang="en-US" b="1" dirty="0" smtClean="0"/>
              <a:t>：</a:t>
            </a:r>
            <a:endParaRPr lang="zh-CN" altLang="en-US" b="1" dirty="0"/>
          </a:p>
          <a:p>
            <a:pPr indent="457200" algn="just" fontAlgn="auto">
              <a:lnSpc>
                <a:spcPct val="140000"/>
              </a:lnSpc>
            </a:pPr>
            <a:r>
              <a:rPr lang="zh-CN" altLang="en-US" b="1" dirty="0"/>
              <a:t>对</a:t>
            </a:r>
            <a:r>
              <a:rPr lang="zh-CN" altLang="en-US" b="1" dirty="0" smtClean="0"/>
              <a:t>整数</a:t>
            </a:r>
            <a:endParaRPr lang="zh-CN" altLang="en-US" b="1" dirty="0"/>
          </a:p>
          <a:p>
            <a:pPr indent="457200" algn="just" fontAlgn="auto">
              <a:lnSpc>
                <a:spcPct val="140000"/>
              </a:lnSpc>
            </a:pPr>
            <a:r>
              <a:rPr lang="en-US" altLang="zh-CN" b="1" dirty="0" smtClean="0"/>
              <a:t>      </a:t>
            </a:r>
            <a:r>
              <a:rPr lang="zh-CN" altLang="en-US" b="1" dirty="0" smtClean="0"/>
              <a:t>是</a:t>
            </a:r>
            <a:r>
              <a:rPr lang="en-US" altLang="zh-CN" b="1" dirty="0" smtClean="0"/>
              <a:t>         </a:t>
            </a:r>
            <a:r>
              <a:rPr lang="zh-CN" altLang="en-US" b="1" dirty="0" smtClean="0"/>
              <a:t>中</a:t>
            </a:r>
            <a:r>
              <a:rPr lang="zh-CN" altLang="en-US" b="1" dirty="0"/>
              <a:t>的开子集</a:t>
            </a:r>
            <a:r>
              <a:rPr lang="en-US" altLang="zh-CN" b="1" dirty="0"/>
              <a:t>.</a:t>
            </a:r>
            <a:endParaRPr lang="zh-CN" altLang="en-US" b="1" dirty="0"/>
          </a:p>
        </p:txBody>
      </p:sp>
      <p:pic>
        <p:nvPicPr>
          <p:cNvPr id="983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7637" y="3817793"/>
            <a:ext cx="14001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30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2" y="4487573"/>
            <a:ext cx="3714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30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5747" y="4487573"/>
            <a:ext cx="6000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68059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zh-CN" altLang="en-US" b="1" dirty="0"/>
              <a:t>偏微分方程</a:t>
            </a:r>
            <a:r>
              <a:rPr lang="en-US" altLang="zh-CN" b="1" dirty="0"/>
              <a:t>(</a:t>
            </a:r>
            <a:r>
              <a:rPr lang="zh-CN" altLang="en-US" b="1" dirty="0"/>
              <a:t>组</a:t>
            </a:r>
            <a:r>
              <a:rPr lang="en-US" altLang="zh-CN" b="1" dirty="0"/>
              <a:t>)</a:t>
            </a:r>
            <a:r>
              <a:rPr lang="zh-CN" altLang="en-US" b="1" dirty="0"/>
              <a:t>的阶数</a:t>
            </a:r>
            <a:r>
              <a:rPr lang="zh-CN" altLang="en-US" b="1" dirty="0" smtClean="0"/>
              <a:t>：</a:t>
            </a:r>
            <a:endParaRPr lang="en-US" altLang="zh-CN" b="1" dirty="0"/>
          </a:p>
          <a:p>
            <a:pPr indent="457200" algn="just" fontAlgn="auto">
              <a:lnSpc>
                <a:spcPct val="140000"/>
              </a:lnSpc>
            </a:pPr>
            <a:r>
              <a:rPr lang="zh-CN" altLang="en-US" b="1" dirty="0"/>
              <a:t>一个偏微分方程</a:t>
            </a:r>
            <a:r>
              <a:rPr lang="en-US" altLang="zh-CN" b="1" dirty="0"/>
              <a:t>(</a:t>
            </a:r>
            <a:r>
              <a:rPr lang="zh-CN" altLang="en-US" b="1" dirty="0"/>
              <a:t>组</a:t>
            </a:r>
            <a:r>
              <a:rPr lang="en-US" altLang="zh-CN" b="1" dirty="0"/>
              <a:t>)</a:t>
            </a:r>
            <a:r>
              <a:rPr lang="zh-CN" altLang="en-US" b="1" dirty="0" smtClean="0"/>
              <a:t>中</a:t>
            </a:r>
            <a:endParaRPr lang="zh-CN" altLang="en-US" b="1" dirty="0"/>
          </a:p>
          <a:p>
            <a:pPr indent="457200" algn="just" fontAlgn="auto">
              <a:lnSpc>
                <a:spcPct val="140000"/>
              </a:lnSpc>
            </a:pPr>
            <a:r>
              <a:rPr lang="zh-CN" altLang="en-US" b="1" dirty="0"/>
              <a:t>最高阶偏导数的阶</a:t>
            </a:r>
            <a:r>
              <a:rPr lang="zh-CN" altLang="en-US" b="1" dirty="0" smtClean="0"/>
              <a:t>数</a:t>
            </a:r>
            <a:endParaRPr lang="zh-CN" altLang="en-US" b="1" dirty="0"/>
          </a:p>
          <a:p>
            <a:pPr indent="457200" algn="just" fontAlgn="auto">
              <a:lnSpc>
                <a:spcPct val="140000"/>
              </a:lnSpc>
            </a:pPr>
            <a:r>
              <a:rPr lang="zh-CN" altLang="en-US" b="1" dirty="0"/>
              <a:t>称为</a:t>
            </a:r>
            <a:r>
              <a:rPr lang="zh-CN" altLang="en-US" b="1" dirty="0" smtClean="0"/>
              <a:t>这个</a:t>
            </a:r>
            <a:endParaRPr lang="zh-CN" altLang="en-US" b="1" dirty="0"/>
          </a:p>
          <a:p>
            <a:pPr indent="457200" algn="just" fontAlgn="auto">
              <a:lnSpc>
                <a:spcPct val="140000"/>
              </a:lnSpc>
            </a:pPr>
            <a:r>
              <a:rPr lang="zh-CN" altLang="en-US" b="1" dirty="0" smtClean="0"/>
              <a:t>偏微分方程</a:t>
            </a:r>
            <a:r>
              <a:rPr lang="en-US" altLang="zh-CN" b="1" dirty="0"/>
              <a:t>(</a:t>
            </a:r>
            <a:r>
              <a:rPr lang="zh-CN" altLang="en-US" b="1" dirty="0"/>
              <a:t>组</a:t>
            </a:r>
            <a:r>
              <a:rPr lang="en-US" altLang="zh-CN" b="1" dirty="0"/>
              <a:t>)</a:t>
            </a:r>
            <a:r>
              <a:rPr lang="zh-CN" altLang="en-US" b="1" dirty="0"/>
              <a:t>的阶</a:t>
            </a:r>
            <a:r>
              <a:rPr lang="zh-CN" altLang="en-US" b="1" dirty="0" smtClean="0"/>
              <a:t>数，</a:t>
            </a:r>
            <a:endParaRPr lang="zh-CN" altLang="en-US" b="1" dirty="0"/>
          </a:p>
        </p:txBody>
      </p:sp>
    </p:spTree>
    <p:extLst>
      <p:ext uri="{BB962C8B-B14F-4D97-AF65-F5344CB8AC3E}">
        <p14:creationId xmlns:p14="http://schemas.microsoft.com/office/powerpoint/2010/main" val="341522940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zh-CN" altLang="en-US" b="1" dirty="0"/>
              <a:t>即形如</a:t>
            </a:r>
          </a:p>
          <a:p>
            <a:pPr indent="457200" algn="just" fontAlgn="auto">
              <a:lnSpc>
                <a:spcPct val="140000"/>
              </a:lnSpc>
            </a:pPr>
            <a:endParaRPr lang="en-US" altLang="zh-CN" b="1" dirty="0"/>
          </a:p>
          <a:p>
            <a:pPr indent="457200" algn="just" fontAlgn="auto">
              <a:lnSpc>
                <a:spcPct val="140000"/>
              </a:lnSpc>
            </a:pPr>
            <a:r>
              <a:rPr lang="zh-CN" altLang="en-US" b="1" dirty="0" smtClean="0"/>
              <a:t>称为</a:t>
            </a:r>
            <a:r>
              <a:rPr lang="en-US" altLang="zh-CN" b="1" dirty="0" smtClean="0"/>
              <a:t>m</a:t>
            </a:r>
            <a:r>
              <a:rPr lang="zh-CN" altLang="en-US" b="1" dirty="0" smtClean="0"/>
              <a:t>阶偏微分方程</a:t>
            </a:r>
            <a:r>
              <a:rPr lang="en-US" altLang="zh-CN" b="1" dirty="0" smtClean="0"/>
              <a:t>.</a:t>
            </a:r>
          </a:p>
          <a:p>
            <a:pPr indent="457200" algn="just" fontAlgn="auto">
              <a:lnSpc>
                <a:spcPct val="140000"/>
              </a:lnSpc>
            </a:pPr>
            <a:r>
              <a:rPr lang="zh-CN" altLang="en-US" b="1" dirty="0" smtClean="0"/>
              <a:t>这里</a:t>
            </a:r>
            <a:endParaRPr lang="en-US" altLang="zh-CN" b="1" dirty="0"/>
          </a:p>
          <a:p>
            <a:pPr indent="457200" algn="just" fontAlgn="auto">
              <a:lnSpc>
                <a:spcPct val="140000"/>
              </a:lnSpc>
            </a:pPr>
            <a:r>
              <a:rPr lang="zh-CN" altLang="en-US" b="1" dirty="0" smtClean="0"/>
              <a:t>且</a:t>
            </a:r>
            <a:endParaRPr lang="zh-CN" altLang="en-US" b="1" dirty="0"/>
          </a:p>
        </p:txBody>
      </p:sp>
      <p:pic>
        <p:nvPicPr>
          <p:cNvPr id="993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366" y="3185680"/>
            <a:ext cx="8370887"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957" y="4502295"/>
            <a:ext cx="46577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9620" y="5105834"/>
            <a:ext cx="13811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63691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374047"/>
            <a:ext cx="9728946" cy="3112355"/>
          </a:xfrm>
        </p:spPr>
        <p:txBody>
          <a:bodyPr>
            <a:noAutofit/>
          </a:bodyPr>
          <a:lstStyle/>
          <a:p>
            <a:pPr indent="457200" algn="just" fontAlgn="auto">
              <a:lnSpc>
                <a:spcPct val="140000"/>
              </a:lnSpc>
            </a:pPr>
            <a:r>
              <a:rPr lang="zh-CN" altLang="en-US" b="1" dirty="0" smtClean="0"/>
              <a:t>如果</a:t>
            </a:r>
            <a:r>
              <a:rPr lang="zh-CN" altLang="en-US" b="1" dirty="0"/>
              <a:t>对</a:t>
            </a:r>
            <a:r>
              <a:rPr lang="zh-CN" altLang="en-US" b="1" dirty="0" smtClean="0"/>
              <a:t>所有</a:t>
            </a:r>
            <a:endParaRPr lang="en-US" altLang="zh-CN" b="1" dirty="0" smtClean="0"/>
          </a:p>
          <a:p>
            <a:pPr indent="457200" algn="just" fontAlgn="auto">
              <a:lnSpc>
                <a:spcPct val="140000"/>
              </a:lnSpc>
            </a:pPr>
            <a:r>
              <a:rPr lang="zh-CN" altLang="en-US" b="1" dirty="0" smtClean="0"/>
              <a:t>函数</a:t>
            </a:r>
            <a:r>
              <a:rPr lang="en-US" altLang="zh-CN" b="1" dirty="0" smtClean="0"/>
              <a:t>u</a:t>
            </a:r>
            <a:r>
              <a:rPr lang="zh-CN" altLang="en-US" b="1" dirty="0" smtClean="0"/>
              <a:t>和</a:t>
            </a:r>
            <a:r>
              <a:rPr lang="zh-CN" altLang="en-US" b="1" dirty="0"/>
              <a:t>它的</a:t>
            </a:r>
            <a:r>
              <a:rPr lang="zh-CN" altLang="en-US" b="1" dirty="0" smtClean="0"/>
              <a:t>偏导数</a:t>
            </a:r>
            <a:endParaRPr lang="zh-CN" altLang="en-US" b="1" dirty="0"/>
          </a:p>
          <a:p>
            <a:pPr indent="457200" algn="just" fontAlgn="auto">
              <a:lnSpc>
                <a:spcPct val="140000"/>
              </a:lnSpc>
            </a:pPr>
            <a:r>
              <a:rPr lang="zh-CN" altLang="en-US" b="1" dirty="0"/>
              <a:t>满足等式 </a:t>
            </a:r>
            <a:r>
              <a:rPr lang="en-US" altLang="zh-CN" b="1" dirty="0"/>
              <a:t>(1.7</a:t>
            </a:r>
            <a:r>
              <a:rPr lang="en-US" altLang="zh-CN" b="1" dirty="0" smtClean="0"/>
              <a:t>),</a:t>
            </a:r>
            <a:endParaRPr lang="en-US" altLang="zh-CN" b="1" dirty="0"/>
          </a:p>
          <a:p>
            <a:pPr indent="457200" algn="just" fontAlgn="auto">
              <a:lnSpc>
                <a:spcPct val="140000"/>
              </a:lnSpc>
            </a:pPr>
            <a:r>
              <a:rPr lang="zh-CN" altLang="en-US" b="1" dirty="0"/>
              <a:t>称这个</a:t>
            </a:r>
            <a:r>
              <a:rPr lang="zh-CN" altLang="en-US" b="1" dirty="0" smtClean="0"/>
              <a:t>函数</a:t>
            </a:r>
            <a:r>
              <a:rPr lang="en-US" altLang="zh-CN" b="1" dirty="0" smtClean="0"/>
              <a:t>u=u(x)</a:t>
            </a:r>
            <a:endParaRPr lang="en-US" altLang="zh-CN" b="1" dirty="0"/>
          </a:p>
          <a:p>
            <a:pPr indent="457200" algn="just" fontAlgn="auto">
              <a:lnSpc>
                <a:spcPct val="140000"/>
              </a:lnSpc>
            </a:pPr>
            <a:r>
              <a:rPr lang="zh-CN" altLang="en-US" b="1" dirty="0"/>
              <a:t>是 </a:t>
            </a:r>
            <a:r>
              <a:rPr lang="en-US" altLang="zh-CN" b="1" dirty="0"/>
              <a:t>(1.7) </a:t>
            </a:r>
            <a:r>
              <a:rPr lang="zh-CN" altLang="en-US" b="1" dirty="0" smtClean="0"/>
              <a:t>在      上的</a:t>
            </a:r>
            <a:endParaRPr lang="zh-CN" altLang="en-US" b="1" dirty="0"/>
          </a:p>
          <a:p>
            <a:pPr indent="457200" algn="just" fontAlgn="auto">
              <a:lnSpc>
                <a:spcPct val="140000"/>
              </a:lnSpc>
            </a:pPr>
            <a:r>
              <a:rPr lang="zh-CN" altLang="en-US" b="1" dirty="0" smtClean="0"/>
              <a:t>偏微分方程</a:t>
            </a:r>
            <a:r>
              <a:rPr lang="zh-CN" altLang="en-US" b="1" dirty="0"/>
              <a:t>的</a:t>
            </a:r>
            <a:r>
              <a:rPr lang="zh-CN" altLang="en-US" b="1" dirty="0" smtClean="0"/>
              <a:t>解</a:t>
            </a:r>
            <a:r>
              <a:rPr lang="en-US" altLang="zh-CN" b="1" dirty="0" smtClean="0"/>
              <a:t>.</a:t>
            </a:r>
            <a:endParaRPr lang="zh-CN" altLang="en-US" b="1" dirty="0"/>
          </a:p>
        </p:txBody>
      </p:sp>
      <p:pic>
        <p:nvPicPr>
          <p:cNvPr id="1003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7634" y="2456584"/>
            <a:ext cx="12001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1421" y="5019675"/>
            <a:ext cx="3524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87969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zh-CN" altLang="en-US" b="1" dirty="0"/>
              <a:t>半线性、拟</a:t>
            </a:r>
            <a:r>
              <a:rPr lang="zh-CN" altLang="en-US" b="1" dirty="0" smtClean="0"/>
              <a:t>线性和非线性偏微分方程</a:t>
            </a:r>
            <a:endParaRPr lang="en-US" altLang="zh-CN" b="1" dirty="0"/>
          </a:p>
          <a:p>
            <a:pPr indent="457200" algn="just" fontAlgn="auto">
              <a:lnSpc>
                <a:spcPct val="140000"/>
              </a:lnSpc>
            </a:pPr>
            <a:r>
              <a:rPr lang="en-US" altLang="zh-CN" b="1" dirty="0"/>
              <a:t>(1)</a:t>
            </a:r>
            <a:r>
              <a:rPr lang="zh-CN" altLang="en-US" b="1" dirty="0"/>
              <a:t>如果一个偏微分方程</a:t>
            </a:r>
            <a:r>
              <a:rPr lang="zh-CN" altLang="en-US" b="1" dirty="0" smtClean="0"/>
              <a:t>的</a:t>
            </a:r>
            <a:endParaRPr lang="zh-CN" altLang="en-US" b="1" dirty="0"/>
          </a:p>
          <a:p>
            <a:pPr indent="457200" algn="just" fontAlgn="auto">
              <a:lnSpc>
                <a:spcPct val="140000"/>
              </a:lnSpc>
            </a:pPr>
            <a:r>
              <a:rPr lang="zh-CN" altLang="en-US" b="1" dirty="0"/>
              <a:t>最高阶偏导数项是线性的</a:t>
            </a:r>
            <a:r>
              <a:rPr lang="en-US" altLang="zh-CN" b="1" dirty="0" smtClean="0"/>
              <a:t>,</a:t>
            </a:r>
            <a:endParaRPr lang="en-US" altLang="zh-CN" b="1" dirty="0"/>
          </a:p>
          <a:p>
            <a:pPr indent="457200" algn="just" fontAlgn="auto">
              <a:lnSpc>
                <a:spcPct val="140000"/>
              </a:lnSpc>
            </a:pPr>
            <a:r>
              <a:rPr lang="zh-CN" altLang="en-US" b="1" dirty="0"/>
              <a:t>而未知函数</a:t>
            </a:r>
            <a:r>
              <a:rPr lang="zh-CN" altLang="en-US" b="1" dirty="0" smtClean="0"/>
              <a:t>和</a:t>
            </a:r>
            <a:endParaRPr lang="zh-CN" altLang="en-US" b="1" dirty="0"/>
          </a:p>
          <a:p>
            <a:pPr indent="457200" algn="just" fontAlgn="auto">
              <a:lnSpc>
                <a:spcPct val="140000"/>
              </a:lnSpc>
            </a:pPr>
            <a:r>
              <a:rPr lang="zh-CN" altLang="en-US" b="1" dirty="0"/>
              <a:t>它的低阶偏导数项是非线性的</a:t>
            </a:r>
            <a:r>
              <a:rPr lang="en-US" altLang="zh-CN" b="1" dirty="0"/>
              <a:t>,</a:t>
            </a:r>
            <a:endParaRPr lang="zh-CN" altLang="en-US" b="1" dirty="0"/>
          </a:p>
        </p:txBody>
      </p:sp>
    </p:spTree>
    <p:extLst>
      <p:ext uri="{BB962C8B-B14F-4D97-AF65-F5344CB8AC3E}">
        <p14:creationId xmlns:p14="http://schemas.microsoft.com/office/powerpoint/2010/main" val="15388143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387901"/>
            <a:ext cx="9728946" cy="3112355"/>
          </a:xfrm>
        </p:spPr>
        <p:txBody>
          <a:bodyPr>
            <a:noAutofit/>
          </a:bodyPr>
          <a:lstStyle/>
          <a:p>
            <a:pPr indent="457200" algn="just" fontAlgn="auto">
              <a:lnSpc>
                <a:spcPct val="140000"/>
              </a:lnSpc>
            </a:pPr>
            <a:r>
              <a:rPr lang="zh-CN" altLang="en-US" b="1" dirty="0"/>
              <a:t>即具有如下形式</a:t>
            </a:r>
          </a:p>
          <a:p>
            <a:pPr indent="457200" algn="just" fontAlgn="auto">
              <a:lnSpc>
                <a:spcPct val="140000"/>
              </a:lnSpc>
            </a:pPr>
            <a:endParaRPr lang="en-US" altLang="zh-CN" b="1" dirty="0"/>
          </a:p>
          <a:p>
            <a:pPr indent="457200" algn="just" fontAlgn="auto">
              <a:lnSpc>
                <a:spcPct val="140000"/>
              </a:lnSpc>
            </a:pPr>
            <a:r>
              <a:rPr lang="en-US" altLang="zh-CN" b="1" dirty="0"/>
              <a:t> </a:t>
            </a:r>
            <a:r>
              <a:rPr lang="zh-CN" altLang="en-US" b="1" dirty="0"/>
              <a:t>则称它</a:t>
            </a:r>
            <a:r>
              <a:rPr lang="zh-CN" altLang="en-US" b="1" dirty="0" smtClean="0"/>
              <a:t>为半线性偏微分方程</a:t>
            </a:r>
            <a:r>
              <a:rPr lang="en-US" altLang="zh-CN" b="1" dirty="0" smtClean="0"/>
              <a:t>}</a:t>
            </a:r>
            <a:endParaRPr lang="en-US" altLang="zh-CN" b="1" dirty="0"/>
          </a:p>
          <a:p>
            <a:pPr indent="457200" algn="just" fontAlgn="auto">
              <a:lnSpc>
                <a:spcPct val="140000"/>
              </a:lnSpc>
            </a:pPr>
            <a:r>
              <a:rPr lang="en-US" altLang="zh-CN" b="1" dirty="0" smtClean="0"/>
              <a:t> </a:t>
            </a:r>
            <a:r>
              <a:rPr lang="zh-CN" altLang="en-US" b="1" dirty="0" smtClean="0"/>
              <a:t>这里</a:t>
            </a:r>
            <a:r>
              <a:rPr lang="en-US" altLang="zh-CN" b="1" dirty="0" smtClean="0"/>
              <a:t>                                                        </a:t>
            </a:r>
            <a:r>
              <a:rPr lang="zh-CN" altLang="en-US" b="1" dirty="0" smtClean="0"/>
              <a:t>是</a:t>
            </a:r>
            <a:endParaRPr lang="zh-CN" altLang="en-US" b="1" dirty="0"/>
          </a:p>
          <a:p>
            <a:pPr indent="457200" algn="just" fontAlgn="auto">
              <a:lnSpc>
                <a:spcPct val="140000"/>
              </a:lnSpc>
            </a:pPr>
            <a:r>
              <a:rPr lang="zh-CN" altLang="en-US" b="1" dirty="0"/>
              <a:t> 自变量以及未知函数</a:t>
            </a:r>
            <a:r>
              <a:rPr lang="zh-CN" altLang="en-US" b="1" dirty="0" smtClean="0"/>
              <a:t>的</a:t>
            </a:r>
            <a:endParaRPr lang="zh-CN" altLang="en-US" b="1" dirty="0"/>
          </a:p>
          <a:p>
            <a:pPr indent="457200" algn="just" fontAlgn="auto">
              <a:lnSpc>
                <a:spcPct val="140000"/>
              </a:lnSpc>
            </a:pPr>
            <a:r>
              <a:rPr lang="zh-CN" altLang="en-US" b="1" dirty="0"/>
              <a:t> 低阶导数项的函数</a:t>
            </a:r>
            <a:r>
              <a:rPr lang="en-US" altLang="zh-CN" b="1" dirty="0"/>
              <a:t>.</a:t>
            </a:r>
            <a:endParaRPr lang="zh-CN" altLang="en-US" b="1" dirty="0"/>
          </a:p>
        </p:txBody>
      </p:sp>
      <p:pic>
        <p:nvPicPr>
          <p:cNvPr id="1013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3085234"/>
            <a:ext cx="56769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3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072" y="4307032"/>
            <a:ext cx="44100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35979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387901"/>
            <a:ext cx="9728946" cy="3112355"/>
          </a:xfrm>
        </p:spPr>
        <p:txBody>
          <a:bodyPr>
            <a:noAutofit/>
          </a:bodyPr>
          <a:lstStyle/>
          <a:p>
            <a:pPr indent="457200" algn="just" fontAlgn="auto">
              <a:lnSpc>
                <a:spcPct val="140000"/>
              </a:lnSpc>
            </a:pPr>
            <a:r>
              <a:rPr lang="en-US" altLang="zh-CN" b="1" dirty="0"/>
              <a:t>(2)</a:t>
            </a:r>
            <a:r>
              <a:rPr lang="zh-CN" altLang="en-US" b="1" dirty="0"/>
              <a:t>如果一个</a:t>
            </a:r>
            <a:r>
              <a:rPr lang="zh-CN" altLang="en-US" b="1" dirty="0" smtClean="0"/>
              <a:t>偏微分方程</a:t>
            </a:r>
            <a:endParaRPr lang="zh-CN" altLang="en-US" b="1" dirty="0"/>
          </a:p>
          <a:p>
            <a:pPr indent="457200" algn="just" fontAlgn="auto">
              <a:lnSpc>
                <a:spcPct val="140000"/>
              </a:lnSpc>
            </a:pPr>
            <a:r>
              <a:rPr lang="zh-CN" altLang="en-US" b="1" dirty="0"/>
              <a:t>关于未知函数</a:t>
            </a:r>
            <a:r>
              <a:rPr lang="zh-CN" altLang="en-US" b="1" dirty="0" smtClean="0"/>
              <a:t>的</a:t>
            </a:r>
            <a:endParaRPr lang="zh-CN" altLang="en-US" b="1" dirty="0"/>
          </a:p>
          <a:p>
            <a:pPr indent="457200" algn="just" fontAlgn="auto">
              <a:lnSpc>
                <a:spcPct val="140000"/>
              </a:lnSpc>
            </a:pPr>
            <a:r>
              <a:rPr lang="zh-CN" altLang="en-US" b="1" dirty="0"/>
              <a:t>最高阶偏导数是线性的</a:t>
            </a:r>
            <a:r>
              <a:rPr lang="en-US" altLang="zh-CN" b="1" dirty="0" smtClean="0"/>
              <a:t>,</a:t>
            </a:r>
            <a:endParaRPr lang="en-US" altLang="zh-CN" b="1" dirty="0"/>
          </a:p>
          <a:p>
            <a:pPr indent="457200" algn="just" fontAlgn="auto">
              <a:lnSpc>
                <a:spcPct val="140000"/>
              </a:lnSpc>
            </a:pPr>
            <a:r>
              <a:rPr lang="zh-CN" altLang="en-US" b="1" dirty="0"/>
              <a:t>并且系数依赖</a:t>
            </a:r>
            <a:r>
              <a:rPr lang="zh-CN" altLang="en-US" b="1" dirty="0" smtClean="0"/>
              <a:t>于</a:t>
            </a:r>
            <a:endParaRPr lang="zh-CN" altLang="en-US" b="1" dirty="0"/>
          </a:p>
          <a:p>
            <a:pPr indent="457200" algn="just" fontAlgn="auto">
              <a:lnSpc>
                <a:spcPct val="140000"/>
              </a:lnSpc>
            </a:pPr>
            <a:r>
              <a:rPr lang="zh-CN" altLang="en-US" b="1" dirty="0" smtClean="0"/>
              <a:t>自变量</a:t>
            </a:r>
            <a:endParaRPr lang="en-US" altLang="zh-CN" b="1" dirty="0" smtClean="0"/>
          </a:p>
          <a:p>
            <a:pPr indent="457200" algn="just" fontAlgn="auto">
              <a:lnSpc>
                <a:spcPct val="140000"/>
              </a:lnSpc>
            </a:pPr>
            <a:r>
              <a:rPr lang="zh-CN" altLang="en-US" b="1" dirty="0" smtClean="0"/>
              <a:t>未知</a:t>
            </a:r>
            <a:r>
              <a:rPr lang="zh-CN" altLang="en-US" b="1" dirty="0"/>
              <a:t>函数和它的低阶偏导数项</a:t>
            </a:r>
            <a:r>
              <a:rPr lang="en-US" altLang="zh-CN" b="1" dirty="0"/>
              <a:t>,</a:t>
            </a:r>
            <a:endParaRPr lang="zh-CN" altLang="en-US" b="1" dirty="0"/>
          </a:p>
        </p:txBody>
      </p:sp>
      <p:pic>
        <p:nvPicPr>
          <p:cNvPr id="1024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3844" y="5027902"/>
            <a:ext cx="32575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8746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387901"/>
            <a:ext cx="9728946" cy="3112355"/>
          </a:xfrm>
        </p:spPr>
        <p:txBody>
          <a:bodyPr>
            <a:noAutofit/>
          </a:bodyPr>
          <a:lstStyle/>
          <a:p>
            <a:pPr indent="457200" algn="just" fontAlgn="auto">
              <a:lnSpc>
                <a:spcPct val="140000"/>
              </a:lnSpc>
            </a:pPr>
            <a:r>
              <a:rPr lang="zh-CN" altLang="en-US" b="1" dirty="0"/>
              <a:t>即具有如下形式</a:t>
            </a:r>
          </a:p>
          <a:p>
            <a:pPr indent="457200" algn="just" fontAlgn="auto">
              <a:lnSpc>
                <a:spcPct val="140000"/>
              </a:lnSpc>
            </a:pPr>
            <a:endParaRPr lang="en-US" altLang="zh-CN" b="1" dirty="0" smtClean="0"/>
          </a:p>
          <a:p>
            <a:pPr indent="457200" algn="just" fontAlgn="auto">
              <a:lnSpc>
                <a:spcPct val="140000"/>
              </a:lnSpc>
            </a:pPr>
            <a:endParaRPr lang="en-US" altLang="zh-CN" b="1" dirty="0"/>
          </a:p>
          <a:p>
            <a:pPr indent="457200" algn="just" fontAlgn="auto">
              <a:lnSpc>
                <a:spcPct val="140000"/>
              </a:lnSpc>
            </a:pPr>
            <a:r>
              <a:rPr lang="zh-CN" altLang="en-US" b="1" dirty="0"/>
              <a:t>则称它为</a:t>
            </a:r>
          </a:p>
          <a:p>
            <a:pPr indent="457200" algn="just" fontAlgn="auto">
              <a:lnSpc>
                <a:spcPct val="140000"/>
              </a:lnSpc>
            </a:pPr>
            <a:r>
              <a:rPr lang="zh-CN" altLang="en-US" b="1" dirty="0" smtClean="0"/>
              <a:t>拟线性偏微分方程</a:t>
            </a:r>
            <a:r>
              <a:rPr lang="en-US" altLang="zh-CN" b="1" dirty="0" smtClean="0"/>
              <a:t>.</a:t>
            </a:r>
            <a:endParaRPr lang="zh-CN" altLang="en-US" b="1" dirty="0"/>
          </a:p>
        </p:txBody>
      </p:sp>
      <p:pic>
        <p:nvPicPr>
          <p:cNvPr id="1034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510" y="3012931"/>
            <a:ext cx="42767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506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330035" y="2538382"/>
            <a:ext cx="10072255" cy="3432925"/>
          </a:xfrm>
        </p:spPr>
        <p:txBody>
          <a:bodyPr>
            <a:noAutofit/>
          </a:bodyPr>
          <a:lstStyle/>
          <a:p>
            <a:pPr indent="457200" algn="just" fontAlgn="auto">
              <a:lnSpc>
                <a:spcPct val="150000"/>
              </a:lnSpc>
            </a:pPr>
            <a:r>
              <a:rPr lang="en-US" altLang="zh-CN" b="1" dirty="0"/>
              <a:t>Johann</a:t>
            </a:r>
            <a:r>
              <a:rPr lang="zh-CN" altLang="en-US" b="1" dirty="0"/>
              <a:t>考虑</a:t>
            </a:r>
            <a:r>
              <a:rPr lang="zh-CN" altLang="en-US" b="1" dirty="0" smtClean="0"/>
              <a:t>：</a:t>
            </a:r>
            <a:endParaRPr lang="zh-CN" altLang="en-US" b="1" dirty="0"/>
          </a:p>
          <a:p>
            <a:pPr indent="457200" algn="just" fontAlgn="auto">
              <a:lnSpc>
                <a:spcPct val="150000"/>
              </a:lnSpc>
            </a:pPr>
            <a:r>
              <a:rPr lang="zh-CN" altLang="en-US" b="1" dirty="0"/>
              <a:t>如果弦的长度</a:t>
            </a:r>
            <a:r>
              <a:rPr lang="zh-CN" altLang="en-US" b="1" dirty="0" smtClean="0"/>
              <a:t>是</a:t>
            </a:r>
            <a:r>
              <a:rPr lang="en-US" altLang="zh-CN" b="1" dirty="0" smtClean="0"/>
              <a:t>l</a:t>
            </a:r>
            <a:r>
              <a:rPr lang="zh-CN" altLang="en-US" b="1" dirty="0" smtClean="0"/>
              <a:t>，</a:t>
            </a:r>
          </a:p>
          <a:p>
            <a:pPr indent="457200" algn="just" fontAlgn="auto">
              <a:lnSpc>
                <a:spcPct val="150000"/>
              </a:lnSpc>
            </a:pPr>
            <a:r>
              <a:rPr lang="zh-CN" altLang="en-US" b="1" dirty="0" smtClean="0"/>
              <a:t>第</a:t>
            </a:r>
            <a:r>
              <a:rPr lang="en-US" altLang="zh-CN" b="1" dirty="0" smtClean="0"/>
              <a:t>k</a:t>
            </a:r>
            <a:r>
              <a:rPr lang="zh-CN" altLang="en-US" b="1" dirty="0" smtClean="0"/>
              <a:t>个“珠子”的横坐标</a:t>
            </a:r>
            <a:endParaRPr lang="zh-CN" altLang="en-US" b="1" dirty="0"/>
          </a:p>
          <a:p>
            <a:pPr indent="457200" algn="just" fontAlgn="auto">
              <a:lnSpc>
                <a:spcPct val="150000"/>
              </a:lnSpc>
            </a:pPr>
            <a:r>
              <a:rPr lang="zh-CN" altLang="en-US" b="1" dirty="0" smtClean="0"/>
              <a:t>是</a:t>
            </a:r>
            <a:endParaRPr lang="zh-CN" altLang="en-US" b="1"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722" y="4583257"/>
            <a:ext cx="40671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63260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en-US" altLang="zh-CN" b="1" dirty="0"/>
              <a:t>(3)</a:t>
            </a:r>
            <a:r>
              <a:rPr lang="zh-CN" altLang="en-US" b="1" dirty="0"/>
              <a:t>如果一个</a:t>
            </a:r>
            <a:r>
              <a:rPr lang="zh-CN" altLang="en-US" b="1" dirty="0" smtClean="0"/>
              <a:t>偏微分方程</a:t>
            </a:r>
            <a:endParaRPr lang="zh-CN" altLang="en-US" b="1" dirty="0"/>
          </a:p>
          <a:p>
            <a:pPr indent="457200" algn="just" fontAlgn="auto">
              <a:lnSpc>
                <a:spcPct val="140000"/>
              </a:lnSpc>
            </a:pPr>
            <a:r>
              <a:rPr lang="zh-CN" altLang="en-US" b="1" dirty="0"/>
              <a:t>关于它的最</a:t>
            </a:r>
            <a:r>
              <a:rPr lang="zh-CN" altLang="en-US" b="1" dirty="0" smtClean="0"/>
              <a:t>高阶导数</a:t>
            </a:r>
            <a:endParaRPr lang="zh-CN" altLang="en-US" b="1" dirty="0"/>
          </a:p>
          <a:p>
            <a:pPr indent="457200" algn="just" fontAlgn="auto">
              <a:lnSpc>
                <a:spcPct val="140000"/>
              </a:lnSpc>
            </a:pPr>
            <a:r>
              <a:rPr lang="zh-CN" altLang="en-US" b="1" dirty="0"/>
              <a:t>是非线性的</a:t>
            </a:r>
            <a:r>
              <a:rPr lang="en-US" altLang="zh-CN" b="1" dirty="0" smtClean="0"/>
              <a:t>,</a:t>
            </a:r>
            <a:endParaRPr lang="en-US" altLang="zh-CN" b="1" dirty="0"/>
          </a:p>
          <a:p>
            <a:pPr indent="457200" algn="just" fontAlgn="auto">
              <a:lnSpc>
                <a:spcPct val="140000"/>
              </a:lnSpc>
            </a:pPr>
            <a:r>
              <a:rPr lang="zh-CN" altLang="en-US" b="1" dirty="0"/>
              <a:t>则称它</a:t>
            </a:r>
            <a:r>
              <a:rPr lang="zh-CN" altLang="en-US" b="1" dirty="0" smtClean="0"/>
              <a:t>为</a:t>
            </a:r>
            <a:endParaRPr lang="zh-CN" altLang="en-US" b="1" dirty="0"/>
          </a:p>
          <a:p>
            <a:pPr indent="457200" algn="just" fontAlgn="auto">
              <a:lnSpc>
                <a:spcPct val="140000"/>
              </a:lnSpc>
            </a:pPr>
            <a:r>
              <a:rPr lang="zh-CN" altLang="en-US" b="1" dirty="0" smtClean="0"/>
              <a:t>完全非线性偏微分方程</a:t>
            </a:r>
            <a:r>
              <a:rPr lang="en-US" altLang="zh-CN" b="1" dirty="0" smtClean="0"/>
              <a:t>.</a:t>
            </a:r>
            <a:endParaRPr lang="zh-CN" altLang="en-US" b="1" dirty="0"/>
          </a:p>
        </p:txBody>
      </p:sp>
    </p:spTree>
    <p:extLst>
      <p:ext uri="{BB962C8B-B14F-4D97-AF65-F5344CB8AC3E}">
        <p14:creationId xmlns:p14="http://schemas.microsoft.com/office/powerpoint/2010/main" val="144189721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zh-CN" altLang="en-US" b="1" dirty="0"/>
              <a:t>有时我们也会</a:t>
            </a:r>
            <a:r>
              <a:rPr lang="zh-CN" altLang="en-US" b="1" dirty="0" smtClean="0"/>
              <a:t>遇到</a:t>
            </a:r>
            <a:endParaRPr lang="zh-CN" altLang="en-US" b="1" dirty="0"/>
          </a:p>
          <a:p>
            <a:pPr indent="457200" algn="just" fontAlgn="auto">
              <a:lnSpc>
                <a:spcPct val="140000"/>
              </a:lnSpc>
            </a:pPr>
            <a:r>
              <a:rPr lang="zh-CN" altLang="en-US" b="1" dirty="0"/>
              <a:t>方程组的情形</a:t>
            </a:r>
            <a:r>
              <a:rPr lang="en-US" altLang="zh-CN" b="1" dirty="0" smtClean="0"/>
              <a:t>.</a:t>
            </a:r>
            <a:endParaRPr lang="en-US" altLang="zh-CN" b="1" dirty="0"/>
          </a:p>
          <a:p>
            <a:pPr indent="457200" algn="just" fontAlgn="auto">
              <a:lnSpc>
                <a:spcPct val="140000"/>
              </a:lnSpc>
            </a:pPr>
            <a:r>
              <a:rPr lang="zh-CN" altLang="en-US" b="1" dirty="0"/>
              <a:t>形如</a:t>
            </a:r>
          </a:p>
          <a:p>
            <a:pPr indent="457200" algn="just" fontAlgn="auto">
              <a:lnSpc>
                <a:spcPct val="140000"/>
              </a:lnSpc>
            </a:pPr>
            <a:endParaRPr lang="en-US" altLang="zh-CN" b="1" dirty="0" smtClean="0"/>
          </a:p>
          <a:p>
            <a:pPr indent="457200" algn="just" fontAlgn="auto">
              <a:lnSpc>
                <a:spcPct val="140000"/>
              </a:lnSpc>
            </a:pPr>
            <a:endParaRPr lang="en-US" altLang="zh-CN" b="1" dirty="0"/>
          </a:p>
          <a:p>
            <a:pPr indent="457200" algn="just" fontAlgn="auto">
              <a:lnSpc>
                <a:spcPct val="140000"/>
              </a:lnSpc>
            </a:pPr>
            <a:r>
              <a:rPr lang="zh-CN" altLang="en-US" b="1" dirty="0" smtClean="0"/>
              <a:t>称为</a:t>
            </a:r>
            <a:r>
              <a:rPr lang="en-US" altLang="zh-CN" b="1" dirty="0" smtClean="0"/>
              <a:t>m</a:t>
            </a:r>
            <a:r>
              <a:rPr lang="zh-CN" altLang="en-US" b="1" dirty="0" smtClean="0"/>
              <a:t>阶偏微分方程组</a:t>
            </a:r>
            <a:r>
              <a:rPr lang="en-US" altLang="zh-CN" b="1" dirty="0" smtClean="0"/>
              <a:t>,</a:t>
            </a:r>
            <a:endParaRPr lang="zh-CN" altLang="en-US" b="1" dirty="0"/>
          </a:p>
        </p:txBody>
      </p:sp>
      <p:pic>
        <p:nvPicPr>
          <p:cNvPr id="1044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6304" y="4389294"/>
            <a:ext cx="55911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51707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7.9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的基本概念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zh-CN" altLang="en-US" b="1" dirty="0"/>
              <a:t>这里</a:t>
            </a:r>
          </a:p>
          <a:p>
            <a:pPr indent="457200" algn="just" fontAlgn="auto">
              <a:lnSpc>
                <a:spcPct val="140000"/>
              </a:lnSpc>
            </a:pPr>
            <a:endParaRPr lang="en-US" altLang="zh-CN" b="1" dirty="0"/>
          </a:p>
          <a:p>
            <a:pPr indent="457200" algn="just" fontAlgn="auto">
              <a:lnSpc>
                <a:spcPct val="140000"/>
              </a:lnSpc>
            </a:pPr>
            <a:r>
              <a:rPr lang="zh-CN" altLang="en-US" b="1" dirty="0"/>
              <a:t>是给定的</a:t>
            </a:r>
            <a:r>
              <a:rPr lang="en-US" altLang="zh-CN" b="1" dirty="0"/>
              <a:t>,  </a:t>
            </a:r>
            <a:r>
              <a:rPr lang="zh-CN" altLang="en-US" b="1" dirty="0"/>
              <a:t>且</a:t>
            </a:r>
          </a:p>
          <a:p>
            <a:pPr indent="457200" algn="just" fontAlgn="auto">
              <a:lnSpc>
                <a:spcPct val="140000"/>
              </a:lnSpc>
            </a:pPr>
            <a:endParaRPr lang="en-US" altLang="zh-CN" b="1" dirty="0"/>
          </a:p>
          <a:p>
            <a:pPr indent="457200" algn="just" fontAlgn="auto">
              <a:lnSpc>
                <a:spcPct val="140000"/>
              </a:lnSpc>
            </a:pPr>
            <a:r>
              <a:rPr lang="en-US" altLang="zh-CN" b="1" dirty="0"/>
              <a:t> </a:t>
            </a:r>
            <a:r>
              <a:rPr lang="en-US" altLang="zh-CN" b="1" dirty="0" smtClean="0"/>
              <a:t>                                     </a:t>
            </a:r>
            <a:r>
              <a:rPr lang="zh-CN" altLang="en-US" b="1" dirty="0" smtClean="0"/>
              <a:t>是</a:t>
            </a:r>
            <a:r>
              <a:rPr lang="zh-CN" altLang="en-US" b="1" dirty="0"/>
              <a:t>未知的</a:t>
            </a:r>
            <a:r>
              <a:rPr lang="en-US" altLang="zh-CN" b="1" dirty="0"/>
              <a:t>.</a:t>
            </a:r>
          </a:p>
        </p:txBody>
      </p:sp>
      <p:pic>
        <p:nvPicPr>
          <p:cNvPr id="1054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3874" y="3200400"/>
            <a:ext cx="625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4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8636" y="4326948"/>
            <a:ext cx="31242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638310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smtClean="0">
                <a:solidFill>
                  <a:prstClr val="white"/>
                </a:solidFill>
              </a:rPr>
              <a:t>Part</a:t>
            </a:r>
            <a:r>
              <a:rPr lang="en-US" altLang="zh-CN" sz="7200" b="1" dirty="0" smtClean="0">
                <a:solidFill>
                  <a:prstClr val="white"/>
                </a:solidFill>
              </a:rPr>
              <a:t>9</a:t>
            </a:r>
            <a:endParaRPr lang="zh-CN" altLang="en-US" sz="7200" b="1" dirty="0">
              <a:solidFill>
                <a:prstClr val="white"/>
              </a:solidFill>
            </a:endParaRPr>
          </a:p>
        </p:txBody>
      </p:sp>
      <p:sp>
        <p:nvSpPr>
          <p:cNvPr id="29" name="矩形 28"/>
          <p:cNvSpPr/>
          <p:nvPr/>
        </p:nvSpPr>
        <p:spPr>
          <a:xfrm>
            <a:off x="5638797" y="2556164"/>
            <a:ext cx="6362639" cy="1569660"/>
          </a:xfrm>
          <a:prstGeom prst="rect">
            <a:avLst/>
          </a:prstGeom>
        </p:spPr>
        <p:txBody>
          <a:bodyPr wrap="none" lIns="91440" tIns="45720" rIns="91440" bIns="45720">
            <a:spAutoFit/>
          </a:bodyPr>
          <a:lstStyle/>
          <a:p>
            <a:r>
              <a:rPr lang="zh-CN" altLang="en-US" sz="4800" b="1" dirty="0">
                <a:solidFill>
                  <a:prstClr val="white"/>
                </a:solidFill>
              </a:rPr>
              <a:t>由</a:t>
            </a:r>
            <a:r>
              <a:rPr lang="zh-CN" altLang="en-US" sz="4800" b="1" dirty="0" smtClean="0">
                <a:solidFill>
                  <a:prstClr val="white"/>
                </a:solidFill>
              </a:rPr>
              <a:t>偏微分方程</a:t>
            </a:r>
            <a:endParaRPr lang="en-US" altLang="zh-CN" sz="4800" b="1" dirty="0" smtClean="0">
              <a:solidFill>
                <a:prstClr val="white"/>
              </a:solidFill>
            </a:endParaRPr>
          </a:p>
          <a:p>
            <a:r>
              <a:rPr lang="en-US" altLang="zh-CN" sz="4800" b="1" dirty="0">
                <a:solidFill>
                  <a:prstClr val="white"/>
                </a:solidFill>
              </a:rPr>
              <a:t> </a:t>
            </a:r>
            <a:r>
              <a:rPr lang="en-US" altLang="zh-CN" sz="4800" b="1" dirty="0" smtClean="0">
                <a:solidFill>
                  <a:prstClr val="white"/>
                </a:solidFill>
              </a:rPr>
              <a:t>          </a:t>
            </a:r>
            <a:r>
              <a:rPr lang="zh-CN" altLang="en-US" sz="4800" b="1" dirty="0" smtClean="0">
                <a:solidFill>
                  <a:prstClr val="white"/>
                </a:solidFill>
              </a:rPr>
              <a:t>形成</a:t>
            </a:r>
            <a:r>
              <a:rPr lang="zh-CN" altLang="en-US" sz="4800" b="1" dirty="0">
                <a:solidFill>
                  <a:prstClr val="white"/>
                </a:solidFill>
              </a:rPr>
              <a:t>的数学问题</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extLst>
      <p:ext uri="{BB962C8B-B14F-4D97-AF65-F5344CB8AC3E}">
        <p14:creationId xmlns:p14="http://schemas.microsoft.com/office/powerpoint/2010/main" val="205522359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7.10  </a:t>
            </a:r>
            <a:r>
              <a:rPr lang="zh-CN" altLang="en-US" sz="3200" b="1" dirty="0" smtClean="0">
                <a:latin typeface="微软雅黑" panose="020B0503020204020204" charset="-122"/>
                <a:ea typeface="微软雅黑" panose="020B0503020204020204" charset="-122"/>
              </a:rPr>
              <a:t>由</a:t>
            </a:r>
            <a:r>
              <a:rPr lang="zh-CN" altLang="en-US" sz="3200" b="1" dirty="0">
                <a:latin typeface="微软雅黑" panose="020B0503020204020204" charset="-122"/>
                <a:ea typeface="微软雅黑" panose="020B0503020204020204" charset="-122"/>
              </a:rPr>
              <a:t>偏微分方程形成的数学问题</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7"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zh-CN" altLang="en-US" b="1" dirty="0"/>
              <a:t>一、偏微分方程的定解</a:t>
            </a:r>
            <a:r>
              <a:rPr lang="zh-CN" altLang="en-US" b="1" dirty="0" smtClean="0"/>
              <a:t>问题</a:t>
            </a:r>
            <a:endParaRPr lang="en-US" altLang="zh-CN" b="1" dirty="0"/>
          </a:p>
          <a:p>
            <a:pPr indent="457200" algn="just" fontAlgn="auto">
              <a:lnSpc>
                <a:spcPct val="140000"/>
              </a:lnSpc>
            </a:pPr>
            <a:r>
              <a:rPr lang="zh-CN" altLang="en-US" b="1" dirty="0" smtClean="0"/>
              <a:t>本</a:t>
            </a:r>
            <a:r>
              <a:rPr lang="zh-CN" altLang="en-US" b="1" dirty="0"/>
              <a:t>节我们考虑</a:t>
            </a:r>
            <a:r>
              <a:rPr lang="zh-CN" altLang="en-US" b="1" dirty="0" smtClean="0"/>
              <a:t>它们形成</a:t>
            </a:r>
            <a:r>
              <a:rPr lang="zh-CN" altLang="en-US" b="1" dirty="0"/>
              <a:t>的数学问题</a:t>
            </a:r>
            <a:r>
              <a:rPr lang="en-US" altLang="zh-CN" b="1" dirty="0" smtClean="0"/>
              <a:t>, </a:t>
            </a:r>
            <a:r>
              <a:rPr lang="zh-CN" altLang="en-US" b="1" dirty="0" smtClean="0"/>
              <a:t>即定</a:t>
            </a:r>
            <a:r>
              <a:rPr lang="zh-CN" altLang="en-US" b="1" dirty="0"/>
              <a:t>解</a:t>
            </a:r>
            <a:r>
              <a:rPr lang="zh-CN" altLang="en-US" b="1" dirty="0" smtClean="0"/>
              <a:t>问题</a:t>
            </a:r>
            <a:r>
              <a:rPr lang="en-US" altLang="zh-CN" b="1" dirty="0" smtClean="0"/>
              <a:t>.</a:t>
            </a:r>
            <a:endParaRPr lang="en-US" altLang="zh-CN" b="1" dirty="0"/>
          </a:p>
          <a:p>
            <a:pPr indent="457200" algn="just" fontAlgn="auto">
              <a:lnSpc>
                <a:spcPct val="140000"/>
              </a:lnSpc>
            </a:pPr>
            <a:r>
              <a:rPr lang="zh-CN" altLang="en-US" b="1" dirty="0" smtClean="0"/>
              <a:t>一般来说</a:t>
            </a:r>
            <a:r>
              <a:rPr lang="en-US" altLang="zh-CN" b="1" dirty="0"/>
              <a:t>, </a:t>
            </a:r>
            <a:r>
              <a:rPr lang="zh-CN" altLang="en-US" b="1" dirty="0"/>
              <a:t>初始条件和</a:t>
            </a:r>
            <a:r>
              <a:rPr lang="zh-CN" altLang="en-US" b="1" dirty="0" smtClean="0"/>
              <a:t>边界条件统称为定</a:t>
            </a:r>
            <a:r>
              <a:rPr lang="zh-CN" altLang="en-US" b="1" dirty="0"/>
              <a:t>解</a:t>
            </a:r>
            <a:r>
              <a:rPr lang="zh-CN" altLang="en-US" b="1" dirty="0" smtClean="0"/>
              <a:t>条件</a:t>
            </a:r>
            <a:r>
              <a:rPr lang="en-US" altLang="zh-CN" b="1" dirty="0" smtClean="0"/>
              <a:t>.</a:t>
            </a:r>
            <a:endParaRPr lang="en-US" altLang="zh-CN" b="1" dirty="0"/>
          </a:p>
          <a:p>
            <a:pPr indent="457200" algn="just" fontAlgn="auto">
              <a:lnSpc>
                <a:spcPct val="140000"/>
              </a:lnSpc>
            </a:pPr>
            <a:r>
              <a:rPr lang="zh-CN" altLang="en-US" b="1" dirty="0" smtClean="0"/>
              <a:t>一</a:t>
            </a:r>
            <a:r>
              <a:rPr lang="zh-CN" altLang="en-US" b="1" dirty="0"/>
              <a:t>个</a:t>
            </a:r>
            <a:r>
              <a:rPr lang="zh-CN" altLang="en-US" b="1" dirty="0" smtClean="0"/>
              <a:t>偏微分方程连同</a:t>
            </a:r>
            <a:r>
              <a:rPr lang="zh-CN" altLang="en-US" b="1" dirty="0"/>
              <a:t>与它相应的定解</a:t>
            </a:r>
            <a:r>
              <a:rPr lang="zh-CN" altLang="en-US" b="1" dirty="0" smtClean="0"/>
              <a:t>条件组成</a:t>
            </a:r>
            <a:r>
              <a:rPr lang="zh-CN" altLang="en-US" b="1" dirty="0"/>
              <a:t>一</a:t>
            </a:r>
            <a:r>
              <a:rPr lang="zh-CN" altLang="en-US" b="1" dirty="0" smtClean="0"/>
              <a:t>个定</a:t>
            </a:r>
            <a:r>
              <a:rPr lang="zh-CN" altLang="en-US" b="1" dirty="0"/>
              <a:t>解</a:t>
            </a:r>
            <a:r>
              <a:rPr lang="zh-CN" altLang="en-US" b="1" dirty="0" smtClean="0"/>
              <a:t>问题</a:t>
            </a:r>
            <a:r>
              <a:rPr lang="en-US" altLang="zh-CN" b="1" dirty="0" smtClean="0"/>
              <a:t>.</a:t>
            </a:r>
            <a:endParaRPr lang="zh-CN" altLang="en-US" b="1" dirty="0"/>
          </a:p>
        </p:txBody>
      </p:sp>
    </p:spTree>
    <p:extLst>
      <p:ext uri="{BB962C8B-B14F-4D97-AF65-F5344CB8AC3E}">
        <p14:creationId xmlns:p14="http://schemas.microsoft.com/office/powerpoint/2010/main" val="34437347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7.10  </a:t>
            </a:r>
            <a:r>
              <a:rPr lang="zh-CN" altLang="en-US" sz="3200" b="1" dirty="0" smtClean="0">
                <a:latin typeface="微软雅黑" panose="020B0503020204020204" charset="-122"/>
                <a:ea typeface="微软雅黑" panose="020B0503020204020204" charset="-122"/>
              </a:rPr>
              <a:t>由</a:t>
            </a:r>
            <a:r>
              <a:rPr lang="zh-CN" altLang="en-US" sz="3200" b="1" dirty="0">
                <a:latin typeface="微软雅黑" panose="020B0503020204020204" charset="-122"/>
                <a:ea typeface="微软雅黑" panose="020B0503020204020204" charset="-122"/>
              </a:rPr>
              <a:t>偏微分方程形成的数学问题</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7"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zh-CN" altLang="en-US" b="1" dirty="0"/>
              <a:t>一般有以下几类</a:t>
            </a:r>
            <a:r>
              <a:rPr lang="zh-CN" altLang="en-US" b="1" dirty="0" smtClean="0"/>
              <a:t>：</a:t>
            </a:r>
            <a:endParaRPr lang="zh-CN" altLang="en-US" b="1" dirty="0"/>
          </a:p>
          <a:p>
            <a:pPr indent="457200" algn="just" fontAlgn="auto">
              <a:lnSpc>
                <a:spcPct val="140000"/>
              </a:lnSpc>
            </a:pPr>
            <a:r>
              <a:rPr lang="en-US" altLang="zh-CN" b="1" dirty="0"/>
              <a:t>(</a:t>
            </a:r>
            <a:r>
              <a:rPr lang="en-US" altLang="zh-CN" b="1" dirty="0" smtClean="0"/>
              <a:t>1)Cauchy</a:t>
            </a:r>
            <a:r>
              <a:rPr lang="zh-CN" altLang="en-US" b="1" dirty="0" smtClean="0"/>
              <a:t>问题或初值问题在</a:t>
            </a:r>
            <a:r>
              <a:rPr lang="zh-CN" altLang="en-US" b="1" dirty="0" smtClean="0"/>
              <a:t>区域</a:t>
            </a:r>
            <a:r>
              <a:rPr lang="en-US" altLang="zh-CN" b="1" dirty="0" smtClean="0"/>
              <a:t>       </a:t>
            </a:r>
            <a:r>
              <a:rPr lang="zh-CN" altLang="en-US" b="1" dirty="0" smtClean="0"/>
              <a:t>中给定</a:t>
            </a:r>
            <a:r>
              <a:rPr lang="zh-CN" altLang="en-US" b="1" dirty="0"/>
              <a:t>偏微分方程</a:t>
            </a:r>
            <a:r>
              <a:rPr lang="en-US" altLang="zh-CN" b="1" dirty="0" smtClean="0"/>
              <a:t>,</a:t>
            </a:r>
          </a:p>
          <a:p>
            <a:pPr indent="457200" algn="just" fontAlgn="auto">
              <a:lnSpc>
                <a:spcPct val="140000"/>
              </a:lnSpc>
            </a:pPr>
            <a:r>
              <a:rPr lang="zh-CN" altLang="en-US" b="1" dirty="0"/>
              <a:t>在       的某个子集上给定未知函数或它的导数的某个适当的初值</a:t>
            </a:r>
            <a:r>
              <a:rPr lang="en-US" altLang="zh-CN" b="1" dirty="0"/>
              <a:t>.</a:t>
            </a:r>
          </a:p>
          <a:p>
            <a:pPr indent="457200" algn="just" fontAlgn="auto">
              <a:lnSpc>
                <a:spcPct val="140000"/>
              </a:lnSpc>
            </a:pPr>
            <a:endParaRPr lang="zh-CN" altLang="en-US" b="1" dirty="0"/>
          </a:p>
        </p:txBody>
      </p:sp>
      <p:pic>
        <p:nvPicPr>
          <p:cNvPr id="1157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2729" y="3278332"/>
            <a:ext cx="3238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0220" y="3915641"/>
            <a:ext cx="3238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93553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7.10  </a:t>
            </a:r>
            <a:r>
              <a:rPr lang="zh-CN" altLang="en-US" sz="3200" b="1" dirty="0" smtClean="0">
                <a:latin typeface="微软雅黑" panose="020B0503020204020204" charset="-122"/>
                <a:ea typeface="微软雅黑" panose="020B0503020204020204" charset="-122"/>
              </a:rPr>
              <a:t>由</a:t>
            </a:r>
            <a:r>
              <a:rPr lang="zh-CN" altLang="en-US" sz="3200" b="1" dirty="0">
                <a:latin typeface="微软雅黑" panose="020B0503020204020204" charset="-122"/>
                <a:ea typeface="微软雅黑" panose="020B0503020204020204" charset="-122"/>
              </a:rPr>
              <a:t>偏微分方程形成的数学问题</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7"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en-US" altLang="zh-CN" b="1" dirty="0"/>
              <a:t>(</a:t>
            </a:r>
            <a:r>
              <a:rPr lang="en-US" altLang="zh-CN" b="1" dirty="0" smtClean="0"/>
              <a:t>2)</a:t>
            </a:r>
            <a:r>
              <a:rPr lang="zh-CN" altLang="en-US" b="1" dirty="0" smtClean="0"/>
              <a:t>边值问题在</a:t>
            </a:r>
            <a:r>
              <a:rPr lang="zh-CN" altLang="en-US" b="1" dirty="0" smtClean="0"/>
              <a:t>区域</a:t>
            </a:r>
            <a:r>
              <a:rPr lang="en-US" altLang="zh-CN" b="1" dirty="0" smtClean="0"/>
              <a:t>       </a:t>
            </a:r>
            <a:r>
              <a:rPr lang="zh-CN" altLang="en-US" b="1" dirty="0" smtClean="0"/>
              <a:t>中给定</a:t>
            </a:r>
            <a:r>
              <a:rPr lang="zh-CN" altLang="en-US" b="1" dirty="0"/>
              <a:t>偏微分方程</a:t>
            </a:r>
            <a:r>
              <a:rPr lang="en-US" altLang="zh-CN" b="1" dirty="0" smtClean="0"/>
              <a:t>,</a:t>
            </a:r>
          </a:p>
          <a:p>
            <a:pPr indent="457200" algn="just" fontAlgn="auto">
              <a:lnSpc>
                <a:spcPct val="140000"/>
              </a:lnSpc>
            </a:pPr>
            <a:r>
              <a:rPr lang="zh-CN" altLang="en-US" b="1" dirty="0"/>
              <a:t>在边界        上给定未知函数或它的导数的某个适当的边界条件</a:t>
            </a:r>
            <a:r>
              <a:rPr lang="en-US" altLang="zh-CN" b="1" dirty="0"/>
              <a:t>.</a:t>
            </a:r>
          </a:p>
          <a:p>
            <a:pPr indent="457200" algn="just" fontAlgn="auto">
              <a:lnSpc>
                <a:spcPct val="140000"/>
              </a:lnSpc>
            </a:pPr>
            <a:endParaRPr lang="zh-CN" altLang="en-US" b="1" dirty="0"/>
          </a:p>
        </p:txBody>
      </p:sp>
      <p:pic>
        <p:nvPicPr>
          <p:cNvPr id="1157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6464" y="2649683"/>
            <a:ext cx="3238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2797" y="3171825"/>
            <a:ext cx="57943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43080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7.10  </a:t>
            </a:r>
            <a:r>
              <a:rPr lang="zh-CN" altLang="en-US" sz="3200" b="1" dirty="0" smtClean="0">
                <a:latin typeface="微软雅黑" panose="020B0503020204020204" charset="-122"/>
                <a:ea typeface="微软雅黑" panose="020B0503020204020204" charset="-122"/>
              </a:rPr>
              <a:t>由</a:t>
            </a:r>
            <a:r>
              <a:rPr lang="zh-CN" altLang="en-US" sz="3200" b="1" dirty="0">
                <a:latin typeface="微软雅黑" panose="020B0503020204020204" charset="-122"/>
                <a:ea typeface="微软雅黑" panose="020B0503020204020204" charset="-122"/>
              </a:rPr>
              <a:t>偏微分方程形成的数学问题</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7" name="副标题 2"/>
          <p:cNvSpPr>
            <a:spLocks noGrp="1"/>
          </p:cNvSpPr>
          <p:nvPr>
            <p:ph type="subTitle" idx="1"/>
          </p:nvPr>
        </p:nvSpPr>
        <p:spPr>
          <a:xfrm>
            <a:off x="1111969" y="2498738"/>
            <a:ext cx="9728946" cy="3112355"/>
          </a:xfrm>
        </p:spPr>
        <p:txBody>
          <a:bodyPr>
            <a:noAutofit/>
          </a:bodyPr>
          <a:lstStyle/>
          <a:p>
            <a:pPr indent="457200" algn="just" fontAlgn="auto">
              <a:lnSpc>
                <a:spcPct val="140000"/>
              </a:lnSpc>
            </a:pPr>
            <a:r>
              <a:rPr lang="en-US" altLang="zh-CN" b="1" dirty="0"/>
              <a:t>(3</a:t>
            </a:r>
            <a:r>
              <a:rPr lang="en-US" altLang="zh-CN" b="1" dirty="0" smtClean="0"/>
              <a:t>)</a:t>
            </a:r>
            <a:r>
              <a:rPr lang="zh-CN" altLang="en-US" b="1" dirty="0" smtClean="0"/>
              <a:t>混合</a:t>
            </a:r>
            <a:r>
              <a:rPr lang="zh-CN" altLang="en-US" b="1" dirty="0" smtClean="0"/>
              <a:t>问题</a:t>
            </a:r>
            <a:r>
              <a:rPr lang="en-US" altLang="zh-CN" b="1" dirty="0" smtClean="0"/>
              <a:t>(</a:t>
            </a:r>
            <a:r>
              <a:rPr lang="zh-CN" altLang="en-US" b="1" dirty="0"/>
              <a:t>初边值问题</a:t>
            </a:r>
            <a:r>
              <a:rPr lang="en-US" altLang="zh-CN" b="1" dirty="0" smtClean="0"/>
              <a:t>)</a:t>
            </a:r>
            <a:r>
              <a:rPr lang="zh-CN" altLang="en-US" b="1" dirty="0" smtClean="0"/>
              <a:t>在</a:t>
            </a:r>
            <a:r>
              <a:rPr lang="zh-CN" altLang="en-US" b="1" dirty="0" smtClean="0"/>
              <a:t>区域</a:t>
            </a:r>
            <a:r>
              <a:rPr lang="en-US" altLang="zh-CN" b="1" dirty="0" smtClean="0"/>
              <a:t>       </a:t>
            </a:r>
            <a:r>
              <a:rPr lang="zh-CN" altLang="en-US" b="1" dirty="0" smtClean="0"/>
              <a:t>上给定</a:t>
            </a:r>
            <a:r>
              <a:rPr lang="zh-CN" altLang="en-US" b="1" dirty="0"/>
              <a:t>偏微分方程</a:t>
            </a:r>
            <a:r>
              <a:rPr lang="en-US" altLang="zh-CN" b="1" dirty="0" smtClean="0"/>
              <a:t>,</a:t>
            </a:r>
          </a:p>
          <a:p>
            <a:pPr indent="457200" algn="just" fontAlgn="auto">
              <a:lnSpc>
                <a:spcPct val="140000"/>
              </a:lnSpc>
            </a:pPr>
            <a:r>
              <a:rPr lang="zh-CN" altLang="en-US" b="1" dirty="0"/>
              <a:t>并给定未知函数或它的导数的某个适当的初值和边界条件</a:t>
            </a:r>
            <a:r>
              <a:rPr lang="en-US" altLang="zh-CN" b="1" dirty="0"/>
              <a:t>.</a:t>
            </a:r>
          </a:p>
          <a:p>
            <a:pPr indent="457200" algn="just" fontAlgn="auto">
              <a:lnSpc>
                <a:spcPct val="140000"/>
              </a:lnSpc>
            </a:pPr>
            <a:endParaRPr lang="zh-CN" altLang="en-US" b="1" dirty="0"/>
          </a:p>
        </p:txBody>
      </p:sp>
      <p:pic>
        <p:nvPicPr>
          <p:cNvPr id="1157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2634099"/>
            <a:ext cx="3238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87779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27" name="文本框 2"/>
          <p:cNvSpPr txBox="1"/>
          <p:nvPr/>
        </p:nvSpPr>
        <p:spPr>
          <a:xfrm>
            <a:off x="3729079" y="2556164"/>
            <a:ext cx="1774845" cy="1200329"/>
          </a:xfrm>
          <a:prstGeom prst="rect">
            <a:avLst/>
          </a:prstGeom>
          <a:noFill/>
        </p:spPr>
        <p:txBody>
          <a:bodyPr wrap="none" lIns="91440" tIns="45720" rIns="91440" bIns="45720" rtlCol="0">
            <a:spAutoFit/>
          </a:bodyPr>
          <a:lstStyle/>
          <a:p>
            <a:r>
              <a:rPr lang="en-US" altLang="zh-CN" sz="2400" b="1" dirty="0" smtClean="0">
                <a:solidFill>
                  <a:prstClr val="white"/>
                </a:solidFill>
              </a:rPr>
              <a:t>Part</a:t>
            </a:r>
            <a:r>
              <a:rPr lang="en-US" altLang="zh-CN" sz="7200" b="1" dirty="0" smtClean="0">
                <a:solidFill>
                  <a:prstClr val="white"/>
                </a:solidFill>
              </a:rPr>
              <a:t>10</a:t>
            </a:r>
            <a:endParaRPr lang="zh-CN" altLang="en-US" sz="7200" b="1" dirty="0">
              <a:solidFill>
                <a:prstClr val="white"/>
              </a:solidFill>
            </a:endParaRPr>
          </a:p>
        </p:txBody>
      </p:sp>
      <p:sp>
        <p:nvSpPr>
          <p:cNvPr id="29" name="矩形 28"/>
          <p:cNvSpPr/>
          <p:nvPr/>
        </p:nvSpPr>
        <p:spPr>
          <a:xfrm>
            <a:off x="5638797" y="2556164"/>
            <a:ext cx="6463629" cy="1569660"/>
          </a:xfrm>
          <a:prstGeom prst="rect">
            <a:avLst/>
          </a:prstGeom>
        </p:spPr>
        <p:txBody>
          <a:bodyPr wrap="none" lIns="91440" tIns="45720" rIns="91440" bIns="45720">
            <a:spAutoFit/>
          </a:bodyPr>
          <a:lstStyle/>
          <a:p>
            <a:r>
              <a:rPr lang="zh-CN" altLang="en-US" sz="4800" b="1" dirty="0">
                <a:solidFill>
                  <a:prstClr val="white"/>
                </a:solidFill>
              </a:rPr>
              <a:t>偏微分方程的适</a:t>
            </a:r>
            <a:r>
              <a:rPr lang="zh-CN" altLang="en-US" sz="4800" b="1" dirty="0" smtClean="0">
                <a:solidFill>
                  <a:prstClr val="white"/>
                </a:solidFill>
              </a:rPr>
              <a:t>定性</a:t>
            </a:r>
            <a:endParaRPr lang="en-US" altLang="zh-CN" sz="4800" b="1" dirty="0" smtClean="0">
              <a:solidFill>
                <a:prstClr val="white"/>
              </a:solidFill>
            </a:endParaRPr>
          </a:p>
          <a:p>
            <a:r>
              <a:rPr lang="en-US" altLang="zh-CN" sz="4800" b="1" dirty="0">
                <a:solidFill>
                  <a:prstClr val="white"/>
                </a:solidFill>
              </a:rPr>
              <a:t> </a:t>
            </a:r>
            <a:r>
              <a:rPr lang="en-US" altLang="zh-CN" sz="4800" b="1" dirty="0" smtClean="0">
                <a:solidFill>
                  <a:prstClr val="white"/>
                </a:solidFill>
              </a:rPr>
              <a:t>        (</a:t>
            </a:r>
            <a:r>
              <a:rPr lang="en-US" altLang="zh-CN" sz="4800" b="1" dirty="0">
                <a:solidFill>
                  <a:prstClr val="white"/>
                </a:solidFill>
              </a:rPr>
              <a:t>well-</a:t>
            </a:r>
            <a:r>
              <a:rPr lang="en-US" altLang="zh-CN" sz="4800" b="1" dirty="0" err="1">
                <a:solidFill>
                  <a:prstClr val="white"/>
                </a:solidFill>
              </a:rPr>
              <a:t>posedness</a:t>
            </a:r>
            <a:r>
              <a:rPr lang="en-US" altLang="zh-CN" sz="4800" b="1" dirty="0">
                <a:solidFill>
                  <a:prstClr val="white"/>
                </a:solidFill>
              </a:rPr>
              <a:t>)</a:t>
            </a:r>
            <a:endParaRPr lang="zh-CN" altLang="en-US" sz="4800" b="1" dirty="0">
              <a:solidFill>
                <a:prstClr val="white"/>
              </a:solidFill>
            </a:endParaRP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extLst>
      <p:ext uri="{BB962C8B-B14F-4D97-AF65-F5344CB8AC3E}">
        <p14:creationId xmlns:p14="http://schemas.microsoft.com/office/powerpoint/2010/main" val="86353038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9091345" cy="654685"/>
          </a:xfrm>
        </p:spPr>
        <p:txBody>
          <a:bodyPr>
            <a:noAutofit/>
          </a:bodyPr>
          <a:lstStyle/>
          <a:p>
            <a:pPr algn="l"/>
            <a:r>
              <a:rPr lang="en-US" altLang="zh-CN" sz="3200" b="1" dirty="0" smtClean="0">
                <a:latin typeface="微软雅黑" panose="020B0503020204020204" charset="-122"/>
                <a:ea typeface="微软雅黑" panose="020B0503020204020204" charset="-122"/>
              </a:rPr>
              <a:t>7.11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的适定性</a:t>
            </a:r>
            <a:r>
              <a:rPr lang="en-US" altLang="zh-CN" sz="3200" b="1" dirty="0">
                <a:latin typeface="微软雅黑" panose="020B0503020204020204" charset="-122"/>
                <a:ea typeface="微软雅黑" panose="020B0503020204020204" charset="-122"/>
              </a:rPr>
              <a:t>(well-</a:t>
            </a:r>
            <a:r>
              <a:rPr lang="en-US" altLang="zh-CN" sz="3200" b="1" dirty="0" err="1">
                <a:latin typeface="微软雅黑" panose="020B0503020204020204" charset="-122"/>
                <a:ea typeface="微软雅黑" panose="020B0503020204020204" charset="-122"/>
              </a:rPr>
              <a:t>posedness</a:t>
            </a:r>
            <a:r>
              <a:rPr lang="en-US" altLang="zh-CN" sz="3200" b="1" dirty="0">
                <a:latin typeface="微软雅黑" panose="020B0503020204020204" charset="-122"/>
                <a:ea typeface="微软雅黑" panose="020B0503020204020204" charset="-122"/>
              </a:rPr>
              <a:t>)</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7" name="副标题 2"/>
          <p:cNvSpPr>
            <a:spLocks noGrp="1"/>
          </p:cNvSpPr>
          <p:nvPr>
            <p:ph type="subTitle" idx="1"/>
          </p:nvPr>
        </p:nvSpPr>
        <p:spPr>
          <a:xfrm>
            <a:off x="1361351" y="2332483"/>
            <a:ext cx="9728946" cy="3555699"/>
          </a:xfrm>
        </p:spPr>
        <p:txBody>
          <a:bodyPr>
            <a:noAutofit/>
          </a:bodyPr>
          <a:lstStyle/>
          <a:p>
            <a:pPr indent="457200" algn="just" fontAlgn="auto">
              <a:lnSpc>
                <a:spcPct val="140000"/>
              </a:lnSpc>
            </a:pPr>
            <a:r>
              <a:rPr lang="zh-CN" altLang="en-US" b="1" dirty="0"/>
              <a:t>一、偏微分方程的适</a:t>
            </a:r>
            <a:r>
              <a:rPr lang="zh-CN" altLang="en-US" b="1" dirty="0" smtClean="0"/>
              <a:t>定性</a:t>
            </a:r>
            <a:endParaRPr lang="en-US" altLang="zh-CN" b="1" dirty="0"/>
          </a:p>
          <a:p>
            <a:pPr indent="457200" algn="just" fontAlgn="auto">
              <a:lnSpc>
                <a:spcPct val="140000"/>
              </a:lnSpc>
            </a:pPr>
            <a:r>
              <a:rPr lang="zh-CN" altLang="en-US" b="1" dirty="0"/>
              <a:t>一个偏微分方程</a:t>
            </a:r>
            <a:r>
              <a:rPr lang="zh-CN" altLang="en-US" b="1" dirty="0" smtClean="0"/>
              <a:t>问题在</a:t>
            </a:r>
            <a:r>
              <a:rPr lang="zh-CN" altLang="en-US" b="1" dirty="0"/>
              <a:t>函数</a:t>
            </a:r>
            <a:r>
              <a:rPr lang="zh-CN" altLang="en-US" b="1" dirty="0" smtClean="0"/>
              <a:t>类</a:t>
            </a:r>
            <a:r>
              <a:rPr lang="en-US" altLang="zh-CN" b="1" dirty="0" smtClean="0"/>
              <a:t>C</a:t>
            </a:r>
            <a:r>
              <a:rPr lang="zh-CN" altLang="en-US" b="1" dirty="0" smtClean="0"/>
              <a:t>中称为适</a:t>
            </a:r>
            <a:r>
              <a:rPr lang="zh-CN" altLang="en-US" b="1" dirty="0"/>
              <a:t>定的</a:t>
            </a:r>
            <a:r>
              <a:rPr lang="en-US" altLang="zh-CN" b="1" dirty="0"/>
              <a:t>(well-posed</a:t>
            </a:r>
            <a:r>
              <a:rPr lang="en-US" altLang="zh-CN" b="1" dirty="0" smtClean="0"/>
              <a:t>)</a:t>
            </a:r>
            <a:r>
              <a:rPr lang="zh-CN" altLang="en-US" b="1" dirty="0" smtClean="0"/>
              <a:t>，如果</a:t>
            </a:r>
            <a:r>
              <a:rPr lang="zh-CN" altLang="en-US" b="1" dirty="0"/>
              <a:t>下面三个条件都满足</a:t>
            </a:r>
            <a:r>
              <a:rPr lang="zh-CN" altLang="en-US" b="1" dirty="0" smtClean="0"/>
              <a:t>：</a:t>
            </a:r>
            <a:endParaRPr lang="zh-CN" altLang="en-US" b="1" dirty="0"/>
          </a:p>
          <a:p>
            <a:pPr indent="457200" algn="just" fontAlgn="auto">
              <a:lnSpc>
                <a:spcPct val="140000"/>
              </a:lnSpc>
            </a:pPr>
            <a:r>
              <a:rPr lang="en-US" altLang="zh-CN" b="1" dirty="0"/>
              <a:t>(1)</a:t>
            </a:r>
            <a:r>
              <a:rPr lang="zh-CN" altLang="en-US" b="1" dirty="0" smtClean="0"/>
              <a:t>在</a:t>
            </a:r>
            <a:r>
              <a:rPr lang="en-US" altLang="zh-CN" b="1" dirty="0" smtClean="0"/>
              <a:t>C</a:t>
            </a:r>
            <a:r>
              <a:rPr lang="zh-CN" altLang="en-US" b="1" dirty="0" smtClean="0"/>
              <a:t>中</a:t>
            </a:r>
            <a:r>
              <a:rPr lang="zh-CN" altLang="en-US" b="1" dirty="0"/>
              <a:t>存在一个解</a:t>
            </a:r>
            <a:r>
              <a:rPr lang="zh-CN" altLang="en-US" b="1" dirty="0" smtClean="0"/>
              <a:t>；</a:t>
            </a:r>
            <a:endParaRPr lang="zh-CN" altLang="en-US" b="1" dirty="0"/>
          </a:p>
          <a:p>
            <a:pPr indent="457200" algn="just" fontAlgn="auto">
              <a:lnSpc>
                <a:spcPct val="140000"/>
              </a:lnSpc>
            </a:pPr>
            <a:r>
              <a:rPr lang="en-US" altLang="zh-CN" b="1" dirty="0"/>
              <a:t>(2)</a:t>
            </a:r>
            <a:r>
              <a:rPr lang="zh-CN" altLang="en-US" b="1" dirty="0"/>
              <a:t>解是唯一的</a:t>
            </a:r>
            <a:r>
              <a:rPr lang="zh-CN" altLang="en-US" b="1" dirty="0" smtClean="0"/>
              <a:t>；</a:t>
            </a:r>
            <a:endParaRPr lang="zh-CN" altLang="en-US" b="1" dirty="0"/>
          </a:p>
          <a:p>
            <a:pPr indent="457200" algn="just" fontAlgn="auto">
              <a:lnSpc>
                <a:spcPct val="140000"/>
              </a:lnSpc>
            </a:pPr>
            <a:r>
              <a:rPr lang="en-US" altLang="zh-CN" b="1" dirty="0"/>
              <a:t>(3)</a:t>
            </a:r>
            <a:r>
              <a:rPr lang="zh-CN" altLang="en-US" b="1" dirty="0"/>
              <a:t>解对给定</a:t>
            </a:r>
            <a:r>
              <a:rPr lang="zh-CN" altLang="en-US" b="1" dirty="0" smtClean="0"/>
              <a:t>数据</a:t>
            </a:r>
            <a:r>
              <a:rPr lang="en-US" altLang="zh-CN" b="1" dirty="0" smtClean="0"/>
              <a:t>(</a:t>
            </a:r>
            <a:r>
              <a:rPr lang="zh-CN" altLang="en-US" b="1" dirty="0"/>
              <a:t>初值、边值和系数</a:t>
            </a:r>
            <a:r>
              <a:rPr lang="en-US" altLang="zh-CN" b="1" dirty="0" smtClean="0"/>
              <a:t>)</a:t>
            </a:r>
            <a:r>
              <a:rPr lang="zh-CN" altLang="en-US" b="1" dirty="0" smtClean="0"/>
              <a:t>的</a:t>
            </a:r>
            <a:r>
              <a:rPr lang="zh-CN" altLang="en-US" b="1" dirty="0"/>
              <a:t>连续依赖</a:t>
            </a:r>
            <a:r>
              <a:rPr lang="en-US" altLang="zh-CN" b="1" dirty="0"/>
              <a:t>.</a:t>
            </a:r>
            <a:endParaRPr lang="zh-CN" altLang="en-US" b="1" dirty="0"/>
          </a:p>
        </p:txBody>
      </p:sp>
    </p:spTree>
    <p:extLst>
      <p:ext uri="{BB962C8B-B14F-4D97-AF65-F5344CB8AC3E}">
        <p14:creationId xmlns:p14="http://schemas.microsoft.com/office/powerpoint/2010/main" val="2881532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330035" y="2538382"/>
            <a:ext cx="10072255" cy="3432925"/>
          </a:xfrm>
        </p:spPr>
        <p:txBody>
          <a:bodyPr>
            <a:noAutofit/>
          </a:bodyPr>
          <a:lstStyle/>
          <a:p>
            <a:pPr indent="457200" algn="just" fontAlgn="auto">
              <a:lnSpc>
                <a:spcPct val="150000"/>
              </a:lnSpc>
            </a:pPr>
            <a:r>
              <a:rPr lang="zh-CN" altLang="en-US" b="1" dirty="0" smtClean="0"/>
              <a:t>在</a:t>
            </a:r>
            <a:r>
              <a:rPr lang="en-US" altLang="zh-CN" b="1" dirty="0" smtClean="0"/>
              <a:t>x=l </a:t>
            </a:r>
            <a:r>
              <a:rPr lang="zh-CN" altLang="en-US" b="1" dirty="0"/>
              <a:t>处</a:t>
            </a:r>
            <a:r>
              <a:rPr lang="zh-CN" altLang="en-US" b="1" dirty="0" smtClean="0"/>
              <a:t>的</a:t>
            </a:r>
            <a:endParaRPr lang="zh-CN" altLang="en-US" b="1" dirty="0"/>
          </a:p>
          <a:p>
            <a:pPr indent="457200" algn="just" fontAlgn="auto">
              <a:lnSpc>
                <a:spcPct val="150000"/>
              </a:lnSpc>
            </a:pPr>
            <a:r>
              <a:rPr lang="zh-CN" altLang="en-US" b="1" dirty="0" smtClean="0"/>
              <a:t>第</a:t>
            </a:r>
            <a:r>
              <a:rPr lang="en-US" altLang="zh-CN" b="1" dirty="0" smtClean="0"/>
              <a:t>n</a:t>
            </a:r>
            <a:r>
              <a:rPr lang="zh-CN" altLang="en-US" b="1" dirty="0" smtClean="0"/>
              <a:t>个</a:t>
            </a:r>
            <a:r>
              <a:rPr lang="zh-CN" altLang="en-US" b="1" dirty="0"/>
              <a:t>“珠子”是不动的</a:t>
            </a:r>
            <a:r>
              <a:rPr lang="zh-CN" altLang="en-US" b="1" dirty="0" smtClean="0"/>
              <a:t>，</a:t>
            </a:r>
            <a:endParaRPr lang="zh-CN" altLang="en-US" b="1" dirty="0"/>
          </a:p>
          <a:p>
            <a:pPr indent="457200" algn="just" fontAlgn="auto">
              <a:lnSpc>
                <a:spcPct val="150000"/>
              </a:lnSpc>
            </a:pPr>
            <a:r>
              <a:rPr lang="zh-CN" altLang="en-US" b="1" dirty="0" smtClean="0"/>
              <a:t>那么</a:t>
            </a:r>
            <a:endParaRPr lang="en-US" altLang="zh-CN" b="1" dirty="0" smtClean="0"/>
          </a:p>
          <a:p>
            <a:pPr indent="457200" algn="just" fontAlgn="auto">
              <a:lnSpc>
                <a:spcPct val="150000"/>
              </a:lnSpc>
            </a:pPr>
            <a:endParaRPr lang="zh-CN" altLang="en-US" b="1"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141" y="4596245"/>
            <a:ext cx="4838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5842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9091345" cy="654685"/>
          </a:xfrm>
        </p:spPr>
        <p:txBody>
          <a:bodyPr>
            <a:noAutofit/>
          </a:bodyPr>
          <a:lstStyle/>
          <a:p>
            <a:pPr algn="l"/>
            <a:r>
              <a:rPr lang="en-US" altLang="zh-CN" sz="3200" b="1" dirty="0" smtClean="0">
                <a:latin typeface="微软雅黑" panose="020B0503020204020204" charset="-122"/>
                <a:ea typeface="微软雅黑" panose="020B0503020204020204" charset="-122"/>
              </a:rPr>
              <a:t>7.11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的适定性</a:t>
            </a:r>
            <a:r>
              <a:rPr lang="en-US" altLang="zh-CN" sz="3200" b="1" dirty="0">
                <a:latin typeface="微软雅黑" panose="020B0503020204020204" charset="-122"/>
                <a:ea typeface="微软雅黑" panose="020B0503020204020204" charset="-122"/>
              </a:rPr>
              <a:t>(well-</a:t>
            </a:r>
            <a:r>
              <a:rPr lang="en-US" altLang="zh-CN" sz="3200" b="1" dirty="0" err="1">
                <a:latin typeface="微软雅黑" panose="020B0503020204020204" charset="-122"/>
                <a:ea typeface="微软雅黑" panose="020B0503020204020204" charset="-122"/>
              </a:rPr>
              <a:t>posedness</a:t>
            </a:r>
            <a:r>
              <a:rPr lang="en-US" altLang="zh-CN" sz="3200" b="1" dirty="0">
                <a:latin typeface="微软雅黑" panose="020B0503020204020204" charset="-122"/>
                <a:ea typeface="微软雅黑" panose="020B0503020204020204" charset="-122"/>
              </a:rPr>
              <a:t>)</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7" name="副标题 2"/>
          <p:cNvSpPr>
            <a:spLocks noGrp="1"/>
          </p:cNvSpPr>
          <p:nvPr>
            <p:ph type="subTitle" idx="1"/>
          </p:nvPr>
        </p:nvSpPr>
        <p:spPr>
          <a:xfrm>
            <a:off x="1361351" y="2332483"/>
            <a:ext cx="9728946" cy="3555699"/>
          </a:xfrm>
        </p:spPr>
        <p:txBody>
          <a:bodyPr>
            <a:noAutofit/>
          </a:bodyPr>
          <a:lstStyle/>
          <a:p>
            <a:pPr indent="457200" algn="just" fontAlgn="auto">
              <a:lnSpc>
                <a:spcPct val="140000"/>
              </a:lnSpc>
            </a:pPr>
            <a:r>
              <a:rPr lang="zh-CN" altLang="en-US" b="1" dirty="0"/>
              <a:t>二、</a:t>
            </a:r>
            <a:r>
              <a:rPr lang="zh-CN" altLang="en-US" b="1" dirty="0" smtClean="0"/>
              <a:t>偏微分方程定</a:t>
            </a:r>
            <a:r>
              <a:rPr lang="zh-CN" altLang="en-US" b="1" dirty="0"/>
              <a:t>解问题的经典</a:t>
            </a:r>
            <a:r>
              <a:rPr lang="zh-CN" altLang="en-US" b="1" dirty="0" smtClean="0"/>
              <a:t>解法</a:t>
            </a:r>
            <a:endParaRPr lang="en-US" altLang="zh-CN" b="1" dirty="0"/>
          </a:p>
          <a:p>
            <a:pPr indent="457200" algn="just" fontAlgn="auto">
              <a:lnSpc>
                <a:spcPct val="140000"/>
              </a:lnSpc>
            </a:pPr>
            <a:r>
              <a:rPr lang="en-US" altLang="zh-CN" b="1" dirty="0"/>
              <a:t>(1)</a:t>
            </a:r>
            <a:r>
              <a:rPr lang="zh-CN" altLang="en-US" b="1" dirty="0" smtClean="0"/>
              <a:t>波动方程</a:t>
            </a:r>
            <a:r>
              <a:rPr lang="en-US" altLang="zh-CN" b="1" dirty="0" smtClean="0"/>
              <a:t>Cauchy</a:t>
            </a:r>
            <a:r>
              <a:rPr lang="zh-CN" altLang="en-US" b="1" dirty="0"/>
              <a:t>问题</a:t>
            </a:r>
            <a:r>
              <a:rPr lang="zh-CN" altLang="en-US" b="1" dirty="0" smtClean="0"/>
              <a:t>的</a:t>
            </a:r>
            <a:r>
              <a:rPr lang="en-US" altLang="zh-CN" b="1" dirty="0" err="1" smtClean="0"/>
              <a:t>D'Alembert</a:t>
            </a:r>
            <a:r>
              <a:rPr lang="zh-CN" altLang="en-US" b="1" dirty="0"/>
              <a:t>公式</a:t>
            </a:r>
            <a:r>
              <a:rPr lang="zh-CN" altLang="en-US" b="1" dirty="0" smtClean="0"/>
              <a:t>，行波</a:t>
            </a:r>
            <a:r>
              <a:rPr lang="zh-CN" altLang="en-US" b="1" dirty="0"/>
              <a:t>法</a:t>
            </a:r>
            <a:r>
              <a:rPr lang="zh-CN" altLang="en-US" b="1" dirty="0" smtClean="0"/>
              <a:t>；</a:t>
            </a:r>
            <a:endParaRPr lang="en-US" altLang="zh-CN" b="1" dirty="0"/>
          </a:p>
          <a:p>
            <a:pPr indent="457200" algn="just" fontAlgn="auto">
              <a:lnSpc>
                <a:spcPct val="140000"/>
              </a:lnSpc>
            </a:pPr>
            <a:r>
              <a:rPr lang="en-US" altLang="zh-CN" b="1" dirty="0"/>
              <a:t>(2)</a:t>
            </a:r>
            <a:r>
              <a:rPr lang="zh-CN" altLang="en-US" b="1" dirty="0"/>
              <a:t>用分离变量法</a:t>
            </a:r>
            <a:r>
              <a:rPr lang="zh-CN" altLang="en-US" b="1" dirty="0" smtClean="0"/>
              <a:t>求解定义</a:t>
            </a:r>
            <a:r>
              <a:rPr lang="zh-CN" altLang="en-US" b="1" dirty="0"/>
              <a:t>在有界区域上</a:t>
            </a:r>
            <a:r>
              <a:rPr lang="zh-CN" altLang="en-US" b="1" dirty="0" smtClean="0"/>
              <a:t>的波动方程、热传导方程的初</a:t>
            </a:r>
            <a:r>
              <a:rPr lang="zh-CN" altLang="en-US" b="1" dirty="0"/>
              <a:t>边值问题</a:t>
            </a:r>
            <a:r>
              <a:rPr lang="zh-CN" altLang="en-US" b="1" dirty="0" smtClean="0"/>
              <a:t>，调和</a:t>
            </a:r>
            <a:r>
              <a:rPr lang="zh-CN" altLang="en-US" b="1" dirty="0"/>
              <a:t>方程的边值问题；</a:t>
            </a:r>
          </a:p>
        </p:txBody>
      </p:sp>
    </p:spTree>
    <p:extLst>
      <p:ext uri="{BB962C8B-B14F-4D97-AF65-F5344CB8AC3E}">
        <p14:creationId xmlns:p14="http://schemas.microsoft.com/office/powerpoint/2010/main" val="163721104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9091345" cy="654685"/>
          </a:xfrm>
        </p:spPr>
        <p:txBody>
          <a:bodyPr>
            <a:noAutofit/>
          </a:bodyPr>
          <a:lstStyle/>
          <a:p>
            <a:pPr algn="l"/>
            <a:r>
              <a:rPr lang="en-US" altLang="zh-CN" sz="3200" b="1" dirty="0" smtClean="0">
                <a:latin typeface="微软雅黑" panose="020B0503020204020204" charset="-122"/>
                <a:ea typeface="微软雅黑" panose="020B0503020204020204" charset="-122"/>
              </a:rPr>
              <a:t>7.11  </a:t>
            </a:r>
            <a:r>
              <a:rPr lang="zh-CN" altLang="en-US" sz="3200" b="1" dirty="0" smtClean="0">
                <a:latin typeface="微软雅黑" panose="020B0503020204020204" charset="-122"/>
                <a:ea typeface="微软雅黑" panose="020B0503020204020204" charset="-122"/>
              </a:rPr>
              <a:t>偏微分方程</a:t>
            </a:r>
            <a:r>
              <a:rPr lang="zh-CN" altLang="en-US" sz="3200" b="1" dirty="0">
                <a:latin typeface="微软雅黑" panose="020B0503020204020204" charset="-122"/>
                <a:ea typeface="微软雅黑" panose="020B0503020204020204" charset="-122"/>
              </a:rPr>
              <a:t>的适定性</a:t>
            </a:r>
            <a:r>
              <a:rPr lang="en-US" altLang="zh-CN" sz="3200" b="1" dirty="0">
                <a:latin typeface="微软雅黑" panose="020B0503020204020204" charset="-122"/>
                <a:ea typeface="微软雅黑" panose="020B0503020204020204" charset="-122"/>
              </a:rPr>
              <a:t>(well-</a:t>
            </a:r>
            <a:r>
              <a:rPr lang="en-US" altLang="zh-CN" sz="3200" b="1" dirty="0" err="1">
                <a:latin typeface="微软雅黑" panose="020B0503020204020204" charset="-122"/>
                <a:ea typeface="微软雅黑" panose="020B0503020204020204" charset="-122"/>
              </a:rPr>
              <a:t>posedness</a:t>
            </a:r>
            <a:r>
              <a:rPr lang="en-US" altLang="zh-CN" sz="3200" b="1" dirty="0">
                <a:latin typeface="微软雅黑" panose="020B0503020204020204" charset="-122"/>
                <a:ea typeface="微软雅黑" panose="020B0503020204020204" charset="-122"/>
              </a:rPr>
              <a:t>)</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7" name="副标题 2"/>
          <p:cNvSpPr>
            <a:spLocks noGrp="1"/>
          </p:cNvSpPr>
          <p:nvPr>
            <p:ph type="subTitle" idx="1"/>
          </p:nvPr>
        </p:nvSpPr>
        <p:spPr>
          <a:xfrm>
            <a:off x="1361351" y="2332483"/>
            <a:ext cx="9728946" cy="3555699"/>
          </a:xfrm>
        </p:spPr>
        <p:txBody>
          <a:bodyPr>
            <a:noAutofit/>
          </a:bodyPr>
          <a:lstStyle/>
          <a:p>
            <a:pPr indent="457200" algn="just" fontAlgn="auto">
              <a:lnSpc>
                <a:spcPct val="140000"/>
              </a:lnSpc>
            </a:pPr>
            <a:r>
              <a:rPr lang="en-US" altLang="zh-CN" b="1" dirty="0"/>
              <a:t>(3)</a:t>
            </a:r>
            <a:r>
              <a:rPr lang="zh-CN" altLang="en-US" b="1" dirty="0"/>
              <a:t>用</a:t>
            </a:r>
            <a:r>
              <a:rPr lang="en-US" altLang="zh-CN" b="1" dirty="0"/>
              <a:t>Fourier</a:t>
            </a:r>
            <a:r>
              <a:rPr lang="zh-CN" altLang="en-US" b="1" dirty="0"/>
              <a:t>变换</a:t>
            </a:r>
            <a:r>
              <a:rPr lang="zh-CN" altLang="en-US" b="1" dirty="0" smtClean="0"/>
              <a:t>法求解</a:t>
            </a:r>
            <a:r>
              <a:rPr lang="zh-CN" altLang="en-US" b="1" dirty="0"/>
              <a:t>波动方程</a:t>
            </a:r>
            <a:r>
              <a:rPr lang="zh-CN" altLang="en-US" b="1" dirty="0" smtClean="0"/>
              <a:t>、热传导方程的初始</a:t>
            </a:r>
            <a:r>
              <a:rPr lang="zh-CN" altLang="en-US" b="1" dirty="0"/>
              <a:t>问题；</a:t>
            </a:r>
          </a:p>
          <a:p>
            <a:pPr indent="457200" algn="just" fontAlgn="auto">
              <a:lnSpc>
                <a:spcPct val="140000"/>
              </a:lnSpc>
            </a:pPr>
            <a:r>
              <a:rPr lang="en-US" altLang="zh-CN" b="1" dirty="0" smtClean="0"/>
              <a:t>(</a:t>
            </a:r>
            <a:r>
              <a:rPr lang="en-US" altLang="zh-CN" b="1" dirty="0"/>
              <a:t>4)</a:t>
            </a:r>
            <a:r>
              <a:rPr lang="zh-CN" altLang="en-US" b="1" dirty="0"/>
              <a:t>用</a:t>
            </a:r>
            <a:r>
              <a:rPr lang="en-US" altLang="zh-CN" b="1" dirty="0"/>
              <a:t>Green</a:t>
            </a:r>
            <a:r>
              <a:rPr lang="zh-CN" altLang="en-US" b="1" dirty="0"/>
              <a:t>函数</a:t>
            </a:r>
            <a:r>
              <a:rPr lang="zh-CN" altLang="en-US" b="1" dirty="0" smtClean="0"/>
              <a:t>法求解</a:t>
            </a:r>
            <a:r>
              <a:rPr lang="zh-CN" altLang="en-US" b="1" dirty="0"/>
              <a:t>调和方程</a:t>
            </a:r>
            <a:r>
              <a:rPr lang="zh-CN" altLang="en-US" b="1" dirty="0" smtClean="0"/>
              <a:t>的边界</a:t>
            </a:r>
            <a:r>
              <a:rPr lang="zh-CN" altLang="en-US" b="1" dirty="0"/>
              <a:t>值问题；</a:t>
            </a:r>
          </a:p>
          <a:p>
            <a:pPr indent="457200" algn="just" fontAlgn="auto">
              <a:lnSpc>
                <a:spcPct val="140000"/>
              </a:lnSpc>
            </a:pPr>
            <a:r>
              <a:rPr lang="en-US" altLang="zh-CN" b="1" dirty="0" smtClean="0"/>
              <a:t>(</a:t>
            </a:r>
            <a:r>
              <a:rPr lang="en-US" altLang="zh-CN" b="1" dirty="0"/>
              <a:t>5)</a:t>
            </a:r>
            <a:r>
              <a:rPr lang="zh-CN" altLang="en-US" b="1" dirty="0"/>
              <a:t>级数法</a:t>
            </a:r>
            <a:r>
              <a:rPr lang="zh-CN" altLang="en-US" b="1" dirty="0" smtClean="0"/>
              <a:t>；</a:t>
            </a:r>
            <a:endParaRPr lang="zh-CN" altLang="en-US" b="1" dirty="0"/>
          </a:p>
          <a:p>
            <a:pPr indent="457200" algn="just" fontAlgn="auto">
              <a:lnSpc>
                <a:spcPct val="140000"/>
              </a:lnSpc>
            </a:pPr>
            <a:r>
              <a:rPr lang="en-US" altLang="zh-CN" b="1" dirty="0"/>
              <a:t>(6)</a:t>
            </a:r>
            <a:r>
              <a:rPr lang="zh-CN" altLang="en-US" b="1" dirty="0"/>
              <a:t>偏微分方程近似求解．</a:t>
            </a:r>
          </a:p>
        </p:txBody>
      </p:sp>
    </p:spTree>
    <p:extLst>
      <p:ext uri="{BB962C8B-B14F-4D97-AF65-F5344CB8AC3E}">
        <p14:creationId xmlns:p14="http://schemas.microsoft.com/office/powerpoint/2010/main" val="124593099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15110" y="1161415"/>
            <a:ext cx="8938260" cy="4307205"/>
          </a:xfrm>
        </p:spPr>
        <p:txBody>
          <a:bodyPr>
            <a:noAutofit/>
          </a:bodyPr>
          <a:lstStyle/>
          <a:p>
            <a:pPr algn="just" fontAlgn="auto">
              <a:lnSpc>
                <a:spcPct val="190000"/>
              </a:lnSpc>
            </a:pPr>
            <a:endParaRPr lang="zh-CN" altLang="en-US" sz="2000" dirty="0"/>
          </a:p>
          <a:p>
            <a:pPr algn="just" fontAlgn="auto">
              <a:lnSpc>
                <a:spcPct val="190000"/>
              </a:lnSpc>
            </a:pPr>
            <a:endParaRPr lang="zh-CN" altLang="en-US" sz="20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184" r:id="rId6" imgW="914400" imgH="215900" progId="Equation.KSEE3">
                  <p:embed/>
                </p:oleObj>
              </mc:Choice>
              <mc:Fallback>
                <p:oleObj r:id="rId6" imgW="914400" imgH="215900" progId="Equation.KSEE3">
                  <p:embed/>
                  <p:pic>
                    <p:nvPicPr>
                      <p:cNvPr id="0" name=""/>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7" name="矩形 6"/>
          <p:cNvSpPr/>
          <p:nvPr/>
        </p:nvSpPr>
        <p:spPr>
          <a:xfrm>
            <a:off x="3422015" y="2829560"/>
            <a:ext cx="5347970" cy="1198880"/>
          </a:xfrm>
          <a:prstGeom prst="rect">
            <a:avLst/>
          </a:prstGeom>
          <a:noFill/>
          <a:ln>
            <a:noFill/>
          </a:ln>
        </p:spPr>
        <p:txBody>
          <a:bodyPr wrap="none" rtlCol="0" anchor="t">
            <a:spAutoFit/>
          </a:bodyPr>
          <a:lstStyle/>
          <a:p>
            <a:pPr algn="ctr"/>
            <a:r>
              <a:rPr lang="en-US" altLang="zh-CN" sz="7200" b="1">
                <a:ln w="9525">
                  <a:solidFill>
                    <a:prstClr val="white"/>
                  </a:solidFill>
                  <a:prstDash val="solid"/>
                </a:ln>
                <a:solidFill>
                  <a:srgbClr val="4472C4"/>
                </a:solidFill>
                <a:effectLst>
                  <a:outerShdw blurRad="12700" dist="38100" dir="2700000" algn="tl" rotWithShape="0">
                    <a:srgbClr val="4472C4">
                      <a:lumMod val="60000"/>
                      <a:lumOff val="40000"/>
                    </a:srgbClr>
                  </a:outerShdw>
                </a:effectLst>
              </a:rPr>
              <a:t>THANK YOU</a:t>
            </a:r>
          </a:p>
        </p:txBody>
      </p:sp>
    </p:spTree>
    <p:extLst>
      <p:ext uri="{BB962C8B-B14F-4D97-AF65-F5344CB8AC3E}">
        <p14:creationId xmlns:p14="http://schemas.microsoft.com/office/powerpoint/2010/main" val="361351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330035" y="2538382"/>
            <a:ext cx="10072255" cy="3432925"/>
          </a:xfrm>
        </p:spPr>
        <p:txBody>
          <a:bodyPr>
            <a:noAutofit/>
          </a:bodyPr>
          <a:lstStyle/>
          <a:p>
            <a:pPr indent="457200" algn="just" fontAlgn="auto">
              <a:lnSpc>
                <a:spcPct val="150000"/>
              </a:lnSpc>
            </a:pPr>
            <a:r>
              <a:rPr lang="zh-CN" altLang="en-US" b="1" dirty="0"/>
              <a:t>通过分析</a:t>
            </a:r>
            <a:r>
              <a:rPr lang="zh-CN" altLang="en-US" b="1" dirty="0" smtClean="0"/>
              <a:t>第</a:t>
            </a:r>
            <a:r>
              <a:rPr lang="en-US" altLang="zh-CN" b="1" dirty="0" smtClean="0"/>
              <a:t>k</a:t>
            </a:r>
            <a:r>
              <a:rPr lang="zh-CN" altLang="en-US" b="1" dirty="0" smtClean="0"/>
              <a:t>个“珠子”</a:t>
            </a:r>
            <a:r>
              <a:rPr lang="zh-CN" altLang="en-US" b="1" dirty="0"/>
              <a:t>的力</a:t>
            </a:r>
            <a:r>
              <a:rPr lang="zh-CN" altLang="en-US" b="1" dirty="0" smtClean="0"/>
              <a:t>，</a:t>
            </a:r>
            <a:endParaRPr lang="zh-CN" altLang="en-US" b="1" dirty="0"/>
          </a:p>
          <a:p>
            <a:pPr indent="457200" algn="just" fontAlgn="auto">
              <a:lnSpc>
                <a:spcPct val="150000"/>
              </a:lnSpc>
            </a:pPr>
            <a:r>
              <a:rPr lang="zh-CN" altLang="en-US" b="1" dirty="0" smtClean="0"/>
              <a:t>约翰伯努利</a:t>
            </a:r>
            <a:r>
              <a:rPr lang="zh-CN" altLang="en-US" b="1" dirty="0"/>
              <a:t>已经证明</a:t>
            </a:r>
            <a:r>
              <a:rPr lang="zh-CN" altLang="en-US" b="1" dirty="0" smtClean="0"/>
              <a:t>，</a:t>
            </a:r>
            <a:endParaRPr lang="zh-CN" altLang="en-US" b="1" dirty="0"/>
          </a:p>
          <a:p>
            <a:pPr indent="457200" algn="just" fontAlgn="auto">
              <a:lnSpc>
                <a:spcPct val="150000"/>
              </a:lnSpc>
            </a:pPr>
            <a:r>
              <a:rPr lang="zh-CN" altLang="en-US" b="1" dirty="0" smtClean="0"/>
              <a:t>如果</a:t>
            </a:r>
            <a:r>
              <a:rPr lang="en-US" altLang="zh-CN" b="1" dirty="0" smtClean="0"/>
              <a:t>       </a:t>
            </a:r>
            <a:r>
              <a:rPr lang="zh-CN" altLang="en-US" b="1" dirty="0" smtClean="0"/>
              <a:t>是第</a:t>
            </a:r>
            <a:r>
              <a:rPr lang="en-US" altLang="zh-CN" b="1" dirty="0" smtClean="0"/>
              <a:t>k</a:t>
            </a:r>
            <a:r>
              <a:rPr lang="zh-CN" altLang="en-US" b="1" dirty="0" smtClean="0"/>
              <a:t>个</a:t>
            </a:r>
            <a:r>
              <a:rPr lang="zh-CN" altLang="en-US" b="1" dirty="0"/>
              <a:t>“珠子”的位移，则</a:t>
            </a:r>
          </a:p>
          <a:p>
            <a:pPr indent="457200" algn="just" fontAlgn="auto">
              <a:lnSpc>
                <a:spcPct val="150000"/>
              </a:lnSpc>
            </a:pPr>
            <a:endParaRPr lang="zh-CN" altLang="en-US" b="1"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777" y="3976254"/>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3660" y="4694527"/>
            <a:ext cx="59817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80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330035" y="2538382"/>
            <a:ext cx="10072255" cy="3432925"/>
          </a:xfrm>
        </p:spPr>
        <p:txBody>
          <a:bodyPr>
            <a:noAutofit/>
          </a:bodyPr>
          <a:lstStyle/>
          <a:p>
            <a:pPr indent="457200" algn="just" fontAlgn="auto">
              <a:lnSpc>
                <a:spcPct val="150000"/>
              </a:lnSpc>
            </a:pPr>
            <a:r>
              <a:rPr lang="zh-CN" altLang="en-US" b="1" dirty="0" smtClean="0"/>
              <a:t>其中</a:t>
            </a:r>
            <a:endParaRPr lang="en-US" altLang="zh-CN" b="1" dirty="0" smtClean="0"/>
          </a:p>
          <a:p>
            <a:pPr indent="457200" algn="just" fontAlgn="auto">
              <a:lnSpc>
                <a:spcPct val="150000"/>
              </a:lnSpc>
            </a:pPr>
            <a:r>
              <a:rPr lang="en-US" altLang="zh-CN" b="1" dirty="0" smtClean="0"/>
              <a:t>T</a:t>
            </a:r>
            <a:r>
              <a:rPr lang="zh-CN" altLang="en-US" b="1" dirty="0" smtClean="0"/>
              <a:t>是</a:t>
            </a:r>
            <a:r>
              <a:rPr lang="zh-CN" altLang="en-US" b="1" dirty="0"/>
              <a:t>弦中的</a:t>
            </a:r>
            <a:r>
              <a:rPr lang="zh-CN" altLang="en-US" b="1" dirty="0" smtClean="0"/>
              <a:t>张力（</a:t>
            </a:r>
            <a:r>
              <a:rPr lang="zh-CN" altLang="en-US" b="1" dirty="0"/>
              <a:t>弦振动时它被当作常数</a:t>
            </a:r>
            <a:r>
              <a:rPr lang="zh-CN" altLang="en-US" b="1" dirty="0" smtClean="0"/>
              <a:t>），</a:t>
            </a:r>
            <a:endParaRPr lang="zh-CN" altLang="en-US" b="1" dirty="0"/>
          </a:p>
          <a:p>
            <a:pPr indent="457200" algn="just" fontAlgn="auto">
              <a:lnSpc>
                <a:spcPct val="150000"/>
              </a:lnSpc>
            </a:pPr>
            <a:r>
              <a:rPr lang="en-US" altLang="zh-CN" b="1" dirty="0" smtClean="0"/>
              <a:t>M</a:t>
            </a:r>
            <a:r>
              <a:rPr lang="zh-CN" altLang="en-US" b="1" dirty="0" smtClean="0"/>
              <a:t>是</a:t>
            </a:r>
            <a:r>
              <a:rPr lang="zh-CN" altLang="en-US" b="1" dirty="0"/>
              <a:t>总质点</a:t>
            </a:r>
            <a:r>
              <a:rPr lang="zh-CN" altLang="en-US" b="1" dirty="0" smtClean="0"/>
              <a:t>，</a:t>
            </a:r>
            <a:endParaRPr lang="zh-CN" altLang="en-US" b="1" dirty="0"/>
          </a:p>
          <a:p>
            <a:pPr indent="457200" algn="just" fontAlgn="auto">
              <a:lnSpc>
                <a:spcPct val="150000"/>
              </a:lnSpc>
            </a:pPr>
            <a:r>
              <a:rPr lang="zh-CN" altLang="en-US" b="1" dirty="0"/>
              <a:t>这些研究最终只</a:t>
            </a:r>
            <a:r>
              <a:rPr lang="zh-CN" altLang="en-US" b="1" dirty="0" smtClean="0"/>
              <a:t>对</a:t>
            </a:r>
            <a:endParaRPr lang="zh-CN" altLang="en-US" b="1" dirty="0"/>
          </a:p>
          <a:p>
            <a:pPr indent="457200" algn="just" fontAlgn="auto">
              <a:lnSpc>
                <a:spcPct val="150000"/>
              </a:lnSpc>
            </a:pPr>
            <a:r>
              <a:rPr lang="zh-CN" altLang="en-US" b="1" dirty="0"/>
              <a:t>二阶常微分方程的理论有贡献．</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959" y="2643621"/>
            <a:ext cx="16287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1158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955962" y="2538382"/>
            <a:ext cx="10072255" cy="3432925"/>
          </a:xfrm>
        </p:spPr>
        <p:txBody>
          <a:bodyPr>
            <a:noAutofit/>
          </a:bodyPr>
          <a:lstStyle/>
          <a:p>
            <a:pPr indent="457200" algn="just" fontAlgn="auto">
              <a:lnSpc>
                <a:spcPct val="150000"/>
              </a:lnSpc>
            </a:pPr>
            <a:r>
              <a:rPr lang="zh-CN" altLang="en-US" b="1" dirty="0"/>
              <a:t>丹尼尔 </a:t>
            </a:r>
            <a:r>
              <a:rPr lang="en-US" altLang="zh-CN" b="1" dirty="0"/>
              <a:t>• </a:t>
            </a:r>
            <a:r>
              <a:rPr lang="zh-CN" altLang="en-US" b="1" dirty="0"/>
              <a:t>伯努利的解答有两点失误：第一，只提位移是时间的函数，这样一来，他的工作在数学上就停留在常微分方程的范围；第二，不提他认识到的那些简单运动模式（泛音）可以迭加成更复杂的运动 </a:t>
            </a:r>
            <a:r>
              <a:rPr lang="en-US" altLang="zh-CN" b="1" dirty="0"/>
              <a:t>(</a:t>
            </a:r>
            <a:r>
              <a:rPr lang="zh-CN" altLang="en-US" b="1" dirty="0"/>
              <a:t>线性叠加原理</a:t>
            </a:r>
            <a:r>
              <a:rPr lang="en-US" altLang="zh-CN" b="1" dirty="0"/>
              <a:t>)</a:t>
            </a:r>
            <a:r>
              <a:rPr lang="zh-CN" altLang="en-US" b="1" dirty="0"/>
              <a:t>模式．</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75656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955962" y="2538382"/>
            <a:ext cx="10072255" cy="3432925"/>
          </a:xfrm>
        </p:spPr>
        <p:txBody>
          <a:bodyPr>
            <a:noAutofit/>
          </a:bodyPr>
          <a:lstStyle/>
          <a:p>
            <a:pPr indent="457200" algn="just" fontAlgn="auto">
              <a:lnSpc>
                <a:spcPct val="150000"/>
              </a:lnSpc>
            </a:pPr>
            <a:r>
              <a:rPr lang="zh-CN" altLang="en-US" b="1" dirty="0"/>
              <a:t>达朗贝尔在他的论文中</a:t>
            </a:r>
            <a:r>
              <a:rPr lang="zh-CN" altLang="en-US" b="1" dirty="0" smtClean="0"/>
              <a:t>，</a:t>
            </a:r>
            <a:endParaRPr lang="zh-CN" altLang="en-US" b="1" dirty="0"/>
          </a:p>
          <a:p>
            <a:pPr indent="457200" algn="just" fontAlgn="auto">
              <a:lnSpc>
                <a:spcPct val="150000"/>
              </a:lnSpc>
            </a:pPr>
            <a:r>
              <a:rPr lang="zh-CN" altLang="en-US" b="1" dirty="0"/>
              <a:t>从另一个角度重新考虑</a:t>
            </a:r>
            <a:r>
              <a:rPr lang="zh-CN" altLang="en-US" b="1" dirty="0" smtClean="0"/>
              <a:t>了</a:t>
            </a:r>
            <a:endParaRPr lang="zh-CN" altLang="en-US" b="1" dirty="0"/>
          </a:p>
          <a:p>
            <a:pPr indent="457200" algn="just" fontAlgn="auto">
              <a:lnSpc>
                <a:spcPct val="150000"/>
              </a:lnSpc>
            </a:pPr>
            <a:r>
              <a:rPr lang="en-US" altLang="zh-CN" b="1" dirty="0" smtClean="0"/>
              <a:t>Johann </a:t>
            </a:r>
            <a:r>
              <a:rPr lang="en-US" altLang="zh-CN" b="1" dirty="0"/>
              <a:t>Bernoulli</a:t>
            </a:r>
            <a:r>
              <a:rPr lang="zh-CN" altLang="en-US" b="1" dirty="0"/>
              <a:t>推出的</a:t>
            </a:r>
            <a:r>
              <a:rPr lang="zh-CN" altLang="en-US" b="1" dirty="0" smtClean="0"/>
              <a:t>方程</a:t>
            </a:r>
            <a:endParaRPr lang="en-US" altLang="zh-CN" b="1" dirty="0" smtClean="0"/>
          </a:p>
          <a:p>
            <a:pPr indent="457200" algn="just" fontAlgn="auto">
              <a:lnSpc>
                <a:spcPct val="150000"/>
              </a:lnSpc>
            </a:pPr>
            <a:endParaRPr lang="zh-CN" altLang="en-US" b="1"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6934" y="4610100"/>
            <a:ext cx="60007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1053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061808" y="650380"/>
            <a:ext cx="1532327" cy="1528413"/>
            <a:chOff x="9356601" y="130557"/>
            <a:chExt cx="1335346" cy="1331936"/>
          </a:xfrm>
        </p:grpSpPr>
        <p:sp>
          <p:nvSpPr>
            <p:cNvPr id="4" name="椭圆 3"/>
            <p:cNvSpPr/>
            <p:nvPr/>
          </p:nvSpPr>
          <p:spPr>
            <a:xfrm>
              <a:off x="9356601" y="130557"/>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46" name="TextBox 145"/>
            <p:cNvSpPr txBox="1"/>
            <p:nvPr/>
          </p:nvSpPr>
          <p:spPr>
            <a:xfrm>
              <a:off x="9428446" y="504136"/>
              <a:ext cx="1189310" cy="562225"/>
            </a:xfrm>
            <a:prstGeom prst="rect">
              <a:avLst/>
            </a:prstGeom>
            <a:noFill/>
          </p:spPr>
          <p:txBody>
            <a:bodyPr wrap="square" rtlCol="0">
              <a:spAutoFit/>
            </a:bodyPr>
            <a:lstStyle/>
            <a:p>
              <a:pPr algn="ctr"/>
              <a:r>
                <a:rPr lang="zh-CN" altLang="en-US" sz="3600" b="1" dirty="0">
                  <a:solidFill>
                    <a:prstClr val="white"/>
                  </a:solidFill>
                  <a:latin typeface="微软雅黑" panose="020B0503020204020204" charset="-122"/>
                  <a:ea typeface="微软雅黑" panose="020B0503020204020204" charset="-122"/>
                </a:rPr>
                <a:t>目录</a:t>
              </a:r>
            </a:p>
          </p:txBody>
        </p:sp>
        <p:sp>
          <p:nvSpPr>
            <p:cNvPr id="147" name="TextBox 146"/>
            <p:cNvSpPr txBox="1"/>
            <p:nvPr/>
          </p:nvSpPr>
          <p:spPr>
            <a:xfrm>
              <a:off x="9428139" y="981481"/>
              <a:ext cx="1263808" cy="276132"/>
            </a:xfrm>
            <a:prstGeom prst="rect">
              <a:avLst/>
            </a:prstGeom>
            <a:noFill/>
          </p:spPr>
          <p:txBody>
            <a:bodyPr wrap="square" rtlCol="0">
              <a:spAutoFit/>
            </a:bodyPr>
            <a:lstStyle/>
            <a:p>
              <a:pPr algn="ctr"/>
              <a:r>
                <a:rPr lang="en-US" altLang="zh-CN" sz="1465" dirty="0">
                  <a:solidFill>
                    <a:prstClr val="white"/>
                  </a:solidFill>
                  <a:latin typeface="微软雅黑" panose="020B0503020204020204" charset="-122"/>
                  <a:ea typeface="微软雅黑" panose="020B0503020204020204" charset="-122"/>
                </a:rPr>
                <a:t>CONTENTS</a:t>
              </a:r>
              <a:endParaRPr lang="zh-CN" altLang="en-US" sz="1465" dirty="0">
                <a:solidFill>
                  <a:prstClr val="white"/>
                </a:solidFill>
                <a:latin typeface="微软雅黑" panose="020B0503020204020204" charset="-122"/>
                <a:ea typeface="微软雅黑" panose="020B0503020204020204" charset="-122"/>
              </a:endParaRPr>
            </a:p>
          </p:txBody>
        </p:sp>
      </p:grpSp>
      <p:sp>
        <p:nvSpPr>
          <p:cNvPr id="9" name="Freeform 5"/>
          <p:cNvSpPr/>
          <p:nvPr/>
        </p:nvSpPr>
        <p:spPr bwMode="auto">
          <a:xfrm>
            <a:off x="3176"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solidFill>
                <a:prstClr val="black"/>
              </a:solidFill>
            </a:endParaRPr>
          </a:p>
        </p:txBody>
      </p:sp>
      <p:sp>
        <p:nvSpPr>
          <p:cNvPr id="44" name="矩形 30"/>
          <p:cNvSpPr>
            <a:spLocks noChangeArrowheads="1"/>
          </p:cNvSpPr>
          <p:nvPr/>
        </p:nvSpPr>
        <p:spPr bwMode="auto">
          <a:xfrm>
            <a:off x="727075" y="4845050"/>
            <a:ext cx="1721485" cy="4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scene3d>
              <a:camera prst="orthographicFront"/>
              <a:lightRig rig="threePt" dir="t"/>
            </a:scene3d>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r>
              <a:rPr lang="zh-CN" altLang="en-US" sz="2400" b="1" dirty="0" smtClean="0">
                <a:ln/>
                <a:solidFill>
                  <a:prstClr val="black"/>
                </a:solidFill>
                <a:effectLst>
                  <a:outerShdw blurRad="38100" dist="19050" dir="2700000" algn="tl" rotWithShape="0">
                    <a:prstClr val="black">
                      <a:alpha val="40000"/>
                    </a:prstClr>
                  </a:outerShdw>
                </a:effectLst>
                <a:sym typeface="微软雅黑" panose="020B0503020204020204" charset="-122"/>
              </a:rPr>
              <a:t>源头</a:t>
            </a: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问题</a:t>
            </a:r>
          </a:p>
        </p:txBody>
      </p:sp>
      <p:sp>
        <p:nvSpPr>
          <p:cNvPr id="45" name="矩形 68"/>
          <p:cNvSpPr>
            <a:spLocks noChangeArrowheads="1"/>
          </p:cNvSpPr>
          <p:nvPr/>
        </p:nvSpPr>
        <p:spPr bwMode="auto">
          <a:xfrm>
            <a:off x="6774874" y="2037620"/>
            <a:ext cx="2757054" cy="4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弦振动方程的建立</a:t>
            </a:r>
          </a:p>
        </p:txBody>
      </p:sp>
      <p:sp>
        <p:nvSpPr>
          <p:cNvPr id="46" name="矩形 64"/>
          <p:cNvSpPr>
            <a:spLocks noChangeArrowheads="1"/>
          </p:cNvSpPr>
          <p:nvPr/>
        </p:nvSpPr>
        <p:spPr bwMode="auto">
          <a:xfrm>
            <a:off x="2448561" y="3153440"/>
            <a:ext cx="2539076" cy="4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当今世界的应用</a:t>
            </a:r>
          </a:p>
        </p:txBody>
      </p:sp>
      <p:sp>
        <p:nvSpPr>
          <p:cNvPr id="47" name="矩形 66"/>
          <p:cNvSpPr>
            <a:spLocks noChangeArrowheads="1"/>
          </p:cNvSpPr>
          <p:nvPr/>
        </p:nvSpPr>
        <p:spPr bwMode="auto">
          <a:xfrm>
            <a:off x="4504553" y="4375957"/>
            <a:ext cx="2700245"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smtClean="0">
                <a:ln/>
                <a:solidFill>
                  <a:prstClr val="black"/>
                </a:solidFill>
                <a:effectLst>
                  <a:outerShdw blurRad="38100" dist="19050" dir="2700000" algn="tl" rotWithShape="0">
                    <a:prstClr val="black">
                      <a:alpha val="40000"/>
                    </a:prstClr>
                  </a:outerShdw>
                </a:effectLst>
                <a:sym typeface="微软雅黑" panose="020B0503020204020204" charset="-122"/>
              </a:rPr>
              <a:t>一阶偏微分方程</a:t>
            </a:r>
            <a:endParaRPr lang="en-US" altLang="zh-CN" sz="2400" b="1" dirty="0" smtClean="0">
              <a:ln/>
              <a:solidFill>
                <a:prstClr val="black"/>
              </a:solidFill>
              <a:effectLst>
                <a:outerShdw blurRad="38100" dist="19050" dir="2700000" algn="tl" rotWithShape="0">
                  <a:prstClr val="black">
                    <a:alpha val="40000"/>
                  </a:prstClr>
                </a:outerShdw>
              </a:effectLst>
              <a:sym typeface="微软雅黑" panose="020B0503020204020204" charset="-122"/>
            </a:endParaRPr>
          </a:p>
          <a:p>
            <a:pPr algn="ctr">
              <a:spcBef>
                <a:spcPct val="0"/>
              </a:spcBef>
              <a:buNone/>
            </a:pPr>
            <a:r>
              <a:rPr lang="zh-CN" altLang="en-US" sz="2400" b="1" dirty="0" smtClean="0">
                <a:ln/>
                <a:solidFill>
                  <a:prstClr val="black"/>
                </a:solidFill>
                <a:effectLst>
                  <a:outerShdw blurRad="38100" dist="19050" dir="2700000" algn="tl" rotWithShape="0">
                    <a:prstClr val="black">
                      <a:alpha val="40000"/>
                    </a:prstClr>
                  </a:outerShdw>
                </a:effectLst>
                <a:sym typeface="微软雅黑" panose="020B0503020204020204" charset="-122"/>
              </a:rPr>
              <a:t>模型</a:t>
            </a: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的建立</a:t>
            </a:r>
          </a:p>
        </p:txBody>
      </p:sp>
      <p:grpSp>
        <p:nvGrpSpPr>
          <p:cNvPr id="48" name="组合 47"/>
          <p:cNvGrpSpPr/>
          <p:nvPr/>
        </p:nvGrpSpPr>
        <p:grpSpPr>
          <a:xfrm>
            <a:off x="1088011" y="3675719"/>
            <a:ext cx="999564" cy="1001764"/>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0" name="图片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9040449" y="4141043"/>
            <a:ext cx="2651547"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位势方程的建立</a:t>
            </a:r>
          </a:p>
        </p:txBody>
      </p:sp>
      <p:grpSp>
        <p:nvGrpSpPr>
          <p:cNvPr id="52" name="组合 51"/>
          <p:cNvGrpSpPr/>
          <p:nvPr/>
        </p:nvGrpSpPr>
        <p:grpSpPr>
          <a:xfrm>
            <a:off x="3240691" y="3843013"/>
            <a:ext cx="999564" cy="1001764"/>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4" name="图片 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5316872" y="3137515"/>
            <a:ext cx="999564" cy="999925"/>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63" name="组合 62"/>
          <p:cNvGrpSpPr/>
          <p:nvPr/>
        </p:nvGrpSpPr>
        <p:grpSpPr>
          <a:xfrm>
            <a:off x="7529563" y="2650283"/>
            <a:ext cx="999564" cy="1001763"/>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73" name="组合 72"/>
          <p:cNvGrpSpPr/>
          <p:nvPr/>
        </p:nvGrpSpPr>
        <p:grpSpPr>
          <a:xfrm>
            <a:off x="9858481" y="2882545"/>
            <a:ext cx="999564" cy="1001763"/>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prstClr val="black"/>
                </a:solidFill>
              </a:endParaRPr>
            </a:p>
          </p:txBody>
        </p:sp>
      </p:grpSp>
      <p:pic>
        <p:nvPicPr>
          <p:cNvPr id="2"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6" name="图片 5" descr="屏幕剪辑"/>
          <p:cNvPicPr>
            <a:picLocks noChangeAspect="1"/>
          </p:cNvPicPr>
          <p:nvPr/>
        </p:nvPicPr>
        <p:blipFill>
          <a:blip r:embed="rId6">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tretch>
            <a:fillRect/>
          </a:stretch>
        </p:blipFill>
        <p:spPr>
          <a:xfrm>
            <a:off x="3175" y="5927"/>
            <a:ext cx="3853180" cy="1401445"/>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835740164"/>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par>
                          <p:cTn id="49" fill="hold">
                            <p:stCondLst>
                              <p:cond delay="5500"/>
                            </p:stCondLst>
                            <p:childTnLst>
                              <p:par>
                                <p:cTn id="50" presetID="2" presetClass="entr" presetSubtype="1"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additive="base">
                                        <p:cTn id="52" dur="500" fill="hold"/>
                                        <p:tgtEl>
                                          <p:spTgt spid="73"/>
                                        </p:tgtEl>
                                        <p:attrNameLst>
                                          <p:attrName>ppt_x</p:attrName>
                                        </p:attrNameLst>
                                      </p:cBhvr>
                                      <p:tavLst>
                                        <p:tav tm="0">
                                          <p:val>
                                            <p:strVal val="#ppt_x"/>
                                          </p:val>
                                        </p:tav>
                                        <p:tav tm="100000">
                                          <p:val>
                                            <p:strVal val="#ppt_x"/>
                                          </p:val>
                                        </p:tav>
                                      </p:tavLst>
                                    </p:anim>
                                    <p:anim calcmode="lin" valueType="num">
                                      <p:cBhvr additive="base">
                                        <p:cTn id="53" dur="500" fill="hold"/>
                                        <p:tgtEl>
                                          <p:spTgt spid="73"/>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4" grpId="0"/>
      <p:bldP spid="45" grpId="0"/>
      <p:bldP spid="46" grpId="0"/>
      <p:bldP spid="47"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955962" y="2538382"/>
            <a:ext cx="10072255" cy="3432925"/>
          </a:xfrm>
        </p:spPr>
        <p:txBody>
          <a:bodyPr>
            <a:noAutofit/>
          </a:bodyPr>
          <a:lstStyle/>
          <a:p>
            <a:pPr indent="457200" algn="just" fontAlgn="auto">
              <a:lnSpc>
                <a:spcPct val="150000"/>
              </a:lnSpc>
            </a:pPr>
            <a:r>
              <a:rPr lang="zh-CN" altLang="en-US" b="1" dirty="0" smtClean="0"/>
              <a:t>他用</a:t>
            </a:r>
            <a:r>
              <a:rPr lang="en-US" altLang="zh-CN" b="1" dirty="0" smtClean="0"/>
              <a:t>y(x , t)</a:t>
            </a:r>
            <a:r>
              <a:rPr lang="zh-CN" altLang="en-US" b="1" dirty="0" smtClean="0"/>
              <a:t>代替</a:t>
            </a:r>
            <a:endParaRPr lang="zh-CN" altLang="en-US" b="1" dirty="0"/>
          </a:p>
          <a:p>
            <a:pPr indent="457200" algn="just" fontAlgn="auto">
              <a:lnSpc>
                <a:spcPct val="150000"/>
              </a:lnSpc>
            </a:pPr>
            <a:r>
              <a:rPr lang="zh-CN" altLang="en-US" b="1" dirty="0" smtClean="0"/>
              <a:t>用</a:t>
            </a:r>
            <a:r>
              <a:rPr lang="en-US" altLang="zh-CN" b="1" dirty="0" smtClean="0"/>
              <a:t>        </a:t>
            </a:r>
            <a:r>
              <a:rPr lang="zh-CN" altLang="en-US" b="1" dirty="0" smtClean="0"/>
              <a:t>代替</a:t>
            </a:r>
            <a:endParaRPr lang="zh-CN" altLang="en-US" b="1" dirty="0"/>
          </a:p>
          <a:p>
            <a:pPr indent="457200" algn="just" fontAlgn="auto">
              <a:lnSpc>
                <a:spcPct val="150000"/>
              </a:lnSpc>
            </a:pPr>
            <a:r>
              <a:rPr lang="zh-CN" altLang="en-US" b="1" dirty="0"/>
              <a:t>于是上述方程变为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3409" y="2599893"/>
            <a:ext cx="6762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3604" y="3253654"/>
            <a:ext cx="6477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734" y="3253654"/>
            <a:ext cx="4476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7758" y="4704918"/>
            <a:ext cx="62007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300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059871" y="2501452"/>
            <a:ext cx="10072255" cy="3432925"/>
          </a:xfrm>
        </p:spPr>
        <p:txBody>
          <a:bodyPr>
            <a:noAutofit/>
          </a:bodyPr>
          <a:lstStyle/>
          <a:p>
            <a:pPr indent="457200" algn="just" fontAlgn="auto">
              <a:lnSpc>
                <a:spcPct val="150000"/>
              </a:lnSpc>
            </a:pPr>
            <a:r>
              <a:rPr lang="zh-CN" altLang="en-US" b="1" dirty="0"/>
              <a:t>然后他注意</a:t>
            </a:r>
            <a:r>
              <a:rPr lang="zh-CN" altLang="en-US" b="1" dirty="0" smtClean="0"/>
              <a:t>到</a:t>
            </a:r>
            <a:endParaRPr lang="zh-CN" altLang="en-US" b="1" dirty="0"/>
          </a:p>
          <a:p>
            <a:pPr indent="457200" algn="just" fontAlgn="auto">
              <a:lnSpc>
                <a:spcPct val="150000"/>
              </a:lnSpc>
            </a:pPr>
            <a:r>
              <a:rPr lang="zh-CN" altLang="en-US" b="1" dirty="0" smtClean="0"/>
              <a:t>当</a:t>
            </a:r>
            <a:r>
              <a:rPr lang="en-US" altLang="zh-CN" b="1" dirty="0" smtClean="0"/>
              <a:t>n</a:t>
            </a:r>
            <a:r>
              <a:rPr lang="zh-CN" altLang="en-US" b="1" dirty="0" smtClean="0"/>
              <a:t>变成</a:t>
            </a:r>
            <a:r>
              <a:rPr lang="zh-CN" altLang="en-US" b="1" dirty="0"/>
              <a:t>无穷时</a:t>
            </a:r>
            <a:r>
              <a:rPr lang="zh-CN" altLang="en-US" b="1" dirty="0" smtClean="0"/>
              <a:t>，</a:t>
            </a:r>
            <a:endParaRPr lang="zh-CN" altLang="en-US" b="1" dirty="0"/>
          </a:p>
          <a:p>
            <a:pPr indent="457200" algn="just" fontAlgn="auto">
              <a:lnSpc>
                <a:spcPct val="150000"/>
              </a:lnSpc>
            </a:pPr>
            <a:r>
              <a:rPr lang="en-US" altLang="zh-CN" b="1" dirty="0" smtClean="0"/>
              <a:t>          </a:t>
            </a:r>
            <a:r>
              <a:rPr lang="zh-CN" altLang="en-US" b="1" dirty="0" smtClean="0"/>
              <a:t>趋于</a:t>
            </a:r>
            <a:r>
              <a:rPr lang="en-US" altLang="zh-CN" b="1" dirty="0" smtClean="0"/>
              <a:t>0</a:t>
            </a:r>
            <a:r>
              <a:rPr lang="zh-CN" altLang="en-US" b="1" dirty="0" smtClean="0"/>
              <a:t>，</a:t>
            </a:r>
            <a:endParaRPr lang="zh-CN" altLang="en-US" b="1" dirty="0"/>
          </a:p>
          <a:p>
            <a:pPr indent="457200" algn="just" fontAlgn="auto">
              <a:lnSpc>
                <a:spcPct val="150000"/>
              </a:lnSpc>
            </a:pPr>
            <a:r>
              <a:rPr lang="zh-CN" altLang="en-US" b="1" dirty="0"/>
              <a:t>方括号内的</a:t>
            </a:r>
            <a:r>
              <a:rPr lang="zh-CN" altLang="en-US" b="1" dirty="0" smtClean="0"/>
              <a:t>表达式</a:t>
            </a:r>
            <a:endParaRPr lang="en-US" altLang="zh-CN" b="1" dirty="0" smtClean="0"/>
          </a:p>
          <a:p>
            <a:pPr indent="457200" algn="just" fontAlgn="auto">
              <a:lnSpc>
                <a:spcPct val="150000"/>
              </a:lnSpc>
            </a:pPr>
            <a:r>
              <a:rPr lang="zh-CN" altLang="en-US" b="1" dirty="0" smtClean="0"/>
              <a:t>就</a:t>
            </a:r>
            <a:r>
              <a:rPr lang="zh-CN" altLang="en-US" b="1" dirty="0"/>
              <a:t>变成了</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3937721"/>
            <a:ext cx="646113"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9575" y="5177270"/>
            <a:ext cx="8763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439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059871" y="2501452"/>
            <a:ext cx="10072255" cy="3432925"/>
          </a:xfrm>
        </p:spPr>
        <p:txBody>
          <a:bodyPr>
            <a:noAutofit/>
          </a:bodyPr>
          <a:lstStyle/>
          <a:p>
            <a:pPr indent="457200" algn="just" fontAlgn="auto">
              <a:lnSpc>
                <a:spcPct val="150000"/>
              </a:lnSpc>
            </a:pPr>
            <a:r>
              <a:rPr lang="zh-CN" altLang="en-US" b="1" dirty="0"/>
              <a:t>因此他推出</a:t>
            </a:r>
            <a:r>
              <a:rPr lang="zh-CN" altLang="en-US" b="1" dirty="0" smtClean="0"/>
              <a:t>了</a:t>
            </a:r>
            <a:endParaRPr lang="zh-CN" altLang="en-US" b="1" dirty="0"/>
          </a:p>
          <a:p>
            <a:pPr indent="457200" algn="just" fontAlgn="auto">
              <a:lnSpc>
                <a:spcPct val="150000"/>
              </a:lnSpc>
            </a:pPr>
            <a:endParaRPr lang="en-US" altLang="zh-CN" b="1" dirty="0" smtClean="0"/>
          </a:p>
          <a:p>
            <a:pPr indent="457200" algn="just" fontAlgn="auto">
              <a:lnSpc>
                <a:spcPct val="150000"/>
              </a:lnSpc>
            </a:pPr>
            <a:endParaRPr lang="en-US" altLang="zh-CN" b="1" dirty="0" smtClean="0"/>
          </a:p>
          <a:p>
            <a:pPr indent="457200" algn="just" fontAlgn="auto">
              <a:lnSpc>
                <a:spcPct val="150000"/>
              </a:lnSpc>
            </a:pPr>
            <a:r>
              <a:rPr lang="zh-CN" altLang="en-US" b="1" dirty="0" smtClean="0"/>
              <a:t>其中  </a:t>
            </a:r>
            <a:r>
              <a:rPr lang="en-US" altLang="zh-CN" b="1" dirty="0" smtClean="0"/>
              <a:t>                </a:t>
            </a:r>
            <a:r>
              <a:rPr lang="zh-CN" altLang="en-US" b="1" dirty="0" smtClean="0"/>
              <a:t>是</a:t>
            </a:r>
            <a:r>
              <a:rPr lang="zh-CN" altLang="en-US" b="1" dirty="0"/>
              <a:t>常数，</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6550" y="3403888"/>
            <a:ext cx="35623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7173" y="4635211"/>
            <a:ext cx="1295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188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900543" y="2330564"/>
            <a:ext cx="10072255" cy="3432925"/>
          </a:xfrm>
        </p:spPr>
        <p:txBody>
          <a:bodyPr>
            <a:noAutofit/>
          </a:bodyPr>
          <a:lstStyle/>
          <a:p>
            <a:pPr indent="457200" algn="just" fontAlgn="auto">
              <a:lnSpc>
                <a:spcPct val="150000"/>
              </a:lnSpc>
            </a:pPr>
            <a:r>
              <a:rPr lang="zh-CN" altLang="en-US" b="1" dirty="0"/>
              <a:t>这样一来，</a:t>
            </a:r>
            <a:r>
              <a:rPr lang="zh-CN" altLang="en-US" b="1" dirty="0" smtClean="0"/>
              <a:t>弦振动方程就</a:t>
            </a:r>
            <a:r>
              <a:rPr lang="zh-CN" altLang="en-US" b="1" dirty="0"/>
              <a:t>第一次出现了</a:t>
            </a:r>
            <a:r>
              <a:rPr lang="zh-CN" altLang="en-US" b="1" dirty="0" smtClean="0"/>
              <a:t>．这个</a:t>
            </a:r>
            <a:r>
              <a:rPr lang="zh-CN" altLang="en-US" b="1" dirty="0"/>
              <a:t>方程</a:t>
            </a:r>
            <a:r>
              <a:rPr lang="zh-CN" altLang="en-US" b="1" dirty="0" smtClean="0"/>
              <a:t>含有对</a:t>
            </a:r>
            <a:r>
              <a:rPr lang="zh-CN" altLang="en-US" b="1" dirty="0"/>
              <a:t>时间变量</a:t>
            </a:r>
            <a:r>
              <a:rPr lang="zh-CN" altLang="en-US" b="1" dirty="0" smtClean="0"/>
              <a:t>和空间</a:t>
            </a:r>
            <a:r>
              <a:rPr lang="zh-CN" altLang="en-US" b="1" dirty="0"/>
              <a:t>变量的偏导数，这时空间变量只有一</a:t>
            </a:r>
            <a:r>
              <a:rPr lang="zh-CN" altLang="en-US" b="1" dirty="0" smtClean="0"/>
              <a:t>维，因而称为一维波动方程．显然</a:t>
            </a:r>
            <a:r>
              <a:rPr lang="zh-CN" altLang="en-US" b="1" dirty="0"/>
              <a:t>，</a:t>
            </a:r>
            <a:r>
              <a:rPr lang="en-US" altLang="zh-CN" b="1" dirty="0" err="1"/>
              <a:t>D'Alembert</a:t>
            </a:r>
            <a:r>
              <a:rPr lang="zh-CN" altLang="en-US" b="1" dirty="0"/>
              <a:t>的</a:t>
            </a:r>
            <a:r>
              <a:rPr lang="zh-CN" altLang="en-US" b="1" dirty="0" smtClean="0"/>
              <a:t>做法强烈</a:t>
            </a:r>
            <a:r>
              <a:rPr lang="zh-CN" altLang="en-US" b="1" dirty="0"/>
              <a:t>地依赖微积分的思想，在当时微积分</a:t>
            </a:r>
            <a:r>
              <a:rPr lang="zh-CN" altLang="en-US" b="1" dirty="0" smtClean="0"/>
              <a:t>理论并没有</a:t>
            </a:r>
            <a:r>
              <a:rPr lang="zh-CN" altLang="en-US" b="1" dirty="0"/>
              <a:t>完善而且也不严密</a:t>
            </a:r>
            <a:r>
              <a:rPr lang="zh-CN" altLang="en-US" b="1" dirty="0" smtClean="0"/>
              <a:t>．然而</a:t>
            </a:r>
            <a:r>
              <a:rPr lang="zh-CN" altLang="en-US" b="1" dirty="0"/>
              <a:t>，</a:t>
            </a:r>
            <a:r>
              <a:rPr lang="en-US" altLang="zh-CN" b="1" dirty="0" err="1"/>
              <a:t>D'Alembert</a:t>
            </a:r>
            <a:r>
              <a:rPr lang="zh-CN" altLang="en-US" b="1" dirty="0"/>
              <a:t>的大胆</a:t>
            </a:r>
            <a:r>
              <a:rPr lang="zh-CN" altLang="en-US" b="1" dirty="0" smtClean="0"/>
              <a:t>试验却</a:t>
            </a:r>
            <a:r>
              <a:rPr lang="zh-CN" altLang="en-US" b="1" dirty="0"/>
              <a:t>为人类应用微积分、完善微积分的理论作出了重要贡献，也因此拉开了建立偏微分方程学科的序幕．</a:t>
            </a:r>
          </a:p>
          <a:p>
            <a:pPr indent="457200" algn="just" fontAlgn="auto">
              <a:lnSpc>
                <a:spcPct val="150000"/>
              </a:lnSpc>
            </a:pPr>
            <a:endParaRPr lang="zh-CN" altLang="en-US" b="1"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20559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900543" y="2496818"/>
            <a:ext cx="10072255" cy="3432925"/>
          </a:xfrm>
        </p:spPr>
        <p:txBody>
          <a:bodyPr>
            <a:noAutofit/>
          </a:bodyPr>
          <a:lstStyle/>
          <a:p>
            <a:pPr indent="457200" algn="just" fontAlgn="auto">
              <a:lnSpc>
                <a:spcPct val="150000"/>
              </a:lnSpc>
            </a:pPr>
            <a:r>
              <a:rPr lang="zh-CN" altLang="en-US" b="1" dirty="0"/>
              <a:t>综上所述，对音乐的欣赏与理性分析产生了偏微分方程这门学科，正是对小提琴弦振动发声的研究导致了首个偏微分方程的出现，并最终形成了一个强大的学科．音乐和科学在同一个地点开始，文明本身也从这里开始，而站在源头的是毕达哥拉斯神话般的身影．</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537267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059871" y="2233581"/>
            <a:ext cx="10072255" cy="3432925"/>
          </a:xfrm>
        </p:spPr>
        <p:txBody>
          <a:bodyPr>
            <a:noAutofit/>
          </a:bodyPr>
          <a:lstStyle/>
          <a:p>
            <a:pPr indent="457200" algn="just" fontAlgn="auto">
              <a:lnSpc>
                <a:spcPct val="150000"/>
              </a:lnSpc>
            </a:pPr>
            <a:r>
              <a:rPr lang="en-US" altLang="zh-CN" b="1" dirty="0"/>
              <a:t>2</a:t>
            </a:r>
            <a:r>
              <a:rPr lang="zh-CN" altLang="en-US" b="1" dirty="0"/>
              <a:t>、历史源头问题之二：确定一个物体对另一物体的万有引力的</a:t>
            </a:r>
            <a:r>
              <a:rPr lang="zh-CN" altLang="en-US" b="1" dirty="0" smtClean="0"/>
              <a:t>大小</a:t>
            </a:r>
            <a:endParaRPr lang="en-US" altLang="zh-CN" b="1" dirty="0" smtClean="0"/>
          </a:p>
          <a:p>
            <a:pPr indent="457200" algn="just" fontAlgn="auto">
              <a:lnSpc>
                <a:spcPct val="150000"/>
              </a:lnSpc>
            </a:pPr>
            <a:r>
              <a:rPr lang="zh-CN" altLang="en-US" b="1" dirty="0"/>
              <a:t>随着弦振动方程的建立，另一类物理问题的研究也推动了偏微分方程学科的发展，这是十八世纪物理学中的主要问题之一，即确定牛顿提出的一个物体对另一物体产生的万有引力的大小，比如：太阳对一个行星，地球对它外部或内部的一个质点，地球对另一连续质量的引力．产生的万有引力的大小，那么如何描述这种引力呢</a:t>
            </a:r>
            <a:r>
              <a:rPr lang="zh-CN" altLang="en-US" b="1" dirty="0" smtClean="0"/>
              <a:t>？</a:t>
            </a:r>
            <a:endParaRPr lang="zh-CN" altLang="en-US" b="1"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295680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059871" y="2233581"/>
            <a:ext cx="10072255" cy="3432925"/>
          </a:xfrm>
        </p:spPr>
        <p:txBody>
          <a:bodyPr>
            <a:noAutofit/>
          </a:bodyPr>
          <a:lstStyle/>
          <a:p>
            <a:pPr indent="457200" algn="just" fontAlgn="auto">
              <a:lnSpc>
                <a:spcPct val="150000"/>
              </a:lnSpc>
            </a:pPr>
            <a:r>
              <a:rPr lang="en-US" altLang="zh-CN" b="1" dirty="0"/>
              <a:t>3</a:t>
            </a:r>
            <a:r>
              <a:rPr lang="zh-CN" altLang="en-US" b="1" dirty="0"/>
              <a:t>、历史源头问题之三：作为实际问题，冶炼金属；作为科学问题，是企图确定地球内部的</a:t>
            </a:r>
            <a:r>
              <a:rPr lang="zh-CN" altLang="en-US" b="1" dirty="0" smtClean="0"/>
              <a:t>温度</a:t>
            </a:r>
            <a:endParaRPr lang="en-US" altLang="zh-CN" b="1" dirty="0" smtClean="0"/>
          </a:p>
          <a:p>
            <a:pPr indent="457200" algn="just" fontAlgn="auto">
              <a:lnSpc>
                <a:spcPct val="150000"/>
              </a:lnSpc>
            </a:pPr>
            <a:r>
              <a:rPr lang="en-US" altLang="zh-CN" b="1" dirty="0"/>
              <a:t>1807 </a:t>
            </a:r>
            <a:r>
              <a:rPr lang="zh-CN" altLang="en-US" b="1" dirty="0"/>
              <a:t>年，傅里叶向巴黎科学院提交了一篇关于热传导的基本论文，这篇论文经拉格朗日，拉普拉斯和勒让德评审后被拒绝了．但科学院确实想鼓励傅里叶发展他的思想，所以把热传导问题确定为将于 </a:t>
            </a:r>
            <a:r>
              <a:rPr lang="en-US" altLang="zh-CN" b="1" dirty="0"/>
              <a:t>1812 </a:t>
            </a:r>
            <a:r>
              <a:rPr lang="zh-CN" altLang="en-US" b="1" dirty="0"/>
              <a:t>年授予高额奖金的课题．</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7554721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059871" y="2233581"/>
            <a:ext cx="10072255" cy="3432925"/>
          </a:xfrm>
        </p:spPr>
        <p:txBody>
          <a:bodyPr>
            <a:noAutofit/>
          </a:bodyPr>
          <a:lstStyle/>
          <a:p>
            <a:pPr indent="457200" algn="just" fontAlgn="auto">
              <a:lnSpc>
                <a:spcPct val="150000"/>
              </a:lnSpc>
            </a:pPr>
            <a:r>
              <a:rPr lang="zh-CN" altLang="en-US" b="1" dirty="0"/>
              <a:t>傅里叶在 </a:t>
            </a:r>
            <a:r>
              <a:rPr lang="en-US" altLang="zh-CN" b="1" dirty="0"/>
              <a:t>1811 </a:t>
            </a:r>
            <a:r>
              <a:rPr lang="zh-CN" altLang="en-US" b="1" dirty="0"/>
              <a:t>年提交了修改过的论文，受到评审，得到了奖金，但因受到缺乏严密性的批评而未发表在当时的科学院的</a:t>
            </a:r>
            <a:r>
              <a:rPr lang="en-US" altLang="zh-CN" b="1" dirty="0"/>
              <a:t>《</a:t>
            </a:r>
            <a:r>
              <a:rPr lang="zh-CN" altLang="en-US" b="1" dirty="0"/>
              <a:t>报告</a:t>
            </a:r>
            <a:r>
              <a:rPr lang="en-US" altLang="zh-CN" b="1" dirty="0"/>
              <a:t>》</a:t>
            </a:r>
            <a:r>
              <a:rPr lang="zh-CN" altLang="en-US" b="1" dirty="0"/>
              <a:t>里．傅里叶对他所受到的待遇感到愤恨，但他继续研究热的课题，在 </a:t>
            </a:r>
            <a:r>
              <a:rPr lang="en-US" altLang="zh-CN" b="1" dirty="0"/>
              <a:t>1822 </a:t>
            </a:r>
            <a:r>
              <a:rPr lang="zh-CN" altLang="en-US" b="1" dirty="0"/>
              <a:t>年发表了数学的经典文献之一</a:t>
            </a:r>
            <a:r>
              <a:rPr lang="en-US" altLang="zh-CN" b="1" dirty="0"/>
              <a:t>《</a:t>
            </a:r>
            <a:r>
              <a:rPr lang="zh-CN" altLang="en-US" b="1" dirty="0"/>
              <a:t>热的解析理论</a:t>
            </a:r>
            <a:r>
              <a:rPr lang="en-US" altLang="zh-CN" b="1" dirty="0"/>
              <a:t>》(</a:t>
            </a:r>
            <a:r>
              <a:rPr lang="en-US" altLang="zh-CN" b="1" dirty="0" err="1"/>
              <a:t>Theoorie</a:t>
            </a:r>
            <a:r>
              <a:rPr lang="en-US" altLang="zh-CN" b="1" dirty="0"/>
              <a:t> </a:t>
            </a:r>
            <a:r>
              <a:rPr lang="en-US" altLang="zh-CN" b="1" dirty="0" err="1"/>
              <a:t>analytique</a:t>
            </a:r>
            <a:r>
              <a:rPr lang="en-US" altLang="zh-CN" b="1" dirty="0"/>
              <a:t> de la </a:t>
            </a:r>
            <a:r>
              <a:rPr lang="en-US" altLang="zh-CN" b="1" dirty="0" err="1"/>
              <a:t>chaleur</a:t>
            </a:r>
            <a:r>
              <a:rPr lang="en-US" altLang="zh-CN" b="1" dirty="0"/>
              <a:t>)</a:t>
            </a:r>
            <a:r>
              <a:rPr lang="zh-CN" altLang="en-US" b="1" dirty="0"/>
              <a:t>，书是傅里叶思想的主要出处．</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237825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059871" y="2233581"/>
            <a:ext cx="10072255" cy="3432925"/>
          </a:xfrm>
        </p:spPr>
        <p:txBody>
          <a:bodyPr>
            <a:noAutofit/>
          </a:bodyPr>
          <a:lstStyle/>
          <a:p>
            <a:pPr indent="457200" algn="just" fontAlgn="auto">
              <a:lnSpc>
                <a:spcPct val="150000"/>
              </a:lnSpc>
            </a:pPr>
            <a:r>
              <a:rPr lang="zh-CN" altLang="en-US" b="1" dirty="0"/>
              <a:t>在吸收或释放热的物体内部，温度分布一般是不均匀的，在任何点上都随时间而变化．所以温度 </a:t>
            </a:r>
            <a:r>
              <a:rPr lang="en-US" altLang="zh-CN" b="1" dirty="0"/>
              <a:t>T </a:t>
            </a:r>
            <a:r>
              <a:rPr lang="zh-CN" altLang="en-US" b="1" dirty="0"/>
              <a:t>是空间和时间的函数，这个函数依赖于物体的形状、密度、材料的比热、</a:t>
            </a:r>
            <a:r>
              <a:rPr lang="en-US" altLang="zh-CN" b="1" dirty="0"/>
              <a:t>T </a:t>
            </a:r>
            <a:r>
              <a:rPr lang="zh-CN" altLang="en-US" b="1" dirty="0"/>
              <a:t>的初始分布 </a:t>
            </a:r>
            <a:r>
              <a:rPr lang="en-US" altLang="zh-CN" b="1" dirty="0"/>
              <a:t>(</a:t>
            </a:r>
            <a:r>
              <a:rPr lang="zh-CN" altLang="en-US" b="1" dirty="0"/>
              <a:t>即在时刻 </a:t>
            </a:r>
            <a:r>
              <a:rPr lang="en-US" altLang="zh-CN" b="1" dirty="0"/>
              <a:t>t = 0 </a:t>
            </a:r>
            <a:r>
              <a:rPr lang="zh-CN" altLang="en-US" b="1" dirty="0"/>
              <a:t>时 </a:t>
            </a:r>
            <a:r>
              <a:rPr lang="en-US" altLang="zh-CN" b="1" dirty="0"/>
              <a:t>T </a:t>
            </a:r>
            <a:r>
              <a:rPr lang="zh-CN" altLang="en-US" b="1" dirty="0"/>
              <a:t>的分布</a:t>
            </a:r>
            <a:r>
              <a:rPr lang="en-US" altLang="zh-CN" b="1" dirty="0"/>
              <a:t>)</a:t>
            </a:r>
            <a:r>
              <a:rPr lang="zh-CN" altLang="en-US" b="1" dirty="0"/>
              <a:t>以及保持于物体表面上的条件．</a:t>
            </a:r>
            <a:r>
              <a:rPr lang="en-US" altLang="zh-CN" b="1" dirty="0"/>
              <a:t>Fourier </a:t>
            </a:r>
            <a:r>
              <a:rPr lang="zh-CN" altLang="en-US" b="1" dirty="0"/>
              <a:t>在他的书中考虑的第一个主要问题是在均匀和各向同性的物体</a:t>
            </a:r>
            <a:r>
              <a:rPr lang="zh-CN" altLang="en-US" b="1" dirty="0" smtClean="0"/>
              <a:t>内</a:t>
            </a:r>
            <a:endParaRPr lang="zh-CN" altLang="en-US" b="1"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046158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059871" y="2233581"/>
            <a:ext cx="10072255" cy="3432925"/>
          </a:xfrm>
        </p:spPr>
        <p:txBody>
          <a:bodyPr>
            <a:noAutofit/>
          </a:bodyPr>
          <a:lstStyle/>
          <a:p>
            <a:pPr indent="457200" algn="just" fontAlgn="auto">
              <a:lnSpc>
                <a:spcPct val="150000"/>
              </a:lnSpc>
            </a:pPr>
            <a:r>
              <a:rPr lang="zh-CN" altLang="en-US" b="1" dirty="0"/>
              <a:t>确定</a:t>
            </a:r>
            <a:r>
              <a:rPr lang="zh-CN" altLang="en-US" b="1" dirty="0" smtClean="0"/>
              <a:t>作为</a:t>
            </a:r>
            <a:r>
              <a:rPr lang="en-US" altLang="zh-CN" b="1" dirty="0" smtClean="0"/>
              <a:t>x</a:t>
            </a:r>
            <a:r>
              <a:rPr lang="zh-CN" altLang="en-US" b="1" dirty="0" smtClean="0"/>
              <a:t>，</a:t>
            </a:r>
            <a:r>
              <a:rPr lang="en-US" altLang="zh-CN" b="1" dirty="0" smtClean="0"/>
              <a:t>y</a:t>
            </a:r>
            <a:r>
              <a:rPr lang="zh-CN" altLang="en-US" b="1" dirty="0" smtClean="0"/>
              <a:t>，</a:t>
            </a:r>
            <a:r>
              <a:rPr lang="en-US" altLang="zh-CN" b="1" dirty="0" smtClean="0"/>
              <a:t>z</a:t>
            </a:r>
            <a:r>
              <a:rPr lang="zh-CN" altLang="en-US" b="1" dirty="0" smtClean="0"/>
              <a:t>，</a:t>
            </a:r>
            <a:r>
              <a:rPr lang="en-US" altLang="zh-CN" b="1" dirty="0" smtClean="0"/>
              <a:t>t</a:t>
            </a:r>
            <a:r>
              <a:rPr lang="zh-CN" altLang="en-US" b="1" dirty="0" smtClean="0"/>
              <a:t>的</a:t>
            </a:r>
            <a:endParaRPr lang="zh-CN" altLang="en-US" b="1" dirty="0"/>
          </a:p>
          <a:p>
            <a:pPr indent="457200" algn="just" fontAlgn="auto">
              <a:lnSpc>
                <a:spcPct val="150000"/>
              </a:lnSpc>
            </a:pPr>
            <a:r>
              <a:rPr lang="zh-CN" altLang="en-US" b="1" dirty="0"/>
              <a:t>函数的</a:t>
            </a:r>
            <a:r>
              <a:rPr lang="zh-CN" altLang="en-US" b="1" dirty="0" smtClean="0"/>
              <a:t>温度</a:t>
            </a:r>
            <a:r>
              <a:rPr lang="en-US" altLang="zh-CN" b="1" dirty="0" smtClean="0"/>
              <a:t>T</a:t>
            </a:r>
            <a:r>
              <a:rPr lang="zh-CN" altLang="en-US" b="1" dirty="0" smtClean="0"/>
              <a:t>．</a:t>
            </a:r>
            <a:endParaRPr lang="zh-CN" altLang="en-US" b="1" dirty="0"/>
          </a:p>
          <a:p>
            <a:pPr indent="457200" algn="just" fontAlgn="auto">
              <a:lnSpc>
                <a:spcPct val="150000"/>
              </a:lnSpc>
            </a:pPr>
            <a:r>
              <a:rPr lang="zh-CN" altLang="en-US" b="1" dirty="0"/>
              <a:t>根据物理</a:t>
            </a:r>
            <a:r>
              <a:rPr lang="zh-CN" altLang="en-US" b="1" dirty="0" smtClean="0"/>
              <a:t>原理</a:t>
            </a:r>
            <a:endParaRPr lang="zh-CN" altLang="en-US" b="1" dirty="0"/>
          </a:p>
          <a:p>
            <a:pPr indent="457200" algn="just" fontAlgn="auto">
              <a:lnSpc>
                <a:spcPct val="150000"/>
              </a:lnSpc>
            </a:pPr>
            <a:r>
              <a:rPr lang="zh-CN" altLang="en-US" b="1" dirty="0"/>
              <a:t>他证明</a:t>
            </a:r>
            <a:r>
              <a:rPr lang="zh-CN" altLang="en-US" b="1" dirty="0" smtClean="0"/>
              <a:t>了</a:t>
            </a:r>
            <a:r>
              <a:rPr lang="en-US" altLang="zh-CN" b="1" dirty="0" smtClean="0"/>
              <a:t>T</a:t>
            </a:r>
            <a:r>
              <a:rPr lang="zh-CN" altLang="en-US" b="1" dirty="0" smtClean="0"/>
              <a:t>必须满足偏微分方程</a:t>
            </a:r>
            <a:endParaRPr lang="en-US" altLang="zh-CN" b="1" dirty="0" smtClean="0"/>
          </a:p>
          <a:p>
            <a:pPr indent="457200" algn="just" fontAlgn="auto">
              <a:lnSpc>
                <a:spcPct val="150000"/>
              </a:lnSpc>
            </a:pPr>
            <a:endParaRPr lang="zh-CN" altLang="en-US" b="1"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732" y="5061239"/>
            <a:ext cx="44577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959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061808" y="650380"/>
            <a:ext cx="1532327" cy="1528413"/>
            <a:chOff x="9356601" y="130557"/>
            <a:chExt cx="1335346" cy="1331936"/>
          </a:xfrm>
        </p:grpSpPr>
        <p:sp>
          <p:nvSpPr>
            <p:cNvPr id="4" name="椭圆 3"/>
            <p:cNvSpPr/>
            <p:nvPr/>
          </p:nvSpPr>
          <p:spPr>
            <a:xfrm>
              <a:off x="9356601" y="130557"/>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46" name="TextBox 145"/>
            <p:cNvSpPr txBox="1"/>
            <p:nvPr/>
          </p:nvSpPr>
          <p:spPr>
            <a:xfrm>
              <a:off x="9428446" y="504136"/>
              <a:ext cx="1189310" cy="562225"/>
            </a:xfrm>
            <a:prstGeom prst="rect">
              <a:avLst/>
            </a:prstGeom>
            <a:noFill/>
          </p:spPr>
          <p:txBody>
            <a:bodyPr wrap="square" rtlCol="0">
              <a:spAutoFit/>
            </a:bodyPr>
            <a:lstStyle/>
            <a:p>
              <a:pPr algn="ctr"/>
              <a:r>
                <a:rPr lang="zh-CN" altLang="en-US" sz="3600" b="1" dirty="0">
                  <a:solidFill>
                    <a:prstClr val="white"/>
                  </a:solidFill>
                  <a:latin typeface="微软雅黑" panose="020B0503020204020204" charset="-122"/>
                  <a:ea typeface="微软雅黑" panose="020B0503020204020204" charset="-122"/>
                </a:rPr>
                <a:t>目录</a:t>
              </a:r>
            </a:p>
          </p:txBody>
        </p:sp>
        <p:sp>
          <p:nvSpPr>
            <p:cNvPr id="147" name="TextBox 146"/>
            <p:cNvSpPr txBox="1"/>
            <p:nvPr/>
          </p:nvSpPr>
          <p:spPr>
            <a:xfrm>
              <a:off x="9428139" y="981481"/>
              <a:ext cx="1263808" cy="276132"/>
            </a:xfrm>
            <a:prstGeom prst="rect">
              <a:avLst/>
            </a:prstGeom>
            <a:noFill/>
          </p:spPr>
          <p:txBody>
            <a:bodyPr wrap="square" rtlCol="0">
              <a:spAutoFit/>
            </a:bodyPr>
            <a:lstStyle/>
            <a:p>
              <a:pPr algn="ctr"/>
              <a:r>
                <a:rPr lang="en-US" altLang="zh-CN" sz="1465" dirty="0">
                  <a:solidFill>
                    <a:prstClr val="white"/>
                  </a:solidFill>
                  <a:latin typeface="微软雅黑" panose="020B0503020204020204" charset="-122"/>
                  <a:ea typeface="微软雅黑" panose="020B0503020204020204" charset="-122"/>
                </a:rPr>
                <a:t>CONTENTS</a:t>
              </a:r>
              <a:endParaRPr lang="zh-CN" altLang="en-US" sz="1465" dirty="0">
                <a:solidFill>
                  <a:prstClr val="white"/>
                </a:solidFill>
                <a:latin typeface="微软雅黑" panose="020B0503020204020204" charset="-122"/>
                <a:ea typeface="微软雅黑" panose="020B0503020204020204" charset="-122"/>
              </a:endParaRPr>
            </a:p>
          </p:txBody>
        </p:sp>
      </p:grpSp>
      <p:sp>
        <p:nvSpPr>
          <p:cNvPr id="9" name="Freeform 5"/>
          <p:cNvSpPr/>
          <p:nvPr/>
        </p:nvSpPr>
        <p:spPr bwMode="auto">
          <a:xfrm>
            <a:off x="3176"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solidFill>
                <a:prstClr val="black"/>
              </a:solidFill>
            </a:endParaRPr>
          </a:p>
        </p:txBody>
      </p:sp>
      <p:sp>
        <p:nvSpPr>
          <p:cNvPr id="44" name="矩形 30"/>
          <p:cNvSpPr>
            <a:spLocks noChangeArrowheads="1"/>
          </p:cNvSpPr>
          <p:nvPr/>
        </p:nvSpPr>
        <p:spPr bwMode="auto">
          <a:xfrm>
            <a:off x="526473" y="4845050"/>
            <a:ext cx="1922087"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scene3d>
              <a:camera prst="orthographicFront"/>
              <a:lightRig rig="threePt" dir="t"/>
            </a:scene3d>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smtClean="0">
                <a:ln/>
                <a:solidFill>
                  <a:prstClr val="black"/>
                </a:solidFill>
                <a:effectLst>
                  <a:outerShdw blurRad="38100" dist="19050" dir="2700000" algn="tl" rotWithShape="0">
                    <a:prstClr val="black">
                      <a:alpha val="40000"/>
                    </a:prstClr>
                  </a:outerShdw>
                </a:effectLst>
                <a:sym typeface="微软雅黑" panose="020B0503020204020204" charset="-122"/>
              </a:rPr>
              <a:t>热传导方程</a:t>
            </a:r>
            <a:endParaRPr lang="en-US" altLang="zh-CN" sz="2400" b="1" dirty="0" smtClean="0">
              <a:ln/>
              <a:solidFill>
                <a:prstClr val="black"/>
              </a:solidFill>
              <a:effectLst>
                <a:outerShdw blurRad="38100" dist="19050" dir="2700000" algn="tl" rotWithShape="0">
                  <a:prstClr val="black">
                    <a:alpha val="40000"/>
                  </a:prstClr>
                </a:outerShdw>
              </a:effectLst>
              <a:sym typeface="微软雅黑" panose="020B0503020204020204" charset="-122"/>
            </a:endParaRPr>
          </a:p>
          <a:p>
            <a:pPr algn="ctr">
              <a:spcBef>
                <a:spcPct val="0"/>
              </a:spcBef>
              <a:buNone/>
            </a:pPr>
            <a:r>
              <a:rPr lang="zh-CN" altLang="en-US" sz="2400" b="1" dirty="0" smtClean="0">
                <a:ln/>
                <a:solidFill>
                  <a:prstClr val="black"/>
                </a:solidFill>
                <a:effectLst>
                  <a:outerShdw blurRad="38100" dist="19050" dir="2700000" algn="tl" rotWithShape="0">
                    <a:prstClr val="black">
                      <a:alpha val="40000"/>
                    </a:prstClr>
                  </a:outerShdw>
                </a:effectLst>
                <a:sym typeface="微软雅黑" panose="020B0503020204020204" charset="-122"/>
              </a:rPr>
              <a:t>的</a:t>
            </a: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建立</a:t>
            </a:r>
          </a:p>
        </p:txBody>
      </p:sp>
      <p:sp>
        <p:nvSpPr>
          <p:cNvPr id="45" name="矩形 68"/>
          <p:cNvSpPr>
            <a:spLocks noChangeArrowheads="1"/>
          </p:cNvSpPr>
          <p:nvPr/>
        </p:nvSpPr>
        <p:spPr bwMode="auto">
          <a:xfrm>
            <a:off x="6513018" y="1747908"/>
            <a:ext cx="3111152"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由偏微分方程形成的数学问题</a:t>
            </a:r>
          </a:p>
        </p:txBody>
      </p:sp>
      <p:sp>
        <p:nvSpPr>
          <p:cNvPr id="46" name="矩形 64"/>
          <p:cNvSpPr>
            <a:spLocks noChangeArrowheads="1"/>
          </p:cNvSpPr>
          <p:nvPr/>
        </p:nvSpPr>
        <p:spPr bwMode="auto">
          <a:xfrm>
            <a:off x="2448560" y="2972023"/>
            <a:ext cx="2896358"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高阶偏微分方程</a:t>
            </a:r>
            <a:r>
              <a:rPr lang="en-US" altLang="zh-CN" sz="2400" b="1" dirty="0">
                <a:ln/>
                <a:solidFill>
                  <a:prstClr val="black"/>
                </a:solidFill>
                <a:effectLst>
                  <a:outerShdw blurRad="38100" dist="19050" dir="2700000" algn="tl" rotWithShape="0">
                    <a:prstClr val="black">
                      <a:alpha val="40000"/>
                    </a:prstClr>
                  </a:outerShdw>
                </a:effectLst>
                <a:sym typeface="微软雅黑" panose="020B0503020204020204" charset="-122"/>
              </a:rPr>
              <a:t>(</a:t>
            </a: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组</a:t>
            </a:r>
            <a:r>
              <a:rPr lang="en-US" altLang="zh-CN" sz="2400" b="1" dirty="0">
                <a:ln/>
                <a:solidFill>
                  <a:prstClr val="black"/>
                </a:solidFill>
                <a:effectLst>
                  <a:outerShdw blurRad="38100" dist="19050" dir="2700000" algn="tl" rotWithShape="0">
                    <a:prstClr val="black">
                      <a:alpha val="40000"/>
                    </a:prstClr>
                  </a:outerShdw>
                </a:effectLst>
                <a:sym typeface="微软雅黑" panose="020B0503020204020204" charset="-122"/>
              </a:rPr>
              <a:t>)</a:t>
            </a: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模型的建立</a:t>
            </a:r>
          </a:p>
        </p:txBody>
      </p:sp>
      <p:sp>
        <p:nvSpPr>
          <p:cNvPr id="47" name="矩形 66"/>
          <p:cNvSpPr>
            <a:spLocks noChangeArrowheads="1"/>
          </p:cNvSpPr>
          <p:nvPr/>
        </p:nvSpPr>
        <p:spPr bwMode="auto">
          <a:xfrm>
            <a:off x="4504553" y="4375957"/>
            <a:ext cx="2700245"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smtClean="0">
                <a:ln/>
                <a:solidFill>
                  <a:prstClr val="black"/>
                </a:solidFill>
                <a:effectLst>
                  <a:outerShdw blurRad="38100" dist="19050" dir="2700000" algn="tl" rotWithShape="0">
                    <a:prstClr val="black">
                      <a:alpha val="40000"/>
                    </a:prstClr>
                  </a:outerShdw>
                </a:effectLst>
                <a:sym typeface="微软雅黑" panose="020B0503020204020204" charset="-122"/>
              </a:rPr>
              <a:t>偏微分方程</a:t>
            </a:r>
            <a:endParaRPr lang="en-US" altLang="zh-CN" sz="2400" b="1" dirty="0" smtClean="0">
              <a:ln/>
              <a:solidFill>
                <a:prstClr val="black"/>
              </a:solidFill>
              <a:effectLst>
                <a:outerShdw blurRad="38100" dist="19050" dir="2700000" algn="tl" rotWithShape="0">
                  <a:prstClr val="black">
                    <a:alpha val="40000"/>
                  </a:prstClr>
                </a:outerShdw>
              </a:effectLst>
              <a:sym typeface="微软雅黑" panose="020B0503020204020204" charset="-122"/>
            </a:endParaRPr>
          </a:p>
          <a:p>
            <a:pPr algn="ctr">
              <a:spcBef>
                <a:spcPct val="0"/>
              </a:spcBef>
              <a:buNone/>
            </a:pPr>
            <a:r>
              <a:rPr lang="zh-CN" altLang="en-US" sz="2400" b="1" dirty="0" smtClean="0">
                <a:ln/>
                <a:solidFill>
                  <a:prstClr val="black"/>
                </a:solidFill>
                <a:effectLst>
                  <a:outerShdw blurRad="38100" dist="19050" dir="2700000" algn="tl" rotWithShape="0">
                    <a:prstClr val="black">
                      <a:alpha val="40000"/>
                    </a:prstClr>
                  </a:outerShdw>
                </a:effectLst>
                <a:sym typeface="微软雅黑" panose="020B0503020204020204" charset="-122"/>
              </a:rPr>
              <a:t>的</a:t>
            </a: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基本概念</a:t>
            </a:r>
          </a:p>
        </p:txBody>
      </p:sp>
      <p:grpSp>
        <p:nvGrpSpPr>
          <p:cNvPr id="48" name="组合 47"/>
          <p:cNvGrpSpPr/>
          <p:nvPr/>
        </p:nvGrpSpPr>
        <p:grpSpPr>
          <a:xfrm>
            <a:off x="1088011" y="3675719"/>
            <a:ext cx="999564" cy="1001764"/>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0" name="图片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8631383" y="4141043"/>
            <a:ext cx="3060614"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偏微分方程的适</a:t>
            </a:r>
            <a:r>
              <a:rPr lang="zh-CN" altLang="en-US" sz="2400" b="1" dirty="0" smtClean="0">
                <a:ln/>
                <a:solidFill>
                  <a:prstClr val="black"/>
                </a:solidFill>
                <a:effectLst>
                  <a:outerShdw blurRad="38100" dist="19050" dir="2700000" algn="tl" rotWithShape="0">
                    <a:prstClr val="black">
                      <a:alpha val="40000"/>
                    </a:prstClr>
                  </a:outerShdw>
                </a:effectLst>
                <a:sym typeface="微软雅黑" panose="020B0503020204020204" charset="-122"/>
              </a:rPr>
              <a:t>定性及案例</a:t>
            </a:r>
            <a:r>
              <a:rPr lang="zh-CN" altLang="en-US" sz="2400" b="1" dirty="0">
                <a:ln/>
                <a:solidFill>
                  <a:prstClr val="black"/>
                </a:solidFill>
                <a:effectLst>
                  <a:outerShdw blurRad="38100" dist="19050" dir="2700000" algn="tl" rotWithShape="0">
                    <a:prstClr val="black">
                      <a:alpha val="40000"/>
                    </a:prstClr>
                  </a:outerShdw>
                </a:effectLst>
                <a:sym typeface="微软雅黑" panose="020B0503020204020204" charset="-122"/>
              </a:rPr>
              <a:t>分析</a:t>
            </a:r>
          </a:p>
        </p:txBody>
      </p:sp>
      <p:grpSp>
        <p:nvGrpSpPr>
          <p:cNvPr id="52" name="组合 51"/>
          <p:cNvGrpSpPr/>
          <p:nvPr/>
        </p:nvGrpSpPr>
        <p:grpSpPr>
          <a:xfrm>
            <a:off x="3240691" y="3843013"/>
            <a:ext cx="999564" cy="1001764"/>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4" name="图片 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5316872" y="3137515"/>
            <a:ext cx="999564" cy="999925"/>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63" name="组合 62"/>
          <p:cNvGrpSpPr/>
          <p:nvPr/>
        </p:nvGrpSpPr>
        <p:grpSpPr>
          <a:xfrm>
            <a:off x="7529563" y="2650283"/>
            <a:ext cx="999564" cy="1001763"/>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73" name="组合 72"/>
          <p:cNvGrpSpPr/>
          <p:nvPr/>
        </p:nvGrpSpPr>
        <p:grpSpPr>
          <a:xfrm>
            <a:off x="9858481" y="2882545"/>
            <a:ext cx="999564" cy="1001763"/>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prstClr val="black"/>
                </a:solidFill>
              </a:endParaRPr>
            </a:p>
          </p:txBody>
        </p:sp>
      </p:grpSp>
      <p:pic>
        <p:nvPicPr>
          <p:cNvPr id="2"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6" name="图片 5" descr="屏幕剪辑"/>
          <p:cNvPicPr>
            <a:picLocks noChangeAspect="1"/>
          </p:cNvPicPr>
          <p:nvPr/>
        </p:nvPicPr>
        <p:blipFill>
          <a:blip r:embed="rId6">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tretch>
            <a:fillRect/>
          </a:stretch>
        </p:blipFill>
        <p:spPr>
          <a:xfrm>
            <a:off x="3175" y="5927"/>
            <a:ext cx="3853180" cy="1401445"/>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745954062"/>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par>
                          <p:cTn id="49" fill="hold">
                            <p:stCondLst>
                              <p:cond delay="5500"/>
                            </p:stCondLst>
                            <p:childTnLst>
                              <p:par>
                                <p:cTn id="50" presetID="2" presetClass="entr" presetSubtype="1"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additive="base">
                                        <p:cTn id="52" dur="500" fill="hold"/>
                                        <p:tgtEl>
                                          <p:spTgt spid="73"/>
                                        </p:tgtEl>
                                        <p:attrNameLst>
                                          <p:attrName>ppt_x</p:attrName>
                                        </p:attrNameLst>
                                      </p:cBhvr>
                                      <p:tavLst>
                                        <p:tav tm="0">
                                          <p:val>
                                            <p:strVal val="#ppt_x"/>
                                          </p:val>
                                        </p:tav>
                                        <p:tav tm="100000">
                                          <p:val>
                                            <p:strVal val="#ppt_x"/>
                                          </p:val>
                                        </p:tav>
                                      </p:tavLst>
                                    </p:anim>
                                    <p:anim calcmode="lin" valueType="num">
                                      <p:cBhvr additive="base">
                                        <p:cTn id="53" dur="500" fill="hold"/>
                                        <p:tgtEl>
                                          <p:spTgt spid="73"/>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4" grpId="0"/>
      <p:bldP spid="45" grpId="0"/>
      <p:bldP spid="46" grpId="0"/>
      <p:bldP spid="47" grpId="0"/>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1059871" y="2233581"/>
            <a:ext cx="10072255" cy="3432925"/>
          </a:xfrm>
        </p:spPr>
        <p:txBody>
          <a:bodyPr>
            <a:noAutofit/>
          </a:bodyPr>
          <a:lstStyle/>
          <a:p>
            <a:pPr indent="457200" algn="just" fontAlgn="auto">
              <a:lnSpc>
                <a:spcPct val="150000"/>
              </a:lnSpc>
            </a:pPr>
            <a:r>
              <a:rPr lang="zh-CN" altLang="en-US" b="1" dirty="0"/>
              <a:t>此方程</a:t>
            </a:r>
            <a:r>
              <a:rPr lang="zh-CN" altLang="en-US" b="1" dirty="0" smtClean="0"/>
              <a:t>叫做</a:t>
            </a:r>
            <a:endParaRPr lang="zh-CN" altLang="en-US" b="1" dirty="0"/>
          </a:p>
          <a:p>
            <a:pPr indent="457200" algn="just" fontAlgn="auto">
              <a:lnSpc>
                <a:spcPct val="150000"/>
              </a:lnSpc>
            </a:pPr>
            <a:r>
              <a:rPr lang="zh-CN" altLang="en-US" b="1" dirty="0"/>
              <a:t>三维空间的热方程</a:t>
            </a:r>
            <a:r>
              <a:rPr lang="zh-CN" altLang="en-US" b="1" dirty="0" smtClean="0"/>
              <a:t>，</a:t>
            </a:r>
            <a:endParaRPr lang="zh-CN" altLang="en-US" b="1" dirty="0"/>
          </a:p>
          <a:p>
            <a:pPr indent="457200" algn="just" fontAlgn="auto">
              <a:lnSpc>
                <a:spcPct val="150000"/>
              </a:lnSpc>
            </a:pPr>
            <a:r>
              <a:rPr lang="zh-CN" altLang="en-US" b="1" dirty="0" smtClean="0"/>
              <a:t>其中</a:t>
            </a:r>
            <a:r>
              <a:rPr lang="en-US" altLang="zh-CN" b="1" dirty="0" smtClean="0"/>
              <a:t>         </a:t>
            </a:r>
            <a:r>
              <a:rPr lang="zh-CN" altLang="en-US" b="1" dirty="0" smtClean="0"/>
              <a:t>是</a:t>
            </a:r>
            <a:r>
              <a:rPr lang="zh-CN" altLang="en-US" b="1" dirty="0"/>
              <a:t>一个常数</a:t>
            </a:r>
            <a:r>
              <a:rPr lang="zh-CN" altLang="en-US" b="1" dirty="0" smtClean="0"/>
              <a:t>，</a:t>
            </a:r>
            <a:endParaRPr lang="zh-CN" altLang="en-US" b="1" dirty="0"/>
          </a:p>
          <a:p>
            <a:pPr indent="457200" algn="just" fontAlgn="auto">
              <a:lnSpc>
                <a:spcPct val="150000"/>
              </a:lnSpc>
            </a:pPr>
            <a:r>
              <a:rPr lang="zh-CN" altLang="en-US" b="1" dirty="0"/>
              <a:t>其值依赖</a:t>
            </a:r>
            <a:r>
              <a:rPr lang="zh-CN" altLang="en-US" b="1" dirty="0" smtClean="0"/>
              <a:t>于</a:t>
            </a:r>
            <a:endParaRPr lang="zh-CN" altLang="en-US" b="1" dirty="0"/>
          </a:p>
          <a:p>
            <a:pPr indent="457200" algn="just" fontAlgn="auto">
              <a:lnSpc>
                <a:spcPct val="150000"/>
              </a:lnSpc>
            </a:pPr>
            <a:r>
              <a:rPr lang="zh-CN" altLang="en-US" b="1" dirty="0"/>
              <a:t>物体的某些性质．</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8346" y="3705225"/>
            <a:ext cx="4572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05386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smtClean="0">
                <a:solidFill>
                  <a:prstClr val="white"/>
                </a:solidFill>
              </a:rPr>
              <a:t>Part</a:t>
            </a:r>
            <a:r>
              <a:rPr lang="en-US" altLang="zh-CN" sz="7200" b="1" dirty="0" smtClean="0">
                <a:solidFill>
                  <a:prstClr val="white"/>
                </a:solidFill>
              </a:rPr>
              <a:t>3</a:t>
            </a:r>
            <a:endParaRPr lang="zh-CN" altLang="en-US" sz="7200" b="1" dirty="0">
              <a:solidFill>
                <a:prstClr val="white"/>
              </a:solidFill>
            </a:endParaRPr>
          </a:p>
        </p:txBody>
      </p:sp>
      <p:sp>
        <p:nvSpPr>
          <p:cNvPr id="29" name="矩形 28"/>
          <p:cNvSpPr/>
          <p:nvPr/>
        </p:nvSpPr>
        <p:spPr>
          <a:xfrm>
            <a:off x="5638797" y="2562864"/>
            <a:ext cx="5811206" cy="1569660"/>
          </a:xfrm>
          <a:prstGeom prst="rect">
            <a:avLst/>
          </a:prstGeom>
        </p:spPr>
        <p:txBody>
          <a:bodyPr wrap="none" lIns="91440" tIns="45720" rIns="91440" bIns="45720">
            <a:spAutoFit/>
          </a:bodyPr>
          <a:lstStyle/>
          <a:p>
            <a:r>
              <a:rPr lang="zh-CN" altLang="en-US" sz="4800" b="1" dirty="0" smtClean="0">
                <a:solidFill>
                  <a:prstClr val="white"/>
                </a:solidFill>
              </a:rPr>
              <a:t>一阶偏微分方程</a:t>
            </a:r>
            <a:endParaRPr lang="en-US" altLang="zh-CN" sz="4800" b="1" dirty="0" smtClean="0">
              <a:solidFill>
                <a:prstClr val="white"/>
              </a:solidFill>
            </a:endParaRPr>
          </a:p>
          <a:p>
            <a:r>
              <a:rPr lang="en-US" altLang="zh-CN" sz="4800" b="1" dirty="0">
                <a:solidFill>
                  <a:prstClr val="white"/>
                </a:solidFill>
              </a:rPr>
              <a:t> </a:t>
            </a:r>
            <a:r>
              <a:rPr lang="en-US" altLang="zh-CN" sz="4800" b="1" dirty="0" smtClean="0">
                <a:solidFill>
                  <a:prstClr val="white"/>
                </a:solidFill>
              </a:rPr>
              <a:t>              </a:t>
            </a:r>
            <a:r>
              <a:rPr lang="zh-CN" altLang="en-US" sz="4800" b="1" dirty="0" smtClean="0">
                <a:solidFill>
                  <a:prstClr val="white"/>
                </a:solidFill>
              </a:rPr>
              <a:t>模型</a:t>
            </a:r>
            <a:r>
              <a:rPr lang="zh-CN" altLang="en-US" sz="4800" b="1" dirty="0">
                <a:solidFill>
                  <a:prstClr val="white"/>
                </a:solidFill>
              </a:rPr>
              <a:t>的建立</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extLst>
      <p:ext uri="{BB962C8B-B14F-4D97-AF65-F5344CB8AC3E}">
        <p14:creationId xmlns:p14="http://schemas.microsoft.com/office/powerpoint/2010/main" val="257236439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2779846"/>
          </a:xfrm>
        </p:spPr>
        <p:txBody>
          <a:bodyPr>
            <a:noAutofit/>
          </a:bodyPr>
          <a:lstStyle/>
          <a:p>
            <a:pPr indent="457200" algn="just" fontAlgn="auto">
              <a:lnSpc>
                <a:spcPct val="140000"/>
              </a:lnSpc>
            </a:pPr>
            <a:r>
              <a:rPr lang="zh-CN" altLang="en-US" b="1" dirty="0"/>
              <a:t>用微元分析法，就是变量自身及其未知函数的变化率自身之间不满足物理等自然定律，但变量的微元之间符合某些规律与定律，这样，首先确立实际问题中的变量，再确立一些与这些变量的微元有关的规律及定律，列出等式，加以整理变成 </a:t>
            </a:r>
            <a:r>
              <a:rPr lang="en-US" altLang="zh-CN" b="1" dirty="0"/>
              <a:t>(</a:t>
            </a:r>
            <a:r>
              <a:rPr lang="zh-CN" altLang="en-US" b="1" dirty="0"/>
              <a:t>偏</a:t>
            </a:r>
            <a:r>
              <a:rPr lang="en-US" altLang="zh-CN" b="1" dirty="0"/>
              <a:t>)</a:t>
            </a:r>
            <a:r>
              <a:rPr lang="zh-CN" altLang="en-US" b="1" dirty="0"/>
              <a:t>微分方程式．</a:t>
            </a:r>
          </a:p>
        </p:txBody>
      </p:sp>
    </p:spTree>
    <p:extLst>
      <p:ext uri="{BB962C8B-B14F-4D97-AF65-F5344CB8AC3E}">
        <p14:creationId xmlns:p14="http://schemas.microsoft.com/office/powerpoint/2010/main" val="4187780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2779846"/>
          </a:xfrm>
        </p:spPr>
        <p:txBody>
          <a:bodyPr>
            <a:noAutofit/>
          </a:bodyPr>
          <a:lstStyle/>
          <a:p>
            <a:pPr indent="457200" algn="just" fontAlgn="auto">
              <a:lnSpc>
                <a:spcPct val="140000"/>
              </a:lnSpc>
            </a:pPr>
            <a:r>
              <a:rPr lang="zh-CN" altLang="en-US" b="1" dirty="0"/>
              <a:t>这既能建成常微分方程模型又能建成偏微分方程模型，既能建成一阶模型又能建成二阶模型．变分原理也能导出偏微分方程的模型，这将在变分方法中讲述．下面，我们依据产生不同阶数偏微分方程的顺序讲解其方法．</a:t>
            </a:r>
          </a:p>
        </p:txBody>
      </p:sp>
    </p:spTree>
    <p:extLst>
      <p:ext uri="{BB962C8B-B14F-4D97-AF65-F5344CB8AC3E}">
        <p14:creationId xmlns:p14="http://schemas.microsoft.com/office/powerpoint/2010/main" val="724303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2779846"/>
          </a:xfrm>
        </p:spPr>
        <p:txBody>
          <a:bodyPr>
            <a:noAutofit/>
          </a:bodyPr>
          <a:lstStyle/>
          <a:p>
            <a:pPr indent="457200" algn="just" fontAlgn="auto">
              <a:lnSpc>
                <a:spcPct val="140000"/>
              </a:lnSpc>
            </a:pPr>
            <a:r>
              <a:rPr lang="zh-CN" altLang="en-US" b="1" dirty="0"/>
              <a:t>例 </a:t>
            </a:r>
            <a:r>
              <a:rPr lang="en-US" altLang="zh-CN" b="1" dirty="0"/>
              <a:t>7.1 </a:t>
            </a:r>
            <a:r>
              <a:rPr lang="zh-CN" altLang="en-US" b="1" dirty="0"/>
              <a:t>沿墙壁流下的油漆薄层</a:t>
            </a:r>
            <a:r>
              <a:rPr lang="zh-CN" altLang="en-US" b="1" dirty="0" smtClean="0"/>
              <a:t>：</a:t>
            </a:r>
            <a:endParaRPr lang="en-US" altLang="zh-CN" b="1" dirty="0" smtClean="0"/>
          </a:p>
          <a:p>
            <a:pPr indent="457200" algn="just" fontAlgn="auto">
              <a:lnSpc>
                <a:spcPct val="140000"/>
              </a:lnSpc>
            </a:pPr>
            <a:r>
              <a:rPr lang="zh-CN" altLang="en-US" b="1" dirty="0" smtClean="0"/>
              <a:t>如</a:t>
            </a:r>
            <a:r>
              <a:rPr lang="zh-CN" altLang="en-US" b="1" dirty="0"/>
              <a:t>图 </a:t>
            </a:r>
            <a:r>
              <a:rPr lang="zh-CN" altLang="en-US" b="1" dirty="0" smtClean="0"/>
              <a:t>所</a:t>
            </a:r>
            <a:r>
              <a:rPr lang="zh-CN" altLang="en-US" b="1" dirty="0"/>
              <a:t>示</a:t>
            </a:r>
            <a:r>
              <a:rPr lang="zh-CN" altLang="en-US" b="1" dirty="0" smtClean="0"/>
              <a:t>，</a:t>
            </a:r>
            <a:endParaRPr lang="en-US" altLang="zh-CN" b="1" dirty="0" smtClean="0"/>
          </a:p>
          <a:p>
            <a:pPr indent="457200" algn="just" fontAlgn="auto">
              <a:lnSpc>
                <a:spcPct val="140000"/>
              </a:lnSpc>
            </a:pPr>
            <a:r>
              <a:rPr lang="zh-CN" altLang="en-US" b="1" dirty="0"/>
              <a:t>考察沿墙壁流下的油漆薄层运动．</a:t>
            </a:r>
          </a:p>
        </p:txBody>
      </p:sp>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996" y="0"/>
            <a:ext cx="4938713" cy="613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928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2779846"/>
          </a:xfrm>
        </p:spPr>
        <p:txBody>
          <a:bodyPr>
            <a:noAutofit/>
          </a:bodyPr>
          <a:lstStyle/>
          <a:p>
            <a:pPr indent="457200" algn="just" fontAlgn="auto">
              <a:lnSpc>
                <a:spcPct val="140000"/>
              </a:lnSpc>
            </a:pPr>
            <a:r>
              <a:rPr lang="en-US" altLang="zh-CN" b="1" dirty="0"/>
              <a:t>【</a:t>
            </a:r>
            <a:r>
              <a:rPr lang="zh-CN" altLang="en-US" b="1" dirty="0"/>
              <a:t>模型构建</a:t>
            </a:r>
            <a:r>
              <a:rPr lang="en-US" altLang="zh-CN" b="1" dirty="0" smtClean="0"/>
              <a:t>】</a:t>
            </a:r>
            <a:endParaRPr lang="en-US" altLang="zh-CN" b="1" dirty="0"/>
          </a:p>
          <a:p>
            <a:pPr indent="457200" algn="just" fontAlgn="auto">
              <a:lnSpc>
                <a:spcPct val="140000"/>
              </a:lnSpc>
            </a:pPr>
            <a:r>
              <a:rPr lang="zh-CN" altLang="en-US" b="1" dirty="0"/>
              <a:t>由于油漆层很薄</a:t>
            </a:r>
            <a:r>
              <a:rPr lang="zh-CN" altLang="en-US" b="1" dirty="0" smtClean="0"/>
              <a:t>，</a:t>
            </a:r>
            <a:endParaRPr lang="zh-CN" altLang="en-US" b="1" dirty="0"/>
          </a:p>
          <a:p>
            <a:pPr indent="457200" algn="just" fontAlgn="auto">
              <a:lnSpc>
                <a:spcPct val="140000"/>
              </a:lnSpc>
            </a:pPr>
            <a:r>
              <a:rPr lang="zh-CN" altLang="en-US" b="1" dirty="0"/>
              <a:t>因此</a:t>
            </a:r>
            <a:r>
              <a:rPr lang="zh-CN" altLang="en-US" b="1" dirty="0" smtClean="0"/>
              <a:t>速度</a:t>
            </a:r>
            <a:r>
              <a:rPr lang="en-US" altLang="zh-CN" b="1" dirty="0" smtClean="0"/>
              <a:t>u( x, y, t)</a:t>
            </a:r>
            <a:r>
              <a:rPr lang="zh-CN" altLang="en-US" b="1" dirty="0" smtClean="0"/>
              <a:t>近似地</a:t>
            </a:r>
            <a:endParaRPr lang="zh-CN" altLang="en-US" b="1" dirty="0"/>
          </a:p>
          <a:p>
            <a:pPr indent="457200" algn="just" fontAlgn="auto">
              <a:lnSpc>
                <a:spcPct val="140000"/>
              </a:lnSpc>
            </a:pPr>
            <a:r>
              <a:rPr lang="zh-CN" altLang="en-US" b="1" dirty="0"/>
              <a:t>只沿墙壁向下一个方向．</a:t>
            </a:r>
          </a:p>
        </p:txBody>
      </p:sp>
    </p:spTree>
    <p:extLst>
      <p:ext uri="{BB962C8B-B14F-4D97-AF65-F5344CB8AC3E}">
        <p14:creationId xmlns:p14="http://schemas.microsoft.com/office/powerpoint/2010/main" val="20453737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3237046"/>
          </a:xfrm>
        </p:spPr>
        <p:txBody>
          <a:bodyPr>
            <a:noAutofit/>
          </a:bodyPr>
          <a:lstStyle/>
          <a:p>
            <a:pPr indent="457200" algn="just" fontAlgn="auto">
              <a:lnSpc>
                <a:spcPct val="140000"/>
              </a:lnSpc>
            </a:pPr>
            <a:r>
              <a:rPr lang="zh-CN" altLang="en-US" b="1" dirty="0"/>
              <a:t>油漆的黏性</a:t>
            </a:r>
            <a:r>
              <a:rPr lang="zh-CN" altLang="en-US" b="1" dirty="0" smtClean="0"/>
              <a:t>抵抗</a:t>
            </a:r>
            <a:endParaRPr lang="zh-CN" altLang="en-US" b="1" dirty="0"/>
          </a:p>
          <a:p>
            <a:pPr indent="457200" algn="just" fontAlgn="auto">
              <a:lnSpc>
                <a:spcPct val="140000"/>
              </a:lnSpc>
            </a:pPr>
            <a:r>
              <a:rPr lang="zh-CN" altLang="en-US" b="1" dirty="0"/>
              <a:t>油漆自身的重力</a:t>
            </a:r>
            <a:r>
              <a:rPr lang="zh-CN" altLang="en-US" b="1" dirty="0" smtClean="0"/>
              <a:t>，</a:t>
            </a:r>
            <a:endParaRPr lang="zh-CN" altLang="en-US" b="1" dirty="0"/>
          </a:p>
          <a:p>
            <a:pPr indent="457200" algn="just" fontAlgn="auto">
              <a:lnSpc>
                <a:spcPct val="140000"/>
              </a:lnSpc>
            </a:pPr>
            <a:r>
              <a:rPr lang="zh-CN" altLang="en-US" b="1" dirty="0"/>
              <a:t>从而产生剪应力</a:t>
            </a:r>
            <a:r>
              <a:rPr lang="zh-CN" altLang="en-US" b="1" dirty="0" smtClean="0"/>
              <a:t>．</a:t>
            </a:r>
            <a:endParaRPr lang="zh-CN" altLang="en-US" b="1" dirty="0"/>
          </a:p>
          <a:p>
            <a:pPr indent="457200" algn="just" fontAlgn="auto">
              <a:lnSpc>
                <a:spcPct val="140000"/>
              </a:lnSpc>
            </a:pPr>
            <a:r>
              <a:rPr lang="zh-CN" altLang="en-US" b="1" dirty="0"/>
              <a:t>假设</a:t>
            </a:r>
            <a:r>
              <a:rPr lang="zh-CN" altLang="en-US" b="1" dirty="0" smtClean="0"/>
              <a:t>剪应力</a:t>
            </a:r>
            <a:endParaRPr lang="zh-CN" altLang="en-US" b="1" dirty="0"/>
          </a:p>
          <a:p>
            <a:pPr indent="457200" algn="just" fontAlgn="auto">
              <a:lnSpc>
                <a:spcPct val="140000"/>
              </a:lnSpc>
            </a:pPr>
            <a:r>
              <a:rPr lang="zh-CN" altLang="en-US" b="1" dirty="0"/>
              <a:t>与速度的</a:t>
            </a:r>
            <a:r>
              <a:rPr lang="zh-CN" altLang="en-US" b="1" dirty="0" smtClean="0"/>
              <a:t>梯度</a:t>
            </a:r>
            <a:r>
              <a:rPr lang="en-US" altLang="zh-CN" b="1" dirty="0" smtClean="0"/>
              <a:t>        </a:t>
            </a:r>
            <a:r>
              <a:rPr lang="zh-CN" altLang="en-US" b="1" dirty="0" smtClean="0"/>
              <a:t>成正比</a:t>
            </a:r>
            <a:r>
              <a:rPr lang="zh-CN" altLang="en-US" b="1" dirty="0"/>
              <a:t>．</a:t>
            </a:r>
          </a:p>
        </p:txBody>
      </p:sp>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691" y="5061239"/>
            <a:ext cx="4572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0567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3237046"/>
          </a:xfrm>
        </p:spPr>
        <p:txBody>
          <a:bodyPr>
            <a:noAutofit/>
          </a:bodyPr>
          <a:lstStyle/>
          <a:p>
            <a:pPr indent="457200" algn="just" fontAlgn="auto">
              <a:lnSpc>
                <a:spcPct val="140000"/>
              </a:lnSpc>
            </a:pPr>
            <a:r>
              <a:rPr lang="zh-CN" altLang="en-US" b="1" dirty="0"/>
              <a:t>由流体微元的</a:t>
            </a:r>
            <a:r>
              <a:rPr lang="zh-CN" altLang="en-US" b="1" dirty="0" smtClean="0"/>
              <a:t>力平衡</a:t>
            </a:r>
            <a:endParaRPr lang="zh-CN" altLang="en-US" b="1" dirty="0"/>
          </a:p>
          <a:p>
            <a:pPr indent="457200" algn="just" fontAlgn="auto">
              <a:lnSpc>
                <a:spcPct val="140000"/>
              </a:lnSpc>
            </a:pPr>
            <a:r>
              <a:rPr lang="zh-CN" altLang="en-US" b="1" dirty="0"/>
              <a:t>可以</a:t>
            </a:r>
            <a:r>
              <a:rPr lang="zh-CN" altLang="en-US" b="1" dirty="0" smtClean="0"/>
              <a:t>得到</a:t>
            </a:r>
            <a:endParaRPr lang="en-US" altLang="zh-CN" b="1" dirty="0"/>
          </a:p>
          <a:p>
            <a:pPr indent="457200" algn="just" fontAlgn="auto">
              <a:lnSpc>
                <a:spcPct val="140000"/>
              </a:lnSpc>
            </a:pPr>
            <a:r>
              <a:rPr lang="zh-CN" altLang="en-US" b="1" dirty="0"/>
              <a:t>是一个</a:t>
            </a:r>
            <a:r>
              <a:rPr lang="zh-CN" altLang="en-US" b="1" dirty="0" smtClean="0"/>
              <a:t>常数</a:t>
            </a:r>
            <a:r>
              <a:rPr lang="en-US" altLang="zh-CN" b="1" dirty="0" smtClean="0"/>
              <a:t>-c</a:t>
            </a:r>
            <a:r>
              <a:rPr lang="zh-CN" altLang="en-US" b="1" dirty="0" smtClean="0"/>
              <a:t>，</a:t>
            </a:r>
            <a:endParaRPr lang="zh-CN" altLang="en-US" b="1" dirty="0"/>
          </a:p>
          <a:p>
            <a:pPr indent="457200" algn="just" fontAlgn="auto">
              <a:lnSpc>
                <a:spcPct val="140000"/>
              </a:lnSpc>
            </a:pPr>
            <a:r>
              <a:rPr lang="zh-CN" altLang="en-US" b="1" dirty="0"/>
              <a:t>该常数与重力成正比．</a:t>
            </a:r>
          </a:p>
        </p:txBody>
      </p:sp>
      <p:pic>
        <p:nvPicPr>
          <p:cNvPr id="19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1061" y="3154075"/>
            <a:ext cx="6572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105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3237046"/>
          </a:xfrm>
        </p:spPr>
        <p:txBody>
          <a:bodyPr>
            <a:noAutofit/>
          </a:bodyPr>
          <a:lstStyle/>
          <a:p>
            <a:pPr indent="457200" algn="just" fontAlgn="auto">
              <a:lnSpc>
                <a:spcPct val="140000"/>
              </a:lnSpc>
            </a:pPr>
            <a:r>
              <a:rPr lang="zh-CN" altLang="en-US" b="1" dirty="0"/>
              <a:t>假设油漆粘在墙上，</a:t>
            </a:r>
          </a:p>
          <a:p>
            <a:pPr indent="457200" algn="just" fontAlgn="auto">
              <a:lnSpc>
                <a:spcPct val="140000"/>
              </a:lnSpc>
            </a:pPr>
            <a:r>
              <a:rPr lang="zh-CN" altLang="en-US" b="1" dirty="0" smtClean="0"/>
              <a:t>因此在</a:t>
            </a:r>
            <a:r>
              <a:rPr lang="en-US" altLang="zh-CN" b="1" dirty="0" smtClean="0"/>
              <a:t>y=0 </a:t>
            </a:r>
            <a:r>
              <a:rPr lang="zh-CN" altLang="en-US" b="1" dirty="0"/>
              <a:t>上</a:t>
            </a:r>
            <a:r>
              <a:rPr lang="zh-CN" altLang="en-US" b="1" dirty="0" smtClean="0"/>
              <a:t>，</a:t>
            </a:r>
            <a:r>
              <a:rPr lang="en-US" altLang="zh-CN" b="1" dirty="0" smtClean="0"/>
              <a:t>u=0</a:t>
            </a:r>
            <a:r>
              <a:rPr lang="zh-CN" altLang="en-US" b="1" dirty="0" smtClean="0"/>
              <a:t>．</a:t>
            </a:r>
            <a:endParaRPr lang="zh-CN" altLang="en-US" b="1" dirty="0"/>
          </a:p>
          <a:p>
            <a:pPr indent="457200" algn="just" fontAlgn="auto">
              <a:lnSpc>
                <a:spcPct val="140000"/>
              </a:lnSpc>
            </a:pPr>
            <a:r>
              <a:rPr lang="zh-CN" altLang="en-US" b="1" dirty="0"/>
              <a:t>又由于在油漆</a:t>
            </a:r>
            <a:r>
              <a:rPr lang="zh-CN" altLang="en-US" b="1" dirty="0" smtClean="0"/>
              <a:t>表面</a:t>
            </a:r>
            <a:r>
              <a:rPr lang="en-US" altLang="zh-CN" b="1" dirty="0" smtClean="0"/>
              <a:t>y=h( x, t)</a:t>
            </a:r>
            <a:r>
              <a:rPr lang="zh-CN" altLang="en-US" b="1" dirty="0" smtClean="0"/>
              <a:t>，</a:t>
            </a:r>
            <a:endParaRPr lang="zh-CN" altLang="en-US" b="1" dirty="0"/>
          </a:p>
          <a:p>
            <a:pPr indent="457200" algn="just" fontAlgn="auto">
              <a:lnSpc>
                <a:spcPct val="140000"/>
              </a:lnSpc>
            </a:pPr>
            <a:r>
              <a:rPr lang="zh-CN" altLang="en-US" b="1" dirty="0"/>
              <a:t>剪应力为</a:t>
            </a:r>
            <a:r>
              <a:rPr lang="en-US" altLang="zh-CN" b="1" dirty="0"/>
              <a:t>0</a:t>
            </a:r>
            <a:r>
              <a:rPr lang="zh-CN" altLang="en-US" b="1" dirty="0" smtClean="0"/>
              <a:t>，</a:t>
            </a:r>
            <a:endParaRPr lang="zh-CN" altLang="en-US" b="1" dirty="0"/>
          </a:p>
          <a:p>
            <a:pPr indent="457200" algn="just" fontAlgn="auto">
              <a:lnSpc>
                <a:spcPct val="140000"/>
              </a:lnSpc>
            </a:pPr>
            <a:r>
              <a:rPr lang="zh-CN" altLang="en-US" b="1" dirty="0"/>
              <a:t>故</a:t>
            </a:r>
          </a:p>
        </p:txBody>
      </p:sp>
      <p:pic>
        <p:nvPicPr>
          <p:cNvPr id="204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7075" y="5103236"/>
            <a:ext cx="13906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482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3237046"/>
          </a:xfrm>
        </p:spPr>
        <p:txBody>
          <a:bodyPr>
            <a:noAutofit/>
          </a:bodyPr>
          <a:lstStyle/>
          <a:p>
            <a:pPr indent="457200" algn="just" fontAlgn="auto">
              <a:lnSpc>
                <a:spcPct val="140000"/>
              </a:lnSpc>
            </a:pPr>
            <a:r>
              <a:rPr lang="zh-CN" altLang="en-US" b="1" dirty="0"/>
              <a:t>于是需要求解如下问题</a:t>
            </a:r>
          </a:p>
          <a:p>
            <a:pPr indent="457200" algn="just" fontAlgn="auto">
              <a:lnSpc>
                <a:spcPct val="140000"/>
              </a:lnSpc>
            </a:pPr>
            <a:endParaRPr lang="en-US" altLang="zh-CN" b="1" dirty="0" smtClean="0"/>
          </a:p>
          <a:p>
            <a:pPr indent="457200" algn="just" fontAlgn="auto">
              <a:lnSpc>
                <a:spcPct val="140000"/>
              </a:lnSpc>
            </a:pPr>
            <a:endParaRPr lang="en-US" altLang="zh-CN" b="1" dirty="0"/>
          </a:p>
          <a:p>
            <a:pPr indent="457200" algn="just" fontAlgn="auto">
              <a:lnSpc>
                <a:spcPct val="140000"/>
              </a:lnSpc>
            </a:pPr>
            <a:endParaRPr lang="en-US" altLang="zh-CN" b="1" dirty="0" smtClean="0"/>
          </a:p>
          <a:p>
            <a:pPr indent="457200" algn="just" fontAlgn="auto">
              <a:lnSpc>
                <a:spcPct val="140000"/>
              </a:lnSpc>
            </a:pPr>
            <a:r>
              <a:rPr lang="zh-CN" altLang="en-US" b="1" dirty="0" smtClean="0"/>
              <a:t>解</a:t>
            </a:r>
            <a:r>
              <a:rPr lang="zh-CN" altLang="en-US" b="1" dirty="0"/>
              <a:t>得</a:t>
            </a:r>
          </a:p>
        </p:txBody>
      </p:sp>
      <p:pic>
        <p:nvPicPr>
          <p:cNvPr id="215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3153642"/>
            <a:ext cx="47815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4924" y="5204547"/>
            <a:ext cx="31718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2670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prstClr val="white"/>
                </a:solidFill>
              </a:rPr>
              <a:t>Part</a:t>
            </a:r>
            <a:r>
              <a:rPr lang="en-US" altLang="zh-CN" sz="7200" b="1" dirty="0">
                <a:solidFill>
                  <a:prstClr val="white"/>
                </a:solidFill>
              </a:rPr>
              <a:t>1</a:t>
            </a:r>
            <a:endParaRPr lang="zh-CN" altLang="en-US" sz="7200" b="1" dirty="0">
              <a:solidFill>
                <a:prstClr val="white"/>
              </a:solidFill>
            </a:endParaRPr>
          </a:p>
        </p:txBody>
      </p:sp>
      <p:sp>
        <p:nvSpPr>
          <p:cNvPr id="29" name="矩形 28"/>
          <p:cNvSpPr/>
          <p:nvPr/>
        </p:nvSpPr>
        <p:spPr>
          <a:xfrm>
            <a:off x="5638797" y="2692404"/>
            <a:ext cx="2646878" cy="830997"/>
          </a:xfrm>
          <a:prstGeom prst="rect">
            <a:avLst/>
          </a:prstGeom>
        </p:spPr>
        <p:txBody>
          <a:bodyPr wrap="none" lIns="91440" tIns="45720" rIns="91440" bIns="45720">
            <a:spAutoFit/>
          </a:bodyPr>
          <a:lstStyle/>
          <a:p>
            <a:r>
              <a:rPr lang="zh-CN" altLang="en-US" sz="4800" b="1" dirty="0" smtClean="0">
                <a:solidFill>
                  <a:prstClr val="white"/>
                </a:solidFill>
              </a:rPr>
              <a:t>源头</a:t>
            </a:r>
            <a:r>
              <a:rPr lang="zh-CN" altLang="en-US" sz="4800" b="1" dirty="0" smtClean="0">
                <a:solidFill>
                  <a:prstClr val="white"/>
                </a:solidFill>
              </a:rPr>
              <a:t>问题</a:t>
            </a:r>
            <a:endParaRPr lang="zh-CN" altLang="en-US" sz="4800" b="1" dirty="0">
              <a:solidFill>
                <a:prstClr val="white"/>
              </a:solidFill>
            </a:endParaRP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12" y="45720"/>
            <a:ext cx="3853180" cy="1401445"/>
          </a:xfrm>
          <a:prstGeom prst="rect">
            <a:avLst/>
          </a:prstGeom>
          <a:effectLst>
            <a:outerShdw blurRad="50800" dist="50800" dir="5400000" algn="ctr" rotWithShape="0">
              <a:srgbClr val="000000">
                <a:alpha val="0"/>
              </a:srgbClr>
            </a:outerShdw>
          </a:effectLst>
        </p:spPr>
      </p:pic>
      <p:pic>
        <p:nvPicPr>
          <p:cNvPr id="3"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extLst>
      <p:ext uri="{BB962C8B-B14F-4D97-AF65-F5344CB8AC3E}">
        <p14:creationId xmlns:p14="http://schemas.microsoft.com/office/powerpoint/2010/main" val="302894580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2779846"/>
          </a:xfrm>
        </p:spPr>
        <p:txBody>
          <a:bodyPr>
            <a:noAutofit/>
          </a:bodyPr>
          <a:lstStyle/>
          <a:p>
            <a:pPr indent="457200" algn="just" fontAlgn="auto">
              <a:lnSpc>
                <a:spcPct val="140000"/>
              </a:lnSpc>
            </a:pPr>
            <a:r>
              <a:rPr lang="zh-CN" altLang="en-US" b="1" dirty="0" smtClean="0"/>
              <a:t>最后</a:t>
            </a:r>
            <a:r>
              <a:rPr lang="zh-CN" altLang="en-US" b="1" dirty="0"/>
              <a:t>，由薄层的质量守恒定律，</a:t>
            </a:r>
          </a:p>
          <a:p>
            <a:pPr indent="457200" algn="just" fontAlgn="auto">
              <a:lnSpc>
                <a:spcPct val="140000"/>
              </a:lnSpc>
            </a:pPr>
            <a:r>
              <a:rPr lang="zh-CN" altLang="en-US" b="1" dirty="0" smtClean="0"/>
              <a:t>油漆</a:t>
            </a:r>
            <a:r>
              <a:rPr lang="zh-CN" altLang="en-US" b="1" dirty="0"/>
              <a:t>厚度的变化速度</a:t>
            </a:r>
          </a:p>
          <a:p>
            <a:pPr indent="457200" algn="just" fontAlgn="auto">
              <a:lnSpc>
                <a:spcPct val="140000"/>
              </a:lnSpc>
            </a:pPr>
            <a:r>
              <a:rPr lang="zh-CN" altLang="en-US" b="1" dirty="0" smtClean="0"/>
              <a:t>与</a:t>
            </a:r>
            <a:r>
              <a:rPr lang="zh-CN" altLang="en-US" b="1" dirty="0"/>
              <a:t>沿墙壁向下的</a:t>
            </a:r>
          </a:p>
          <a:p>
            <a:pPr indent="457200" algn="just" fontAlgn="auto">
              <a:lnSpc>
                <a:spcPct val="140000"/>
              </a:lnSpc>
            </a:pPr>
            <a:r>
              <a:rPr lang="zh-CN" altLang="en-US" b="1" dirty="0" smtClean="0"/>
              <a:t>油漆</a:t>
            </a:r>
            <a:r>
              <a:rPr lang="zh-CN" altLang="en-US" b="1" dirty="0"/>
              <a:t>流的变化是平衡的．</a:t>
            </a:r>
          </a:p>
        </p:txBody>
      </p:sp>
    </p:spTree>
    <p:extLst>
      <p:ext uri="{BB962C8B-B14F-4D97-AF65-F5344CB8AC3E}">
        <p14:creationId xmlns:p14="http://schemas.microsoft.com/office/powerpoint/2010/main" val="3621234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2779846"/>
          </a:xfrm>
        </p:spPr>
        <p:txBody>
          <a:bodyPr>
            <a:noAutofit/>
          </a:bodyPr>
          <a:lstStyle/>
          <a:p>
            <a:pPr indent="457200" algn="just" fontAlgn="auto">
              <a:lnSpc>
                <a:spcPct val="140000"/>
              </a:lnSpc>
            </a:pPr>
            <a:r>
              <a:rPr lang="zh-CN" altLang="en-US" b="1" dirty="0"/>
              <a:t>记流量</a:t>
            </a:r>
            <a:r>
              <a:rPr lang="zh-CN" altLang="en-US" b="1" dirty="0" smtClean="0"/>
              <a:t>为</a:t>
            </a:r>
          </a:p>
          <a:p>
            <a:pPr indent="457200" algn="just" fontAlgn="auto">
              <a:lnSpc>
                <a:spcPct val="140000"/>
              </a:lnSpc>
            </a:pPr>
            <a:r>
              <a:rPr lang="zh-CN" altLang="en-US" b="1" dirty="0" smtClean="0"/>
              <a:t>经过一小段时间</a:t>
            </a:r>
            <a:endParaRPr lang="zh-CN" altLang="en-US" b="1" dirty="0"/>
          </a:p>
          <a:p>
            <a:pPr indent="457200" algn="just" fontAlgn="auto">
              <a:lnSpc>
                <a:spcPct val="140000"/>
              </a:lnSpc>
            </a:pPr>
            <a:r>
              <a:rPr lang="zh-CN" altLang="en-US" b="1" dirty="0"/>
              <a:t>长度</a:t>
            </a:r>
            <a:r>
              <a:rPr lang="zh-CN" altLang="en-US" b="1" dirty="0" smtClean="0"/>
              <a:t>为</a:t>
            </a:r>
            <a:r>
              <a:rPr lang="en-US" altLang="zh-CN" b="1" dirty="0" smtClean="0"/>
              <a:t>        </a:t>
            </a:r>
            <a:r>
              <a:rPr lang="zh-CN" altLang="en-US" b="1" dirty="0" smtClean="0"/>
              <a:t>的</a:t>
            </a:r>
            <a:endParaRPr lang="zh-CN" altLang="en-US" b="1" dirty="0"/>
          </a:p>
          <a:p>
            <a:pPr indent="457200" algn="just" fontAlgn="auto">
              <a:lnSpc>
                <a:spcPct val="140000"/>
              </a:lnSpc>
            </a:pPr>
            <a:r>
              <a:rPr lang="zh-CN" altLang="en-US" b="1" dirty="0"/>
              <a:t>小单元质量损失约</a:t>
            </a:r>
          </a:p>
        </p:txBody>
      </p:sp>
      <p:pic>
        <p:nvPicPr>
          <p:cNvPr id="225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0597" y="2573915"/>
            <a:ext cx="31813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299" y="3231140"/>
            <a:ext cx="7143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4516" y="3888364"/>
            <a:ext cx="6667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0625" y="5047817"/>
            <a:ext cx="53054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2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2779846"/>
          </a:xfrm>
        </p:spPr>
        <p:txBody>
          <a:bodyPr>
            <a:noAutofit/>
          </a:bodyPr>
          <a:lstStyle/>
          <a:p>
            <a:pPr indent="457200" algn="just" fontAlgn="auto">
              <a:lnSpc>
                <a:spcPct val="140000"/>
              </a:lnSpc>
            </a:pPr>
            <a:r>
              <a:rPr lang="zh-CN" altLang="en-US" b="1" dirty="0"/>
              <a:t>增加的质量为</a:t>
            </a:r>
          </a:p>
          <a:p>
            <a:pPr indent="457200" algn="just" fontAlgn="auto">
              <a:lnSpc>
                <a:spcPct val="140000"/>
              </a:lnSpc>
            </a:pPr>
            <a:endParaRPr lang="en-US" altLang="zh-CN" b="1" dirty="0"/>
          </a:p>
          <a:p>
            <a:pPr indent="457200" algn="just" fontAlgn="auto">
              <a:lnSpc>
                <a:spcPct val="140000"/>
              </a:lnSpc>
            </a:pPr>
            <a:r>
              <a:rPr lang="zh-CN" altLang="en-US" b="1" dirty="0" smtClean="0"/>
              <a:t>于是</a:t>
            </a:r>
            <a:endParaRPr lang="en-US" altLang="zh-CN" b="1" dirty="0" smtClean="0"/>
          </a:p>
          <a:p>
            <a:pPr indent="457200" algn="just" fontAlgn="auto">
              <a:lnSpc>
                <a:spcPct val="140000"/>
              </a:lnSpc>
            </a:pPr>
            <a:endParaRPr lang="zh-CN" altLang="en-US" b="1" dirty="0"/>
          </a:p>
        </p:txBody>
      </p:sp>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1" y="3197370"/>
            <a:ext cx="50768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7254" y="4434754"/>
            <a:ext cx="56292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2931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7.4  </a:t>
            </a:r>
            <a:r>
              <a:rPr lang="zh-CN" altLang="en-US" sz="3200" b="1" dirty="0" smtClean="0">
                <a:latin typeface="微软雅黑" panose="020B0503020204020204" charset="-122"/>
                <a:ea typeface="微软雅黑" panose="020B0503020204020204" charset="-122"/>
              </a:rPr>
              <a:t>一阶偏微分方程</a:t>
            </a:r>
            <a:r>
              <a:rPr lang="zh-CN" altLang="en-US" sz="3200" b="1" dirty="0">
                <a:latin typeface="微软雅黑" panose="020B0503020204020204" charset="-122"/>
                <a:ea typeface="微软雅黑" panose="020B0503020204020204" charset="-122"/>
              </a:rPr>
              <a:t>模型的建立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070406" y="2554154"/>
            <a:ext cx="10387303" cy="2779846"/>
          </a:xfrm>
        </p:spPr>
        <p:txBody>
          <a:bodyPr>
            <a:noAutofit/>
          </a:bodyPr>
          <a:lstStyle/>
          <a:p>
            <a:pPr indent="457200" algn="just" fontAlgn="auto">
              <a:lnSpc>
                <a:spcPct val="140000"/>
              </a:lnSpc>
            </a:pPr>
            <a:r>
              <a:rPr lang="zh-CN" altLang="en-US" b="1" dirty="0"/>
              <a:t>整理并</a:t>
            </a:r>
            <a:r>
              <a:rPr lang="zh-CN" altLang="en-US" b="1" dirty="0" smtClean="0"/>
              <a:t>关于          </a:t>
            </a:r>
            <a:r>
              <a:rPr lang="en-US" altLang="zh-CN" b="1" dirty="0" smtClean="0"/>
              <a:t>            </a:t>
            </a:r>
            <a:r>
              <a:rPr lang="zh-CN" altLang="en-US" b="1" dirty="0" smtClean="0"/>
              <a:t>取</a:t>
            </a:r>
            <a:r>
              <a:rPr lang="zh-CN" altLang="en-US" b="1" dirty="0"/>
              <a:t>极限得到</a:t>
            </a:r>
          </a:p>
          <a:p>
            <a:pPr indent="457200" algn="just" fontAlgn="auto">
              <a:lnSpc>
                <a:spcPct val="140000"/>
              </a:lnSpc>
            </a:pPr>
            <a:endParaRPr lang="en-US" altLang="zh-CN" b="1" dirty="0"/>
          </a:p>
          <a:p>
            <a:pPr indent="457200" algn="just" fontAlgn="auto">
              <a:lnSpc>
                <a:spcPct val="140000"/>
              </a:lnSpc>
            </a:pPr>
            <a:r>
              <a:rPr lang="zh-CN" altLang="en-US" b="1" dirty="0" smtClean="0"/>
              <a:t>将</a:t>
            </a:r>
            <a:r>
              <a:rPr lang="en-US" altLang="zh-CN" b="1" dirty="0" smtClean="0"/>
              <a:t>                                      </a:t>
            </a:r>
            <a:r>
              <a:rPr lang="zh-CN" altLang="en-US" b="1" dirty="0" smtClean="0"/>
              <a:t>代入</a:t>
            </a:r>
            <a:r>
              <a:rPr lang="zh-CN" altLang="en-US" b="1" dirty="0"/>
              <a:t>上式得</a:t>
            </a:r>
          </a:p>
        </p:txBody>
      </p:sp>
      <p:pic>
        <p:nvPicPr>
          <p:cNvPr id="245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470" y="2562225"/>
            <a:ext cx="15716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2" y="3190875"/>
            <a:ext cx="35718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0086" y="3895725"/>
            <a:ext cx="30194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8300" y="4629150"/>
            <a:ext cx="2971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5819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smtClean="0">
                <a:solidFill>
                  <a:prstClr val="white"/>
                </a:solidFill>
              </a:rPr>
              <a:t>Part</a:t>
            </a:r>
            <a:r>
              <a:rPr lang="en-US" altLang="zh-CN" sz="7200" b="1" dirty="0" smtClean="0">
                <a:solidFill>
                  <a:prstClr val="white"/>
                </a:solidFill>
              </a:rPr>
              <a:t>4</a:t>
            </a:r>
            <a:endParaRPr lang="zh-CN" altLang="en-US" sz="7200" b="1" dirty="0">
              <a:solidFill>
                <a:prstClr val="white"/>
              </a:solidFill>
            </a:endParaRPr>
          </a:p>
        </p:txBody>
      </p:sp>
      <p:sp>
        <p:nvSpPr>
          <p:cNvPr id="29" name="矩形 28"/>
          <p:cNvSpPr/>
          <p:nvPr/>
        </p:nvSpPr>
        <p:spPr>
          <a:xfrm>
            <a:off x="5638797" y="2724976"/>
            <a:ext cx="5109091" cy="830997"/>
          </a:xfrm>
          <a:prstGeom prst="rect">
            <a:avLst/>
          </a:prstGeom>
        </p:spPr>
        <p:txBody>
          <a:bodyPr wrap="none" lIns="91440" tIns="45720" rIns="91440" bIns="45720">
            <a:spAutoFit/>
          </a:bodyPr>
          <a:lstStyle/>
          <a:p>
            <a:r>
              <a:rPr lang="zh-CN" altLang="en-US" sz="4800" b="1" dirty="0">
                <a:solidFill>
                  <a:prstClr val="white"/>
                </a:solidFill>
              </a:rPr>
              <a:t>弦振动方程的建立</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extLst>
      <p:ext uri="{BB962C8B-B14F-4D97-AF65-F5344CB8AC3E}">
        <p14:creationId xmlns:p14="http://schemas.microsoft.com/office/powerpoint/2010/main" val="236105020"/>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4"/>
            <a:ext cx="10387303" cy="3735810"/>
          </a:xfrm>
        </p:spPr>
        <p:txBody>
          <a:bodyPr>
            <a:noAutofit/>
          </a:bodyPr>
          <a:lstStyle/>
          <a:p>
            <a:pPr indent="457200" algn="just" fontAlgn="auto">
              <a:lnSpc>
                <a:spcPct val="140000"/>
              </a:lnSpc>
            </a:pPr>
            <a:r>
              <a:rPr lang="zh-CN" altLang="en-US" b="1" dirty="0"/>
              <a:t>弦振动问题的现代提法与弦振动方程的</a:t>
            </a:r>
            <a:r>
              <a:rPr lang="zh-CN" altLang="en-US" b="1" dirty="0" smtClean="0"/>
              <a:t>建立</a:t>
            </a:r>
            <a:endParaRPr lang="en-US" altLang="zh-CN" b="1" dirty="0" smtClean="0"/>
          </a:p>
          <a:p>
            <a:pPr indent="457200" algn="just" fontAlgn="auto">
              <a:lnSpc>
                <a:spcPct val="140000"/>
              </a:lnSpc>
            </a:pPr>
            <a:r>
              <a:rPr lang="en-US" altLang="zh-CN" b="1" dirty="0" err="1" smtClean="0"/>
              <a:t>D'Alembert</a:t>
            </a:r>
            <a:r>
              <a:rPr lang="zh-CN" altLang="en-US" b="1" dirty="0" smtClean="0"/>
              <a:t>的工作</a:t>
            </a:r>
            <a:endParaRPr lang="zh-CN" altLang="en-US" b="1" dirty="0"/>
          </a:p>
          <a:p>
            <a:pPr indent="457200" algn="just" fontAlgn="auto">
              <a:lnSpc>
                <a:spcPct val="140000"/>
              </a:lnSpc>
            </a:pPr>
            <a:r>
              <a:rPr lang="zh-CN" altLang="en-US" b="1" dirty="0"/>
              <a:t>经过后人</a:t>
            </a:r>
            <a:r>
              <a:rPr lang="zh-CN" altLang="en-US" b="1" dirty="0" smtClean="0"/>
              <a:t>整理</a:t>
            </a:r>
            <a:endParaRPr lang="zh-CN" altLang="en-US" b="1" dirty="0"/>
          </a:p>
          <a:p>
            <a:pPr indent="457200" algn="just" fontAlgn="auto">
              <a:lnSpc>
                <a:spcPct val="140000"/>
              </a:lnSpc>
            </a:pPr>
            <a:r>
              <a:rPr lang="zh-CN" altLang="en-US" b="1" dirty="0"/>
              <a:t>成为现代教科书上的标准形式</a:t>
            </a:r>
            <a:r>
              <a:rPr lang="zh-CN" altLang="en-US" b="1" dirty="0" smtClean="0"/>
              <a:t>．</a:t>
            </a:r>
            <a:endParaRPr lang="zh-CN" altLang="en-US" b="1" dirty="0"/>
          </a:p>
          <a:p>
            <a:pPr indent="457200" algn="just" fontAlgn="auto">
              <a:lnSpc>
                <a:spcPct val="140000"/>
              </a:lnSpc>
            </a:pPr>
            <a:r>
              <a:rPr lang="zh-CN" altLang="en-US" b="1" dirty="0"/>
              <a:t>先考虑如下的物理模型：</a:t>
            </a:r>
          </a:p>
        </p:txBody>
      </p:sp>
    </p:spTree>
    <p:extLst>
      <p:ext uri="{BB962C8B-B14F-4D97-AF65-F5344CB8AC3E}">
        <p14:creationId xmlns:p14="http://schemas.microsoft.com/office/powerpoint/2010/main" val="42925022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4"/>
            <a:ext cx="10387303" cy="3735810"/>
          </a:xfrm>
        </p:spPr>
        <p:txBody>
          <a:bodyPr>
            <a:noAutofit/>
          </a:bodyPr>
          <a:lstStyle/>
          <a:p>
            <a:pPr indent="457200" algn="just" fontAlgn="auto">
              <a:lnSpc>
                <a:spcPct val="140000"/>
              </a:lnSpc>
            </a:pPr>
            <a:r>
              <a:rPr lang="zh-CN" altLang="en-US" b="1" dirty="0"/>
              <a:t>例 </a:t>
            </a:r>
            <a:r>
              <a:rPr lang="en-US" altLang="zh-CN" b="1" dirty="0"/>
              <a:t>7.2 </a:t>
            </a:r>
            <a:r>
              <a:rPr lang="zh-CN" altLang="en-US" b="1" dirty="0"/>
              <a:t>弦的横振动：一长为 </a:t>
            </a:r>
            <a:r>
              <a:rPr lang="en-US" altLang="zh-CN" b="1" dirty="0"/>
              <a:t>l </a:t>
            </a:r>
            <a:r>
              <a:rPr lang="zh-CN" altLang="en-US" b="1" dirty="0"/>
              <a:t>的柔软、有弹性的、均匀的细弦挂紧以后，让它离开平衡位置在垂直于弦线的外力作用下作微小横振动（即弦的运动发生在同一平面内，且弦上各点的位移与平衡位置垂直）</a:t>
            </a:r>
            <a:r>
              <a:rPr lang="en-US" altLang="zh-CN" b="1" dirty="0"/>
              <a:t>. </a:t>
            </a:r>
            <a:r>
              <a:rPr lang="zh-CN" altLang="en-US" b="1" dirty="0"/>
              <a:t>求在不同时刻弦线的形状．</a:t>
            </a:r>
          </a:p>
        </p:txBody>
      </p:sp>
    </p:spTree>
    <p:extLst>
      <p:ext uri="{BB962C8B-B14F-4D97-AF65-F5344CB8AC3E}">
        <p14:creationId xmlns:p14="http://schemas.microsoft.com/office/powerpoint/2010/main" val="4271516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4"/>
            <a:ext cx="10387303" cy="3735810"/>
          </a:xfrm>
        </p:spPr>
        <p:txBody>
          <a:bodyPr>
            <a:noAutofit/>
          </a:bodyPr>
          <a:lstStyle/>
          <a:p>
            <a:pPr indent="457200" algn="just" fontAlgn="auto">
              <a:lnSpc>
                <a:spcPct val="140000"/>
              </a:lnSpc>
            </a:pPr>
            <a:r>
              <a:rPr lang="en-US" altLang="zh-CN" b="1" dirty="0"/>
              <a:t>【</a:t>
            </a:r>
            <a:r>
              <a:rPr lang="zh-CN" altLang="en-US" b="1" dirty="0"/>
              <a:t>问题分析</a:t>
            </a:r>
            <a:r>
              <a:rPr lang="en-US" altLang="zh-CN" b="1" dirty="0"/>
              <a:t>】</a:t>
            </a:r>
          </a:p>
          <a:p>
            <a:pPr indent="457200" algn="just" fontAlgn="auto">
              <a:lnSpc>
                <a:spcPct val="140000"/>
              </a:lnSpc>
            </a:pPr>
            <a:r>
              <a:rPr lang="zh-CN" altLang="en-US" b="1" dirty="0"/>
              <a:t>看上去像几何问题，因为求“形状”，实际上从物理上看是求位移．在数学上有两个角度看这个问题：一是从几何角度，称为弦的几何形状；二是从分析的角度看，就是将它放在坐标系中，这个几何形状的函数表达式是如何的？它依赖于什么变量？</a:t>
            </a:r>
          </a:p>
        </p:txBody>
      </p:sp>
    </p:spTree>
    <p:extLst>
      <p:ext uri="{BB962C8B-B14F-4D97-AF65-F5344CB8AC3E}">
        <p14:creationId xmlns:p14="http://schemas.microsoft.com/office/powerpoint/2010/main" val="1406832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9354"/>
            <a:ext cx="3640139" cy="3735810"/>
          </a:xfrm>
        </p:spPr>
        <p:txBody>
          <a:bodyPr>
            <a:noAutofit/>
          </a:bodyPr>
          <a:lstStyle/>
          <a:p>
            <a:pPr indent="457200" algn="just" fontAlgn="auto">
              <a:lnSpc>
                <a:spcPct val="140000"/>
              </a:lnSpc>
            </a:pPr>
            <a:r>
              <a:rPr lang="zh-CN" altLang="en-US" b="1" dirty="0"/>
              <a:t>首先建立坐标系，</a:t>
            </a:r>
            <a:r>
              <a:rPr lang="zh-CN" altLang="en-US" b="1" dirty="0" smtClean="0"/>
              <a:t>如右图，</a:t>
            </a:r>
            <a:r>
              <a:rPr lang="zh-CN" altLang="en-US" b="1" dirty="0"/>
              <a:t>取弦的平衡位置为 </a:t>
            </a:r>
            <a:r>
              <a:rPr lang="en-US" altLang="zh-CN" b="1" dirty="0"/>
              <a:t>x </a:t>
            </a:r>
            <a:r>
              <a:rPr lang="zh-CN" altLang="en-US" b="1" dirty="0"/>
              <a:t>轴，在弦线运动的平面内，垂直于弦线的平衡位置且通过弦线的一个端点的直线为 </a:t>
            </a:r>
            <a:r>
              <a:rPr lang="en-US" altLang="zh-CN" b="1" dirty="0"/>
              <a:t>u </a:t>
            </a:r>
            <a:r>
              <a:rPr lang="zh-CN" altLang="en-US" b="1" dirty="0"/>
              <a:t>轴</a:t>
            </a:r>
            <a:r>
              <a:rPr lang="zh-CN" altLang="en-US" b="1" dirty="0" smtClean="0"/>
              <a:t>．</a:t>
            </a:r>
            <a:endParaRPr lang="zh-CN" altLang="en-US" b="1" dirty="0"/>
          </a:p>
        </p:txBody>
      </p:sp>
      <p:pic>
        <p:nvPicPr>
          <p:cNvPr id="327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9927" y="2152216"/>
            <a:ext cx="7232073" cy="372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5674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8" y="2249354"/>
            <a:ext cx="8129013" cy="3735810"/>
          </a:xfrm>
        </p:spPr>
        <p:txBody>
          <a:bodyPr>
            <a:noAutofit/>
          </a:bodyPr>
          <a:lstStyle/>
          <a:p>
            <a:pPr indent="457200" algn="just" fontAlgn="auto">
              <a:lnSpc>
                <a:spcPct val="140000"/>
              </a:lnSpc>
            </a:pPr>
            <a:r>
              <a:rPr lang="zh-CN" altLang="en-US" b="1" dirty="0"/>
              <a:t>这样在任意时刻</a:t>
            </a:r>
            <a:r>
              <a:rPr lang="en-US" altLang="zh-CN" b="1" dirty="0"/>
              <a:t>t</a:t>
            </a:r>
            <a:r>
              <a:rPr lang="zh-CN" altLang="en-US" b="1" dirty="0" smtClean="0"/>
              <a:t>，</a:t>
            </a:r>
            <a:endParaRPr lang="zh-CN" altLang="en-US" b="1" dirty="0"/>
          </a:p>
          <a:p>
            <a:pPr indent="457200" algn="just" fontAlgn="auto">
              <a:lnSpc>
                <a:spcPct val="140000"/>
              </a:lnSpc>
            </a:pPr>
            <a:r>
              <a:rPr lang="zh-CN" altLang="en-US" b="1" dirty="0"/>
              <a:t>弦线上各点的位移</a:t>
            </a:r>
            <a:r>
              <a:rPr lang="zh-CN" altLang="en-US" b="1" dirty="0" smtClean="0"/>
              <a:t>为</a:t>
            </a:r>
            <a:endParaRPr lang="zh-CN" altLang="en-US" b="1" dirty="0"/>
          </a:p>
          <a:p>
            <a:pPr indent="457200" algn="just" fontAlgn="auto">
              <a:lnSpc>
                <a:spcPct val="140000"/>
              </a:lnSpc>
            </a:pPr>
            <a:r>
              <a:rPr lang="en-US" altLang="zh-CN" b="1" dirty="0" smtClean="0"/>
              <a:t>u=u( x, t)</a:t>
            </a:r>
            <a:endParaRPr lang="en-US" altLang="zh-CN" b="1" dirty="0"/>
          </a:p>
          <a:p>
            <a:pPr indent="457200" algn="just" fontAlgn="auto">
              <a:lnSpc>
                <a:spcPct val="140000"/>
              </a:lnSpc>
            </a:pPr>
            <a:r>
              <a:rPr lang="zh-CN" altLang="en-US" b="1" dirty="0"/>
              <a:t>由于做微小横振动</a:t>
            </a:r>
            <a:r>
              <a:rPr lang="zh-CN" altLang="en-US" b="1" dirty="0" smtClean="0"/>
              <a:t>，</a:t>
            </a:r>
            <a:endParaRPr lang="zh-CN" altLang="en-US" b="1" dirty="0"/>
          </a:p>
          <a:p>
            <a:pPr indent="457200" algn="just" fontAlgn="auto">
              <a:lnSpc>
                <a:spcPct val="140000"/>
              </a:lnSpc>
            </a:pPr>
            <a:r>
              <a:rPr lang="zh-CN" altLang="en-US" b="1" dirty="0"/>
              <a:t>在这弦上任取一弦段</a:t>
            </a:r>
          </a:p>
        </p:txBody>
      </p:sp>
      <p:pic>
        <p:nvPicPr>
          <p:cNvPr id="256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691" y="4726036"/>
            <a:ext cx="2205471" cy="706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821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789708" y="2081184"/>
            <a:ext cx="10612582" cy="3751580"/>
          </a:xfrm>
        </p:spPr>
        <p:txBody>
          <a:bodyPr>
            <a:noAutofit/>
          </a:bodyPr>
          <a:lstStyle/>
          <a:p>
            <a:pPr indent="457200" algn="just" fontAlgn="auto">
              <a:lnSpc>
                <a:spcPct val="150000"/>
              </a:lnSpc>
            </a:pPr>
            <a:r>
              <a:rPr lang="en-US" altLang="zh-CN" b="1" dirty="0"/>
              <a:t>1</a:t>
            </a:r>
            <a:r>
              <a:rPr lang="zh-CN" altLang="en-US" b="1" dirty="0"/>
              <a:t>、历史源头问题之一：音乐</a:t>
            </a:r>
            <a:r>
              <a:rPr lang="zh-CN" altLang="en-US" b="1" dirty="0" smtClean="0"/>
              <a:t>审美</a:t>
            </a:r>
            <a:endParaRPr lang="en-US" altLang="zh-CN" b="1" dirty="0" smtClean="0"/>
          </a:p>
          <a:p>
            <a:pPr indent="457200" algn="just" fontAlgn="auto">
              <a:lnSpc>
                <a:spcPct val="150000"/>
              </a:lnSpc>
            </a:pPr>
            <a:r>
              <a:rPr lang="en-US" altLang="zh-CN" b="1" dirty="0"/>
              <a:t>2500 </a:t>
            </a:r>
            <a:r>
              <a:rPr lang="zh-CN" altLang="en-US" b="1" dirty="0"/>
              <a:t>年前古希腊著名的哲学家、数学家毕达哥拉斯 </a:t>
            </a:r>
            <a:r>
              <a:rPr lang="en-US" altLang="zh-CN" b="1" dirty="0"/>
              <a:t>(Pythagoras)</a:t>
            </a:r>
            <a:r>
              <a:rPr lang="zh-CN" altLang="en-US" b="1" dirty="0"/>
              <a:t>开创了音乐审美．</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3927" y="3388457"/>
            <a:ext cx="2447925" cy="2985275"/>
          </a:xfrm>
          <a:prstGeom prst="rect">
            <a:avLst/>
          </a:prstGeom>
        </p:spPr>
      </p:pic>
    </p:spTree>
    <p:extLst>
      <p:ext uri="{BB962C8B-B14F-4D97-AF65-F5344CB8AC3E}">
        <p14:creationId xmlns:p14="http://schemas.microsoft.com/office/powerpoint/2010/main" val="35738092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8" y="2249354"/>
            <a:ext cx="8129013" cy="3735810"/>
          </a:xfrm>
        </p:spPr>
        <p:txBody>
          <a:bodyPr>
            <a:noAutofit/>
          </a:bodyPr>
          <a:lstStyle/>
          <a:p>
            <a:pPr indent="457200" algn="just" fontAlgn="auto">
              <a:lnSpc>
                <a:spcPct val="140000"/>
              </a:lnSpc>
            </a:pPr>
            <a:r>
              <a:rPr lang="zh-CN" altLang="en-US" b="1" dirty="0"/>
              <a:t>它的弧长为</a:t>
            </a:r>
          </a:p>
          <a:p>
            <a:pPr indent="457200" algn="just" fontAlgn="auto">
              <a:lnSpc>
                <a:spcPct val="140000"/>
              </a:lnSpc>
            </a:pPr>
            <a:endParaRPr lang="en-US" altLang="zh-CN" b="1" dirty="0"/>
          </a:p>
          <a:p>
            <a:pPr indent="457200" algn="just" fontAlgn="auto">
              <a:lnSpc>
                <a:spcPct val="140000"/>
              </a:lnSpc>
            </a:pPr>
            <a:endParaRPr lang="en-US" altLang="zh-CN" b="1" dirty="0" smtClean="0"/>
          </a:p>
          <a:p>
            <a:pPr indent="457200" algn="just" fontAlgn="auto">
              <a:lnSpc>
                <a:spcPct val="140000"/>
              </a:lnSpc>
            </a:pPr>
            <a:r>
              <a:rPr lang="zh-CN" altLang="en-US" b="1" dirty="0" smtClean="0"/>
              <a:t>由</a:t>
            </a:r>
            <a:r>
              <a:rPr lang="zh-CN" altLang="en-US" b="1" dirty="0"/>
              <a:t>微小横振动</a:t>
            </a:r>
            <a:r>
              <a:rPr lang="zh-CN" altLang="en-US" b="1" dirty="0" smtClean="0"/>
              <a:t>知</a:t>
            </a:r>
            <a:r>
              <a:rPr lang="en-US" altLang="zh-CN" b="1" dirty="0" smtClean="0"/>
              <a:t>         </a:t>
            </a:r>
            <a:r>
              <a:rPr lang="zh-CN" altLang="en-US" b="1" dirty="0" smtClean="0"/>
              <a:t>很</a:t>
            </a:r>
            <a:r>
              <a:rPr lang="zh-CN" altLang="en-US" b="1" dirty="0"/>
              <a:t>小，</a:t>
            </a:r>
          </a:p>
        </p:txBody>
      </p:sp>
      <p:pic>
        <p:nvPicPr>
          <p:cNvPr id="266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3096491"/>
            <a:ext cx="48958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6938" y="4007257"/>
            <a:ext cx="575253" cy="93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4463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8" y="2249354"/>
            <a:ext cx="8129013" cy="3735810"/>
          </a:xfrm>
        </p:spPr>
        <p:txBody>
          <a:bodyPr>
            <a:noAutofit/>
          </a:bodyPr>
          <a:lstStyle/>
          <a:p>
            <a:pPr indent="457200" algn="just" fontAlgn="auto">
              <a:lnSpc>
                <a:spcPct val="140000"/>
              </a:lnSpc>
            </a:pPr>
            <a:r>
              <a:rPr lang="zh-CN" altLang="en-US" b="1" dirty="0" smtClean="0"/>
              <a:t>于是     </a:t>
            </a:r>
            <a:r>
              <a:rPr lang="en-US" altLang="zh-CN" b="1" dirty="0" smtClean="0"/>
              <a:t>         </a:t>
            </a:r>
            <a:r>
              <a:rPr lang="zh-CN" altLang="en-US" b="1" dirty="0" smtClean="0"/>
              <a:t>与</a:t>
            </a:r>
            <a:r>
              <a:rPr lang="en-US" altLang="zh-CN" b="1" dirty="0"/>
              <a:t>1</a:t>
            </a:r>
            <a:r>
              <a:rPr lang="zh-CN" altLang="en-US" b="1" dirty="0" smtClean="0"/>
              <a:t>相比</a:t>
            </a:r>
            <a:endParaRPr lang="zh-CN" altLang="en-US" b="1" dirty="0"/>
          </a:p>
          <a:p>
            <a:pPr indent="457200" algn="just" fontAlgn="auto">
              <a:lnSpc>
                <a:spcPct val="140000"/>
              </a:lnSpc>
            </a:pPr>
            <a:r>
              <a:rPr lang="zh-CN" altLang="en-US" b="1" dirty="0"/>
              <a:t>可以忽略不计</a:t>
            </a:r>
            <a:r>
              <a:rPr lang="zh-CN" altLang="en-US" b="1" dirty="0" smtClean="0"/>
              <a:t>，</a:t>
            </a:r>
            <a:endParaRPr lang="zh-CN" altLang="en-US" b="1" dirty="0"/>
          </a:p>
          <a:p>
            <a:pPr indent="457200" algn="just" fontAlgn="auto">
              <a:lnSpc>
                <a:spcPct val="140000"/>
              </a:lnSpc>
            </a:pPr>
            <a:r>
              <a:rPr lang="zh-CN" altLang="en-US" b="1" dirty="0"/>
              <a:t>从而</a:t>
            </a:r>
          </a:p>
        </p:txBody>
      </p:sp>
      <p:pic>
        <p:nvPicPr>
          <p:cNvPr id="276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3325" y="2185987"/>
            <a:ext cx="9144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6304" y="4183641"/>
            <a:ext cx="40671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39169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706554"/>
            <a:ext cx="9728946" cy="1962428"/>
          </a:xfrm>
        </p:spPr>
        <p:txBody>
          <a:bodyPr>
            <a:noAutofit/>
          </a:bodyPr>
          <a:lstStyle/>
          <a:p>
            <a:pPr indent="457200" algn="just" fontAlgn="auto">
              <a:lnSpc>
                <a:spcPct val="140000"/>
              </a:lnSpc>
            </a:pPr>
            <a:r>
              <a:rPr lang="zh-CN" altLang="en-US" b="1" dirty="0" smtClean="0"/>
              <a:t>这样</a:t>
            </a:r>
            <a:r>
              <a:rPr lang="zh-CN" altLang="en-US" b="1" dirty="0"/>
              <a:t>，可以</a:t>
            </a:r>
            <a:r>
              <a:rPr lang="zh-CN" altLang="en-US" b="1" dirty="0" smtClean="0"/>
              <a:t>认为这</a:t>
            </a:r>
            <a:r>
              <a:rPr lang="zh-CN" altLang="en-US" b="1" dirty="0"/>
              <a:t>段弦在振动过程中并未伸长</a:t>
            </a:r>
            <a:r>
              <a:rPr lang="zh-CN" altLang="en-US" b="1" dirty="0" smtClean="0"/>
              <a:t>，弦</a:t>
            </a:r>
            <a:r>
              <a:rPr lang="zh-CN" altLang="en-US" b="1" dirty="0"/>
              <a:t>的往返运动的主要</a:t>
            </a:r>
            <a:r>
              <a:rPr lang="zh-CN" altLang="en-US" b="1" dirty="0" smtClean="0"/>
              <a:t>原因是</a:t>
            </a:r>
            <a:r>
              <a:rPr lang="zh-CN" altLang="en-US" b="1" dirty="0"/>
              <a:t>强迫外力和张力的影响．弦在运动过程中</a:t>
            </a:r>
            <a:r>
              <a:rPr lang="zh-CN" altLang="en-US" b="1" dirty="0" smtClean="0"/>
              <a:t>，各</a:t>
            </a:r>
            <a:r>
              <a:rPr lang="zh-CN" altLang="en-US" b="1" dirty="0"/>
              <a:t>点的位移、加速度、张力</a:t>
            </a:r>
            <a:r>
              <a:rPr lang="zh-CN" altLang="en-US" b="1" dirty="0" smtClean="0"/>
              <a:t>等都</a:t>
            </a:r>
            <a:r>
              <a:rPr lang="zh-CN" altLang="en-US" b="1" dirty="0"/>
              <a:t>在不断变化</a:t>
            </a:r>
            <a:r>
              <a:rPr lang="zh-CN" altLang="en-US" b="1" dirty="0" smtClean="0"/>
              <a:t>，但</a:t>
            </a:r>
            <a:r>
              <a:rPr lang="zh-CN" altLang="en-US" b="1" dirty="0"/>
              <a:t>它们遵循动量守恒定律．</a:t>
            </a:r>
          </a:p>
        </p:txBody>
      </p:sp>
    </p:spTree>
    <p:extLst>
      <p:ext uri="{BB962C8B-B14F-4D97-AF65-F5344CB8AC3E}">
        <p14:creationId xmlns:p14="http://schemas.microsoft.com/office/powerpoint/2010/main" val="14563828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7439"/>
            <a:ext cx="9728946" cy="3943811"/>
          </a:xfrm>
        </p:spPr>
        <p:txBody>
          <a:bodyPr>
            <a:noAutofit/>
          </a:bodyPr>
          <a:lstStyle/>
          <a:p>
            <a:pPr indent="457200" algn="just" fontAlgn="auto">
              <a:lnSpc>
                <a:spcPct val="140000"/>
              </a:lnSpc>
            </a:pPr>
            <a:r>
              <a:rPr lang="en-US" altLang="zh-CN" b="1" dirty="0"/>
              <a:t>【</a:t>
            </a:r>
            <a:r>
              <a:rPr lang="zh-CN" altLang="en-US" b="1" dirty="0"/>
              <a:t>问题假设</a:t>
            </a:r>
            <a:r>
              <a:rPr lang="en-US" altLang="zh-CN" b="1" dirty="0"/>
              <a:t>】</a:t>
            </a:r>
          </a:p>
          <a:p>
            <a:pPr indent="457200" algn="just" fontAlgn="auto">
              <a:lnSpc>
                <a:spcPct val="140000"/>
              </a:lnSpc>
            </a:pPr>
            <a:r>
              <a:rPr lang="zh-CN" altLang="en-US" b="1" dirty="0" smtClean="0"/>
              <a:t>假设</a:t>
            </a:r>
            <a:r>
              <a:rPr lang="en-US" altLang="zh-CN" b="1" dirty="0"/>
              <a:t>1(</a:t>
            </a:r>
            <a:r>
              <a:rPr lang="zh-CN" altLang="en-US" b="1" dirty="0"/>
              <a:t>量纲假设</a:t>
            </a:r>
            <a:r>
              <a:rPr lang="en-US" altLang="zh-CN" b="1" dirty="0" smtClean="0"/>
              <a:t>)</a:t>
            </a:r>
            <a:endParaRPr lang="en-US" altLang="zh-CN" b="1" dirty="0"/>
          </a:p>
          <a:p>
            <a:pPr indent="457200" algn="just" fontAlgn="auto">
              <a:lnSpc>
                <a:spcPct val="140000"/>
              </a:lnSpc>
            </a:pPr>
            <a:r>
              <a:rPr lang="zh-CN" altLang="en-US" b="1" dirty="0" smtClean="0"/>
              <a:t>设</a:t>
            </a:r>
            <a:r>
              <a:rPr lang="en-US" altLang="zh-CN" b="1" dirty="0" smtClean="0"/>
              <a:t>      </a:t>
            </a:r>
            <a:r>
              <a:rPr lang="zh-CN" altLang="en-US" b="1" dirty="0" smtClean="0"/>
              <a:t>为</a:t>
            </a:r>
            <a:r>
              <a:rPr lang="zh-CN" altLang="en-US" b="1" dirty="0"/>
              <a:t>弦的线密度（千克</a:t>
            </a:r>
            <a:r>
              <a:rPr lang="en-US" altLang="zh-CN" b="1" dirty="0"/>
              <a:t>/</a:t>
            </a:r>
            <a:r>
              <a:rPr lang="zh-CN" altLang="en-US" b="1" dirty="0"/>
              <a:t>米</a:t>
            </a:r>
            <a:r>
              <a:rPr lang="zh-CN" altLang="en-US" b="1" dirty="0" smtClean="0"/>
              <a:t>），</a:t>
            </a:r>
            <a:endParaRPr lang="zh-CN" altLang="en-US" b="1" dirty="0"/>
          </a:p>
          <a:p>
            <a:pPr indent="457200" algn="just" fontAlgn="auto">
              <a:lnSpc>
                <a:spcPct val="140000"/>
              </a:lnSpc>
            </a:pPr>
            <a:r>
              <a:rPr lang="en-US" altLang="zh-CN" b="1" dirty="0" smtClean="0"/>
              <a:t>        </a:t>
            </a:r>
            <a:r>
              <a:rPr lang="zh-CN" altLang="en-US" b="1" dirty="0" smtClean="0"/>
              <a:t>为</a:t>
            </a:r>
            <a:r>
              <a:rPr lang="zh-CN" altLang="en-US" b="1" dirty="0"/>
              <a:t>作用在弦线</a:t>
            </a:r>
            <a:r>
              <a:rPr lang="zh-CN" altLang="en-US" b="1" dirty="0" smtClean="0"/>
              <a:t>上</a:t>
            </a:r>
            <a:endParaRPr lang="zh-CN" altLang="en-US" b="1" dirty="0"/>
          </a:p>
          <a:p>
            <a:pPr indent="457200" algn="just" fontAlgn="auto">
              <a:lnSpc>
                <a:spcPct val="140000"/>
              </a:lnSpc>
            </a:pPr>
            <a:r>
              <a:rPr lang="zh-CN" altLang="en-US" b="1" dirty="0"/>
              <a:t>且垂直于平衡位置</a:t>
            </a:r>
            <a:r>
              <a:rPr lang="zh-CN" altLang="en-US" b="1" dirty="0" smtClean="0"/>
              <a:t>的</a:t>
            </a:r>
            <a:endParaRPr lang="zh-CN" altLang="en-US" b="1" dirty="0"/>
          </a:p>
          <a:p>
            <a:pPr indent="457200" algn="just" fontAlgn="auto">
              <a:lnSpc>
                <a:spcPct val="140000"/>
              </a:lnSpc>
            </a:pPr>
            <a:r>
              <a:rPr lang="zh-CN" altLang="en-US" b="1" dirty="0"/>
              <a:t>强迫外力密度（牛顿</a:t>
            </a:r>
            <a:r>
              <a:rPr lang="en-US" altLang="zh-CN" b="1" dirty="0"/>
              <a:t>/</a:t>
            </a:r>
            <a:r>
              <a:rPr lang="zh-CN" altLang="en-US" b="1" dirty="0"/>
              <a:t>米）；</a:t>
            </a:r>
          </a:p>
        </p:txBody>
      </p:sp>
      <p:pic>
        <p:nvPicPr>
          <p:cNvPr id="286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995" y="3638550"/>
            <a:ext cx="2571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1530" y="4092286"/>
            <a:ext cx="4857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7180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47439"/>
            <a:ext cx="9728946" cy="3943811"/>
          </a:xfrm>
        </p:spPr>
        <p:txBody>
          <a:bodyPr>
            <a:noAutofit/>
          </a:bodyPr>
          <a:lstStyle/>
          <a:p>
            <a:pPr indent="457200" algn="just" fontAlgn="auto">
              <a:lnSpc>
                <a:spcPct val="140000"/>
              </a:lnSpc>
            </a:pPr>
            <a:r>
              <a:rPr lang="zh-CN" altLang="en-US" b="1" dirty="0" smtClean="0"/>
              <a:t>假设</a:t>
            </a:r>
            <a:r>
              <a:rPr lang="en-US" altLang="zh-CN" b="1" dirty="0" smtClean="0"/>
              <a:t>2  </a:t>
            </a:r>
            <a:r>
              <a:rPr lang="zh-CN" altLang="en-US" b="1" dirty="0" smtClean="0"/>
              <a:t>设    </a:t>
            </a:r>
            <a:r>
              <a:rPr lang="en-US" altLang="zh-CN" b="1" dirty="0" smtClean="0"/>
              <a:t>           </a:t>
            </a:r>
            <a:r>
              <a:rPr lang="zh-CN" altLang="en-US" b="1" dirty="0" smtClean="0"/>
              <a:t>是</a:t>
            </a:r>
            <a:endParaRPr lang="zh-CN" altLang="en-US" b="1" dirty="0"/>
          </a:p>
          <a:p>
            <a:pPr indent="457200" algn="just" fontAlgn="auto">
              <a:lnSpc>
                <a:spcPct val="140000"/>
              </a:lnSpc>
            </a:pPr>
            <a:r>
              <a:rPr lang="zh-CN" altLang="en-US" b="1" dirty="0"/>
              <a:t>两端点处的</a:t>
            </a:r>
            <a:r>
              <a:rPr lang="zh-CN" altLang="en-US" b="1" dirty="0" smtClean="0"/>
              <a:t>切线</a:t>
            </a:r>
            <a:endParaRPr lang="zh-CN" altLang="en-US" b="1" dirty="0"/>
          </a:p>
          <a:p>
            <a:pPr indent="457200" algn="just" fontAlgn="auto">
              <a:lnSpc>
                <a:spcPct val="140000"/>
              </a:lnSpc>
            </a:pPr>
            <a:r>
              <a:rPr lang="zh-CN" altLang="en-US" b="1" dirty="0" smtClean="0"/>
              <a:t>与</a:t>
            </a:r>
            <a:r>
              <a:rPr lang="en-US" altLang="zh-CN" b="1" dirty="0" smtClean="0"/>
              <a:t>x</a:t>
            </a:r>
            <a:r>
              <a:rPr lang="zh-CN" altLang="en-US" b="1" dirty="0" smtClean="0"/>
              <a:t>轴</a:t>
            </a:r>
            <a:r>
              <a:rPr lang="zh-CN" altLang="en-US" b="1" dirty="0"/>
              <a:t>正向的夹角</a:t>
            </a:r>
            <a:r>
              <a:rPr lang="zh-CN" altLang="en-US" b="1" dirty="0" smtClean="0"/>
              <a:t>．</a:t>
            </a:r>
            <a:endParaRPr lang="zh-CN" altLang="en-US" b="1" dirty="0"/>
          </a:p>
          <a:p>
            <a:pPr indent="457200" algn="just" fontAlgn="auto">
              <a:lnSpc>
                <a:spcPct val="140000"/>
              </a:lnSpc>
            </a:pPr>
            <a:r>
              <a:rPr lang="zh-CN" altLang="en-US" b="1" dirty="0"/>
              <a:t>设弦线是均匀的，</a:t>
            </a:r>
          </a:p>
        </p:txBody>
      </p:sp>
      <p:pic>
        <p:nvPicPr>
          <p:cNvPr id="29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326" y="2312411"/>
            <a:ext cx="9048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4309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575634"/>
            <a:ext cx="9728946" cy="3340257"/>
          </a:xfrm>
        </p:spPr>
        <p:txBody>
          <a:bodyPr>
            <a:noAutofit/>
          </a:bodyPr>
          <a:lstStyle/>
          <a:p>
            <a:pPr indent="457200" algn="just" fontAlgn="auto">
              <a:lnSpc>
                <a:spcPct val="140000"/>
              </a:lnSpc>
            </a:pPr>
            <a:r>
              <a:rPr lang="zh-CN" altLang="en-US" b="1" dirty="0"/>
              <a:t>弦作微小横振动</a:t>
            </a:r>
            <a:r>
              <a:rPr lang="zh-CN" altLang="en-US" b="1" dirty="0" smtClean="0"/>
              <a:t>，</a:t>
            </a:r>
            <a:endParaRPr lang="zh-CN" altLang="en-US" b="1" dirty="0"/>
          </a:p>
          <a:p>
            <a:pPr indent="457200" algn="just" fontAlgn="auto">
              <a:lnSpc>
                <a:spcPct val="140000"/>
              </a:lnSpc>
            </a:pPr>
            <a:r>
              <a:rPr lang="zh-CN" altLang="en-US" b="1" dirty="0"/>
              <a:t>故可以认为：</a:t>
            </a:r>
          </a:p>
        </p:txBody>
      </p:sp>
      <p:pic>
        <p:nvPicPr>
          <p:cNvPr id="307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5648" y="3826020"/>
            <a:ext cx="55816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0562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575634"/>
            <a:ext cx="9728946" cy="3340257"/>
          </a:xfrm>
        </p:spPr>
        <p:txBody>
          <a:bodyPr>
            <a:noAutofit/>
          </a:bodyPr>
          <a:lstStyle/>
          <a:p>
            <a:pPr indent="457200" algn="just" fontAlgn="auto">
              <a:lnSpc>
                <a:spcPct val="140000"/>
              </a:lnSpc>
            </a:pPr>
            <a:r>
              <a:rPr lang="zh-CN" altLang="en-US" b="1" dirty="0"/>
              <a:t>假设</a:t>
            </a:r>
            <a:r>
              <a:rPr lang="en-US" altLang="zh-CN" b="1" dirty="0" smtClean="0"/>
              <a:t>3  </a:t>
            </a:r>
            <a:r>
              <a:rPr lang="zh-CN" altLang="en-US" b="1" dirty="0"/>
              <a:t>设在</a:t>
            </a:r>
            <a:r>
              <a:rPr lang="zh-CN" altLang="en-US" b="1" dirty="0" smtClean="0"/>
              <a:t>区域</a:t>
            </a:r>
            <a:endParaRPr lang="zh-CN" altLang="en-US" b="1" dirty="0"/>
          </a:p>
          <a:p>
            <a:pPr indent="457200" algn="just" fontAlgn="auto">
              <a:lnSpc>
                <a:spcPct val="140000"/>
              </a:lnSpc>
            </a:pPr>
            <a:r>
              <a:rPr lang="en-US" altLang="zh-CN" b="1" dirty="0" smtClean="0"/>
              <a:t>                               </a:t>
            </a:r>
            <a:r>
              <a:rPr lang="zh-CN" altLang="en-US" b="1" dirty="0" smtClean="0"/>
              <a:t>内，</a:t>
            </a:r>
            <a:endParaRPr lang="zh-CN" altLang="en-US" b="1" dirty="0"/>
          </a:p>
          <a:p>
            <a:pPr indent="457200" algn="just" fontAlgn="auto">
              <a:lnSpc>
                <a:spcPct val="140000"/>
              </a:lnSpc>
            </a:pPr>
            <a:r>
              <a:rPr lang="en-US" altLang="zh-CN" b="1" dirty="0" smtClean="0"/>
              <a:t>u</a:t>
            </a:r>
            <a:r>
              <a:rPr lang="zh-CN" altLang="en-US" b="1" dirty="0" smtClean="0"/>
              <a:t>存在</a:t>
            </a:r>
            <a:r>
              <a:rPr lang="zh-CN" altLang="en-US" b="1" dirty="0"/>
              <a:t>二阶连续偏导数</a:t>
            </a:r>
          </a:p>
        </p:txBody>
      </p:sp>
      <p:pic>
        <p:nvPicPr>
          <p:cNvPr id="317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6779" y="3254520"/>
            <a:ext cx="25622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6779" y="4553816"/>
            <a:ext cx="16668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3627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374045"/>
            <a:ext cx="9728946" cy="1962428"/>
          </a:xfrm>
        </p:spPr>
        <p:txBody>
          <a:bodyPr>
            <a:noAutofit/>
          </a:bodyPr>
          <a:lstStyle/>
          <a:p>
            <a:pPr indent="457200" algn="just" fontAlgn="auto">
              <a:lnSpc>
                <a:spcPct val="140000"/>
              </a:lnSpc>
            </a:pPr>
            <a:r>
              <a:rPr lang="en-US" altLang="zh-CN" b="1" dirty="0"/>
              <a:t>【</a:t>
            </a:r>
            <a:r>
              <a:rPr lang="zh-CN" altLang="en-US" b="1" dirty="0"/>
              <a:t>模型构建</a:t>
            </a:r>
            <a:r>
              <a:rPr lang="en-US" altLang="zh-CN" b="1" dirty="0"/>
              <a:t>】</a:t>
            </a:r>
          </a:p>
          <a:p>
            <a:pPr indent="457200" algn="just" fontAlgn="auto">
              <a:lnSpc>
                <a:spcPct val="140000"/>
              </a:lnSpc>
            </a:pPr>
            <a:r>
              <a:rPr lang="zh-CN" altLang="en-US" b="1" dirty="0" smtClean="0"/>
              <a:t>动量守恒定律</a:t>
            </a:r>
            <a:r>
              <a:rPr lang="en-US" altLang="zh-CN" b="1" dirty="0" smtClean="0"/>
              <a:t>  </a:t>
            </a:r>
            <a:r>
              <a:rPr lang="zh-CN" altLang="en-US" b="1" dirty="0" smtClean="0"/>
              <a:t>物体</a:t>
            </a:r>
            <a:r>
              <a:rPr lang="zh-CN" altLang="en-US" b="1" dirty="0"/>
              <a:t>在某一</a:t>
            </a:r>
            <a:r>
              <a:rPr lang="zh-CN" altLang="en-US" b="1" dirty="0" smtClean="0"/>
              <a:t>时段（</a:t>
            </a:r>
            <a:r>
              <a:rPr lang="zh-CN" altLang="en-US" b="1" dirty="0"/>
              <a:t>即</a:t>
            </a:r>
            <a:r>
              <a:rPr lang="zh-CN" altLang="en-US" b="1" dirty="0" smtClean="0"/>
              <a:t>时间间隔）</a:t>
            </a:r>
            <a:r>
              <a:rPr lang="zh-CN" altLang="en-US" b="1" dirty="0"/>
              <a:t>内</a:t>
            </a:r>
            <a:r>
              <a:rPr lang="zh-CN" altLang="en-US" b="1" dirty="0" smtClean="0"/>
              <a:t>的动量</a:t>
            </a:r>
            <a:r>
              <a:rPr lang="zh-CN" altLang="en-US" b="1" dirty="0"/>
              <a:t>的</a:t>
            </a:r>
            <a:r>
              <a:rPr lang="zh-CN" altLang="en-US" b="1" dirty="0" smtClean="0"/>
              <a:t>增量等于</a:t>
            </a:r>
            <a:r>
              <a:rPr lang="zh-CN" altLang="en-US" b="1" dirty="0"/>
              <a:t>作用在该物体</a:t>
            </a:r>
            <a:r>
              <a:rPr lang="zh-CN" altLang="en-US" b="1" dirty="0" smtClean="0"/>
              <a:t>上所有</a:t>
            </a:r>
            <a:r>
              <a:rPr lang="zh-CN" altLang="en-US" b="1" dirty="0"/>
              <a:t>外力</a:t>
            </a:r>
            <a:r>
              <a:rPr lang="zh-CN" altLang="en-US" b="1" dirty="0" smtClean="0"/>
              <a:t>在这</a:t>
            </a:r>
            <a:r>
              <a:rPr lang="zh-CN" altLang="en-US" b="1" dirty="0"/>
              <a:t>一时段内产生的冲量．</a:t>
            </a:r>
          </a:p>
        </p:txBody>
      </p:sp>
      <p:pic>
        <p:nvPicPr>
          <p:cNvPr id="40963"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18475"/>
          <a:stretch/>
        </p:blipFill>
        <p:spPr bwMode="auto">
          <a:xfrm>
            <a:off x="1381045" y="4475018"/>
            <a:ext cx="10159791" cy="810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3351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761972"/>
            <a:ext cx="9728946" cy="1962428"/>
          </a:xfrm>
        </p:spPr>
        <p:txBody>
          <a:bodyPr>
            <a:noAutofit/>
          </a:bodyPr>
          <a:lstStyle/>
          <a:p>
            <a:pPr indent="457200" algn="just" fontAlgn="auto">
              <a:lnSpc>
                <a:spcPct val="140000"/>
              </a:lnSpc>
            </a:pPr>
            <a:r>
              <a:rPr lang="zh-CN" altLang="en-US" b="1" dirty="0"/>
              <a:t>我们应用这个</a:t>
            </a:r>
            <a:r>
              <a:rPr lang="zh-CN" altLang="en-US" b="1" dirty="0" smtClean="0"/>
              <a:t>定律建立</a:t>
            </a:r>
            <a:r>
              <a:rPr lang="zh-CN" altLang="en-US" b="1" dirty="0"/>
              <a:t>弦上各点的</a:t>
            </a:r>
            <a:r>
              <a:rPr lang="zh-CN" altLang="en-US" b="1" dirty="0" smtClean="0"/>
              <a:t>位移所</a:t>
            </a:r>
            <a:r>
              <a:rPr lang="zh-CN" altLang="en-US" b="1" dirty="0"/>
              <a:t>满足的偏微分方程．</a:t>
            </a:r>
          </a:p>
          <a:p>
            <a:pPr indent="457200" algn="just" fontAlgn="auto">
              <a:lnSpc>
                <a:spcPct val="140000"/>
              </a:lnSpc>
            </a:pPr>
            <a:r>
              <a:rPr lang="zh-CN" altLang="en-US" b="1" dirty="0" smtClean="0"/>
              <a:t>如果</a:t>
            </a:r>
            <a:r>
              <a:rPr lang="zh-CN" altLang="en-US" b="1" dirty="0"/>
              <a:t>物体</a:t>
            </a:r>
            <a:r>
              <a:rPr lang="zh-CN" altLang="en-US" b="1" dirty="0" smtClean="0"/>
              <a:t>具有均匀质量</a:t>
            </a:r>
            <a:r>
              <a:rPr lang="en-US" altLang="zh-CN" b="1" dirty="0" smtClean="0"/>
              <a:t>m</a:t>
            </a:r>
            <a:r>
              <a:rPr lang="zh-CN" altLang="en-US" b="1" dirty="0" smtClean="0"/>
              <a:t>，且</a:t>
            </a:r>
            <a:r>
              <a:rPr lang="zh-CN" altLang="en-US" b="1" dirty="0"/>
              <a:t>按</a:t>
            </a:r>
            <a:r>
              <a:rPr lang="zh-CN" altLang="en-US" b="1" dirty="0" smtClean="0"/>
              <a:t>匀速</a:t>
            </a:r>
            <a:r>
              <a:rPr lang="en-US" altLang="zh-CN" b="1" dirty="0" smtClean="0"/>
              <a:t>v</a:t>
            </a:r>
            <a:r>
              <a:rPr lang="zh-CN" altLang="en-US" b="1" dirty="0" smtClean="0"/>
              <a:t>运动，那么</a:t>
            </a:r>
            <a:r>
              <a:rPr lang="zh-CN" altLang="en-US" b="1" dirty="0"/>
              <a:t>动量</a:t>
            </a:r>
            <a:r>
              <a:rPr lang="zh-CN" altLang="en-US" b="1" dirty="0" smtClean="0"/>
              <a:t>为</a:t>
            </a:r>
            <a:r>
              <a:rPr lang="en-US" altLang="zh-CN" b="1" dirty="0" smtClean="0"/>
              <a:t>mv</a:t>
            </a:r>
            <a:r>
              <a:rPr lang="zh-CN" altLang="en-US" b="1" dirty="0" smtClean="0"/>
              <a:t>．</a:t>
            </a:r>
            <a:endParaRPr lang="zh-CN" altLang="en-US" b="1" dirty="0"/>
          </a:p>
        </p:txBody>
      </p:sp>
    </p:spTree>
    <p:extLst>
      <p:ext uri="{BB962C8B-B14F-4D97-AF65-F5344CB8AC3E}">
        <p14:creationId xmlns:p14="http://schemas.microsoft.com/office/powerpoint/2010/main" val="31446274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761971"/>
            <a:ext cx="9728946" cy="2603201"/>
          </a:xfrm>
        </p:spPr>
        <p:txBody>
          <a:bodyPr>
            <a:noAutofit/>
          </a:bodyPr>
          <a:lstStyle/>
          <a:p>
            <a:pPr indent="457200" algn="just" fontAlgn="auto">
              <a:lnSpc>
                <a:spcPct val="140000"/>
              </a:lnSpc>
            </a:pPr>
            <a:r>
              <a:rPr lang="zh-CN" altLang="en-US" b="1" dirty="0"/>
              <a:t>因此，在弦上</a:t>
            </a:r>
          </a:p>
          <a:p>
            <a:pPr indent="457200" algn="just" fontAlgn="auto">
              <a:lnSpc>
                <a:spcPct val="140000"/>
              </a:lnSpc>
            </a:pPr>
            <a:r>
              <a:rPr lang="zh-CN" altLang="en-US" b="1" dirty="0" smtClean="0"/>
              <a:t>任意</a:t>
            </a:r>
            <a:r>
              <a:rPr lang="zh-CN" altLang="en-US" b="1" dirty="0"/>
              <a:t>截取</a:t>
            </a:r>
            <a:r>
              <a:rPr lang="zh-CN" altLang="en-US" b="1" dirty="0" smtClean="0"/>
              <a:t>一段</a:t>
            </a:r>
            <a:r>
              <a:rPr lang="en-US" altLang="zh-CN" b="1" dirty="0" smtClean="0"/>
              <a:t>[ a, b]</a:t>
            </a:r>
            <a:r>
              <a:rPr lang="zh-CN" altLang="en-US" b="1" dirty="0" smtClean="0"/>
              <a:t>，</a:t>
            </a:r>
            <a:endParaRPr lang="zh-CN" altLang="en-US" b="1" dirty="0"/>
          </a:p>
          <a:p>
            <a:pPr indent="457200" algn="just" fontAlgn="auto">
              <a:lnSpc>
                <a:spcPct val="140000"/>
              </a:lnSpc>
            </a:pPr>
            <a:r>
              <a:rPr lang="zh-CN" altLang="en-US" b="1" dirty="0"/>
              <a:t>考虑它在任意</a:t>
            </a:r>
            <a:r>
              <a:rPr lang="zh-CN" altLang="en-US" b="1" dirty="0" smtClean="0"/>
              <a:t>时段</a:t>
            </a:r>
            <a:endParaRPr lang="zh-CN" altLang="en-US" b="1" dirty="0"/>
          </a:p>
          <a:p>
            <a:pPr indent="457200" algn="just" fontAlgn="auto">
              <a:lnSpc>
                <a:spcPct val="140000"/>
              </a:lnSpc>
            </a:pPr>
            <a:r>
              <a:rPr lang="en-US" altLang="zh-CN" b="1" dirty="0" smtClean="0"/>
              <a:t>              </a:t>
            </a:r>
            <a:r>
              <a:rPr lang="zh-CN" altLang="en-US" b="1" dirty="0" smtClean="0"/>
              <a:t>动量</a:t>
            </a:r>
            <a:r>
              <a:rPr lang="zh-CN" altLang="en-US" b="1" dirty="0"/>
              <a:t>的变化．</a:t>
            </a:r>
          </a:p>
        </p:txBody>
      </p:sp>
      <p:pic>
        <p:nvPicPr>
          <p:cNvPr id="327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6880" y="4679373"/>
            <a:ext cx="106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025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789708" y="2455257"/>
            <a:ext cx="10612582" cy="2906452"/>
          </a:xfrm>
        </p:spPr>
        <p:txBody>
          <a:bodyPr>
            <a:noAutofit/>
          </a:bodyPr>
          <a:lstStyle/>
          <a:p>
            <a:pPr indent="457200" algn="just" fontAlgn="auto">
              <a:lnSpc>
                <a:spcPct val="150000"/>
              </a:lnSpc>
            </a:pPr>
            <a:r>
              <a:rPr lang="zh-CN" altLang="en-US" b="1" dirty="0"/>
              <a:t>传说有一天，毕达哥拉斯外出散步，经过一家铁匠铺，发现里面传出的打铁声响，要比别的铁匠铺更加协调、悦耳．他走进铺子，量了量铁锤和铁砧的大小，发现了一个规律，音响的和谐与发声体体积的一定比例有关．尔后，他又在琴弦上做试验，进一步发现只要按比例划分一根振动着的弦，就可以产生悦耳的音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5905279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526444"/>
            <a:ext cx="9728946" cy="2603201"/>
          </a:xfrm>
        </p:spPr>
        <p:txBody>
          <a:bodyPr>
            <a:noAutofit/>
          </a:bodyPr>
          <a:lstStyle/>
          <a:p>
            <a:pPr indent="457200" algn="just" fontAlgn="auto">
              <a:lnSpc>
                <a:spcPct val="140000"/>
              </a:lnSpc>
            </a:pPr>
            <a:r>
              <a:rPr lang="zh-CN" altLang="en-US" b="1" dirty="0"/>
              <a:t>从而在任意时刻</a:t>
            </a:r>
            <a:r>
              <a:rPr lang="en-US" altLang="zh-CN" b="1" dirty="0"/>
              <a:t>t</a:t>
            </a:r>
            <a:r>
              <a:rPr lang="zh-CN" altLang="en-US" b="1" dirty="0" smtClean="0"/>
              <a:t>，</a:t>
            </a:r>
            <a:endParaRPr lang="zh-CN" altLang="en-US" b="1" dirty="0"/>
          </a:p>
          <a:p>
            <a:pPr indent="457200" algn="just" fontAlgn="auto">
              <a:lnSpc>
                <a:spcPct val="140000"/>
              </a:lnSpc>
            </a:pPr>
            <a:r>
              <a:rPr lang="zh-CN" altLang="en-US" b="1" dirty="0"/>
              <a:t>将弦</a:t>
            </a:r>
            <a:r>
              <a:rPr lang="zh-CN" altLang="en-US" b="1" dirty="0" smtClean="0"/>
              <a:t>段</a:t>
            </a:r>
            <a:r>
              <a:rPr lang="en-US" altLang="zh-CN" b="1" dirty="0" smtClean="0"/>
              <a:t>[ a, b]</a:t>
            </a:r>
            <a:r>
              <a:rPr lang="zh-CN" altLang="en-US" b="1" dirty="0" smtClean="0"/>
              <a:t>分划</a:t>
            </a:r>
            <a:endParaRPr lang="zh-CN" altLang="en-US" b="1" dirty="0"/>
          </a:p>
          <a:p>
            <a:pPr indent="457200" algn="just" fontAlgn="auto">
              <a:lnSpc>
                <a:spcPct val="140000"/>
              </a:lnSpc>
            </a:pPr>
            <a:endParaRPr lang="en-US" altLang="zh-CN" b="1" dirty="0"/>
          </a:p>
          <a:p>
            <a:pPr indent="457200" algn="just" fontAlgn="auto">
              <a:lnSpc>
                <a:spcPct val="140000"/>
              </a:lnSpc>
            </a:pPr>
            <a:r>
              <a:rPr lang="zh-CN" altLang="en-US" b="1" dirty="0"/>
              <a:t>那么在一</a:t>
            </a:r>
            <a:r>
              <a:rPr lang="zh-CN" altLang="en-US" b="1" dirty="0" smtClean="0"/>
              <a:t>小段     </a:t>
            </a:r>
            <a:r>
              <a:rPr lang="en-US" altLang="zh-CN" b="1" dirty="0" smtClean="0"/>
              <a:t>              </a:t>
            </a:r>
            <a:r>
              <a:rPr lang="zh-CN" altLang="en-US" b="1" dirty="0" smtClean="0"/>
              <a:t>的</a:t>
            </a:r>
            <a:endParaRPr lang="zh-CN" altLang="en-US" b="1" dirty="0"/>
          </a:p>
          <a:p>
            <a:pPr indent="457200" algn="just" fontAlgn="auto">
              <a:lnSpc>
                <a:spcPct val="140000"/>
              </a:lnSpc>
            </a:pPr>
            <a:r>
              <a:rPr lang="zh-CN" altLang="en-US" b="1" dirty="0" smtClean="0"/>
              <a:t>质量</a:t>
            </a:r>
            <a:endParaRPr lang="zh-CN" altLang="en-US" b="1" dirty="0"/>
          </a:p>
        </p:txBody>
      </p:sp>
      <p:pic>
        <p:nvPicPr>
          <p:cNvPr id="337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3850698"/>
            <a:ext cx="832326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7197" y="4524375"/>
            <a:ext cx="14954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7612" y="5153025"/>
            <a:ext cx="1800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0549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526444"/>
            <a:ext cx="9728946" cy="2603201"/>
          </a:xfrm>
        </p:spPr>
        <p:txBody>
          <a:bodyPr>
            <a:noAutofit/>
          </a:bodyPr>
          <a:lstStyle/>
          <a:p>
            <a:pPr indent="457200" algn="just" fontAlgn="auto">
              <a:lnSpc>
                <a:spcPct val="140000"/>
              </a:lnSpc>
            </a:pPr>
            <a:r>
              <a:rPr lang="zh-CN" altLang="en-US" b="1" dirty="0"/>
              <a:t>速度为</a:t>
            </a:r>
            <a:r>
              <a:rPr lang="zh-CN" altLang="en-US" b="1" dirty="0" smtClean="0"/>
              <a:t>位移</a:t>
            </a:r>
            <a:endParaRPr lang="zh-CN" altLang="en-US" b="1" dirty="0"/>
          </a:p>
          <a:p>
            <a:pPr indent="457200" algn="just" fontAlgn="auto">
              <a:lnSpc>
                <a:spcPct val="140000"/>
              </a:lnSpc>
            </a:pPr>
            <a:r>
              <a:rPr lang="zh-CN" altLang="en-US" b="1" dirty="0"/>
              <a:t>关于时间的导数，</a:t>
            </a:r>
            <a:r>
              <a:rPr lang="zh-CN" altLang="en-US" b="1" dirty="0" smtClean="0"/>
              <a:t>即</a:t>
            </a:r>
            <a:endParaRPr lang="zh-CN" altLang="en-US" b="1" dirty="0"/>
          </a:p>
          <a:p>
            <a:pPr indent="457200" algn="just" fontAlgn="auto">
              <a:lnSpc>
                <a:spcPct val="140000"/>
              </a:lnSpc>
            </a:pPr>
            <a:r>
              <a:rPr lang="zh-CN" altLang="en-US" b="1" dirty="0"/>
              <a:t>因此，在此</a:t>
            </a:r>
            <a:r>
              <a:rPr lang="zh-CN" altLang="en-US" b="1" dirty="0" smtClean="0"/>
              <a:t>时刻</a:t>
            </a:r>
            <a:endParaRPr lang="zh-CN" altLang="en-US" b="1" dirty="0"/>
          </a:p>
          <a:p>
            <a:pPr indent="457200" algn="just" fontAlgn="auto">
              <a:lnSpc>
                <a:spcPct val="140000"/>
              </a:lnSpc>
            </a:pPr>
            <a:r>
              <a:rPr lang="zh-CN" altLang="en-US" b="1" dirty="0"/>
              <a:t>这个小区间上的动量为：</a:t>
            </a:r>
          </a:p>
        </p:txBody>
      </p:sp>
      <p:pic>
        <p:nvPicPr>
          <p:cNvPr id="348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727" y="3078740"/>
            <a:ext cx="6096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2" y="5098906"/>
            <a:ext cx="33051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8013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526444"/>
            <a:ext cx="9728946" cy="2603201"/>
          </a:xfrm>
        </p:spPr>
        <p:txBody>
          <a:bodyPr>
            <a:noAutofit/>
          </a:bodyPr>
          <a:lstStyle/>
          <a:p>
            <a:pPr indent="457200" algn="just" fontAlgn="auto">
              <a:lnSpc>
                <a:spcPct val="140000"/>
              </a:lnSpc>
            </a:pPr>
            <a:r>
              <a:rPr lang="zh-CN" altLang="en-US" b="1" dirty="0"/>
              <a:t>弦</a:t>
            </a:r>
            <a:r>
              <a:rPr lang="zh-CN" altLang="en-US" b="1" dirty="0" smtClean="0"/>
              <a:t>段</a:t>
            </a:r>
            <a:r>
              <a:rPr lang="en-US" altLang="zh-CN" b="1" dirty="0" smtClean="0"/>
              <a:t>[ a, b]</a:t>
            </a:r>
            <a:r>
              <a:rPr lang="zh-CN" altLang="en-US" b="1" dirty="0" smtClean="0"/>
              <a:t>上</a:t>
            </a:r>
            <a:r>
              <a:rPr lang="zh-CN" altLang="en-US" b="1" dirty="0"/>
              <a:t>总的动量</a:t>
            </a:r>
            <a:r>
              <a:rPr lang="zh-CN" altLang="en-US" b="1" dirty="0" smtClean="0"/>
              <a:t>为</a:t>
            </a:r>
            <a:endParaRPr lang="en-US" altLang="zh-CN" b="1" dirty="0" smtClean="0"/>
          </a:p>
          <a:p>
            <a:pPr indent="457200" algn="just" fontAlgn="auto">
              <a:lnSpc>
                <a:spcPct val="140000"/>
              </a:lnSpc>
            </a:pPr>
            <a:endParaRPr lang="zh-CN" altLang="en-US" b="1" dirty="0"/>
          </a:p>
          <a:p>
            <a:pPr indent="457200" algn="just" fontAlgn="auto">
              <a:lnSpc>
                <a:spcPct val="140000"/>
              </a:lnSpc>
            </a:pPr>
            <a:r>
              <a:rPr lang="zh-CN" altLang="en-US" b="1" dirty="0" smtClean="0"/>
              <a:t>故</a:t>
            </a:r>
            <a:r>
              <a:rPr lang="zh-CN" altLang="en-US" b="1" dirty="0"/>
              <a:t>由定积分</a:t>
            </a:r>
            <a:r>
              <a:rPr lang="zh-CN" altLang="en-US" b="1" dirty="0" smtClean="0"/>
              <a:t>定义</a:t>
            </a:r>
            <a:endParaRPr lang="en-US" altLang="zh-CN" b="1" dirty="0" smtClean="0"/>
          </a:p>
          <a:p>
            <a:pPr indent="457200" algn="just" fontAlgn="auto">
              <a:lnSpc>
                <a:spcPct val="140000"/>
              </a:lnSpc>
            </a:pPr>
            <a:endParaRPr lang="zh-CN" altLang="en-US" b="1" dirty="0"/>
          </a:p>
          <a:p>
            <a:pPr indent="457200" algn="just" fontAlgn="auto">
              <a:lnSpc>
                <a:spcPct val="140000"/>
              </a:lnSpc>
            </a:pPr>
            <a:r>
              <a:rPr lang="zh-CN" altLang="en-US" b="1" dirty="0" smtClean="0"/>
              <a:t>这里</a:t>
            </a:r>
            <a:endParaRPr lang="zh-CN" altLang="en-US" b="1" dirty="0"/>
          </a:p>
        </p:txBody>
      </p:sp>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3173557"/>
            <a:ext cx="39147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2" y="4312228"/>
            <a:ext cx="5029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5387" y="5171210"/>
            <a:ext cx="34861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65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526444"/>
            <a:ext cx="9728946" cy="2603201"/>
          </a:xfrm>
        </p:spPr>
        <p:txBody>
          <a:bodyPr>
            <a:noAutofit/>
          </a:bodyPr>
          <a:lstStyle/>
          <a:p>
            <a:pPr indent="457200" algn="just" fontAlgn="auto">
              <a:lnSpc>
                <a:spcPct val="140000"/>
              </a:lnSpc>
            </a:pPr>
            <a:r>
              <a:rPr lang="zh-CN" altLang="en-US" b="1" dirty="0" smtClean="0"/>
              <a:t>在时段</a:t>
            </a:r>
            <a:r>
              <a:rPr lang="en-US" altLang="zh-CN" b="1" dirty="0" smtClean="0"/>
              <a:t>                </a:t>
            </a:r>
            <a:r>
              <a:rPr lang="zh-CN" altLang="en-US" b="1" dirty="0" smtClean="0"/>
              <a:t>内的</a:t>
            </a:r>
            <a:endParaRPr lang="zh-CN" altLang="en-US" b="1" dirty="0"/>
          </a:p>
          <a:p>
            <a:pPr indent="457200" algn="just" fontAlgn="auto">
              <a:lnSpc>
                <a:spcPct val="140000"/>
              </a:lnSpc>
            </a:pPr>
            <a:r>
              <a:rPr lang="zh-CN" altLang="en-US" b="1" dirty="0"/>
              <a:t>动量变化为</a:t>
            </a:r>
          </a:p>
        </p:txBody>
      </p:sp>
      <p:pic>
        <p:nvPicPr>
          <p:cNvPr id="368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4890" y="2489922"/>
            <a:ext cx="10572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2" y="4030374"/>
            <a:ext cx="677068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6624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526444"/>
            <a:ext cx="9728946" cy="2603201"/>
          </a:xfrm>
        </p:spPr>
        <p:txBody>
          <a:bodyPr>
            <a:noAutofit/>
          </a:bodyPr>
          <a:lstStyle/>
          <a:p>
            <a:pPr indent="457200" algn="just" fontAlgn="auto">
              <a:lnSpc>
                <a:spcPct val="140000"/>
              </a:lnSpc>
            </a:pPr>
            <a:r>
              <a:rPr lang="zh-CN" altLang="en-US" b="1" dirty="0"/>
              <a:t>为了求出</a:t>
            </a:r>
            <a:r>
              <a:rPr lang="zh-CN" altLang="en-US" b="1" dirty="0" smtClean="0"/>
              <a:t>作用</a:t>
            </a:r>
            <a:endParaRPr lang="zh-CN" altLang="en-US" b="1" dirty="0"/>
          </a:p>
          <a:p>
            <a:pPr indent="457200" algn="just" fontAlgn="auto">
              <a:lnSpc>
                <a:spcPct val="140000"/>
              </a:lnSpc>
            </a:pPr>
            <a:r>
              <a:rPr lang="zh-CN" altLang="en-US" b="1" dirty="0"/>
              <a:t>在弦</a:t>
            </a:r>
            <a:r>
              <a:rPr lang="zh-CN" altLang="en-US" b="1" dirty="0" smtClean="0"/>
              <a:t>段</a:t>
            </a:r>
            <a:r>
              <a:rPr lang="en-US" altLang="zh-CN" b="1" dirty="0" smtClean="0"/>
              <a:t>[ a, b]</a:t>
            </a:r>
            <a:r>
              <a:rPr lang="zh-CN" altLang="en-US" b="1" dirty="0" smtClean="0"/>
              <a:t>上</a:t>
            </a:r>
            <a:endParaRPr lang="zh-CN" altLang="en-US" b="1" dirty="0"/>
          </a:p>
          <a:p>
            <a:pPr indent="457200" algn="just" fontAlgn="auto">
              <a:lnSpc>
                <a:spcPct val="140000"/>
              </a:lnSpc>
            </a:pPr>
            <a:r>
              <a:rPr lang="zh-CN" altLang="en-US" b="1" dirty="0"/>
              <a:t>所有垂直于弦线的</a:t>
            </a:r>
            <a:r>
              <a:rPr lang="zh-CN" altLang="en-US" b="1" dirty="0" smtClean="0"/>
              <a:t>外力</a:t>
            </a:r>
            <a:endParaRPr lang="zh-CN" altLang="en-US" b="1" dirty="0"/>
          </a:p>
          <a:p>
            <a:pPr indent="457200" algn="just" fontAlgn="auto">
              <a:lnSpc>
                <a:spcPct val="140000"/>
              </a:lnSpc>
            </a:pPr>
            <a:r>
              <a:rPr lang="zh-CN" altLang="en-US" b="1" dirty="0"/>
              <a:t>产生的冲量，</a:t>
            </a:r>
          </a:p>
        </p:txBody>
      </p:sp>
    </p:spTree>
    <p:extLst>
      <p:ext uri="{BB962C8B-B14F-4D97-AF65-F5344CB8AC3E}">
        <p14:creationId xmlns:p14="http://schemas.microsoft.com/office/powerpoint/2010/main" val="19143893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526444"/>
            <a:ext cx="9728946" cy="3195483"/>
          </a:xfrm>
        </p:spPr>
        <p:txBody>
          <a:bodyPr>
            <a:noAutofit/>
          </a:bodyPr>
          <a:lstStyle/>
          <a:p>
            <a:pPr indent="457200" algn="just" fontAlgn="auto">
              <a:lnSpc>
                <a:spcPct val="140000"/>
              </a:lnSpc>
            </a:pPr>
            <a:r>
              <a:rPr lang="zh-CN" altLang="en-US" b="1" dirty="0"/>
              <a:t>注意到作用</a:t>
            </a:r>
            <a:r>
              <a:rPr lang="zh-CN" altLang="en-US" b="1" dirty="0" smtClean="0"/>
              <a:t>于</a:t>
            </a:r>
            <a:endParaRPr lang="zh-CN" altLang="en-US" b="1" dirty="0"/>
          </a:p>
          <a:p>
            <a:pPr indent="457200" algn="just" fontAlgn="auto">
              <a:lnSpc>
                <a:spcPct val="140000"/>
              </a:lnSpc>
            </a:pPr>
            <a:r>
              <a:rPr lang="zh-CN" altLang="en-US" b="1" dirty="0"/>
              <a:t>弦</a:t>
            </a:r>
            <a:r>
              <a:rPr lang="zh-CN" altLang="en-US" b="1" dirty="0" smtClean="0"/>
              <a:t>段</a:t>
            </a:r>
            <a:r>
              <a:rPr lang="en-US" altLang="zh-CN" b="1" dirty="0" smtClean="0"/>
              <a:t>[ a, b]</a:t>
            </a:r>
            <a:r>
              <a:rPr lang="zh-CN" altLang="en-US" b="1" dirty="0" smtClean="0"/>
              <a:t>上</a:t>
            </a:r>
            <a:r>
              <a:rPr lang="zh-CN" altLang="en-US" b="1" dirty="0"/>
              <a:t>的外力有两类</a:t>
            </a:r>
            <a:r>
              <a:rPr lang="zh-CN" altLang="en-US" b="1" dirty="0" smtClean="0"/>
              <a:t>：</a:t>
            </a:r>
            <a:endParaRPr lang="zh-CN" altLang="en-US" b="1" dirty="0"/>
          </a:p>
          <a:p>
            <a:pPr indent="457200" algn="just" fontAlgn="auto">
              <a:lnSpc>
                <a:spcPct val="140000"/>
              </a:lnSpc>
            </a:pPr>
            <a:r>
              <a:rPr lang="zh-CN" altLang="en-US" b="1" dirty="0"/>
              <a:t>外加强迫力和周围</a:t>
            </a:r>
            <a:r>
              <a:rPr lang="zh-CN" altLang="en-US" b="1" dirty="0" smtClean="0"/>
              <a:t>弦线</a:t>
            </a:r>
            <a:endParaRPr lang="zh-CN" altLang="en-US" b="1" dirty="0"/>
          </a:p>
          <a:p>
            <a:pPr indent="457200" algn="just" fontAlgn="auto">
              <a:lnSpc>
                <a:spcPct val="140000"/>
              </a:lnSpc>
            </a:pPr>
            <a:r>
              <a:rPr lang="zh-CN" altLang="en-US" b="1" dirty="0"/>
              <a:t>通过端点 </a:t>
            </a:r>
            <a:r>
              <a:rPr lang="en-US" altLang="zh-CN" b="1" dirty="0" smtClean="0"/>
              <a:t>x= a, b</a:t>
            </a:r>
            <a:endParaRPr lang="en-US" altLang="zh-CN" b="1" dirty="0"/>
          </a:p>
          <a:p>
            <a:pPr indent="457200" algn="just" fontAlgn="auto">
              <a:lnSpc>
                <a:spcPct val="140000"/>
              </a:lnSpc>
            </a:pPr>
            <a:r>
              <a:rPr lang="zh-CN" altLang="en-US" b="1" dirty="0"/>
              <a:t>作用于弦</a:t>
            </a:r>
            <a:r>
              <a:rPr lang="zh-CN" altLang="en-US" b="1" dirty="0" smtClean="0"/>
              <a:t>段</a:t>
            </a:r>
            <a:r>
              <a:rPr lang="en-US" altLang="zh-CN" b="1" dirty="0" smtClean="0"/>
              <a:t>[ a, b]</a:t>
            </a:r>
            <a:r>
              <a:rPr lang="zh-CN" altLang="en-US" b="1" dirty="0" smtClean="0"/>
              <a:t>的</a:t>
            </a:r>
            <a:r>
              <a:rPr lang="zh-CN" altLang="en-US" b="1" dirty="0"/>
              <a:t>张力</a:t>
            </a:r>
            <a:r>
              <a:rPr lang="en-US" altLang="zh-CN" b="1" dirty="0"/>
              <a:t>.</a:t>
            </a:r>
            <a:endParaRPr lang="zh-CN" altLang="en-US" b="1" dirty="0"/>
          </a:p>
        </p:txBody>
      </p:sp>
    </p:spTree>
    <p:extLst>
      <p:ext uri="{BB962C8B-B14F-4D97-AF65-F5344CB8AC3E}">
        <p14:creationId xmlns:p14="http://schemas.microsoft.com/office/powerpoint/2010/main" val="33116269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526444"/>
            <a:ext cx="9728946" cy="3195483"/>
          </a:xfrm>
        </p:spPr>
        <p:txBody>
          <a:bodyPr>
            <a:noAutofit/>
          </a:bodyPr>
          <a:lstStyle/>
          <a:p>
            <a:pPr indent="457200" algn="just" fontAlgn="auto">
              <a:lnSpc>
                <a:spcPct val="140000"/>
              </a:lnSpc>
            </a:pPr>
            <a:r>
              <a:rPr lang="zh-CN" altLang="en-US" b="1" dirty="0"/>
              <a:t>外加强迫</a:t>
            </a:r>
            <a:r>
              <a:rPr lang="zh-CN" altLang="en-US" b="1" dirty="0" smtClean="0"/>
              <a:t>力</a:t>
            </a:r>
            <a:endParaRPr lang="zh-CN" altLang="en-US" b="1" dirty="0"/>
          </a:p>
          <a:p>
            <a:pPr indent="457200" algn="just" fontAlgn="auto">
              <a:lnSpc>
                <a:spcPct val="140000"/>
              </a:lnSpc>
            </a:pPr>
            <a:r>
              <a:rPr lang="zh-CN" altLang="en-US" b="1" dirty="0"/>
              <a:t>在</a:t>
            </a:r>
            <a:r>
              <a:rPr lang="zh-CN" altLang="en-US" b="1" dirty="0" smtClean="0"/>
              <a:t>时段</a:t>
            </a:r>
            <a:r>
              <a:rPr lang="en-US" altLang="zh-CN" b="1" dirty="0" smtClean="0"/>
              <a:t>              </a:t>
            </a:r>
            <a:r>
              <a:rPr lang="zh-CN" altLang="en-US" b="1" dirty="0" smtClean="0"/>
              <a:t>内</a:t>
            </a:r>
            <a:endParaRPr lang="zh-CN" altLang="en-US" b="1" dirty="0"/>
          </a:p>
          <a:p>
            <a:pPr indent="457200" algn="just" fontAlgn="auto">
              <a:lnSpc>
                <a:spcPct val="140000"/>
              </a:lnSpc>
            </a:pPr>
            <a:r>
              <a:rPr lang="zh-CN" altLang="en-US" b="1" dirty="0"/>
              <a:t>所产生的冲量是</a:t>
            </a:r>
          </a:p>
        </p:txBody>
      </p:sp>
      <p:pic>
        <p:nvPicPr>
          <p:cNvPr id="378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5618" y="3172691"/>
            <a:ext cx="10572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4782" y="4460731"/>
            <a:ext cx="685641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2838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a:t>由胡克定律知道</a:t>
            </a:r>
            <a:r>
              <a:rPr lang="zh-CN" altLang="en-US" b="1" dirty="0" smtClean="0"/>
              <a:t>，</a:t>
            </a:r>
            <a:endParaRPr lang="zh-CN" altLang="en-US" b="1" dirty="0"/>
          </a:p>
          <a:p>
            <a:pPr indent="457200" algn="just" fontAlgn="auto">
              <a:lnSpc>
                <a:spcPct val="140000"/>
              </a:lnSpc>
            </a:pPr>
            <a:r>
              <a:rPr lang="zh-CN" altLang="en-US" b="1" dirty="0"/>
              <a:t>弦上每一点所受</a:t>
            </a:r>
            <a:r>
              <a:rPr lang="zh-CN" altLang="en-US" b="1" dirty="0" smtClean="0"/>
              <a:t>张力</a:t>
            </a:r>
            <a:endParaRPr lang="zh-CN" altLang="en-US" b="1" dirty="0"/>
          </a:p>
          <a:p>
            <a:pPr indent="457200" algn="just" fontAlgn="auto">
              <a:lnSpc>
                <a:spcPct val="140000"/>
              </a:lnSpc>
            </a:pPr>
            <a:r>
              <a:rPr lang="zh-CN" altLang="en-US" b="1" dirty="0"/>
              <a:t>在运动过程中保持不变</a:t>
            </a:r>
            <a:r>
              <a:rPr lang="zh-CN" altLang="en-US" b="1" dirty="0" smtClean="0"/>
              <a:t>，</a:t>
            </a:r>
            <a:endParaRPr lang="zh-CN" altLang="en-US" b="1" dirty="0"/>
          </a:p>
          <a:p>
            <a:pPr indent="457200" algn="just" fontAlgn="auto">
              <a:lnSpc>
                <a:spcPct val="140000"/>
              </a:lnSpc>
            </a:pPr>
            <a:r>
              <a:rPr lang="zh-CN" altLang="en-US" b="1" dirty="0"/>
              <a:t>即张力与时间无关．</a:t>
            </a:r>
          </a:p>
        </p:txBody>
      </p:sp>
    </p:spTree>
    <p:extLst>
      <p:ext uri="{BB962C8B-B14F-4D97-AF65-F5344CB8AC3E}">
        <p14:creationId xmlns:p14="http://schemas.microsoft.com/office/powerpoint/2010/main" val="34715121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2481"/>
            <a:ext cx="9728946" cy="2682864"/>
          </a:xfrm>
        </p:spPr>
        <p:txBody>
          <a:bodyPr>
            <a:noAutofit/>
          </a:bodyPr>
          <a:lstStyle/>
          <a:p>
            <a:pPr indent="457200" algn="just" fontAlgn="auto">
              <a:lnSpc>
                <a:spcPct val="140000"/>
              </a:lnSpc>
            </a:pPr>
            <a:r>
              <a:rPr lang="zh-CN" altLang="en-US" b="1" dirty="0"/>
              <a:t>将</a:t>
            </a:r>
            <a:r>
              <a:rPr lang="zh-CN" altLang="en-US" b="1" dirty="0" smtClean="0"/>
              <a:t>在</a:t>
            </a:r>
            <a:r>
              <a:rPr lang="en-US" altLang="zh-CN" b="1" dirty="0" smtClean="0"/>
              <a:t>x </a:t>
            </a:r>
            <a:r>
              <a:rPr lang="zh-CN" altLang="en-US" b="1" dirty="0"/>
              <a:t>点处的张力记</a:t>
            </a:r>
            <a:r>
              <a:rPr lang="zh-CN" altLang="en-US" b="1" dirty="0" smtClean="0"/>
              <a:t>为</a:t>
            </a:r>
            <a:endParaRPr lang="zh-CN" altLang="en-US" b="1" dirty="0"/>
          </a:p>
          <a:p>
            <a:pPr indent="457200" algn="just" fontAlgn="auto">
              <a:lnSpc>
                <a:spcPct val="140000"/>
              </a:lnSpc>
            </a:pPr>
            <a:r>
              <a:rPr lang="zh-CN" altLang="en-US" b="1" dirty="0"/>
              <a:t>它表示</a:t>
            </a:r>
            <a:r>
              <a:rPr lang="zh-CN" altLang="en-US" b="1" dirty="0" smtClean="0"/>
              <a:t>在</a:t>
            </a:r>
            <a:r>
              <a:rPr lang="en-US" altLang="zh-CN" b="1" dirty="0" smtClean="0"/>
              <a:t>x </a:t>
            </a:r>
            <a:r>
              <a:rPr lang="zh-CN" altLang="en-US" b="1" dirty="0"/>
              <a:t>点</a:t>
            </a:r>
            <a:r>
              <a:rPr lang="zh-CN" altLang="en-US" b="1" dirty="0" smtClean="0"/>
              <a:t>处</a:t>
            </a:r>
            <a:endParaRPr lang="zh-CN" altLang="en-US" b="1" dirty="0"/>
          </a:p>
          <a:p>
            <a:pPr indent="457200" algn="just" fontAlgn="auto">
              <a:lnSpc>
                <a:spcPct val="140000"/>
              </a:lnSpc>
            </a:pPr>
            <a:r>
              <a:rPr lang="zh-CN" altLang="en-US" b="1" dirty="0"/>
              <a:t>弦的左边</a:t>
            </a:r>
            <a:r>
              <a:rPr lang="zh-CN" altLang="en-US" b="1" dirty="0" smtClean="0"/>
              <a:t>部分</a:t>
            </a:r>
            <a:endParaRPr lang="zh-CN" altLang="en-US" b="1" dirty="0"/>
          </a:p>
          <a:p>
            <a:pPr indent="457200" algn="just" fontAlgn="auto">
              <a:lnSpc>
                <a:spcPct val="140000"/>
              </a:lnSpc>
            </a:pPr>
            <a:r>
              <a:rPr lang="zh-CN" altLang="en-US" b="1" dirty="0"/>
              <a:t>对右边部分的</a:t>
            </a:r>
            <a:r>
              <a:rPr lang="zh-CN" altLang="en-US" b="1" dirty="0" smtClean="0"/>
              <a:t>拉力</a:t>
            </a:r>
            <a:endParaRPr lang="zh-CN" altLang="en-US" b="1" dirty="0"/>
          </a:p>
          <a:p>
            <a:pPr indent="457200" algn="just" fontAlgn="auto">
              <a:lnSpc>
                <a:spcPct val="140000"/>
              </a:lnSpc>
            </a:pPr>
            <a:r>
              <a:rPr lang="zh-CN" altLang="en-US" b="1" dirty="0"/>
              <a:t>与弦的右边</a:t>
            </a:r>
            <a:r>
              <a:rPr lang="zh-CN" altLang="en-US" b="1" dirty="0" smtClean="0"/>
              <a:t>部分</a:t>
            </a:r>
            <a:endParaRPr lang="zh-CN" altLang="en-US" b="1" dirty="0"/>
          </a:p>
          <a:p>
            <a:pPr indent="457200" algn="just" fontAlgn="auto">
              <a:lnSpc>
                <a:spcPct val="140000"/>
              </a:lnSpc>
            </a:pPr>
            <a:r>
              <a:rPr lang="zh-CN" altLang="en-US" b="1" dirty="0"/>
              <a:t>对左边部分的拉力大小均为</a:t>
            </a:r>
          </a:p>
        </p:txBody>
      </p:sp>
      <p:pic>
        <p:nvPicPr>
          <p:cNvPr id="389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3158" y="5547880"/>
            <a:ext cx="590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907" y="2334924"/>
            <a:ext cx="590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39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2481"/>
            <a:ext cx="9728946" cy="2682864"/>
          </a:xfrm>
        </p:spPr>
        <p:txBody>
          <a:bodyPr>
            <a:noAutofit/>
          </a:bodyPr>
          <a:lstStyle/>
          <a:p>
            <a:pPr indent="457200" algn="just" fontAlgn="auto">
              <a:lnSpc>
                <a:spcPct val="140000"/>
              </a:lnSpc>
            </a:pPr>
            <a:r>
              <a:rPr lang="zh-CN" altLang="en-US" b="1" dirty="0"/>
              <a:t>而</a:t>
            </a:r>
            <a:r>
              <a:rPr lang="zh-CN" altLang="en-US" b="1" dirty="0" smtClean="0"/>
              <a:t>张力</a:t>
            </a:r>
            <a:r>
              <a:rPr lang="en-US" altLang="zh-CN" b="1" dirty="0" smtClean="0"/>
              <a:t>       </a:t>
            </a:r>
            <a:r>
              <a:rPr lang="zh-CN" altLang="en-US" b="1" dirty="0" smtClean="0"/>
              <a:t>的方向</a:t>
            </a:r>
            <a:endParaRPr lang="zh-CN" altLang="en-US" b="1" dirty="0"/>
          </a:p>
          <a:p>
            <a:pPr indent="457200" algn="just" fontAlgn="auto">
              <a:lnSpc>
                <a:spcPct val="140000"/>
              </a:lnSpc>
            </a:pPr>
            <a:r>
              <a:rPr lang="zh-CN" altLang="en-US" b="1" dirty="0"/>
              <a:t>总是沿着</a:t>
            </a:r>
            <a:r>
              <a:rPr lang="zh-CN" altLang="en-US" b="1" dirty="0" smtClean="0"/>
              <a:t>弦</a:t>
            </a:r>
            <a:endParaRPr lang="zh-CN" altLang="en-US" b="1" dirty="0"/>
          </a:p>
          <a:p>
            <a:pPr indent="457200" algn="just" fontAlgn="auto">
              <a:lnSpc>
                <a:spcPct val="140000"/>
              </a:lnSpc>
            </a:pPr>
            <a:r>
              <a:rPr lang="zh-CN" altLang="en-US" b="1" dirty="0" smtClean="0"/>
              <a:t>在</a:t>
            </a:r>
            <a:r>
              <a:rPr lang="en-US" altLang="zh-CN" b="1" dirty="0" smtClean="0"/>
              <a:t>x</a:t>
            </a:r>
            <a:r>
              <a:rPr lang="zh-CN" altLang="en-US" b="1" dirty="0" smtClean="0"/>
              <a:t>点</a:t>
            </a:r>
            <a:r>
              <a:rPr lang="zh-CN" altLang="en-US" b="1" dirty="0"/>
              <a:t>处的切线方向</a:t>
            </a:r>
            <a:r>
              <a:rPr lang="zh-CN" altLang="en-US" b="1" dirty="0" smtClean="0"/>
              <a:t>．</a:t>
            </a:r>
            <a:endParaRPr lang="zh-CN" altLang="en-US" b="1" dirty="0"/>
          </a:p>
          <a:p>
            <a:pPr indent="457200" algn="just" fontAlgn="auto">
              <a:lnSpc>
                <a:spcPct val="140000"/>
              </a:lnSpc>
            </a:pPr>
            <a:r>
              <a:rPr lang="zh-CN" altLang="en-US" b="1" dirty="0"/>
              <a:t>因此，作用在</a:t>
            </a:r>
            <a:r>
              <a:rPr lang="zh-CN" altLang="en-US" b="1" dirty="0" smtClean="0"/>
              <a:t>端点</a:t>
            </a:r>
            <a:r>
              <a:rPr lang="en-US" altLang="zh-CN" b="1" dirty="0" smtClean="0"/>
              <a:t>x=a</a:t>
            </a:r>
            <a:endParaRPr lang="en-US" altLang="zh-CN" b="1" dirty="0"/>
          </a:p>
          <a:p>
            <a:pPr indent="457200" algn="just" fontAlgn="auto">
              <a:lnSpc>
                <a:spcPct val="140000"/>
              </a:lnSpc>
            </a:pPr>
            <a:r>
              <a:rPr lang="zh-CN" altLang="en-US" b="1" dirty="0" smtClean="0"/>
              <a:t>和</a:t>
            </a:r>
            <a:r>
              <a:rPr lang="en-US" altLang="zh-CN" b="1" dirty="0" smtClean="0"/>
              <a:t>x=b</a:t>
            </a:r>
            <a:r>
              <a:rPr lang="zh-CN" altLang="en-US" b="1" dirty="0" smtClean="0"/>
              <a:t>的张力</a:t>
            </a:r>
            <a:endParaRPr lang="zh-CN" altLang="en-US" b="1" dirty="0"/>
          </a:p>
          <a:p>
            <a:pPr indent="457200" algn="just" fontAlgn="auto">
              <a:lnSpc>
                <a:spcPct val="140000"/>
              </a:lnSpc>
            </a:pPr>
            <a:r>
              <a:rPr lang="zh-CN" altLang="en-US" b="1" dirty="0"/>
              <a:t>它们的方向如图．</a:t>
            </a:r>
          </a:p>
        </p:txBody>
      </p:sp>
      <p:pic>
        <p:nvPicPr>
          <p:cNvPr id="399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9736" y="2358304"/>
            <a:ext cx="533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3397" y="4958629"/>
            <a:ext cx="13430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087" y="2639291"/>
            <a:ext cx="6894513"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425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789708" y="2455257"/>
            <a:ext cx="10612582" cy="2906452"/>
          </a:xfrm>
        </p:spPr>
        <p:txBody>
          <a:bodyPr>
            <a:noAutofit/>
          </a:bodyPr>
          <a:lstStyle/>
          <a:p>
            <a:pPr indent="457200" algn="just" fontAlgn="auto">
              <a:lnSpc>
                <a:spcPct val="150000"/>
              </a:lnSpc>
            </a:pPr>
            <a:r>
              <a:rPr lang="zh-CN" altLang="en-US" b="1" dirty="0"/>
              <a:t>就这样，毕达哥拉斯在世界上第一次发现了音乐和数学的联系，并创建了毕氏音律．千百年来，研究音乐和数学的关系在西方一直是一个热门的课题，开普勒、伽利略、欧拉、傅立叶、哈代等人都潜心研究过音乐与数学的关系．</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1976021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2481"/>
            <a:ext cx="9728946" cy="2682864"/>
          </a:xfrm>
        </p:spPr>
        <p:txBody>
          <a:bodyPr>
            <a:noAutofit/>
          </a:bodyPr>
          <a:lstStyle/>
          <a:p>
            <a:pPr indent="457200" algn="just" fontAlgn="auto">
              <a:lnSpc>
                <a:spcPct val="140000"/>
              </a:lnSpc>
            </a:pPr>
            <a:r>
              <a:rPr lang="zh-CN" altLang="en-US" b="1" dirty="0"/>
              <a:t>它们</a:t>
            </a:r>
            <a:r>
              <a:rPr lang="zh-CN" altLang="en-US" b="1" dirty="0" smtClean="0"/>
              <a:t>在</a:t>
            </a:r>
            <a:r>
              <a:rPr lang="en-US" altLang="zh-CN" b="1" dirty="0" smtClean="0"/>
              <a:t>u </a:t>
            </a:r>
            <a:r>
              <a:rPr lang="zh-CN" altLang="en-US" b="1" dirty="0"/>
              <a:t>轴方向的</a:t>
            </a:r>
            <a:r>
              <a:rPr lang="zh-CN" altLang="en-US" b="1" dirty="0" smtClean="0"/>
              <a:t>分量</a:t>
            </a:r>
            <a:endParaRPr lang="zh-CN" altLang="en-US" b="1" dirty="0"/>
          </a:p>
          <a:p>
            <a:pPr indent="457200" algn="just" fontAlgn="auto">
              <a:lnSpc>
                <a:spcPct val="140000"/>
              </a:lnSpc>
            </a:pPr>
            <a:r>
              <a:rPr lang="zh-CN" altLang="en-US" b="1" dirty="0"/>
              <a:t>才是引起</a:t>
            </a:r>
            <a:r>
              <a:rPr lang="zh-CN" altLang="en-US" b="1" dirty="0" smtClean="0"/>
              <a:t>弦</a:t>
            </a:r>
            <a:endParaRPr lang="zh-CN" altLang="en-US" b="1" dirty="0"/>
          </a:p>
          <a:p>
            <a:pPr indent="457200" algn="just" fontAlgn="auto">
              <a:lnSpc>
                <a:spcPct val="140000"/>
              </a:lnSpc>
            </a:pPr>
            <a:r>
              <a:rPr lang="zh-CN" altLang="en-US" b="1" dirty="0"/>
              <a:t>上下振动的作用力，为</a:t>
            </a:r>
          </a:p>
          <a:p>
            <a:pPr indent="457200" algn="just" fontAlgn="auto">
              <a:lnSpc>
                <a:spcPct val="140000"/>
              </a:lnSpc>
            </a:pPr>
            <a:endParaRPr lang="en-US" altLang="zh-CN" b="1" dirty="0"/>
          </a:p>
          <a:p>
            <a:pPr indent="457200" algn="just" fontAlgn="auto">
              <a:lnSpc>
                <a:spcPct val="140000"/>
              </a:lnSpc>
            </a:pPr>
            <a:endParaRPr lang="en-US" altLang="zh-CN" b="1" dirty="0" smtClean="0"/>
          </a:p>
          <a:p>
            <a:pPr indent="457200" algn="just" fontAlgn="auto">
              <a:lnSpc>
                <a:spcPct val="140000"/>
              </a:lnSpc>
            </a:pPr>
            <a:r>
              <a:rPr lang="zh-CN" altLang="en-US" b="1" dirty="0" smtClean="0"/>
              <a:t>这里</a:t>
            </a:r>
            <a:r>
              <a:rPr lang="en-US" altLang="zh-CN" b="1" dirty="0" smtClean="0"/>
              <a:t>       </a:t>
            </a:r>
            <a:r>
              <a:rPr lang="zh-CN" altLang="en-US" b="1" dirty="0" smtClean="0"/>
              <a:t>表示</a:t>
            </a:r>
            <a:r>
              <a:rPr lang="en-US" altLang="zh-CN" b="1" dirty="0"/>
              <a:t>u</a:t>
            </a:r>
            <a:r>
              <a:rPr lang="zh-CN" altLang="en-US" b="1" dirty="0"/>
              <a:t>轴上的单位向量．</a:t>
            </a:r>
          </a:p>
        </p:txBody>
      </p:sp>
      <p:pic>
        <p:nvPicPr>
          <p:cNvPr id="409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4959" y="4255511"/>
            <a:ext cx="6808787"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5424" y="5666509"/>
            <a:ext cx="3524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7233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2481"/>
            <a:ext cx="9728946" cy="2682864"/>
          </a:xfrm>
        </p:spPr>
        <p:txBody>
          <a:bodyPr>
            <a:noAutofit/>
          </a:bodyPr>
          <a:lstStyle/>
          <a:p>
            <a:pPr indent="457200" algn="just" fontAlgn="auto">
              <a:lnSpc>
                <a:spcPct val="140000"/>
              </a:lnSpc>
            </a:pPr>
            <a:r>
              <a:rPr lang="zh-CN" altLang="en-US" b="1" dirty="0"/>
              <a:t>由假设</a:t>
            </a:r>
            <a:r>
              <a:rPr lang="en-US" altLang="zh-CN" b="1" dirty="0"/>
              <a:t>2</a:t>
            </a:r>
            <a:r>
              <a:rPr lang="zh-CN" altLang="en-US" b="1" dirty="0"/>
              <a:t>，弦线是均匀的</a:t>
            </a:r>
            <a:r>
              <a:rPr lang="zh-CN" altLang="en-US" b="1" dirty="0" smtClean="0"/>
              <a:t>，</a:t>
            </a:r>
            <a:endParaRPr lang="zh-CN" altLang="en-US" b="1" dirty="0"/>
          </a:p>
          <a:p>
            <a:pPr indent="457200" algn="just" fontAlgn="auto">
              <a:lnSpc>
                <a:spcPct val="140000"/>
              </a:lnSpc>
            </a:pPr>
            <a:r>
              <a:rPr lang="zh-CN" altLang="en-US" b="1" dirty="0"/>
              <a:t>弦作微小横振动</a:t>
            </a:r>
            <a:r>
              <a:rPr lang="zh-CN" altLang="en-US" b="1" dirty="0" smtClean="0"/>
              <a:t>，</a:t>
            </a:r>
            <a:endParaRPr lang="zh-CN" altLang="en-US" b="1" dirty="0"/>
          </a:p>
          <a:p>
            <a:pPr indent="457200" algn="just" fontAlgn="auto">
              <a:lnSpc>
                <a:spcPct val="140000"/>
              </a:lnSpc>
            </a:pPr>
            <a:r>
              <a:rPr lang="zh-CN" altLang="en-US" b="1" dirty="0"/>
              <a:t>故可以认为</a:t>
            </a:r>
            <a:r>
              <a:rPr lang="zh-CN" altLang="en-US" b="1" dirty="0" smtClean="0"/>
              <a:t>：</a:t>
            </a:r>
            <a:endParaRPr lang="en-US" altLang="zh-CN" b="1" dirty="0"/>
          </a:p>
          <a:p>
            <a:pPr indent="457200" algn="just" fontAlgn="auto">
              <a:lnSpc>
                <a:spcPct val="140000"/>
              </a:lnSpc>
            </a:pPr>
            <a:endParaRPr lang="en-US" altLang="zh-CN" b="1" dirty="0"/>
          </a:p>
          <a:p>
            <a:pPr indent="457200" algn="just" fontAlgn="auto">
              <a:lnSpc>
                <a:spcPct val="140000"/>
              </a:lnSpc>
            </a:pPr>
            <a:r>
              <a:rPr lang="zh-CN" altLang="en-US" b="1" dirty="0" smtClean="0"/>
              <a:t>以及</a:t>
            </a:r>
            <a:endParaRPr lang="en-US" altLang="zh-CN" b="1" dirty="0"/>
          </a:p>
          <a:p>
            <a:pPr indent="457200" algn="just" fontAlgn="auto">
              <a:lnSpc>
                <a:spcPct val="140000"/>
              </a:lnSpc>
            </a:pPr>
            <a:r>
              <a:rPr lang="zh-CN" altLang="en-US" b="1" dirty="0" smtClean="0"/>
              <a:t>其中</a:t>
            </a:r>
            <a:r>
              <a:rPr lang="en-US" altLang="zh-CN" b="1" dirty="0" smtClean="0"/>
              <a:t>        </a:t>
            </a:r>
            <a:r>
              <a:rPr lang="zh-CN" altLang="en-US" b="1" dirty="0" smtClean="0"/>
              <a:t>为</a:t>
            </a:r>
            <a:r>
              <a:rPr lang="zh-CN" altLang="en-US" b="1" dirty="0"/>
              <a:t>常数．</a:t>
            </a:r>
          </a:p>
        </p:txBody>
      </p:sp>
      <p:pic>
        <p:nvPicPr>
          <p:cNvPr id="419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669" y="3563216"/>
            <a:ext cx="24003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9708" y="4301837"/>
            <a:ext cx="54768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0968" y="4911437"/>
            <a:ext cx="29337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0" y="5573424"/>
            <a:ext cx="4286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9890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2481"/>
            <a:ext cx="9728946" cy="2682864"/>
          </a:xfrm>
        </p:spPr>
        <p:txBody>
          <a:bodyPr>
            <a:noAutofit/>
          </a:bodyPr>
          <a:lstStyle/>
          <a:p>
            <a:pPr indent="457200" algn="just" fontAlgn="auto">
              <a:lnSpc>
                <a:spcPct val="140000"/>
              </a:lnSpc>
            </a:pPr>
            <a:r>
              <a:rPr lang="zh-CN" altLang="en-US" b="1" dirty="0"/>
              <a:t>思考题：为什么这样假设</a:t>
            </a:r>
            <a:r>
              <a:rPr lang="zh-CN" altLang="en-US" b="1" dirty="0" smtClean="0"/>
              <a:t>？</a:t>
            </a:r>
            <a:endParaRPr lang="zh-CN" altLang="en-US" b="1" dirty="0"/>
          </a:p>
          <a:p>
            <a:pPr indent="457200" algn="just" fontAlgn="auto">
              <a:lnSpc>
                <a:spcPct val="140000"/>
              </a:lnSpc>
            </a:pPr>
            <a:r>
              <a:rPr lang="zh-CN" altLang="en-US" b="1" dirty="0"/>
              <a:t>如果</a:t>
            </a:r>
            <a:r>
              <a:rPr lang="zh-CN" altLang="en-US" b="1" dirty="0" smtClean="0"/>
              <a:t>取</a:t>
            </a:r>
            <a:endParaRPr lang="en-US" altLang="zh-CN" b="1" dirty="0" smtClean="0"/>
          </a:p>
          <a:p>
            <a:pPr indent="457200" algn="just" fontAlgn="auto">
              <a:lnSpc>
                <a:spcPct val="140000"/>
              </a:lnSpc>
            </a:pPr>
            <a:r>
              <a:rPr lang="zh-CN" altLang="en-US" b="1" dirty="0" smtClean="0"/>
              <a:t>和</a:t>
            </a:r>
            <a:r>
              <a:rPr lang="en-US" altLang="zh-CN" b="1" dirty="0" smtClean="0"/>
              <a:t>                       </a:t>
            </a:r>
            <a:r>
              <a:rPr lang="zh-CN" altLang="en-US" b="1" dirty="0" smtClean="0"/>
              <a:t>会</a:t>
            </a:r>
            <a:r>
              <a:rPr lang="zh-CN" altLang="en-US" b="1" dirty="0"/>
              <a:t>怎样？</a:t>
            </a:r>
          </a:p>
        </p:txBody>
      </p:sp>
      <p:pic>
        <p:nvPicPr>
          <p:cNvPr id="430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072" y="2987386"/>
            <a:ext cx="18192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0359" y="3695700"/>
            <a:ext cx="1657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5365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2481"/>
            <a:ext cx="9728946" cy="2682864"/>
          </a:xfrm>
        </p:spPr>
        <p:txBody>
          <a:bodyPr>
            <a:noAutofit/>
          </a:bodyPr>
          <a:lstStyle/>
          <a:p>
            <a:pPr indent="457200" algn="just" fontAlgn="auto">
              <a:lnSpc>
                <a:spcPct val="140000"/>
              </a:lnSpc>
            </a:pPr>
            <a:r>
              <a:rPr lang="zh-CN" altLang="en-US" b="1" dirty="0" smtClean="0"/>
              <a:t>因此</a:t>
            </a:r>
            <a:r>
              <a:rPr lang="zh-CN" altLang="en-US" b="1" dirty="0"/>
              <a:t>，</a:t>
            </a:r>
            <a:r>
              <a:rPr lang="zh-CN" altLang="en-US" b="1" dirty="0" smtClean="0"/>
              <a:t>张力</a:t>
            </a:r>
            <a:r>
              <a:rPr lang="en-US" altLang="zh-CN" b="1" dirty="0" smtClean="0"/>
              <a:t>                 </a:t>
            </a:r>
            <a:r>
              <a:rPr lang="zh-CN" altLang="en-US" b="1" dirty="0" smtClean="0"/>
              <a:t>的</a:t>
            </a:r>
            <a:r>
              <a:rPr lang="zh-CN" altLang="en-US" b="1" dirty="0"/>
              <a:t>垂直</a:t>
            </a:r>
            <a:r>
              <a:rPr lang="zh-CN" altLang="en-US" b="1" dirty="0" smtClean="0"/>
              <a:t>于</a:t>
            </a:r>
            <a:endParaRPr lang="zh-CN" altLang="en-US" b="1" dirty="0"/>
          </a:p>
          <a:p>
            <a:pPr indent="457200" algn="just" fontAlgn="auto">
              <a:lnSpc>
                <a:spcPct val="140000"/>
              </a:lnSpc>
            </a:pPr>
            <a:r>
              <a:rPr lang="zh-CN" altLang="en-US" b="1" dirty="0"/>
              <a:t>弦线的分量在</a:t>
            </a:r>
            <a:r>
              <a:rPr lang="zh-CN" altLang="en-US" b="1" dirty="0" smtClean="0"/>
              <a:t>时段</a:t>
            </a:r>
            <a:r>
              <a:rPr lang="en-US" altLang="zh-CN" b="1" dirty="0" smtClean="0"/>
              <a:t>             </a:t>
            </a:r>
            <a:r>
              <a:rPr lang="zh-CN" altLang="en-US" b="1" dirty="0" smtClean="0"/>
              <a:t>内</a:t>
            </a:r>
            <a:endParaRPr lang="zh-CN" altLang="en-US" b="1" dirty="0"/>
          </a:p>
          <a:p>
            <a:pPr indent="457200" algn="just" fontAlgn="auto">
              <a:lnSpc>
                <a:spcPct val="140000"/>
              </a:lnSpc>
            </a:pPr>
            <a:r>
              <a:rPr lang="zh-CN" altLang="en-US" b="1" dirty="0"/>
              <a:t>产生的冲量是：</a:t>
            </a:r>
          </a:p>
        </p:txBody>
      </p:sp>
      <p:pic>
        <p:nvPicPr>
          <p:cNvPr id="440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2367396"/>
            <a:ext cx="11906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2564" y="2938896"/>
            <a:ext cx="10668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3862" y="4333875"/>
            <a:ext cx="58769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8992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a:t>考虑到表达式</a:t>
            </a:r>
            <a:r>
              <a:rPr lang="en-US" altLang="zh-CN" b="1" dirty="0"/>
              <a:t>(2.1)</a:t>
            </a:r>
            <a:r>
              <a:rPr lang="zh-CN" altLang="en-US" b="1" dirty="0"/>
              <a:t>、</a:t>
            </a:r>
            <a:r>
              <a:rPr lang="en-US" altLang="zh-CN" b="1" dirty="0"/>
              <a:t>(2.2)</a:t>
            </a:r>
            <a:r>
              <a:rPr lang="zh-CN" altLang="en-US" b="1" dirty="0"/>
              <a:t>、</a:t>
            </a:r>
            <a:r>
              <a:rPr lang="en-US" altLang="zh-CN" b="1" dirty="0"/>
              <a:t>(2.3)</a:t>
            </a:r>
            <a:r>
              <a:rPr lang="zh-CN" altLang="en-US" b="1" dirty="0" smtClean="0"/>
              <a:t>，</a:t>
            </a:r>
            <a:endParaRPr lang="zh-CN" altLang="en-US" b="1" dirty="0"/>
          </a:p>
          <a:p>
            <a:pPr indent="457200" algn="just" fontAlgn="auto">
              <a:lnSpc>
                <a:spcPct val="140000"/>
              </a:lnSpc>
            </a:pPr>
            <a:r>
              <a:rPr lang="zh-CN" altLang="en-US" b="1" dirty="0"/>
              <a:t>从而由</a:t>
            </a:r>
            <a:r>
              <a:rPr lang="zh-CN" altLang="en-US" b="1" dirty="0" smtClean="0"/>
              <a:t>动量守恒定律</a:t>
            </a:r>
            <a:endParaRPr lang="zh-CN" altLang="en-US" b="1" dirty="0"/>
          </a:p>
          <a:p>
            <a:pPr indent="457200" algn="just" fontAlgn="auto">
              <a:lnSpc>
                <a:spcPct val="140000"/>
              </a:lnSpc>
            </a:pPr>
            <a:r>
              <a:rPr lang="zh-CN" altLang="en-US" b="1" dirty="0"/>
              <a:t>得到弦线作微小横</a:t>
            </a:r>
            <a:r>
              <a:rPr lang="zh-CN" altLang="en-US" b="1" dirty="0" smtClean="0"/>
              <a:t>振动</a:t>
            </a:r>
            <a:endParaRPr lang="zh-CN" altLang="en-US" b="1" dirty="0"/>
          </a:p>
          <a:p>
            <a:pPr indent="457200" algn="just" fontAlgn="auto">
              <a:lnSpc>
                <a:spcPct val="140000"/>
              </a:lnSpc>
            </a:pPr>
            <a:r>
              <a:rPr lang="zh-CN" altLang="en-US" b="1" dirty="0"/>
              <a:t>所满足的方程</a:t>
            </a:r>
          </a:p>
        </p:txBody>
      </p:sp>
    </p:spTree>
    <p:extLst>
      <p:ext uri="{BB962C8B-B14F-4D97-AF65-F5344CB8AC3E}">
        <p14:creationId xmlns:p14="http://schemas.microsoft.com/office/powerpoint/2010/main" val="33978765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endParaRPr lang="en-US" altLang="zh-CN" b="1" dirty="0" smtClean="0"/>
          </a:p>
          <a:p>
            <a:pPr indent="457200" algn="just" fontAlgn="auto">
              <a:lnSpc>
                <a:spcPct val="140000"/>
              </a:lnSpc>
            </a:pPr>
            <a:endParaRPr lang="en-US" altLang="zh-CN" b="1" dirty="0"/>
          </a:p>
          <a:p>
            <a:pPr indent="457200" algn="just" fontAlgn="auto">
              <a:lnSpc>
                <a:spcPct val="140000"/>
              </a:lnSpc>
            </a:pPr>
            <a:endParaRPr lang="en-US" altLang="zh-CN" b="1" dirty="0" smtClean="0"/>
          </a:p>
          <a:p>
            <a:pPr indent="457200" algn="just" fontAlgn="auto">
              <a:lnSpc>
                <a:spcPct val="140000"/>
              </a:lnSpc>
            </a:pPr>
            <a:r>
              <a:rPr lang="zh-CN" altLang="en-US" b="1" dirty="0" smtClean="0"/>
              <a:t>其中</a:t>
            </a:r>
            <a:r>
              <a:rPr lang="en-US" altLang="zh-CN" b="1" dirty="0" smtClean="0"/>
              <a:t>[ a, b]</a:t>
            </a:r>
            <a:r>
              <a:rPr lang="zh-CN" altLang="en-US" b="1" dirty="0" smtClean="0"/>
              <a:t>是</a:t>
            </a:r>
            <a:r>
              <a:rPr lang="zh-CN" altLang="en-US" b="1" dirty="0"/>
              <a:t>包含</a:t>
            </a:r>
            <a:r>
              <a:rPr lang="zh-CN" altLang="en-US" b="1" dirty="0" smtClean="0"/>
              <a:t>在</a:t>
            </a:r>
            <a:endParaRPr lang="zh-CN" altLang="en-US" b="1" dirty="0"/>
          </a:p>
          <a:p>
            <a:pPr indent="457200" algn="just" fontAlgn="auto">
              <a:lnSpc>
                <a:spcPct val="140000"/>
              </a:lnSpc>
            </a:pPr>
            <a:r>
              <a:rPr lang="zh-CN" altLang="en-US" b="1" dirty="0" smtClean="0"/>
              <a:t>弦线</a:t>
            </a:r>
            <a:r>
              <a:rPr lang="en-US" altLang="zh-CN" b="1" dirty="0" smtClean="0"/>
              <a:t>[ 0, l]</a:t>
            </a:r>
            <a:r>
              <a:rPr lang="zh-CN" altLang="en-US" b="1" dirty="0" smtClean="0"/>
              <a:t>内</a:t>
            </a:r>
            <a:r>
              <a:rPr lang="zh-CN" altLang="en-US" b="1" dirty="0"/>
              <a:t>的任意弦段，</a:t>
            </a:r>
          </a:p>
        </p:txBody>
      </p:sp>
      <p:pic>
        <p:nvPicPr>
          <p:cNvPr id="450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1090" y="2433638"/>
            <a:ext cx="57912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9596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smtClean="0"/>
              <a:t>               是包含</a:t>
            </a:r>
            <a:endParaRPr lang="zh-CN" altLang="en-US" b="1" dirty="0"/>
          </a:p>
          <a:p>
            <a:pPr indent="457200" algn="just" fontAlgn="auto">
              <a:lnSpc>
                <a:spcPct val="140000"/>
              </a:lnSpc>
            </a:pPr>
            <a:r>
              <a:rPr lang="zh-CN" altLang="en-US" b="1" dirty="0"/>
              <a:t>在振动</a:t>
            </a:r>
            <a:r>
              <a:rPr lang="zh-CN" altLang="en-US" b="1" dirty="0" smtClean="0"/>
              <a:t>期间</a:t>
            </a:r>
            <a:r>
              <a:rPr lang="en-US" altLang="zh-CN" b="1" dirty="0" smtClean="0"/>
              <a:t>             </a:t>
            </a:r>
            <a:r>
              <a:rPr lang="zh-CN" altLang="en-US" b="1" dirty="0" smtClean="0"/>
              <a:t>的</a:t>
            </a:r>
            <a:r>
              <a:rPr lang="zh-CN" altLang="en-US" b="1" dirty="0"/>
              <a:t>任意时段</a:t>
            </a:r>
            <a:r>
              <a:rPr lang="zh-CN" altLang="en-US" b="1" dirty="0" smtClean="0"/>
              <a:t>．</a:t>
            </a:r>
            <a:endParaRPr lang="zh-CN" altLang="en-US" b="1" dirty="0"/>
          </a:p>
          <a:p>
            <a:pPr indent="457200" algn="just" fontAlgn="auto">
              <a:lnSpc>
                <a:spcPct val="140000"/>
              </a:lnSpc>
            </a:pPr>
            <a:r>
              <a:rPr lang="zh-CN" altLang="en-US" b="1" dirty="0"/>
              <a:t>由假设</a:t>
            </a:r>
            <a:r>
              <a:rPr lang="en-US" altLang="zh-CN" b="1" dirty="0"/>
              <a:t>3</a:t>
            </a:r>
            <a:r>
              <a:rPr lang="zh-CN" altLang="en-US" b="1" dirty="0"/>
              <a:t>，在</a:t>
            </a:r>
            <a:r>
              <a:rPr lang="zh-CN" altLang="en-US" b="1" dirty="0" smtClean="0"/>
              <a:t>区域         </a:t>
            </a:r>
            <a:r>
              <a:rPr lang="en-US" altLang="zh-CN" b="1" dirty="0" smtClean="0"/>
              <a:t>                        </a:t>
            </a:r>
            <a:r>
              <a:rPr lang="zh-CN" altLang="en-US" b="1" dirty="0" smtClean="0"/>
              <a:t>内，</a:t>
            </a:r>
            <a:endParaRPr lang="zh-CN" altLang="en-US" b="1" dirty="0"/>
          </a:p>
          <a:p>
            <a:pPr indent="457200" algn="just" fontAlgn="auto">
              <a:lnSpc>
                <a:spcPct val="140000"/>
              </a:lnSpc>
            </a:pPr>
            <a:r>
              <a:rPr lang="en-US" altLang="zh-CN" b="1" dirty="0" smtClean="0"/>
              <a:t>u</a:t>
            </a:r>
            <a:r>
              <a:rPr lang="zh-CN" altLang="en-US" b="1" dirty="0" smtClean="0"/>
              <a:t>存在</a:t>
            </a:r>
            <a:r>
              <a:rPr lang="zh-CN" altLang="en-US" b="1" dirty="0"/>
              <a:t>二阶连续微商</a:t>
            </a:r>
          </a:p>
        </p:txBody>
      </p:sp>
      <p:pic>
        <p:nvPicPr>
          <p:cNvPr id="460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8926" y="2671763"/>
            <a:ext cx="10572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7725" y="3299979"/>
            <a:ext cx="9429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4446" y="3890529"/>
            <a:ext cx="25050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8926" y="5149994"/>
            <a:ext cx="16764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6169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a:t>那么由牛顿</a:t>
            </a:r>
            <a:r>
              <a:rPr lang="en-US" altLang="zh-CN" b="1" dirty="0"/>
              <a:t>-</a:t>
            </a:r>
            <a:r>
              <a:rPr lang="zh-CN" altLang="en-US" b="1" dirty="0"/>
              <a:t>莱布尼兹公式</a:t>
            </a:r>
            <a:r>
              <a:rPr lang="zh-CN" altLang="en-US" b="1" dirty="0" smtClean="0"/>
              <a:t>，</a:t>
            </a:r>
            <a:endParaRPr lang="zh-CN" altLang="en-US" b="1" dirty="0"/>
          </a:p>
          <a:p>
            <a:pPr indent="457200" algn="just" fontAlgn="auto">
              <a:lnSpc>
                <a:spcPct val="140000"/>
              </a:lnSpc>
            </a:pPr>
            <a:r>
              <a:rPr lang="zh-CN" altLang="en-US" b="1" dirty="0"/>
              <a:t>表达式</a:t>
            </a:r>
            <a:r>
              <a:rPr lang="en-US" altLang="zh-CN" b="1" dirty="0"/>
              <a:t>(2.4)</a:t>
            </a:r>
            <a:r>
              <a:rPr lang="zh-CN" altLang="en-US" b="1" dirty="0"/>
              <a:t>可改写为</a:t>
            </a:r>
          </a:p>
        </p:txBody>
      </p:sp>
      <p:pic>
        <p:nvPicPr>
          <p:cNvPr id="471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4083195"/>
            <a:ext cx="7342187"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4669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smtClean="0"/>
              <a:t>由</a:t>
            </a:r>
            <a:r>
              <a:rPr lang="en-US" altLang="zh-CN" b="1" dirty="0" smtClean="0"/>
              <a:t>                                </a:t>
            </a:r>
            <a:r>
              <a:rPr lang="zh-CN" altLang="en-US" b="1" dirty="0" smtClean="0"/>
              <a:t>的</a:t>
            </a:r>
            <a:r>
              <a:rPr lang="zh-CN" altLang="en-US" b="1" dirty="0"/>
              <a:t>任意性</a:t>
            </a:r>
            <a:r>
              <a:rPr lang="zh-CN" altLang="en-US" b="1" dirty="0" smtClean="0"/>
              <a:t>，</a:t>
            </a:r>
            <a:endParaRPr lang="zh-CN" altLang="en-US" b="1" dirty="0"/>
          </a:p>
          <a:p>
            <a:pPr indent="457200" algn="just" fontAlgn="auto">
              <a:lnSpc>
                <a:spcPct val="140000"/>
              </a:lnSpc>
            </a:pPr>
            <a:r>
              <a:rPr lang="zh-CN" altLang="en-US" b="1" dirty="0"/>
              <a:t>立即</a:t>
            </a:r>
            <a:r>
              <a:rPr lang="zh-CN" altLang="en-US" b="1" dirty="0" smtClean="0"/>
              <a:t>得到</a:t>
            </a:r>
            <a:r>
              <a:rPr lang="en-US" altLang="zh-CN" b="1" dirty="0" smtClean="0"/>
              <a:t>u</a:t>
            </a:r>
            <a:r>
              <a:rPr lang="zh-CN" altLang="en-US" b="1" dirty="0" smtClean="0"/>
              <a:t>适合</a:t>
            </a:r>
            <a:r>
              <a:rPr lang="zh-CN" altLang="en-US" b="1" dirty="0"/>
              <a:t>的微分方程</a:t>
            </a:r>
          </a:p>
        </p:txBody>
      </p:sp>
      <p:pic>
        <p:nvPicPr>
          <p:cNvPr id="481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5507" y="2658341"/>
            <a:ext cx="24384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2" y="4097049"/>
            <a:ext cx="7761287"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9059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7.5  </a:t>
            </a:r>
            <a:r>
              <a:rPr lang="zh-CN" altLang="en-US" sz="3200" b="1" dirty="0" smtClean="0">
                <a:latin typeface="微软雅黑" panose="020B0503020204020204" charset="-122"/>
                <a:ea typeface="微软雅黑" panose="020B0503020204020204" charset="-122"/>
              </a:rPr>
              <a:t>弦振动方程</a:t>
            </a:r>
            <a:r>
              <a:rPr lang="zh-CN" altLang="en-US" sz="3200" b="1" dirty="0">
                <a:latin typeface="微软雅黑" panose="020B0503020204020204" charset="-122"/>
                <a:ea typeface="微软雅黑" panose="020B0503020204020204" charset="-122"/>
              </a:rPr>
              <a:t>的</a:t>
            </a:r>
            <a:r>
              <a:rPr lang="zh-CN" altLang="en-US" sz="3200" b="1" dirty="0" smtClean="0">
                <a:latin typeface="微软雅黑" panose="020B0503020204020204" charset="-122"/>
                <a:ea typeface="微软雅黑" panose="020B0503020204020204" charset="-122"/>
              </a:rPr>
              <a:t>建立</a:t>
            </a:r>
            <a:endParaRPr lang="zh-CN" altLang="en-US" sz="3200" b="1"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a:t>由于弦是均匀的，</a:t>
            </a:r>
            <a:r>
              <a:rPr lang="zh-CN" altLang="en-US" b="1" dirty="0" smtClean="0"/>
              <a:t>故</a:t>
            </a:r>
            <a:r>
              <a:rPr lang="en-US" altLang="zh-CN" b="1" dirty="0" smtClean="0"/>
              <a:t>     =</a:t>
            </a:r>
            <a:r>
              <a:rPr lang="zh-CN" altLang="en-US" b="1" dirty="0"/>
              <a:t>常数</a:t>
            </a:r>
            <a:r>
              <a:rPr lang="en-US" altLang="zh-CN" b="1" dirty="0" smtClean="0"/>
              <a:t>.</a:t>
            </a:r>
            <a:endParaRPr lang="en-US" altLang="zh-CN" b="1" dirty="0"/>
          </a:p>
          <a:p>
            <a:pPr indent="457200" algn="just" fontAlgn="auto">
              <a:lnSpc>
                <a:spcPct val="140000"/>
              </a:lnSpc>
            </a:pPr>
            <a:r>
              <a:rPr lang="zh-CN" altLang="en-US" b="1" dirty="0"/>
              <a:t>因此方程亦可改写</a:t>
            </a:r>
            <a:r>
              <a:rPr lang="zh-CN" altLang="en-US" b="1" dirty="0" smtClean="0"/>
              <a:t>为</a:t>
            </a:r>
            <a:endParaRPr lang="zh-CN" altLang="en-US" b="1" dirty="0"/>
          </a:p>
          <a:p>
            <a:pPr indent="457200" algn="just" fontAlgn="auto">
              <a:lnSpc>
                <a:spcPct val="140000"/>
              </a:lnSpc>
            </a:pPr>
            <a:endParaRPr lang="en-US" altLang="zh-CN" b="1" dirty="0"/>
          </a:p>
          <a:p>
            <a:pPr indent="457200" algn="just" fontAlgn="auto">
              <a:lnSpc>
                <a:spcPct val="140000"/>
              </a:lnSpc>
            </a:pPr>
            <a:r>
              <a:rPr lang="zh-CN" altLang="en-US" b="1" dirty="0" smtClean="0"/>
              <a:t>其中</a:t>
            </a:r>
            <a:endParaRPr lang="zh-CN" altLang="en-US" b="1" dirty="0"/>
          </a:p>
        </p:txBody>
      </p:sp>
      <p:pic>
        <p:nvPicPr>
          <p:cNvPr id="491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4429" y="2671763"/>
            <a:ext cx="2476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7979" y="4656426"/>
            <a:ext cx="41529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9709" y="3871913"/>
            <a:ext cx="73040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624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789708" y="2455257"/>
            <a:ext cx="10612582" cy="2906452"/>
          </a:xfrm>
        </p:spPr>
        <p:txBody>
          <a:bodyPr>
            <a:noAutofit/>
          </a:bodyPr>
          <a:lstStyle/>
          <a:p>
            <a:pPr indent="457200" algn="just" fontAlgn="auto">
              <a:lnSpc>
                <a:spcPct val="150000"/>
              </a:lnSpc>
            </a:pPr>
            <a:r>
              <a:rPr lang="zh-CN" altLang="en-US" b="1" dirty="0"/>
              <a:t>到“文艺复兴”时期，人们已经知道：声音都是由发音体发出的一系列频率、振幅各不相同的振动复合而成，这些振动中有一个频率最低的振动，由它发出的音就是基音，其余为泛音，而响度较小、频率加倍的辅助音被称为谐音．</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2916128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smtClean="0">
                <a:solidFill>
                  <a:prstClr val="white"/>
                </a:solidFill>
              </a:rPr>
              <a:t>Part</a:t>
            </a:r>
            <a:r>
              <a:rPr lang="en-US" altLang="zh-CN" sz="7200" b="1" dirty="0" smtClean="0">
                <a:solidFill>
                  <a:prstClr val="white"/>
                </a:solidFill>
              </a:rPr>
              <a:t>5</a:t>
            </a:r>
            <a:endParaRPr lang="zh-CN" altLang="en-US" sz="7200" b="1" dirty="0">
              <a:solidFill>
                <a:prstClr val="white"/>
              </a:solidFill>
            </a:endParaRPr>
          </a:p>
        </p:txBody>
      </p:sp>
      <p:sp>
        <p:nvSpPr>
          <p:cNvPr id="29" name="矩形 28"/>
          <p:cNvSpPr/>
          <p:nvPr/>
        </p:nvSpPr>
        <p:spPr>
          <a:xfrm>
            <a:off x="5638797" y="2724976"/>
            <a:ext cx="4493538" cy="830997"/>
          </a:xfrm>
          <a:prstGeom prst="rect">
            <a:avLst/>
          </a:prstGeom>
        </p:spPr>
        <p:txBody>
          <a:bodyPr wrap="none" lIns="91440" tIns="45720" rIns="91440" bIns="45720">
            <a:spAutoFit/>
          </a:bodyPr>
          <a:lstStyle/>
          <a:p>
            <a:r>
              <a:rPr lang="zh-CN" altLang="en-US" sz="4800" b="1" dirty="0">
                <a:solidFill>
                  <a:prstClr val="white"/>
                </a:solidFill>
              </a:rPr>
              <a:t>位势方程的建立</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extLst>
      <p:ext uri="{BB962C8B-B14F-4D97-AF65-F5344CB8AC3E}">
        <p14:creationId xmlns:p14="http://schemas.microsoft.com/office/powerpoint/2010/main" val="302823428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7.6  </a:t>
            </a:r>
            <a:r>
              <a:rPr lang="zh-CN" altLang="en-US" sz="3200" b="1" dirty="0" smtClean="0">
                <a:latin typeface="微软雅黑" panose="020B0503020204020204" charset="-122"/>
                <a:ea typeface="微软雅黑" panose="020B0503020204020204" charset="-122"/>
              </a:rPr>
              <a:t>位势</a:t>
            </a:r>
            <a:r>
              <a:rPr lang="zh-CN" altLang="en-US" sz="3200" b="1" dirty="0">
                <a:latin typeface="微软雅黑" panose="020B0503020204020204" charset="-122"/>
                <a:ea typeface="微软雅黑" panose="020B0503020204020204" charset="-122"/>
              </a:rPr>
              <a:t>方程的建立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a:t>位势理论的现代提法与位势方程的</a:t>
            </a:r>
            <a:r>
              <a:rPr lang="zh-CN" altLang="en-US" b="1" dirty="0" smtClean="0"/>
              <a:t>建立</a:t>
            </a:r>
            <a:endParaRPr lang="en-US" altLang="zh-CN" b="1" dirty="0"/>
          </a:p>
          <a:p>
            <a:pPr indent="457200" algn="just" fontAlgn="auto">
              <a:lnSpc>
                <a:spcPct val="140000"/>
              </a:lnSpc>
            </a:pPr>
            <a:r>
              <a:rPr lang="zh-CN" altLang="en-US" b="1" dirty="0" smtClean="0"/>
              <a:t>例题</a:t>
            </a:r>
            <a:r>
              <a:rPr lang="en-US" altLang="zh-CN" b="1" dirty="0" smtClean="0"/>
              <a:t>7.3  </a:t>
            </a:r>
            <a:r>
              <a:rPr lang="zh-CN" altLang="en-US" b="1" dirty="0" smtClean="0"/>
              <a:t>位势</a:t>
            </a:r>
            <a:r>
              <a:rPr lang="zh-CN" altLang="en-US" b="1" dirty="0"/>
              <a:t>方程的建立</a:t>
            </a:r>
            <a:r>
              <a:rPr lang="zh-CN" altLang="en-US" b="1" dirty="0" smtClean="0"/>
              <a:t>：</a:t>
            </a:r>
            <a:endParaRPr lang="en-US" altLang="zh-CN" b="1" dirty="0"/>
          </a:p>
          <a:p>
            <a:pPr indent="457200" algn="just" fontAlgn="auto">
              <a:lnSpc>
                <a:spcPct val="140000"/>
              </a:lnSpc>
            </a:pPr>
            <a:r>
              <a:rPr lang="zh-CN" altLang="en-US" b="1" dirty="0"/>
              <a:t>一个连续</a:t>
            </a:r>
            <a:r>
              <a:rPr lang="zh-CN" altLang="en-US" b="1" dirty="0" smtClean="0"/>
              <a:t>物体对</a:t>
            </a:r>
            <a:r>
              <a:rPr lang="zh-CN" altLang="en-US" b="1" dirty="0"/>
              <a:t>一个被看作质点</a:t>
            </a:r>
            <a:r>
              <a:rPr lang="zh-CN" altLang="en-US" b="1" dirty="0" smtClean="0"/>
              <a:t>的单位质点</a:t>
            </a:r>
            <a:r>
              <a:rPr lang="en-US" altLang="zh-CN" b="1" dirty="0" smtClean="0"/>
              <a:t>P</a:t>
            </a:r>
            <a:r>
              <a:rPr lang="zh-CN" altLang="en-US" b="1" dirty="0" smtClean="0"/>
              <a:t>所</a:t>
            </a:r>
            <a:r>
              <a:rPr lang="zh-CN" altLang="en-US" b="1" dirty="0"/>
              <a:t>作用的万有引力是构成该物体</a:t>
            </a:r>
            <a:r>
              <a:rPr lang="zh-CN" altLang="en-US" b="1" dirty="0" smtClean="0"/>
              <a:t>的全体</a:t>
            </a:r>
            <a:r>
              <a:rPr lang="zh-CN" altLang="en-US" b="1" dirty="0"/>
              <a:t>小质量对</a:t>
            </a:r>
            <a:r>
              <a:rPr lang="zh-CN" altLang="en-US" b="1" dirty="0" smtClean="0"/>
              <a:t>质点</a:t>
            </a:r>
            <a:r>
              <a:rPr lang="en-US" altLang="zh-CN" b="1" dirty="0" smtClean="0"/>
              <a:t>P</a:t>
            </a:r>
            <a:r>
              <a:rPr lang="zh-CN" altLang="en-US" b="1" dirty="0" smtClean="0"/>
              <a:t>所</a:t>
            </a:r>
            <a:r>
              <a:rPr lang="zh-CN" altLang="en-US" b="1" dirty="0"/>
              <a:t>作的力的总和．</a:t>
            </a:r>
          </a:p>
        </p:txBody>
      </p:sp>
    </p:spTree>
    <p:extLst>
      <p:ext uri="{BB962C8B-B14F-4D97-AF65-F5344CB8AC3E}">
        <p14:creationId xmlns:p14="http://schemas.microsoft.com/office/powerpoint/2010/main" val="35911564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7.6  </a:t>
            </a:r>
            <a:r>
              <a:rPr lang="zh-CN" altLang="en-US" sz="3200" b="1" dirty="0" smtClean="0">
                <a:latin typeface="微软雅黑" panose="020B0503020204020204" charset="-122"/>
                <a:ea typeface="微软雅黑" panose="020B0503020204020204" charset="-122"/>
              </a:rPr>
              <a:t>位势</a:t>
            </a:r>
            <a:r>
              <a:rPr lang="zh-CN" altLang="en-US" sz="3200" b="1" dirty="0">
                <a:latin typeface="微软雅黑" panose="020B0503020204020204" charset="-122"/>
                <a:ea typeface="微软雅黑" panose="020B0503020204020204" charset="-122"/>
              </a:rPr>
              <a:t>方程的建立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en-US" altLang="zh-CN" b="1" dirty="0"/>
              <a:t>【</a:t>
            </a:r>
            <a:r>
              <a:rPr lang="zh-CN" altLang="en-US" b="1" dirty="0"/>
              <a:t>问题分析</a:t>
            </a:r>
            <a:r>
              <a:rPr lang="en-US" altLang="zh-CN" b="1" dirty="0" smtClean="0"/>
              <a:t>】</a:t>
            </a:r>
            <a:endParaRPr lang="en-US" altLang="zh-CN" b="1" dirty="0"/>
          </a:p>
          <a:p>
            <a:pPr indent="457200" algn="just" fontAlgn="auto">
              <a:lnSpc>
                <a:spcPct val="140000"/>
              </a:lnSpc>
            </a:pPr>
            <a:r>
              <a:rPr lang="zh-CN" altLang="en-US" b="1" dirty="0"/>
              <a:t>设吸引体物体</a:t>
            </a:r>
            <a:r>
              <a:rPr lang="zh-CN" altLang="en-US" b="1" dirty="0" smtClean="0"/>
              <a:t>为</a:t>
            </a:r>
            <a:endParaRPr lang="zh-CN" altLang="en-US" b="1" dirty="0"/>
          </a:p>
          <a:p>
            <a:pPr indent="457200" algn="just" fontAlgn="auto">
              <a:lnSpc>
                <a:spcPct val="140000"/>
              </a:lnSpc>
            </a:pPr>
            <a:r>
              <a:rPr lang="zh-CN" altLang="en-US" b="1" dirty="0"/>
              <a:t>如果物体的小</a:t>
            </a:r>
            <a:r>
              <a:rPr lang="zh-CN" altLang="en-US" b="1" dirty="0" smtClean="0"/>
              <a:t>体积元</a:t>
            </a:r>
            <a:endParaRPr lang="zh-CN" altLang="en-US" b="1" dirty="0"/>
          </a:p>
          <a:p>
            <a:pPr indent="457200" algn="just" fontAlgn="auto">
              <a:lnSpc>
                <a:spcPct val="140000"/>
              </a:lnSpc>
            </a:pPr>
            <a:r>
              <a:rPr lang="en-US" altLang="zh-CN" b="1" dirty="0" smtClean="0"/>
              <a:t>                   </a:t>
            </a:r>
            <a:r>
              <a:rPr lang="zh-CN" altLang="en-US" b="1" dirty="0" smtClean="0"/>
              <a:t>非常</a:t>
            </a:r>
            <a:r>
              <a:rPr lang="zh-CN" altLang="en-US" b="1" dirty="0"/>
              <a:t>小，</a:t>
            </a:r>
          </a:p>
        </p:txBody>
      </p:sp>
      <p:pic>
        <p:nvPicPr>
          <p:cNvPr id="501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2568" y="3278332"/>
            <a:ext cx="4953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8157" y="4538230"/>
            <a:ext cx="13144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9138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7.6  </a:t>
            </a:r>
            <a:r>
              <a:rPr lang="zh-CN" altLang="en-US" sz="3200" b="1" dirty="0" smtClean="0">
                <a:latin typeface="微软雅黑" panose="020B0503020204020204" charset="-122"/>
                <a:ea typeface="微软雅黑" panose="020B0503020204020204" charset="-122"/>
              </a:rPr>
              <a:t>位势</a:t>
            </a:r>
            <a:r>
              <a:rPr lang="zh-CN" altLang="en-US" sz="3200" b="1" dirty="0">
                <a:latin typeface="微软雅黑" panose="020B0503020204020204" charset="-122"/>
                <a:ea typeface="微软雅黑" panose="020B0503020204020204" charset="-122"/>
              </a:rPr>
              <a:t>方程的建立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a:t>以至可看作</a:t>
            </a:r>
            <a:r>
              <a:rPr lang="zh-CN" altLang="en-US" b="1" dirty="0" smtClean="0"/>
              <a:t>集中</a:t>
            </a:r>
            <a:endParaRPr lang="zh-CN" altLang="en-US" b="1" dirty="0"/>
          </a:p>
          <a:p>
            <a:pPr indent="457200" algn="just" fontAlgn="auto">
              <a:lnSpc>
                <a:spcPct val="140000"/>
              </a:lnSpc>
            </a:pPr>
            <a:r>
              <a:rPr lang="zh-CN" altLang="en-US" b="1" dirty="0"/>
              <a:t>在</a:t>
            </a:r>
            <a:r>
              <a:rPr lang="zh-CN" altLang="en-US" b="1" dirty="0" smtClean="0"/>
              <a:t>点</a:t>
            </a:r>
            <a:r>
              <a:rPr lang="en-US" altLang="zh-CN" b="1" dirty="0" smtClean="0"/>
              <a:t>                       </a:t>
            </a:r>
            <a:r>
              <a:rPr lang="zh-CN" altLang="en-US" b="1" dirty="0" smtClean="0"/>
              <a:t>的</a:t>
            </a:r>
            <a:r>
              <a:rPr lang="zh-CN" altLang="en-US" b="1" dirty="0"/>
              <a:t>一个质点</a:t>
            </a:r>
            <a:r>
              <a:rPr lang="zh-CN" altLang="en-US" b="1" dirty="0" smtClean="0"/>
              <a:t>．</a:t>
            </a:r>
            <a:endParaRPr lang="zh-CN" altLang="en-US" b="1" dirty="0"/>
          </a:p>
          <a:p>
            <a:pPr indent="457200" algn="just" fontAlgn="auto">
              <a:lnSpc>
                <a:spcPct val="140000"/>
              </a:lnSpc>
            </a:pPr>
            <a:r>
              <a:rPr lang="zh-CN" altLang="en-US" b="1" dirty="0"/>
              <a:t>此外，</a:t>
            </a:r>
            <a:r>
              <a:rPr lang="zh-CN" altLang="en-US" b="1" dirty="0" smtClean="0"/>
              <a:t>如果</a:t>
            </a:r>
            <a:r>
              <a:rPr lang="en-US" altLang="zh-CN" b="1" dirty="0" smtClean="0"/>
              <a:t>P</a:t>
            </a:r>
            <a:r>
              <a:rPr lang="zh-CN" altLang="en-US" b="1" dirty="0" smtClean="0"/>
              <a:t>的</a:t>
            </a:r>
            <a:r>
              <a:rPr lang="zh-CN" altLang="en-US" b="1" dirty="0"/>
              <a:t>坐标</a:t>
            </a:r>
            <a:r>
              <a:rPr lang="zh-CN" altLang="en-US" b="1" dirty="0" smtClean="0"/>
              <a:t>是</a:t>
            </a:r>
            <a:r>
              <a:rPr lang="en-US" altLang="zh-CN" b="1" dirty="0" smtClean="0"/>
              <a:t>( x, y, z)</a:t>
            </a:r>
            <a:r>
              <a:rPr lang="zh-CN" altLang="en-US" b="1" dirty="0" smtClean="0"/>
              <a:t>．</a:t>
            </a:r>
            <a:endParaRPr lang="zh-CN" altLang="en-US" b="1" dirty="0"/>
          </a:p>
        </p:txBody>
      </p:sp>
      <p:pic>
        <p:nvPicPr>
          <p:cNvPr id="512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0975" y="3295650"/>
            <a:ext cx="1333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9682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7.6  </a:t>
            </a:r>
            <a:r>
              <a:rPr lang="zh-CN" altLang="en-US" sz="3200" b="1" dirty="0" smtClean="0">
                <a:latin typeface="微软雅黑" panose="020B0503020204020204" charset="-122"/>
                <a:ea typeface="微软雅黑" panose="020B0503020204020204" charset="-122"/>
              </a:rPr>
              <a:t>位势</a:t>
            </a:r>
            <a:r>
              <a:rPr lang="zh-CN" altLang="en-US" sz="3200" b="1" dirty="0">
                <a:latin typeface="微软雅黑" panose="020B0503020204020204" charset="-122"/>
                <a:ea typeface="微软雅黑" panose="020B0503020204020204" charset="-122"/>
              </a:rPr>
              <a:t>方程的建立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a:t>那么</a:t>
            </a:r>
            <a:r>
              <a:rPr lang="zh-CN" altLang="en-US" b="1" dirty="0" smtClean="0"/>
              <a:t>，</a:t>
            </a:r>
            <a:r>
              <a:rPr lang="en-US" altLang="zh-CN" b="1" dirty="0" smtClean="0"/>
              <a:t>      </a:t>
            </a:r>
            <a:r>
              <a:rPr lang="zh-CN" altLang="en-US" b="1" dirty="0" smtClean="0"/>
              <a:t>中</a:t>
            </a:r>
            <a:r>
              <a:rPr lang="zh-CN" altLang="en-US" b="1" dirty="0"/>
              <a:t>密度</a:t>
            </a:r>
            <a:r>
              <a:rPr lang="zh-CN" altLang="en-US" b="1" dirty="0" smtClean="0"/>
              <a:t>为</a:t>
            </a:r>
            <a:r>
              <a:rPr lang="en-US" altLang="zh-CN" b="1" dirty="0" smtClean="0"/>
              <a:t>       </a:t>
            </a:r>
            <a:r>
              <a:rPr lang="zh-CN" altLang="en-US" b="1" dirty="0" smtClean="0"/>
              <a:t>的</a:t>
            </a:r>
            <a:r>
              <a:rPr lang="zh-CN" altLang="en-US" b="1" dirty="0"/>
              <a:t>小</a:t>
            </a:r>
            <a:r>
              <a:rPr lang="zh-CN" altLang="en-US" b="1" dirty="0" smtClean="0"/>
              <a:t>质量</a:t>
            </a:r>
            <a:endParaRPr lang="zh-CN" altLang="en-US" b="1" dirty="0"/>
          </a:p>
          <a:p>
            <a:pPr indent="457200" algn="just" fontAlgn="auto">
              <a:lnSpc>
                <a:spcPct val="140000"/>
              </a:lnSpc>
            </a:pPr>
            <a:r>
              <a:rPr lang="zh-CN" altLang="en-US" b="1" dirty="0"/>
              <a:t>对单位质点的</a:t>
            </a:r>
            <a:r>
              <a:rPr lang="zh-CN" altLang="en-US" b="1" dirty="0" smtClean="0"/>
              <a:t>引力</a:t>
            </a:r>
            <a:endParaRPr lang="zh-CN" altLang="en-US" b="1" dirty="0"/>
          </a:p>
          <a:p>
            <a:pPr indent="457200" algn="just" fontAlgn="auto">
              <a:lnSpc>
                <a:spcPct val="140000"/>
              </a:lnSpc>
            </a:pPr>
            <a:r>
              <a:rPr lang="zh-CN" altLang="en-US" b="1" dirty="0"/>
              <a:t>是</a:t>
            </a:r>
            <a:r>
              <a:rPr lang="zh-CN" altLang="en-US" b="1" dirty="0" smtClean="0"/>
              <a:t>从</a:t>
            </a:r>
            <a:r>
              <a:rPr lang="en-US" altLang="zh-CN" b="1" dirty="0" smtClean="0"/>
              <a:t>P</a:t>
            </a:r>
            <a:r>
              <a:rPr lang="zh-CN" altLang="en-US" b="1" dirty="0" smtClean="0"/>
              <a:t>指向</a:t>
            </a:r>
            <a:r>
              <a:rPr lang="zh-CN" altLang="en-US" b="1" dirty="0"/>
              <a:t>小质量</a:t>
            </a:r>
            <a:r>
              <a:rPr lang="zh-CN" altLang="en-US" b="1" dirty="0" smtClean="0"/>
              <a:t>的</a:t>
            </a:r>
            <a:endParaRPr lang="zh-CN" altLang="en-US" b="1" dirty="0"/>
          </a:p>
          <a:p>
            <a:pPr indent="457200" algn="just" fontAlgn="auto">
              <a:lnSpc>
                <a:spcPct val="140000"/>
              </a:lnSpc>
            </a:pPr>
            <a:r>
              <a:rPr lang="zh-CN" altLang="en-US" b="1" dirty="0"/>
              <a:t>一个</a:t>
            </a:r>
            <a:r>
              <a:rPr lang="zh-CN" altLang="en-US" b="1" dirty="0" smtClean="0"/>
              <a:t>向量</a:t>
            </a:r>
            <a:endParaRPr lang="zh-CN" altLang="en-US" b="1" dirty="0"/>
          </a:p>
          <a:p>
            <a:pPr indent="457200" algn="just" fontAlgn="auto">
              <a:lnSpc>
                <a:spcPct val="140000"/>
              </a:lnSpc>
            </a:pPr>
            <a:r>
              <a:rPr lang="zh-CN" altLang="en-US" b="1" dirty="0"/>
              <a:t>大小为</a:t>
            </a:r>
          </a:p>
        </p:txBody>
      </p:sp>
      <p:pic>
        <p:nvPicPr>
          <p:cNvPr id="522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7" y="2632362"/>
            <a:ext cx="3619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866" y="2670462"/>
            <a:ext cx="2476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1266" y="4410508"/>
            <a:ext cx="2743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2166" y="5313218"/>
            <a:ext cx="19145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3385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7.6  </a:t>
            </a:r>
            <a:r>
              <a:rPr lang="zh-CN" altLang="en-US" sz="3200" b="1" dirty="0" smtClean="0">
                <a:latin typeface="微软雅黑" panose="020B0503020204020204" charset="-122"/>
                <a:ea typeface="微软雅黑" panose="020B0503020204020204" charset="-122"/>
              </a:rPr>
              <a:t>位势</a:t>
            </a:r>
            <a:r>
              <a:rPr lang="zh-CN" altLang="en-US" sz="3200" b="1" dirty="0">
                <a:latin typeface="微软雅黑" panose="020B0503020204020204" charset="-122"/>
                <a:ea typeface="微软雅黑" panose="020B0503020204020204" charset="-122"/>
              </a:rPr>
              <a:t>方程的建立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en-US" altLang="zh-CN" b="1" dirty="0"/>
              <a:t>【</a:t>
            </a:r>
            <a:r>
              <a:rPr lang="zh-CN" altLang="en-US" b="1" dirty="0"/>
              <a:t>模型构建</a:t>
            </a:r>
            <a:r>
              <a:rPr lang="en-US" altLang="zh-CN" b="1" dirty="0" smtClean="0"/>
              <a:t>】</a:t>
            </a:r>
            <a:endParaRPr lang="en-US" altLang="zh-CN" b="1" dirty="0"/>
          </a:p>
          <a:p>
            <a:pPr indent="457200" algn="just" fontAlgn="auto">
              <a:lnSpc>
                <a:spcPct val="140000"/>
              </a:lnSpc>
            </a:pPr>
            <a:r>
              <a:rPr lang="zh-CN" altLang="en-US" b="1" dirty="0"/>
              <a:t>按牛顿万有引力定律</a:t>
            </a:r>
            <a:r>
              <a:rPr lang="zh-CN" altLang="en-US" b="1" dirty="0" smtClean="0"/>
              <a:t>，</a:t>
            </a:r>
            <a:endParaRPr lang="zh-CN" altLang="en-US" b="1" dirty="0"/>
          </a:p>
          <a:p>
            <a:pPr indent="457200" algn="just" fontAlgn="auto">
              <a:lnSpc>
                <a:spcPct val="140000"/>
              </a:lnSpc>
            </a:pPr>
            <a:r>
              <a:rPr lang="zh-CN" altLang="en-US" b="1" dirty="0"/>
              <a:t>写成分量形式</a:t>
            </a:r>
            <a:r>
              <a:rPr lang="zh-CN" altLang="en-US" b="1" dirty="0" smtClean="0"/>
              <a:t>为</a:t>
            </a:r>
            <a:endParaRPr lang="zh-CN" altLang="en-US" b="1" dirty="0"/>
          </a:p>
          <a:p>
            <a:pPr indent="457200" algn="just" fontAlgn="auto">
              <a:lnSpc>
                <a:spcPct val="140000"/>
              </a:lnSpc>
            </a:pPr>
            <a:endParaRPr lang="en-US" altLang="zh-CN" b="1" dirty="0"/>
          </a:p>
          <a:p>
            <a:pPr indent="457200" algn="just" fontAlgn="auto">
              <a:lnSpc>
                <a:spcPct val="140000"/>
              </a:lnSpc>
            </a:pPr>
            <a:r>
              <a:rPr lang="zh-CN" altLang="en-US" b="1" dirty="0" smtClean="0"/>
              <a:t>其中</a:t>
            </a:r>
            <a:r>
              <a:rPr lang="en-US" altLang="zh-CN" b="1" dirty="0" smtClean="0"/>
              <a:t>k</a:t>
            </a:r>
            <a:r>
              <a:rPr lang="zh-CN" altLang="en-US" b="1" dirty="0" smtClean="0"/>
              <a:t>是</a:t>
            </a:r>
            <a:r>
              <a:rPr lang="zh-CN" altLang="en-US" b="1" dirty="0"/>
              <a:t>牛顿万有引力定律中的常数，</a:t>
            </a:r>
          </a:p>
        </p:txBody>
      </p:sp>
      <p:pic>
        <p:nvPicPr>
          <p:cNvPr id="532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1789" y="4475452"/>
            <a:ext cx="46291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7137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7.6  </a:t>
            </a:r>
            <a:r>
              <a:rPr lang="zh-CN" altLang="en-US" sz="3200" b="1" dirty="0" smtClean="0">
                <a:latin typeface="微软雅黑" panose="020B0503020204020204" charset="-122"/>
                <a:ea typeface="微软雅黑" panose="020B0503020204020204" charset="-122"/>
              </a:rPr>
              <a:t>位势</a:t>
            </a:r>
            <a:r>
              <a:rPr lang="zh-CN" altLang="en-US" sz="3200" b="1" dirty="0">
                <a:latin typeface="微软雅黑" panose="020B0503020204020204" charset="-122"/>
                <a:ea typeface="微软雅黑" panose="020B0503020204020204" charset="-122"/>
              </a:rPr>
              <a:t>方程的建立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smtClean="0"/>
              <a:t>并且</a:t>
            </a:r>
            <a:endParaRPr lang="en-US" altLang="zh-CN" b="1" dirty="0"/>
          </a:p>
          <a:p>
            <a:pPr indent="457200" algn="just" fontAlgn="auto">
              <a:lnSpc>
                <a:spcPct val="140000"/>
              </a:lnSpc>
            </a:pPr>
            <a:r>
              <a:rPr lang="zh-CN" altLang="en-US" b="1" dirty="0"/>
              <a:t>为这两点之间的距离</a:t>
            </a:r>
            <a:r>
              <a:rPr lang="zh-CN" altLang="en-US" b="1" dirty="0" smtClean="0"/>
              <a:t>．</a:t>
            </a:r>
            <a:endParaRPr lang="zh-CN" altLang="en-US" b="1" dirty="0"/>
          </a:p>
          <a:p>
            <a:pPr indent="457200" algn="just" fontAlgn="auto">
              <a:lnSpc>
                <a:spcPct val="140000"/>
              </a:lnSpc>
            </a:pPr>
            <a:r>
              <a:rPr lang="zh-CN" altLang="en-US" b="1" dirty="0"/>
              <a:t>当然</a:t>
            </a:r>
            <a:r>
              <a:rPr lang="zh-CN" altLang="en-US" b="1" dirty="0" smtClean="0"/>
              <a:t>密度</a:t>
            </a:r>
            <a:r>
              <a:rPr lang="en-US" altLang="zh-CN" b="1" dirty="0" smtClean="0"/>
              <a:t>      </a:t>
            </a:r>
            <a:r>
              <a:rPr lang="zh-CN" altLang="en-US" b="1" dirty="0" smtClean="0"/>
              <a:t>可以是 </a:t>
            </a:r>
            <a:r>
              <a:rPr lang="en-US" altLang="zh-CN" b="1" dirty="0" smtClean="0"/>
              <a:t>x, y, z</a:t>
            </a:r>
            <a:r>
              <a:rPr lang="zh-CN" altLang="en-US" b="1" dirty="0" smtClean="0"/>
              <a:t>的</a:t>
            </a:r>
            <a:r>
              <a:rPr lang="zh-CN" altLang="en-US" b="1" dirty="0"/>
              <a:t>函数</a:t>
            </a:r>
            <a:r>
              <a:rPr lang="zh-CN" altLang="en-US" b="1" dirty="0" smtClean="0"/>
              <a:t>，</a:t>
            </a:r>
            <a:endParaRPr lang="zh-CN" altLang="en-US" b="1" dirty="0"/>
          </a:p>
          <a:p>
            <a:pPr indent="457200" algn="just" fontAlgn="auto">
              <a:lnSpc>
                <a:spcPct val="140000"/>
              </a:lnSpc>
            </a:pPr>
            <a:r>
              <a:rPr lang="zh-CN" altLang="en-US" b="1" dirty="0"/>
              <a:t>在均匀物体中是一个常数．</a:t>
            </a:r>
          </a:p>
        </p:txBody>
      </p:sp>
      <p:pic>
        <p:nvPicPr>
          <p:cNvPr id="542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7589" y="2569586"/>
            <a:ext cx="6608763"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3063" y="4038168"/>
            <a:ext cx="276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3786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7.6  </a:t>
            </a:r>
            <a:r>
              <a:rPr lang="zh-CN" altLang="en-US" sz="3200" b="1" dirty="0" smtClean="0">
                <a:latin typeface="微软雅黑" panose="020B0503020204020204" charset="-122"/>
                <a:ea typeface="微软雅黑" panose="020B0503020204020204" charset="-122"/>
              </a:rPr>
              <a:t>位势</a:t>
            </a:r>
            <a:r>
              <a:rPr lang="zh-CN" altLang="en-US" sz="3200" b="1" dirty="0">
                <a:latin typeface="微软雅黑" panose="020B0503020204020204" charset="-122"/>
                <a:ea typeface="微软雅黑" panose="020B0503020204020204" charset="-122"/>
              </a:rPr>
              <a:t>方程的建立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a:t>整个物体</a:t>
            </a:r>
            <a:r>
              <a:rPr lang="zh-CN" altLang="en-US" b="1" dirty="0" smtClean="0"/>
              <a:t>对</a:t>
            </a:r>
            <a:r>
              <a:rPr lang="en-US" altLang="zh-CN" b="1" dirty="0" smtClean="0"/>
              <a:t>P</a:t>
            </a:r>
            <a:r>
              <a:rPr lang="zh-CN" altLang="en-US" b="1" dirty="0" smtClean="0"/>
              <a:t>处</a:t>
            </a:r>
            <a:endParaRPr lang="zh-CN" altLang="en-US" b="1" dirty="0"/>
          </a:p>
          <a:p>
            <a:pPr indent="457200" algn="just" fontAlgn="auto">
              <a:lnSpc>
                <a:spcPct val="140000"/>
              </a:lnSpc>
            </a:pPr>
            <a:r>
              <a:rPr lang="zh-CN" altLang="en-US" b="1" dirty="0"/>
              <a:t>单位质量的引力分量是</a:t>
            </a:r>
          </a:p>
          <a:p>
            <a:pPr indent="457200" algn="just" fontAlgn="auto">
              <a:lnSpc>
                <a:spcPct val="140000"/>
              </a:lnSpc>
            </a:pPr>
            <a:endParaRPr lang="en-US" altLang="zh-CN" b="1" dirty="0" smtClean="0"/>
          </a:p>
          <a:p>
            <a:pPr indent="457200" algn="just" fontAlgn="auto">
              <a:lnSpc>
                <a:spcPct val="140000"/>
              </a:lnSpc>
            </a:pPr>
            <a:endParaRPr lang="en-US" altLang="zh-CN" b="1" dirty="0" smtClean="0"/>
          </a:p>
          <a:p>
            <a:pPr indent="457200" algn="just" fontAlgn="auto">
              <a:lnSpc>
                <a:spcPct val="140000"/>
              </a:lnSpc>
            </a:pPr>
            <a:r>
              <a:rPr lang="en-US" altLang="zh-CN" b="1" dirty="0" smtClean="0"/>
              <a:t>                      </a:t>
            </a:r>
            <a:r>
              <a:rPr lang="zh-CN" altLang="en-US" b="1" dirty="0" smtClean="0"/>
              <a:t>称为引力场函数，</a:t>
            </a:r>
            <a:endParaRPr lang="zh-CN" altLang="en-US" b="1" dirty="0"/>
          </a:p>
        </p:txBody>
      </p:sp>
      <p:pic>
        <p:nvPicPr>
          <p:cNvPr id="552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7205" y="3831214"/>
            <a:ext cx="8637587"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7204" y="5268189"/>
            <a:ext cx="17240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66839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7.6  </a:t>
            </a:r>
            <a:r>
              <a:rPr lang="zh-CN" altLang="en-US" sz="3200" b="1" dirty="0" smtClean="0">
                <a:latin typeface="微软雅黑" panose="020B0503020204020204" charset="-122"/>
                <a:ea typeface="微软雅黑" panose="020B0503020204020204" charset="-122"/>
              </a:rPr>
              <a:t>位势</a:t>
            </a:r>
            <a:r>
              <a:rPr lang="zh-CN" altLang="en-US" sz="3200" b="1" dirty="0">
                <a:latin typeface="微软雅黑" panose="020B0503020204020204" charset="-122"/>
                <a:ea typeface="微软雅黑" panose="020B0503020204020204" charset="-122"/>
              </a:rPr>
              <a:t>方程的建立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67677"/>
            <a:ext cx="9728946" cy="2682864"/>
          </a:xfrm>
        </p:spPr>
        <p:txBody>
          <a:bodyPr>
            <a:noAutofit/>
          </a:bodyPr>
          <a:lstStyle/>
          <a:p>
            <a:pPr indent="457200" algn="just" fontAlgn="auto">
              <a:lnSpc>
                <a:spcPct val="140000"/>
              </a:lnSpc>
            </a:pPr>
            <a:r>
              <a:rPr lang="zh-CN" altLang="en-US" b="1" dirty="0"/>
              <a:t>直接计算</a:t>
            </a:r>
            <a:r>
              <a:rPr lang="zh-CN" altLang="en-US" b="1" dirty="0" smtClean="0"/>
              <a:t>可知</a:t>
            </a:r>
            <a:r>
              <a:rPr lang="en-US" altLang="zh-CN" b="1" dirty="0" smtClean="0"/>
              <a:t>F( x, y, z)</a:t>
            </a:r>
            <a:r>
              <a:rPr lang="zh-CN" altLang="en-US" b="1" dirty="0" smtClean="0"/>
              <a:t>是</a:t>
            </a:r>
            <a:r>
              <a:rPr lang="zh-CN" altLang="en-US" b="1" dirty="0"/>
              <a:t>函数</a:t>
            </a:r>
          </a:p>
          <a:p>
            <a:pPr indent="457200" algn="just" fontAlgn="auto">
              <a:lnSpc>
                <a:spcPct val="140000"/>
              </a:lnSpc>
            </a:pPr>
            <a:endParaRPr lang="en-US" altLang="zh-CN" b="1" dirty="0" smtClean="0"/>
          </a:p>
          <a:p>
            <a:pPr indent="457200" algn="just" fontAlgn="auto">
              <a:lnSpc>
                <a:spcPct val="140000"/>
              </a:lnSpc>
            </a:pPr>
            <a:r>
              <a:rPr lang="zh-CN" altLang="en-US" b="1" dirty="0" smtClean="0"/>
              <a:t>的</a:t>
            </a:r>
            <a:r>
              <a:rPr lang="zh-CN" altLang="en-US" b="1" dirty="0"/>
              <a:t>梯度，即</a:t>
            </a:r>
          </a:p>
          <a:p>
            <a:pPr indent="457200" algn="just" fontAlgn="auto">
              <a:lnSpc>
                <a:spcPct val="140000"/>
              </a:lnSpc>
            </a:pPr>
            <a:endParaRPr lang="en-US" altLang="zh-CN" b="1" dirty="0"/>
          </a:p>
          <a:p>
            <a:pPr indent="457200" algn="just" fontAlgn="auto">
              <a:lnSpc>
                <a:spcPct val="140000"/>
              </a:lnSpc>
            </a:pPr>
            <a:r>
              <a:rPr lang="zh-CN" altLang="en-US" b="1" dirty="0"/>
              <a:t>简记</a:t>
            </a:r>
            <a:r>
              <a:rPr lang="zh-CN" altLang="en-US" b="1" dirty="0" smtClean="0"/>
              <a:t>为</a:t>
            </a:r>
            <a:endParaRPr lang="en-US" altLang="zh-CN" b="1" dirty="0" smtClean="0"/>
          </a:p>
          <a:p>
            <a:pPr indent="457200" algn="just" fontAlgn="auto">
              <a:lnSpc>
                <a:spcPct val="140000"/>
              </a:lnSpc>
            </a:pPr>
            <a:r>
              <a:rPr lang="zh-CN" altLang="en-US" b="1" dirty="0" smtClean="0"/>
              <a:t>函数</a:t>
            </a:r>
            <a:r>
              <a:rPr lang="en-US" altLang="zh-CN" b="1" dirty="0" smtClean="0"/>
              <a:t>V</a:t>
            </a:r>
            <a:r>
              <a:rPr lang="zh-CN" altLang="en-US" b="1" dirty="0" smtClean="0"/>
              <a:t>称为位势函数．</a:t>
            </a:r>
            <a:endParaRPr lang="zh-CN" altLang="en-US" b="1" dirty="0"/>
          </a:p>
        </p:txBody>
      </p:sp>
      <p:pic>
        <p:nvPicPr>
          <p:cNvPr id="563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2995180"/>
            <a:ext cx="47625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2" y="4064577"/>
            <a:ext cx="59150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0043" y="4959927"/>
            <a:ext cx="31051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6207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7.6  </a:t>
            </a:r>
            <a:r>
              <a:rPr lang="zh-CN" altLang="en-US" sz="3200" b="1" dirty="0" smtClean="0">
                <a:latin typeface="微软雅黑" panose="020B0503020204020204" charset="-122"/>
                <a:ea typeface="微软雅黑" panose="020B0503020204020204" charset="-122"/>
              </a:rPr>
              <a:t>位势</a:t>
            </a:r>
            <a:r>
              <a:rPr lang="zh-CN" altLang="en-US" sz="3200" b="1" dirty="0">
                <a:latin typeface="微软雅黑" panose="020B0503020204020204" charset="-122"/>
                <a:ea typeface="微软雅黑" panose="020B0503020204020204" charset="-122"/>
              </a:rPr>
              <a:t>方程的建立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111969" y="2267676"/>
            <a:ext cx="9728946" cy="3923573"/>
          </a:xfrm>
        </p:spPr>
        <p:txBody>
          <a:bodyPr>
            <a:noAutofit/>
          </a:bodyPr>
          <a:lstStyle/>
          <a:p>
            <a:pPr indent="457200" algn="just" fontAlgn="auto">
              <a:lnSpc>
                <a:spcPct val="140000"/>
              </a:lnSpc>
            </a:pPr>
            <a:r>
              <a:rPr lang="zh-CN" altLang="en-US" b="1" dirty="0"/>
              <a:t>进一步直接计算可以验证</a:t>
            </a:r>
            <a:r>
              <a:rPr lang="zh-CN" altLang="en-US" b="1" dirty="0" smtClean="0"/>
              <a:t>，</a:t>
            </a:r>
            <a:endParaRPr lang="zh-CN" altLang="en-US" b="1" dirty="0"/>
          </a:p>
          <a:p>
            <a:pPr indent="457200" algn="just" fontAlgn="auto">
              <a:lnSpc>
                <a:spcPct val="140000"/>
              </a:lnSpc>
            </a:pPr>
            <a:r>
              <a:rPr lang="en-US" altLang="zh-CN" b="1" dirty="0" smtClean="0"/>
              <a:t>P( x, y, z)</a:t>
            </a:r>
            <a:r>
              <a:rPr lang="zh-CN" altLang="en-US" b="1" dirty="0" smtClean="0"/>
              <a:t>在</a:t>
            </a:r>
            <a:r>
              <a:rPr lang="en-US" altLang="zh-CN" b="1" dirty="0" smtClean="0"/>
              <a:t>       </a:t>
            </a:r>
            <a:r>
              <a:rPr lang="zh-CN" altLang="en-US" b="1" dirty="0" smtClean="0"/>
              <a:t>以外，</a:t>
            </a:r>
            <a:endParaRPr lang="zh-CN" altLang="en-US" b="1" dirty="0"/>
          </a:p>
          <a:p>
            <a:pPr indent="457200" algn="just" fontAlgn="auto">
              <a:lnSpc>
                <a:spcPct val="140000"/>
              </a:lnSpc>
            </a:pPr>
            <a:r>
              <a:rPr lang="zh-CN" altLang="en-US" b="1" dirty="0"/>
              <a:t>即对吸引体外部的</a:t>
            </a:r>
            <a:r>
              <a:rPr lang="zh-CN" altLang="en-US" b="1" dirty="0" smtClean="0"/>
              <a:t>点</a:t>
            </a:r>
            <a:r>
              <a:rPr lang="en-US" altLang="zh-CN" b="1" dirty="0" smtClean="0"/>
              <a:t>( x, y, z)</a:t>
            </a:r>
            <a:r>
              <a:rPr lang="zh-CN" altLang="en-US" b="1" dirty="0" smtClean="0"/>
              <a:t>，</a:t>
            </a:r>
            <a:endParaRPr lang="zh-CN" altLang="en-US" b="1" dirty="0"/>
          </a:p>
          <a:p>
            <a:pPr indent="457200" algn="just" fontAlgn="auto">
              <a:lnSpc>
                <a:spcPct val="140000"/>
              </a:lnSpc>
            </a:pPr>
            <a:r>
              <a:rPr lang="zh-CN" altLang="en-US" b="1" dirty="0"/>
              <a:t>它满足偏微分方程</a:t>
            </a:r>
          </a:p>
          <a:p>
            <a:pPr indent="457200" algn="just" fontAlgn="auto">
              <a:lnSpc>
                <a:spcPct val="140000"/>
              </a:lnSpc>
            </a:pPr>
            <a:endParaRPr lang="en-US" altLang="zh-CN" b="1" dirty="0"/>
          </a:p>
          <a:p>
            <a:pPr indent="457200" algn="just" fontAlgn="auto">
              <a:lnSpc>
                <a:spcPct val="140000"/>
              </a:lnSpc>
            </a:pPr>
            <a:r>
              <a:rPr lang="zh-CN" altLang="en-US" b="1" dirty="0"/>
              <a:t>简记</a:t>
            </a:r>
            <a:r>
              <a:rPr lang="zh-CN" altLang="en-US" b="1" dirty="0" smtClean="0"/>
              <a:t>为</a:t>
            </a:r>
            <a:endParaRPr lang="zh-CN" altLang="en-US" b="1" dirty="0"/>
          </a:p>
        </p:txBody>
      </p:sp>
      <p:pic>
        <p:nvPicPr>
          <p:cNvPr id="573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016" y="3028950"/>
            <a:ext cx="3333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6953" y="4855152"/>
            <a:ext cx="3619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9537" y="5521902"/>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381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7.2  </a:t>
            </a:r>
            <a:r>
              <a:rPr lang="zh-CN" altLang="en-US" sz="3200" b="1" dirty="0" smtClean="0">
                <a:latin typeface="微软雅黑" panose="020B0503020204020204" charset="-122"/>
                <a:ea typeface="微软雅黑" panose="020B0503020204020204" charset="-122"/>
              </a:rPr>
              <a:t>历史</a:t>
            </a:r>
            <a:r>
              <a:rPr lang="zh-CN" altLang="en-US" sz="3200" b="1" dirty="0">
                <a:latin typeface="微软雅黑" panose="020B0503020204020204" charset="-122"/>
                <a:ea typeface="微软雅黑" panose="020B0503020204020204" charset="-122"/>
              </a:rPr>
              <a:t>源头</a:t>
            </a:r>
            <a:r>
              <a:rPr lang="zh-CN" altLang="en-US" sz="3200" b="1" dirty="0" smtClean="0">
                <a:latin typeface="微软雅黑" panose="020B0503020204020204" charset="-122"/>
                <a:ea typeface="微软雅黑" panose="020B0503020204020204" charset="-122"/>
              </a:rPr>
              <a:t>问题</a:t>
            </a:r>
            <a:r>
              <a:rPr lang="en-US" altLang="zh-CN" sz="3200" b="1" dirty="0" smtClean="0">
                <a:latin typeface="微软雅黑" panose="020B0503020204020204" charset="-122"/>
                <a:ea typeface="微软雅黑" panose="020B0503020204020204" charset="-122"/>
              </a:rPr>
              <a:t>——</a:t>
            </a:r>
            <a:r>
              <a:rPr lang="zh-CN" altLang="en-US" sz="3200" b="1" dirty="0" smtClean="0">
                <a:latin typeface="微软雅黑" panose="020B0503020204020204" charset="-122"/>
                <a:ea typeface="微软雅黑" panose="020B0503020204020204" charset="-122"/>
              </a:rPr>
              <a:t>从</a:t>
            </a:r>
            <a:r>
              <a:rPr lang="zh-CN" altLang="en-US" sz="3200" b="1" dirty="0">
                <a:latin typeface="微软雅黑" panose="020B0503020204020204" charset="-122"/>
                <a:ea typeface="微软雅黑" panose="020B0503020204020204" charset="-122"/>
              </a:rPr>
              <a:t>音乐审美谈起</a:t>
            </a:r>
          </a:p>
        </p:txBody>
      </p:sp>
      <p:sp>
        <p:nvSpPr>
          <p:cNvPr id="3" name="副标题 2"/>
          <p:cNvSpPr>
            <a:spLocks noGrp="1"/>
          </p:cNvSpPr>
          <p:nvPr>
            <p:ph type="subTitle" idx="1"/>
          </p:nvPr>
        </p:nvSpPr>
        <p:spPr>
          <a:xfrm>
            <a:off x="789708" y="2455257"/>
            <a:ext cx="10612582" cy="2906452"/>
          </a:xfrm>
        </p:spPr>
        <p:txBody>
          <a:bodyPr>
            <a:noAutofit/>
          </a:bodyPr>
          <a:lstStyle/>
          <a:p>
            <a:pPr indent="457200" algn="just" fontAlgn="auto">
              <a:lnSpc>
                <a:spcPct val="150000"/>
              </a:lnSpc>
            </a:pPr>
            <a:r>
              <a:rPr lang="zh-CN" altLang="en-US" b="1" dirty="0"/>
              <a:t>飞利浦 </a:t>
            </a:r>
            <a:r>
              <a:rPr lang="en-US" altLang="zh-CN" b="1" dirty="0"/>
              <a:t>• </a:t>
            </a:r>
            <a:r>
              <a:rPr lang="zh-CN" altLang="en-US" b="1" dirty="0"/>
              <a:t>拉莫（</a:t>
            </a:r>
            <a:r>
              <a:rPr lang="en-US" altLang="zh-CN" b="1" dirty="0"/>
              <a:t>Jean-Philippe Rameau)</a:t>
            </a:r>
            <a:r>
              <a:rPr lang="zh-CN" altLang="en-US" b="1" dirty="0"/>
              <a:t>在 </a:t>
            </a:r>
            <a:r>
              <a:rPr lang="en-US" altLang="zh-CN" b="1" dirty="0"/>
              <a:t>1722 </a:t>
            </a:r>
            <a:r>
              <a:rPr lang="zh-CN" altLang="en-US" b="1" dirty="0"/>
              <a:t>年关于和声理论阐述如下事实：一声音的频率是基音频率的整数倍则称为乐声是和谐的．由此激起了人们运用数学来研究乐声的和谐问题．现今已有专门的音乐与数学的书籍 </a:t>
            </a:r>
            <a:r>
              <a:rPr lang="en-US" altLang="zh-CN" b="1" dirty="0"/>
              <a:t>Dave Benson</a:t>
            </a:r>
            <a:r>
              <a:rPr lang="zh-CN" altLang="en-US" b="1" dirty="0"/>
              <a:t>，</a:t>
            </a:r>
            <a:r>
              <a:rPr lang="en-US" altLang="zh-CN" b="1" dirty="0"/>
              <a:t>《Music: A Mathematical Offering》</a:t>
            </a:r>
            <a:r>
              <a:rPr lang="zh-CN" altLang="en-US" b="1" dirty="0"/>
              <a:t>，也有专门的音乐与数学的杂志</a:t>
            </a:r>
            <a:r>
              <a:rPr lang="en-US" altLang="zh-CN" b="1" dirty="0"/>
              <a:t>《Journal of Mathematics and Music》</a:t>
            </a:r>
            <a:r>
              <a:rPr lang="zh-CN" altLang="en-US" b="1" dirty="0"/>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852036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7.6  </a:t>
            </a:r>
            <a:r>
              <a:rPr lang="zh-CN" altLang="en-US" sz="3200" b="1" dirty="0" smtClean="0">
                <a:latin typeface="微软雅黑" panose="020B0503020204020204" charset="-122"/>
                <a:ea typeface="微软雅黑" panose="020B0503020204020204" charset="-122"/>
              </a:rPr>
              <a:t>位势</a:t>
            </a:r>
            <a:r>
              <a:rPr lang="zh-CN" altLang="en-US" sz="3200" b="1" dirty="0">
                <a:latin typeface="微软雅黑" panose="020B0503020204020204" charset="-122"/>
                <a:ea typeface="微软雅黑" panose="020B0503020204020204" charset="-122"/>
              </a:rPr>
              <a:t>方程的建立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a:t>这个方程首先由拉普拉斯提出</a:t>
            </a:r>
            <a:r>
              <a:rPr lang="zh-CN" altLang="en-US" b="1" dirty="0" smtClean="0"/>
              <a:t>，所以</a:t>
            </a:r>
            <a:r>
              <a:rPr lang="zh-CN" altLang="en-US" b="1" dirty="0"/>
              <a:t>称为拉普拉斯方程</a:t>
            </a:r>
            <a:r>
              <a:rPr lang="zh-CN" altLang="en-US" b="1" dirty="0" smtClean="0"/>
              <a:t>，也称为位势方程．</a:t>
            </a:r>
            <a:r>
              <a:rPr lang="en-US" altLang="zh-CN" b="1" dirty="0" smtClean="0"/>
              <a:t>1789</a:t>
            </a:r>
            <a:r>
              <a:rPr lang="zh-CN" altLang="en-US" b="1" dirty="0"/>
              <a:t>年，</a:t>
            </a:r>
            <a:r>
              <a:rPr lang="zh-CN" altLang="en-US" b="1" dirty="0" smtClean="0"/>
              <a:t>拉普拉斯给</a:t>
            </a:r>
            <a:r>
              <a:rPr lang="zh-CN" altLang="en-US" b="1" dirty="0"/>
              <a:t>出了这个方程，但他作了一个错误的结论</a:t>
            </a:r>
            <a:r>
              <a:rPr lang="zh-CN" altLang="en-US" b="1" dirty="0" smtClean="0"/>
              <a:t>．他</a:t>
            </a:r>
            <a:r>
              <a:rPr lang="zh-CN" altLang="en-US" b="1" dirty="0"/>
              <a:t>认为这个</a:t>
            </a:r>
            <a:r>
              <a:rPr lang="zh-CN" altLang="en-US" b="1" dirty="0" smtClean="0"/>
              <a:t>方程当</a:t>
            </a:r>
            <a:r>
              <a:rPr lang="zh-CN" altLang="en-US" b="1" dirty="0"/>
              <a:t>被吸引的</a:t>
            </a:r>
            <a:r>
              <a:rPr lang="zh-CN" altLang="en-US" b="1" dirty="0" smtClean="0"/>
              <a:t>质点位于</a:t>
            </a:r>
            <a:r>
              <a:rPr lang="zh-CN" altLang="en-US" b="1" dirty="0"/>
              <a:t>物体内部时也成立</a:t>
            </a:r>
            <a:r>
              <a:rPr lang="zh-CN" altLang="en-US" b="1" dirty="0" smtClean="0"/>
              <a:t>，这个</a:t>
            </a:r>
            <a:r>
              <a:rPr lang="zh-CN" altLang="en-US" b="1" dirty="0"/>
              <a:t>错误由泊松于</a:t>
            </a:r>
            <a:r>
              <a:rPr lang="en-US" altLang="zh-CN" b="1" dirty="0"/>
              <a:t>1793</a:t>
            </a:r>
            <a:r>
              <a:rPr lang="zh-CN" altLang="en-US" b="1" dirty="0"/>
              <a:t>年更正．</a:t>
            </a:r>
          </a:p>
        </p:txBody>
      </p:sp>
    </p:spTree>
    <p:extLst>
      <p:ext uri="{BB962C8B-B14F-4D97-AF65-F5344CB8AC3E}">
        <p14:creationId xmlns:p14="http://schemas.microsoft.com/office/powerpoint/2010/main" val="156203242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7.6  </a:t>
            </a:r>
            <a:r>
              <a:rPr lang="zh-CN" altLang="en-US" sz="3200" b="1" dirty="0" smtClean="0">
                <a:latin typeface="微软雅黑" panose="020B0503020204020204" charset="-122"/>
                <a:ea typeface="微软雅黑" panose="020B0503020204020204" charset="-122"/>
              </a:rPr>
              <a:t>位势</a:t>
            </a:r>
            <a:r>
              <a:rPr lang="zh-CN" altLang="en-US" sz="3200" b="1" dirty="0">
                <a:latin typeface="微软雅黑" panose="020B0503020204020204" charset="-122"/>
                <a:ea typeface="微软雅黑" panose="020B0503020204020204" charset="-122"/>
              </a:rPr>
              <a:t>方程的建立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a:t>实际上，</a:t>
            </a:r>
            <a:r>
              <a:rPr lang="zh-CN" altLang="en-US" b="1" dirty="0" smtClean="0"/>
              <a:t>若         </a:t>
            </a:r>
            <a:r>
              <a:rPr lang="en-US" altLang="zh-CN" b="1" dirty="0" smtClean="0"/>
              <a:t>              </a:t>
            </a:r>
            <a:r>
              <a:rPr lang="zh-CN" altLang="en-US" b="1" dirty="0" smtClean="0"/>
              <a:t>充分</a:t>
            </a:r>
            <a:r>
              <a:rPr lang="zh-CN" altLang="en-US" b="1" dirty="0"/>
              <a:t>光滑</a:t>
            </a:r>
            <a:r>
              <a:rPr lang="zh-CN" altLang="en-US" b="1" dirty="0" smtClean="0"/>
              <a:t>，</a:t>
            </a:r>
            <a:endParaRPr lang="zh-CN" altLang="en-US" b="1" dirty="0"/>
          </a:p>
          <a:p>
            <a:pPr indent="457200" algn="just" fontAlgn="auto">
              <a:lnSpc>
                <a:spcPct val="140000"/>
              </a:lnSpc>
            </a:pPr>
            <a:r>
              <a:rPr lang="zh-CN" altLang="en-US" b="1" dirty="0" smtClean="0"/>
              <a:t>则</a:t>
            </a:r>
            <a:r>
              <a:rPr lang="en-US" altLang="zh-CN" b="1" dirty="0" smtClean="0"/>
              <a:t>P</a:t>
            </a:r>
            <a:r>
              <a:rPr lang="zh-CN" altLang="en-US" b="1" dirty="0" smtClean="0"/>
              <a:t>在</a:t>
            </a:r>
            <a:r>
              <a:rPr lang="en-US" altLang="zh-CN" b="1" dirty="0" smtClean="0"/>
              <a:t>         </a:t>
            </a:r>
            <a:r>
              <a:rPr lang="zh-CN" altLang="en-US" b="1" dirty="0" smtClean="0"/>
              <a:t>内满足</a:t>
            </a:r>
            <a:endParaRPr lang="zh-CN" altLang="en-US" b="1" dirty="0"/>
          </a:p>
          <a:p>
            <a:pPr indent="457200" algn="just" fontAlgn="auto">
              <a:lnSpc>
                <a:spcPct val="140000"/>
              </a:lnSpc>
            </a:pPr>
            <a:endParaRPr lang="en-US" altLang="zh-CN" b="1" dirty="0"/>
          </a:p>
          <a:p>
            <a:pPr indent="457200" algn="just" fontAlgn="auto">
              <a:lnSpc>
                <a:spcPct val="140000"/>
              </a:lnSpc>
            </a:pPr>
            <a:r>
              <a:rPr lang="zh-CN" altLang="en-US" b="1" dirty="0"/>
              <a:t>这个方程</a:t>
            </a:r>
            <a:r>
              <a:rPr lang="zh-CN" altLang="en-US" b="1" dirty="0" smtClean="0"/>
              <a:t>称为泊</a:t>
            </a:r>
            <a:r>
              <a:rPr lang="zh-CN" altLang="en-US" b="1" dirty="0"/>
              <a:t>松</a:t>
            </a:r>
            <a:r>
              <a:rPr lang="en-US" altLang="zh-CN" b="1" dirty="0"/>
              <a:t>(Poisson)</a:t>
            </a:r>
            <a:r>
              <a:rPr lang="zh-CN" altLang="en-US" b="1" dirty="0" smtClean="0"/>
              <a:t>方程</a:t>
            </a:r>
            <a:r>
              <a:rPr lang="en-US" altLang="zh-CN" b="1" dirty="0" smtClean="0"/>
              <a:t>.</a:t>
            </a:r>
            <a:endParaRPr lang="zh-CN" altLang="en-US" b="1" dirty="0"/>
          </a:p>
        </p:txBody>
      </p:sp>
      <p:pic>
        <p:nvPicPr>
          <p:cNvPr id="583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8934" y="2657909"/>
            <a:ext cx="15811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0657" y="3278766"/>
            <a:ext cx="3238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8144" y="3909579"/>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3289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smtClean="0">
                <a:solidFill>
                  <a:prstClr val="white"/>
                </a:solidFill>
              </a:rPr>
              <a:t>Part</a:t>
            </a:r>
            <a:r>
              <a:rPr lang="en-US" altLang="zh-CN" sz="7200" b="1" dirty="0" smtClean="0">
                <a:solidFill>
                  <a:prstClr val="white"/>
                </a:solidFill>
              </a:rPr>
              <a:t>6</a:t>
            </a:r>
            <a:endParaRPr lang="zh-CN" altLang="en-US" sz="7200" b="1" dirty="0">
              <a:solidFill>
                <a:prstClr val="white"/>
              </a:solidFill>
            </a:endParaRPr>
          </a:p>
        </p:txBody>
      </p:sp>
      <p:sp>
        <p:nvSpPr>
          <p:cNvPr id="29" name="矩形 28"/>
          <p:cNvSpPr/>
          <p:nvPr/>
        </p:nvSpPr>
        <p:spPr>
          <a:xfrm>
            <a:off x="5638797" y="2724976"/>
            <a:ext cx="5109091" cy="830997"/>
          </a:xfrm>
          <a:prstGeom prst="rect">
            <a:avLst/>
          </a:prstGeom>
        </p:spPr>
        <p:txBody>
          <a:bodyPr wrap="none" lIns="91440" tIns="45720" rIns="91440" bIns="45720">
            <a:spAutoFit/>
          </a:bodyPr>
          <a:lstStyle/>
          <a:p>
            <a:r>
              <a:rPr lang="zh-CN" altLang="en-US" sz="4800" b="1" dirty="0">
                <a:solidFill>
                  <a:prstClr val="white"/>
                </a:solidFill>
              </a:rPr>
              <a:t>热传导方程的建立</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extLst>
      <p:ext uri="{BB962C8B-B14F-4D97-AF65-F5344CB8AC3E}">
        <p14:creationId xmlns:p14="http://schemas.microsoft.com/office/powerpoint/2010/main" val="2713218442"/>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2682864"/>
          </a:xfrm>
        </p:spPr>
        <p:txBody>
          <a:bodyPr>
            <a:noAutofit/>
          </a:bodyPr>
          <a:lstStyle/>
          <a:p>
            <a:pPr indent="457200" algn="just" fontAlgn="auto">
              <a:lnSpc>
                <a:spcPct val="140000"/>
              </a:lnSpc>
            </a:pPr>
            <a:r>
              <a:rPr lang="zh-CN" altLang="en-US" b="1" dirty="0"/>
              <a:t>热传导问题的现代提法与热传导方程的</a:t>
            </a:r>
            <a:r>
              <a:rPr lang="zh-CN" altLang="en-US" b="1" dirty="0" smtClean="0"/>
              <a:t>建立</a:t>
            </a:r>
            <a:endParaRPr lang="en-US" altLang="zh-CN" b="1" dirty="0"/>
          </a:p>
          <a:p>
            <a:pPr indent="457200" algn="just" fontAlgn="auto">
              <a:lnSpc>
                <a:spcPct val="140000"/>
              </a:lnSpc>
            </a:pPr>
            <a:r>
              <a:rPr lang="zh-CN" altLang="en-US" b="1" dirty="0" smtClean="0"/>
              <a:t>例题</a:t>
            </a:r>
            <a:r>
              <a:rPr lang="en-US" altLang="zh-CN" b="1" dirty="0" smtClean="0"/>
              <a:t>7.4  </a:t>
            </a:r>
            <a:r>
              <a:rPr lang="zh-CN" altLang="en-US" b="1" dirty="0" smtClean="0"/>
              <a:t>热传导</a:t>
            </a:r>
            <a:r>
              <a:rPr lang="zh-CN" altLang="en-US" b="1" dirty="0"/>
              <a:t>问题</a:t>
            </a:r>
            <a:r>
              <a:rPr lang="zh-CN" altLang="en-US" b="1" dirty="0" smtClean="0"/>
              <a:t>：</a:t>
            </a:r>
            <a:endParaRPr lang="en-US" altLang="zh-CN" b="1" dirty="0"/>
          </a:p>
          <a:p>
            <a:pPr indent="457200" algn="just" fontAlgn="auto">
              <a:lnSpc>
                <a:spcPct val="140000"/>
              </a:lnSpc>
            </a:pPr>
            <a:r>
              <a:rPr lang="zh-CN" altLang="en-US" b="1" dirty="0" smtClean="0"/>
              <a:t>在</a:t>
            </a:r>
            <a:r>
              <a:rPr lang="zh-CN" altLang="en-US" b="1" dirty="0"/>
              <a:t>三维空间中</a:t>
            </a:r>
            <a:r>
              <a:rPr lang="zh-CN" altLang="en-US" b="1" dirty="0" smtClean="0"/>
              <a:t>，考虑</a:t>
            </a:r>
            <a:r>
              <a:rPr lang="zh-CN" altLang="en-US" b="1" dirty="0"/>
              <a:t>一均匀、各向同性的物体</a:t>
            </a:r>
            <a:r>
              <a:rPr lang="zh-CN" altLang="en-US" b="1" dirty="0" smtClean="0"/>
              <a:t>，假定</a:t>
            </a:r>
            <a:r>
              <a:rPr lang="zh-CN" altLang="en-US" b="1" dirty="0"/>
              <a:t>它内部有热源</a:t>
            </a:r>
            <a:r>
              <a:rPr lang="zh-CN" altLang="en-US" b="1" dirty="0" smtClean="0"/>
              <a:t>，并且</a:t>
            </a:r>
            <a:r>
              <a:rPr lang="zh-CN" altLang="en-US" b="1" dirty="0"/>
              <a:t>与周围介质有热交换</a:t>
            </a:r>
            <a:r>
              <a:rPr lang="zh-CN" altLang="en-US" b="1" dirty="0" smtClean="0"/>
              <a:t>，来</a:t>
            </a:r>
            <a:r>
              <a:rPr lang="zh-CN" altLang="en-US" b="1" dirty="0"/>
              <a:t>研究物体内部温度的分布和变化．</a:t>
            </a:r>
          </a:p>
        </p:txBody>
      </p:sp>
    </p:spTree>
    <p:extLst>
      <p:ext uri="{BB962C8B-B14F-4D97-AF65-F5344CB8AC3E}">
        <p14:creationId xmlns:p14="http://schemas.microsoft.com/office/powerpoint/2010/main" val="29491905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3112356"/>
          </a:xfrm>
        </p:spPr>
        <p:txBody>
          <a:bodyPr>
            <a:noAutofit/>
          </a:bodyPr>
          <a:lstStyle/>
          <a:p>
            <a:pPr indent="457200" algn="just" fontAlgn="auto">
              <a:lnSpc>
                <a:spcPct val="140000"/>
              </a:lnSpc>
            </a:pPr>
            <a:r>
              <a:rPr lang="en-US" altLang="zh-CN" b="1" dirty="0"/>
              <a:t>【</a:t>
            </a:r>
            <a:r>
              <a:rPr lang="zh-CN" altLang="en-US" b="1" dirty="0"/>
              <a:t>问题分析</a:t>
            </a:r>
            <a:r>
              <a:rPr lang="en-US" altLang="zh-CN" b="1" dirty="0" smtClean="0"/>
              <a:t>】</a:t>
            </a:r>
            <a:endParaRPr lang="en-US" altLang="zh-CN" b="1" dirty="0"/>
          </a:p>
          <a:p>
            <a:pPr indent="457200" algn="just" fontAlgn="auto">
              <a:lnSpc>
                <a:spcPct val="140000"/>
              </a:lnSpc>
            </a:pPr>
            <a:r>
              <a:rPr lang="en-US" altLang="zh-CN" b="1" dirty="0"/>
              <a:t> </a:t>
            </a:r>
            <a:r>
              <a:rPr lang="zh-CN" altLang="en-US" b="1" dirty="0"/>
              <a:t>物体内部</a:t>
            </a:r>
            <a:r>
              <a:rPr lang="zh-CN" altLang="en-US" b="1" dirty="0" smtClean="0"/>
              <a:t>由于各</a:t>
            </a:r>
            <a:r>
              <a:rPr lang="zh-CN" altLang="en-US" b="1" dirty="0"/>
              <a:t>部分温度</a:t>
            </a:r>
            <a:r>
              <a:rPr lang="zh-CN" altLang="en-US" b="1" dirty="0" smtClean="0"/>
              <a:t>不同产生</a:t>
            </a:r>
            <a:r>
              <a:rPr lang="zh-CN" altLang="en-US" b="1" dirty="0"/>
              <a:t>热量的传递</a:t>
            </a:r>
            <a:r>
              <a:rPr lang="zh-CN" altLang="en-US" b="1" dirty="0" smtClean="0"/>
              <a:t>，它们</a:t>
            </a:r>
            <a:r>
              <a:rPr lang="zh-CN" altLang="en-US" b="1" dirty="0"/>
              <a:t>遵循能量守恒定律</a:t>
            </a:r>
            <a:r>
              <a:rPr lang="zh-CN" altLang="en-US" b="1" dirty="0" smtClean="0"/>
              <a:t>．</a:t>
            </a:r>
            <a:endParaRPr lang="en-US" altLang="zh-CN" b="1" dirty="0" smtClean="0"/>
          </a:p>
          <a:p>
            <a:pPr indent="457200" algn="just" fontAlgn="auto">
              <a:lnSpc>
                <a:spcPct val="140000"/>
              </a:lnSpc>
            </a:pPr>
            <a:r>
              <a:rPr lang="zh-CN" altLang="en-US" b="1" dirty="0" smtClean="0"/>
              <a:t>能量守恒定律</a:t>
            </a:r>
            <a:r>
              <a:rPr lang="en-US" altLang="zh-CN" b="1" dirty="0" smtClean="0"/>
              <a:t>  </a:t>
            </a:r>
            <a:r>
              <a:rPr lang="zh-CN" altLang="en-US" b="1" dirty="0" smtClean="0"/>
              <a:t>物体</a:t>
            </a:r>
            <a:r>
              <a:rPr lang="zh-CN" altLang="en-US" b="1" dirty="0"/>
              <a:t>内部的热量的</a:t>
            </a:r>
            <a:r>
              <a:rPr lang="zh-CN" altLang="en-US" b="1" dirty="0" smtClean="0"/>
              <a:t>增加等于</a:t>
            </a:r>
            <a:r>
              <a:rPr lang="zh-CN" altLang="en-US" b="1" dirty="0"/>
              <a:t>通过物体的</a:t>
            </a:r>
            <a:r>
              <a:rPr lang="zh-CN" altLang="en-US" b="1" dirty="0" smtClean="0"/>
              <a:t>边界流入</a:t>
            </a:r>
            <a:r>
              <a:rPr lang="zh-CN" altLang="en-US" b="1" dirty="0"/>
              <a:t>的</a:t>
            </a:r>
            <a:r>
              <a:rPr lang="zh-CN" altLang="en-US" b="1" dirty="0" smtClean="0"/>
              <a:t>热量与</a:t>
            </a:r>
            <a:r>
              <a:rPr lang="zh-CN" altLang="en-US" b="1" dirty="0"/>
              <a:t>由物体内部的</a:t>
            </a:r>
            <a:r>
              <a:rPr lang="zh-CN" altLang="en-US" b="1" dirty="0" smtClean="0"/>
              <a:t>热源所</a:t>
            </a:r>
            <a:r>
              <a:rPr lang="zh-CN" altLang="en-US" b="1" dirty="0"/>
              <a:t>生成的热量的总和．</a:t>
            </a:r>
          </a:p>
        </p:txBody>
      </p:sp>
    </p:spTree>
    <p:extLst>
      <p:ext uri="{BB962C8B-B14F-4D97-AF65-F5344CB8AC3E}">
        <p14:creationId xmlns:p14="http://schemas.microsoft.com/office/powerpoint/2010/main" val="24954939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3112356"/>
          </a:xfrm>
        </p:spPr>
        <p:txBody>
          <a:bodyPr>
            <a:noAutofit/>
          </a:bodyPr>
          <a:lstStyle/>
          <a:p>
            <a:pPr indent="457200" algn="just" fontAlgn="auto">
              <a:lnSpc>
                <a:spcPct val="140000"/>
              </a:lnSpc>
            </a:pPr>
            <a:r>
              <a:rPr lang="en-US" altLang="zh-CN" b="1" dirty="0" smtClean="0"/>
              <a:t>       </a:t>
            </a:r>
            <a:r>
              <a:rPr lang="zh-CN" altLang="en-US" b="1" dirty="0" smtClean="0"/>
              <a:t>时刻热量</a:t>
            </a:r>
            <a:r>
              <a:rPr lang="en-US" altLang="zh-CN" b="1" dirty="0" smtClean="0"/>
              <a:t>          </a:t>
            </a:r>
            <a:r>
              <a:rPr lang="zh-CN" altLang="en-US" b="1" dirty="0" smtClean="0"/>
              <a:t>时刻热量</a:t>
            </a:r>
            <a:endParaRPr lang="zh-CN" altLang="en-US" b="1" dirty="0"/>
          </a:p>
          <a:p>
            <a:pPr indent="457200" algn="just" fontAlgn="auto">
              <a:lnSpc>
                <a:spcPct val="140000"/>
              </a:lnSpc>
            </a:pPr>
            <a:r>
              <a:rPr lang="en-US" altLang="zh-CN" b="1" dirty="0" smtClean="0"/>
              <a:t>=</a:t>
            </a:r>
            <a:r>
              <a:rPr lang="zh-CN" altLang="en-US" b="1" dirty="0" smtClean="0"/>
              <a:t>在</a:t>
            </a:r>
            <a:r>
              <a:rPr lang="en-US" altLang="zh-CN" b="1" dirty="0" smtClean="0"/>
              <a:t>              </a:t>
            </a:r>
            <a:r>
              <a:rPr lang="zh-CN" altLang="en-US" b="1" dirty="0" smtClean="0"/>
              <a:t>时段</a:t>
            </a:r>
            <a:endParaRPr lang="zh-CN" altLang="en-US" b="1" dirty="0"/>
          </a:p>
          <a:p>
            <a:pPr indent="457200" algn="just" fontAlgn="auto">
              <a:lnSpc>
                <a:spcPct val="140000"/>
              </a:lnSpc>
            </a:pPr>
            <a:r>
              <a:rPr lang="zh-CN" altLang="en-US" b="1" dirty="0"/>
              <a:t>通过边界的流入</a:t>
            </a:r>
            <a:r>
              <a:rPr lang="zh-CN" altLang="en-US" b="1" dirty="0" smtClean="0"/>
              <a:t>量</a:t>
            </a:r>
            <a:endParaRPr lang="zh-CN" altLang="en-US" b="1" dirty="0"/>
          </a:p>
          <a:p>
            <a:pPr indent="457200" algn="just" fontAlgn="auto">
              <a:lnSpc>
                <a:spcPct val="140000"/>
              </a:lnSpc>
            </a:pPr>
            <a:r>
              <a:rPr lang="en-US" altLang="zh-CN" b="1" dirty="0"/>
              <a:t>+</a:t>
            </a:r>
            <a:r>
              <a:rPr lang="zh-CN" altLang="en-US" b="1" dirty="0" smtClean="0"/>
              <a:t>在</a:t>
            </a:r>
            <a:r>
              <a:rPr lang="en-US" altLang="zh-CN" b="1" dirty="0" smtClean="0"/>
              <a:t>              </a:t>
            </a:r>
            <a:r>
              <a:rPr lang="zh-CN" altLang="en-US" b="1" dirty="0" smtClean="0"/>
              <a:t>时段</a:t>
            </a:r>
            <a:endParaRPr lang="zh-CN" altLang="en-US" b="1" dirty="0"/>
          </a:p>
          <a:p>
            <a:pPr indent="457200" algn="just" fontAlgn="auto">
              <a:lnSpc>
                <a:spcPct val="140000"/>
              </a:lnSpc>
            </a:pPr>
            <a:r>
              <a:rPr lang="zh-CN" altLang="en-US" b="1" dirty="0"/>
              <a:t>热源的生成量；</a:t>
            </a:r>
          </a:p>
        </p:txBody>
      </p:sp>
      <p:pic>
        <p:nvPicPr>
          <p:cNvPr id="593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0852" y="2586038"/>
            <a:ext cx="4286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9820" y="2586038"/>
            <a:ext cx="6191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9477" y="3268374"/>
            <a:ext cx="10382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9477" y="4556847"/>
            <a:ext cx="10382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0373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568008"/>
            <a:ext cx="9728946" cy="3112356"/>
          </a:xfrm>
        </p:spPr>
        <p:txBody>
          <a:bodyPr>
            <a:noAutofit/>
          </a:bodyPr>
          <a:lstStyle/>
          <a:p>
            <a:pPr indent="457200" algn="just" fontAlgn="auto">
              <a:lnSpc>
                <a:spcPct val="140000"/>
              </a:lnSpc>
            </a:pPr>
            <a:r>
              <a:rPr lang="zh-CN" altLang="en-US" b="1" dirty="0"/>
              <a:t>在</a:t>
            </a:r>
            <a:r>
              <a:rPr lang="zh-CN" altLang="en-US" b="1" dirty="0" smtClean="0"/>
              <a:t>物体</a:t>
            </a:r>
            <a:r>
              <a:rPr lang="en-US" altLang="zh-CN" b="1" dirty="0" smtClean="0"/>
              <a:t>      </a:t>
            </a:r>
            <a:r>
              <a:rPr lang="zh-CN" altLang="en-US" b="1" dirty="0" smtClean="0"/>
              <a:t>内</a:t>
            </a:r>
            <a:endParaRPr lang="zh-CN" altLang="en-US" b="1" dirty="0"/>
          </a:p>
          <a:p>
            <a:pPr indent="457200" algn="just" fontAlgn="auto">
              <a:lnSpc>
                <a:spcPct val="140000"/>
              </a:lnSpc>
            </a:pPr>
            <a:r>
              <a:rPr lang="zh-CN" altLang="en-US" b="1" dirty="0"/>
              <a:t>任意截取一块</a:t>
            </a:r>
            <a:r>
              <a:rPr lang="en-US" altLang="zh-CN" b="1" dirty="0"/>
              <a:t>D</a:t>
            </a:r>
            <a:r>
              <a:rPr lang="zh-CN" altLang="en-US" b="1" dirty="0" smtClean="0"/>
              <a:t>，</a:t>
            </a:r>
            <a:endParaRPr lang="zh-CN" altLang="en-US" b="1" dirty="0"/>
          </a:p>
          <a:p>
            <a:pPr indent="457200" algn="just" fontAlgn="auto">
              <a:lnSpc>
                <a:spcPct val="140000"/>
              </a:lnSpc>
            </a:pPr>
            <a:r>
              <a:rPr lang="zh-CN" altLang="en-US" b="1" dirty="0"/>
              <a:t>并在</a:t>
            </a:r>
            <a:r>
              <a:rPr lang="zh-CN" altLang="en-US" b="1" dirty="0" smtClean="0"/>
              <a:t>时段</a:t>
            </a:r>
            <a:r>
              <a:rPr lang="en-US" altLang="zh-CN" b="1" dirty="0" smtClean="0"/>
              <a:t>                </a:t>
            </a:r>
            <a:r>
              <a:rPr lang="zh-CN" altLang="en-US" b="1" dirty="0" smtClean="0"/>
              <a:t>上</a:t>
            </a:r>
            <a:endParaRPr lang="zh-CN" altLang="en-US" b="1" dirty="0"/>
          </a:p>
          <a:p>
            <a:pPr indent="457200" algn="just" fontAlgn="auto">
              <a:lnSpc>
                <a:spcPct val="140000"/>
              </a:lnSpc>
            </a:pPr>
            <a:r>
              <a:rPr lang="zh-CN" altLang="en-US" b="1" dirty="0"/>
              <a:t>对</a:t>
            </a:r>
            <a:r>
              <a:rPr lang="en-US" altLang="zh-CN" b="1" dirty="0"/>
              <a:t>D</a:t>
            </a:r>
            <a:r>
              <a:rPr lang="zh-CN" altLang="en-US" b="1" dirty="0"/>
              <a:t>使用能量守恒定律．</a:t>
            </a:r>
          </a:p>
        </p:txBody>
      </p:sp>
      <p:pic>
        <p:nvPicPr>
          <p:cNvPr id="593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3041" y="3864120"/>
            <a:ext cx="10382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9191" y="2712316"/>
            <a:ext cx="323850"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52881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en-US" altLang="zh-CN" b="1" dirty="0"/>
              <a:t>【</a:t>
            </a:r>
            <a:r>
              <a:rPr lang="zh-CN" altLang="en-US" b="1" dirty="0"/>
              <a:t>问题假设</a:t>
            </a:r>
            <a:r>
              <a:rPr lang="en-US" altLang="zh-CN" b="1" dirty="0" smtClean="0"/>
              <a:t>】</a:t>
            </a:r>
            <a:endParaRPr lang="en-US" altLang="zh-CN" b="1" dirty="0"/>
          </a:p>
          <a:p>
            <a:pPr indent="457200" algn="just" fontAlgn="auto">
              <a:lnSpc>
                <a:spcPct val="140000"/>
              </a:lnSpc>
            </a:pPr>
            <a:r>
              <a:rPr lang="zh-CN" altLang="en-US" b="1" dirty="0" smtClean="0"/>
              <a:t>假设</a:t>
            </a:r>
            <a:r>
              <a:rPr lang="en-US" altLang="zh-CN" b="1" dirty="0"/>
              <a:t>1(</a:t>
            </a:r>
            <a:r>
              <a:rPr lang="zh-CN" altLang="en-US" b="1" dirty="0"/>
              <a:t>量纲假设</a:t>
            </a:r>
            <a:r>
              <a:rPr lang="en-US" altLang="zh-CN" b="1" dirty="0" smtClean="0"/>
              <a:t>)</a:t>
            </a:r>
            <a:endParaRPr lang="en-US" altLang="zh-CN" b="1" dirty="0"/>
          </a:p>
          <a:p>
            <a:pPr indent="457200" algn="just" fontAlgn="auto">
              <a:lnSpc>
                <a:spcPct val="140000"/>
              </a:lnSpc>
            </a:pPr>
            <a:r>
              <a:rPr lang="en-US" altLang="zh-CN" b="1" dirty="0" smtClean="0"/>
              <a:t>u</a:t>
            </a:r>
            <a:r>
              <a:rPr lang="zh-CN" altLang="en-US" b="1" dirty="0" smtClean="0"/>
              <a:t>是</a:t>
            </a:r>
            <a:r>
              <a:rPr lang="zh-CN" altLang="en-US" b="1" dirty="0"/>
              <a:t>温度</a:t>
            </a:r>
            <a:r>
              <a:rPr lang="en-US" altLang="zh-CN" b="1" dirty="0"/>
              <a:t>(</a:t>
            </a:r>
            <a:r>
              <a:rPr lang="zh-CN" altLang="en-US" b="1" dirty="0"/>
              <a:t>度</a:t>
            </a:r>
            <a:r>
              <a:rPr lang="en-US" altLang="zh-CN" b="1" dirty="0"/>
              <a:t>)</a:t>
            </a:r>
            <a:r>
              <a:rPr lang="zh-CN" altLang="en-US" b="1" dirty="0" smtClean="0"/>
              <a:t>，</a:t>
            </a:r>
            <a:endParaRPr lang="zh-CN" altLang="en-US" b="1" dirty="0"/>
          </a:p>
          <a:p>
            <a:pPr indent="457200" algn="just" fontAlgn="auto">
              <a:lnSpc>
                <a:spcPct val="140000"/>
              </a:lnSpc>
            </a:pPr>
            <a:r>
              <a:rPr lang="en-US" altLang="zh-CN" b="1" dirty="0" smtClean="0"/>
              <a:t>c</a:t>
            </a:r>
            <a:r>
              <a:rPr lang="zh-CN" altLang="en-US" b="1" dirty="0" smtClean="0"/>
              <a:t>是</a:t>
            </a:r>
            <a:r>
              <a:rPr lang="zh-CN" altLang="en-US" b="1" dirty="0"/>
              <a:t>比热</a:t>
            </a:r>
            <a:r>
              <a:rPr lang="en-US" altLang="zh-CN" b="1" dirty="0"/>
              <a:t>(</a:t>
            </a:r>
            <a:r>
              <a:rPr lang="zh-CN" altLang="en-US" b="1" dirty="0"/>
              <a:t>焦耳</a:t>
            </a:r>
            <a:r>
              <a:rPr lang="en-US" altLang="zh-CN" b="1" dirty="0"/>
              <a:t>/</a:t>
            </a:r>
            <a:r>
              <a:rPr lang="zh-CN" altLang="en-US" b="1" dirty="0" smtClean="0"/>
              <a:t>度</a:t>
            </a:r>
            <a:r>
              <a:rPr lang="en-US" altLang="zh-CN" b="1" dirty="0" smtClean="0"/>
              <a:t>·</a:t>
            </a:r>
            <a:r>
              <a:rPr lang="zh-CN" altLang="en-US" b="1" dirty="0" smtClean="0"/>
              <a:t>千克</a:t>
            </a:r>
            <a:r>
              <a:rPr lang="en-US" altLang="zh-CN" b="1" dirty="0"/>
              <a:t>)</a:t>
            </a:r>
            <a:r>
              <a:rPr lang="zh-CN" altLang="en-US" b="1" dirty="0" smtClean="0"/>
              <a:t>，</a:t>
            </a:r>
            <a:endParaRPr lang="zh-CN" altLang="en-US" b="1" dirty="0"/>
          </a:p>
          <a:p>
            <a:pPr indent="457200" algn="just" fontAlgn="auto">
              <a:lnSpc>
                <a:spcPct val="140000"/>
              </a:lnSpc>
            </a:pPr>
            <a:r>
              <a:rPr lang="zh-CN" altLang="en-US" b="1" dirty="0" smtClean="0"/>
              <a:t>    是</a:t>
            </a:r>
            <a:r>
              <a:rPr lang="zh-CN" altLang="en-US" b="1" dirty="0"/>
              <a:t>密度</a:t>
            </a:r>
            <a:r>
              <a:rPr lang="en-US" altLang="zh-CN" b="1" dirty="0"/>
              <a:t>(</a:t>
            </a:r>
            <a:r>
              <a:rPr lang="zh-CN" altLang="en-US" b="1" dirty="0"/>
              <a:t>千克</a:t>
            </a:r>
            <a:r>
              <a:rPr lang="en-US" altLang="zh-CN" b="1" dirty="0"/>
              <a:t>/</a:t>
            </a:r>
            <a:r>
              <a:rPr lang="zh-CN" altLang="en-US" b="1" dirty="0" smtClean="0"/>
              <a:t>米   </a:t>
            </a:r>
            <a:r>
              <a:rPr lang="en-US" altLang="zh-CN" b="1" dirty="0"/>
              <a:t>)</a:t>
            </a:r>
            <a:r>
              <a:rPr lang="zh-CN" altLang="en-US" b="1" dirty="0" smtClean="0"/>
              <a:t>，</a:t>
            </a:r>
            <a:endParaRPr lang="zh-CN" altLang="en-US" b="1" dirty="0"/>
          </a:p>
        </p:txBody>
      </p:sp>
      <p:pic>
        <p:nvPicPr>
          <p:cNvPr id="614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564" y="4972915"/>
            <a:ext cx="2857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4548" y="4953865"/>
            <a:ext cx="1619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57634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en-US" altLang="zh-CN" b="1" dirty="0"/>
              <a:t>q</a:t>
            </a:r>
            <a:r>
              <a:rPr lang="zh-CN" altLang="en-US" b="1" dirty="0"/>
              <a:t>是热流密度又称热通量</a:t>
            </a:r>
            <a:r>
              <a:rPr lang="zh-CN" altLang="en-US" b="1" dirty="0" smtClean="0"/>
              <a:t>，</a:t>
            </a:r>
            <a:endParaRPr lang="zh-CN" altLang="en-US" b="1" dirty="0"/>
          </a:p>
          <a:p>
            <a:pPr indent="457200" algn="just" fontAlgn="auto">
              <a:lnSpc>
                <a:spcPct val="140000"/>
              </a:lnSpc>
            </a:pPr>
            <a:r>
              <a:rPr lang="zh-CN" altLang="en-US" b="1" dirty="0"/>
              <a:t>表示单位时间</a:t>
            </a:r>
            <a:r>
              <a:rPr lang="zh-CN" altLang="en-US" b="1" dirty="0" smtClean="0"/>
              <a:t>内</a:t>
            </a:r>
            <a:endParaRPr lang="zh-CN" altLang="en-US" b="1" dirty="0"/>
          </a:p>
          <a:p>
            <a:pPr indent="457200" algn="just" fontAlgn="auto">
              <a:lnSpc>
                <a:spcPct val="140000"/>
              </a:lnSpc>
            </a:pPr>
            <a:r>
              <a:rPr lang="zh-CN" altLang="en-US" b="1" dirty="0"/>
              <a:t>通过单位面积的热量</a:t>
            </a:r>
            <a:r>
              <a:rPr lang="zh-CN" altLang="en-US" b="1" dirty="0" smtClean="0"/>
              <a:t>；</a:t>
            </a:r>
            <a:endParaRPr lang="zh-CN" altLang="en-US" b="1" dirty="0"/>
          </a:p>
          <a:p>
            <a:pPr indent="457200" algn="just" fontAlgn="auto">
              <a:lnSpc>
                <a:spcPct val="140000"/>
              </a:lnSpc>
            </a:pPr>
            <a:r>
              <a:rPr lang="zh-CN" altLang="en-US" b="1" dirty="0"/>
              <a:t>焦耳</a:t>
            </a:r>
            <a:r>
              <a:rPr lang="en-US" altLang="zh-CN" b="1" dirty="0"/>
              <a:t>/</a:t>
            </a:r>
            <a:r>
              <a:rPr lang="zh-CN" altLang="en-US" b="1" dirty="0" smtClean="0"/>
              <a:t>秒</a:t>
            </a:r>
            <a:r>
              <a:rPr lang="en-US" altLang="zh-CN" b="1" dirty="0" smtClean="0"/>
              <a:t>·</a:t>
            </a:r>
            <a:r>
              <a:rPr lang="zh-CN" altLang="en-US" b="1" dirty="0" smtClean="0"/>
              <a:t>米</a:t>
            </a:r>
            <a:r>
              <a:rPr lang="en-US" altLang="zh-CN" b="1" dirty="0" smtClean="0"/>
              <a:t>   </a:t>
            </a:r>
            <a:r>
              <a:rPr lang="zh-CN" altLang="en-US" b="1" dirty="0" smtClean="0"/>
              <a:t>，</a:t>
            </a:r>
            <a:endParaRPr lang="zh-CN" altLang="en-US" b="1" dirty="0"/>
          </a:p>
          <a:p>
            <a:pPr indent="457200" algn="just" fontAlgn="auto">
              <a:lnSpc>
                <a:spcPct val="140000"/>
              </a:lnSpc>
            </a:pPr>
            <a:r>
              <a:rPr lang="en-US" altLang="zh-CN" b="1" dirty="0" smtClean="0"/>
              <a:t>     </a:t>
            </a:r>
            <a:r>
              <a:rPr lang="zh-CN" altLang="en-US" b="1" dirty="0" smtClean="0"/>
              <a:t>是</a:t>
            </a:r>
            <a:r>
              <a:rPr lang="zh-CN" altLang="en-US" b="1" dirty="0"/>
              <a:t>热源强度</a:t>
            </a:r>
            <a:r>
              <a:rPr lang="en-US" altLang="zh-CN" b="1" dirty="0"/>
              <a:t>(</a:t>
            </a:r>
            <a:r>
              <a:rPr lang="zh-CN" altLang="en-US" b="1" dirty="0"/>
              <a:t>焦耳</a:t>
            </a:r>
            <a:r>
              <a:rPr lang="en-US" altLang="zh-CN" b="1" dirty="0"/>
              <a:t>/</a:t>
            </a:r>
            <a:r>
              <a:rPr lang="zh-CN" altLang="en-US" b="1" dirty="0" smtClean="0"/>
              <a:t>千克</a:t>
            </a:r>
            <a:r>
              <a:rPr lang="en-US" altLang="zh-CN" b="1" dirty="0" smtClean="0"/>
              <a:t>·</a:t>
            </a:r>
            <a:r>
              <a:rPr lang="zh-CN" altLang="en-US" b="1" dirty="0" smtClean="0"/>
              <a:t>秒</a:t>
            </a:r>
            <a:r>
              <a:rPr lang="en-US" altLang="zh-CN" b="1" dirty="0" smtClean="0"/>
              <a:t>)</a:t>
            </a:r>
            <a:r>
              <a:rPr lang="zh-CN" altLang="en-US" b="1" dirty="0" smtClean="0"/>
              <a:t>．</a:t>
            </a:r>
            <a:endParaRPr lang="zh-CN" altLang="en-US" b="1" dirty="0"/>
          </a:p>
        </p:txBody>
      </p:sp>
      <p:pic>
        <p:nvPicPr>
          <p:cNvPr id="624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1554" y="4322186"/>
            <a:ext cx="2000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134" y="4944775"/>
            <a:ext cx="3524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48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7400290" cy="654685"/>
          </a:xfrm>
        </p:spPr>
        <p:txBody>
          <a:bodyPr>
            <a:normAutofit/>
          </a:bodyPr>
          <a:lstStyle/>
          <a:p>
            <a:pPr algn="l"/>
            <a:r>
              <a:rPr lang="en-US" altLang="zh-CN" sz="3200" b="1" dirty="0" smtClean="0">
                <a:latin typeface="微软雅黑" panose="020B0503020204020204" charset="-122"/>
                <a:ea typeface="微软雅黑" panose="020B0503020204020204" charset="-122"/>
              </a:rPr>
              <a:t>7.7  </a:t>
            </a:r>
            <a:r>
              <a:rPr lang="zh-CN" altLang="en-US" sz="3200" b="1" dirty="0" smtClean="0">
                <a:latin typeface="微软雅黑" panose="020B0503020204020204" charset="-122"/>
                <a:ea typeface="微软雅黑" panose="020B0503020204020204" charset="-122"/>
              </a:rPr>
              <a:t>热传导方程</a:t>
            </a:r>
            <a:r>
              <a:rPr lang="zh-CN" altLang="en-US" sz="3200" b="1" dirty="0">
                <a:latin typeface="微软雅黑" panose="020B0503020204020204" charset="-122"/>
                <a:ea typeface="微软雅黑" panose="020B0503020204020204" charset="-122"/>
              </a:rPr>
              <a:t>的建立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11" name="副标题 2"/>
          <p:cNvSpPr>
            <a:spLocks noGrp="1"/>
          </p:cNvSpPr>
          <p:nvPr>
            <p:ph type="subTitle" idx="1"/>
          </p:nvPr>
        </p:nvSpPr>
        <p:spPr>
          <a:xfrm>
            <a:off x="1231526" y="2336810"/>
            <a:ext cx="9728946" cy="3112356"/>
          </a:xfrm>
        </p:spPr>
        <p:txBody>
          <a:bodyPr>
            <a:noAutofit/>
          </a:bodyPr>
          <a:lstStyle/>
          <a:p>
            <a:pPr indent="457200" algn="just" fontAlgn="auto">
              <a:lnSpc>
                <a:spcPct val="140000"/>
              </a:lnSpc>
            </a:pPr>
            <a:r>
              <a:rPr lang="zh-CN" altLang="en-US" b="1" dirty="0"/>
              <a:t>假设</a:t>
            </a:r>
            <a:r>
              <a:rPr lang="en-US" altLang="zh-CN" b="1" dirty="0" smtClean="0"/>
              <a:t>2</a:t>
            </a:r>
            <a:endParaRPr lang="en-US" altLang="zh-CN" b="1" dirty="0"/>
          </a:p>
          <a:p>
            <a:pPr indent="457200" algn="just" fontAlgn="auto">
              <a:lnSpc>
                <a:spcPct val="140000"/>
              </a:lnSpc>
            </a:pPr>
            <a:r>
              <a:rPr lang="en-US" altLang="zh-CN" b="1" dirty="0" smtClean="0"/>
              <a:t>u</a:t>
            </a:r>
            <a:r>
              <a:rPr lang="zh-CN" altLang="en-US" b="1" dirty="0" smtClean="0"/>
              <a:t>在柱体</a:t>
            </a:r>
            <a:r>
              <a:rPr lang="en-US" altLang="zh-CN" b="1" dirty="0" smtClean="0"/>
              <a:t>                     </a:t>
            </a:r>
            <a:r>
              <a:rPr lang="zh-CN" altLang="en-US" b="1" dirty="0" smtClean="0"/>
              <a:t>内</a:t>
            </a:r>
            <a:endParaRPr lang="zh-CN" altLang="en-US" b="1" dirty="0"/>
          </a:p>
          <a:p>
            <a:pPr indent="457200" algn="just" fontAlgn="auto">
              <a:lnSpc>
                <a:spcPct val="140000"/>
              </a:lnSpc>
            </a:pPr>
            <a:r>
              <a:rPr lang="zh-CN" altLang="en-US" b="1" dirty="0"/>
              <a:t>具有连续偏导数</a:t>
            </a:r>
          </a:p>
        </p:txBody>
      </p:sp>
      <p:pic>
        <p:nvPicPr>
          <p:cNvPr id="634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7861" y="3042804"/>
            <a:ext cx="1581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4122" y="4294477"/>
            <a:ext cx="254317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6184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42b5e375-ab78-48d1-b0b7-9ac42d7d6dfc}"/>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1809</TotalTime>
  <Words>6134</Words>
  <Application>Microsoft Office PowerPoint</Application>
  <PresentationFormat>自定义</PresentationFormat>
  <Paragraphs>1007</Paragraphs>
  <Slides>152</Slides>
  <Notes>10</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152</vt:i4>
      </vt:variant>
    </vt:vector>
  </HeadingPairs>
  <TitlesOfParts>
    <vt:vector size="157" baseType="lpstr">
      <vt:lpstr>2_Office 主题​​</vt:lpstr>
      <vt:lpstr>Office 主题​​</vt:lpstr>
      <vt:lpstr>1_Office 主题​​</vt:lpstr>
      <vt:lpstr>4_Office 主题​​</vt:lpstr>
      <vt:lpstr>WPS 公式 3.0</vt:lpstr>
      <vt:lpstr>偏微分方程方法</vt:lpstr>
      <vt:lpstr>PowerPoint 演示文稿</vt:lpstr>
      <vt:lpstr>PowerPoint 演示文稿</vt:lpstr>
      <vt:lpstr>PowerPoint 演示文稿</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7.2  历史源头问题——从音乐审美谈起</vt:lpstr>
      <vt:lpstr>PowerPoint 演示文稿</vt:lpstr>
      <vt:lpstr>7.4  一阶偏微分方程模型的建立</vt:lpstr>
      <vt:lpstr>7.4  一阶偏微分方程模型的建立</vt:lpstr>
      <vt:lpstr>7.4  一阶偏微分方程模型的建立</vt:lpstr>
      <vt:lpstr>7.4  一阶偏微分方程模型的建立</vt:lpstr>
      <vt:lpstr>7.4  一阶偏微分方程模型的建立</vt:lpstr>
      <vt:lpstr>7.4  一阶偏微分方程模型的建立</vt:lpstr>
      <vt:lpstr>7.4  一阶偏微分方程模型的建立</vt:lpstr>
      <vt:lpstr>7.4  一阶偏微分方程模型的建立</vt:lpstr>
      <vt:lpstr>7.4  一阶偏微分方程模型的建立</vt:lpstr>
      <vt:lpstr>7.4  一阶偏微分方程模型的建立</vt:lpstr>
      <vt:lpstr>7.4  一阶偏微分方程模型的建立</vt:lpstr>
      <vt:lpstr>7.4  一阶偏微分方程模型的建立</vt:lpstr>
      <vt:lpstr>PowerPoint 演示文稿</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7.5  弦振动方程的建立</vt:lpstr>
      <vt:lpstr>PowerPoint 演示文稿</vt:lpstr>
      <vt:lpstr>7.6  位势方程的建立</vt:lpstr>
      <vt:lpstr>7.6  位势方程的建立</vt:lpstr>
      <vt:lpstr>7.6  位势方程的建立</vt:lpstr>
      <vt:lpstr>7.6  位势方程的建立</vt:lpstr>
      <vt:lpstr>7.6  位势方程的建立</vt:lpstr>
      <vt:lpstr>7.6  位势方程的建立</vt:lpstr>
      <vt:lpstr>7.6  位势方程的建立</vt:lpstr>
      <vt:lpstr>7.6  位势方程的建立</vt:lpstr>
      <vt:lpstr>7.6  位势方程的建立</vt:lpstr>
      <vt:lpstr>7.6  位势方程的建立</vt:lpstr>
      <vt:lpstr>7.6  位势方程的建立</vt:lpstr>
      <vt:lpstr>PowerPoint 演示文稿</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7.7  热传导方程的建立</vt:lpstr>
      <vt:lpstr>PowerPoint 演示文稿</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7.9  偏微分方程的基本概念</vt:lpstr>
      <vt:lpstr>PowerPoint 演示文稿</vt:lpstr>
      <vt:lpstr>7.10  由偏微分方程形成的数学问题</vt:lpstr>
      <vt:lpstr>7.10  由偏微分方程形成的数学问题</vt:lpstr>
      <vt:lpstr>7.10  由偏微分方程形成的数学问题</vt:lpstr>
      <vt:lpstr>7.10  由偏微分方程形成的数学问题</vt:lpstr>
      <vt:lpstr>PowerPoint 演示文稿</vt:lpstr>
      <vt:lpstr>7.11  偏微分方程的适定性(well-posedness)</vt:lpstr>
      <vt:lpstr>7.11  偏微分方程的适定性(well-posedness)</vt:lpstr>
      <vt:lpstr>7.11  偏微分方程的适定性(well-posedness)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116</cp:revision>
  <dcterms:created xsi:type="dcterms:W3CDTF">2019-04-01T02:10:00Z</dcterms:created>
  <dcterms:modified xsi:type="dcterms:W3CDTF">2019-08-13T08:42:50Z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