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5"/>
  </p:notesMasterIdLst>
  <p:sldIdLst>
    <p:sldId id="256" r:id="rId2"/>
    <p:sldId id="403" r:id="rId3"/>
    <p:sldId id="404" r:id="rId4"/>
    <p:sldId id="337" r:id="rId5"/>
    <p:sldId id="411" r:id="rId6"/>
    <p:sldId id="412" r:id="rId7"/>
    <p:sldId id="267" r:id="rId8"/>
    <p:sldId id="271" r:id="rId9"/>
    <p:sldId id="273" r:id="rId10"/>
    <p:sldId id="275" r:id="rId11"/>
    <p:sldId id="691" r:id="rId12"/>
    <p:sldId id="692" r:id="rId13"/>
    <p:sldId id="693" r:id="rId14"/>
    <p:sldId id="694" r:id="rId15"/>
    <p:sldId id="695" r:id="rId16"/>
    <p:sldId id="696" r:id="rId17"/>
    <p:sldId id="697" r:id="rId18"/>
    <p:sldId id="698" r:id="rId19"/>
    <p:sldId id="770" r:id="rId20"/>
    <p:sldId id="700" r:id="rId21"/>
    <p:sldId id="715" r:id="rId22"/>
    <p:sldId id="771" r:id="rId23"/>
    <p:sldId id="716" r:id="rId24"/>
    <p:sldId id="717" r:id="rId25"/>
    <p:sldId id="718" r:id="rId26"/>
    <p:sldId id="732" r:id="rId27"/>
    <p:sldId id="733" r:id="rId28"/>
    <p:sldId id="734" r:id="rId29"/>
    <p:sldId id="735" r:id="rId30"/>
    <p:sldId id="736" r:id="rId31"/>
    <p:sldId id="737" r:id="rId32"/>
    <p:sldId id="738"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751" r:id="rId46"/>
    <p:sldId id="752" r:id="rId47"/>
    <p:sldId id="753" r:id="rId48"/>
    <p:sldId id="754" r:id="rId49"/>
    <p:sldId id="755" r:id="rId50"/>
    <p:sldId id="756" r:id="rId51"/>
    <p:sldId id="757" r:id="rId52"/>
    <p:sldId id="758" r:id="rId53"/>
    <p:sldId id="759" r:id="rId54"/>
    <p:sldId id="760" r:id="rId55"/>
    <p:sldId id="761" r:id="rId56"/>
    <p:sldId id="762" r:id="rId57"/>
    <p:sldId id="764" r:id="rId58"/>
    <p:sldId id="765" r:id="rId59"/>
    <p:sldId id="766" r:id="rId60"/>
    <p:sldId id="773" r:id="rId61"/>
    <p:sldId id="772" r:id="rId62"/>
    <p:sldId id="774" r:id="rId63"/>
    <p:sldId id="775" r:id="rId64"/>
    <p:sldId id="767" r:id="rId65"/>
    <p:sldId id="776" r:id="rId66"/>
    <p:sldId id="777" r:id="rId67"/>
    <p:sldId id="778" r:id="rId68"/>
    <p:sldId id="779" r:id="rId69"/>
    <p:sldId id="780" r:id="rId70"/>
    <p:sldId id="790" r:id="rId71"/>
    <p:sldId id="791" r:id="rId72"/>
    <p:sldId id="797" r:id="rId73"/>
    <p:sldId id="792" r:id="rId74"/>
    <p:sldId id="798" r:id="rId75"/>
    <p:sldId id="799" r:id="rId76"/>
    <p:sldId id="800" r:id="rId77"/>
    <p:sldId id="801" r:id="rId78"/>
    <p:sldId id="802" r:id="rId79"/>
    <p:sldId id="803" r:id="rId80"/>
    <p:sldId id="804" r:id="rId81"/>
    <p:sldId id="805" r:id="rId82"/>
    <p:sldId id="806" r:id="rId83"/>
    <p:sldId id="807" r:id="rId84"/>
    <p:sldId id="808" r:id="rId85"/>
    <p:sldId id="809" r:id="rId86"/>
    <p:sldId id="810" r:id="rId87"/>
    <p:sldId id="811" r:id="rId88"/>
    <p:sldId id="812" r:id="rId89"/>
    <p:sldId id="813" r:id="rId90"/>
    <p:sldId id="814" r:id="rId91"/>
    <p:sldId id="815" r:id="rId92"/>
    <p:sldId id="816" r:id="rId93"/>
    <p:sldId id="817" r:id="rId94"/>
    <p:sldId id="793" r:id="rId95"/>
    <p:sldId id="794" r:id="rId96"/>
    <p:sldId id="795" r:id="rId97"/>
    <p:sldId id="818" r:id="rId98"/>
    <p:sldId id="819" r:id="rId99"/>
    <p:sldId id="820" r:id="rId100"/>
    <p:sldId id="821" r:id="rId101"/>
    <p:sldId id="822" r:id="rId102"/>
    <p:sldId id="823" r:id="rId103"/>
    <p:sldId id="824" r:id="rId104"/>
    <p:sldId id="825" r:id="rId105"/>
    <p:sldId id="826" r:id="rId106"/>
    <p:sldId id="827" r:id="rId107"/>
    <p:sldId id="828" r:id="rId108"/>
    <p:sldId id="829" r:id="rId109"/>
    <p:sldId id="830" r:id="rId110"/>
    <p:sldId id="831" r:id="rId111"/>
    <p:sldId id="796" r:id="rId112"/>
    <p:sldId id="781" r:id="rId113"/>
    <p:sldId id="336" r:id="rId114"/>
  </p:sldIdLst>
  <p:sldSz cx="12192000" cy="6858000"/>
  <p:notesSz cx="6858000" cy="9144000"/>
  <p:custDataLst>
    <p:tags r:id="rId1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74" d="100"/>
          <a:sy n="74" d="100"/>
        </p:scale>
        <p:origin x="58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6149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266877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319364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379208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22</a:t>
            </a:fld>
            <a:endParaRPr kumimoji="1" lang="zh-CN" altLang="en-US"/>
          </a:p>
        </p:txBody>
      </p:sp>
    </p:spTree>
    <p:extLst>
      <p:ext uri="{BB962C8B-B14F-4D97-AF65-F5344CB8AC3E}">
        <p14:creationId xmlns:p14="http://schemas.microsoft.com/office/powerpoint/2010/main" val="207039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62</a:t>
            </a:fld>
            <a:endParaRPr kumimoji="1" lang="zh-CN" altLang="en-US"/>
          </a:p>
        </p:txBody>
      </p:sp>
    </p:spTree>
    <p:extLst>
      <p:ext uri="{BB962C8B-B14F-4D97-AF65-F5344CB8AC3E}">
        <p14:creationId xmlns:p14="http://schemas.microsoft.com/office/powerpoint/2010/main" val="214658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63</a:t>
            </a:fld>
            <a:endParaRPr kumimoji="1" lang="zh-CN" altLang="en-US"/>
          </a:p>
        </p:txBody>
      </p:sp>
    </p:spTree>
    <p:extLst>
      <p:ext uri="{BB962C8B-B14F-4D97-AF65-F5344CB8AC3E}">
        <p14:creationId xmlns:p14="http://schemas.microsoft.com/office/powerpoint/2010/main" val="263864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70</a:t>
            </a:fld>
            <a:endParaRPr kumimoji="1" lang="zh-CN" altLang="en-US"/>
          </a:p>
        </p:txBody>
      </p:sp>
    </p:spTree>
    <p:extLst>
      <p:ext uri="{BB962C8B-B14F-4D97-AF65-F5344CB8AC3E}">
        <p14:creationId xmlns:p14="http://schemas.microsoft.com/office/powerpoint/2010/main" val="204142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72</a:t>
            </a:fld>
            <a:endParaRPr kumimoji="1" lang="zh-CN" altLang="en-US"/>
          </a:p>
        </p:txBody>
      </p:sp>
    </p:spTree>
    <p:extLst>
      <p:ext uri="{BB962C8B-B14F-4D97-AF65-F5344CB8AC3E}">
        <p14:creationId xmlns:p14="http://schemas.microsoft.com/office/powerpoint/2010/main" val="88592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67000"/>
            <a:lum/>
          </a:blip>
          <a:srcRect/>
          <a:stretch>
            <a:fillRect t="-2000" b="-2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t>2019/8/3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microsoft.com/office/2007/relationships/hdphoto" Target="../media/hdphoto1.wdp"/><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58.png"/><Relationship Id="rId2" Type="http://schemas.openxmlformats.org/officeDocument/2006/relationships/slideLayout" Target="../slideLayouts/slideLayout1.xml"/><Relationship Id="rId1" Type="http://schemas.openxmlformats.org/officeDocument/2006/relationships/vmlDrawing" Target="../drawings/vmlDrawing86.vml"/><Relationship Id="rId6" Type="http://schemas.openxmlformats.org/officeDocument/2006/relationships/oleObject" Target="../embeddings/oleObject86.bin"/><Relationship Id="rId11" Type="http://schemas.openxmlformats.org/officeDocument/2006/relationships/image" Target="../media/image157.emf"/><Relationship Id="rId5" Type="http://schemas.microsoft.com/office/2007/relationships/hdphoto" Target="../media/hdphoto1.wdp"/><Relationship Id="rId10" Type="http://schemas.openxmlformats.org/officeDocument/2006/relationships/image" Target="../media/image156.emf"/><Relationship Id="rId4" Type="http://schemas.openxmlformats.org/officeDocument/2006/relationships/image" Target="../media/image3.png"/><Relationship Id="rId9" Type="http://schemas.openxmlformats.org/officeDocument/2006/relationships/image" Target="../media/image155.emf"/></Relationships>
</file>

<file path=ppt/slides/_rels/slide101.x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7.vml"/><Relationship Id="rId6" Type="http://schemas.openxmlformats.org/officeDocument/2006/relationships/oleObject" Target="../embeddings/oleObject87.bin"/><Relationship Id="rId5" Type="http://schemas.microsoft.com/office/2007/relationships/hdphoto" Target="../media/hdphoto1.wdp"/><Relationship Id="rId10" Type="http://schemas.openxmlformats.org/officeDocument/2006/relationships/image" Target="../media/image161.emf"/><Relationship Id="rId4" Type="http://schemas.openxmlformats.org/officeDocument/2006/relationships/image" Target="../media/image3.png"/><Relationship Id="rId9" Type="http://schemas.openxmlformats.org/officeDocument/2006/relationships/image" Target="../media/image160.emf"/></Relationships>
</file>

<file path=ppt/slides/_rels/slide102.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8.vml"/><Relationship Id="rId6" Type="http://schemas.openxmlformats.org/officeDocument/2006/relationships/oleObject" Target="../embeddings/oleObject88.bin"/><Relationship Id="rId5" Type="http://schemas.microsoft.com/office/2007/relationships/hdphoto" Target="../media/hdphoto1.wdp"/><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8" Type="http://schemas.openxmlformats.org/officeDocument/2006/relationships/image" Target="../media/image16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9.vml"/><Relationship Id="rId6" Type="http://schemas.openxmlformats.org/officeDocument/2006/relationships/oleObject" Target="../embeddings/oleObject89.bin"/><Relationship Id="rId5" Type="http://schemas.microsoft.com/office/2007/relationships/hdphoto" Target="../media/hdphoto1.wdp"/><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0.vml"/><Relationship Id="rId6" Type="http://schemas.openxmlformats.org/officeDocument/2006/relationships/oleObject" Target="../embeddings/oleObject90.bin"/><Relationship Id="rId5" Type="http://schemas.microsoft.com/office/2007/relationships/hdphoto" Target="../media/hdphoto1.wdp"/><Relationship Id="rId10" Type="http://schemas.openxmlformats.org/officeDocument/2006/relationships/image" Target="../media/image166.emf"/><Relationship Id="rId4" Type="http://schemas.openxmlformats.org/officeDocument/2006/relationships/image" Target="../media/image3.png"/><Relationship Id="rId9" Type="http://schemas.openxmlformats.org/officeDocument/2006/relationships/image" Target="../media/image165.emf"/></Relationships>
</file>

<file path=ppt/slides/_rels/slide105.xml.rels><?xml version="1.0" encoding="UTF-8" standalone="yes"?>
<Relationships xmlns="http://schemas.openxmlformats.org/package/2006/relationships"><Relationship Id="rId8" Type="http://schemas.openxmlformats.org/officeDocument/2006/relationships/image" Target="../media/image167.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1.vml"/><Relationship Id="rId6" Type="http://schemas.openxmlformats.org/officeDocument/2006/relationships/oleObject" Target="../embeddings/oleObject91.bin"/><Relationship Id="rId5" Type="http://schemas.microsoft.com/office/2007/relationships/hdphoto" Target="../media/hdphoto1.wdp"/><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8" Type="http://schemas.openxmlformats.org/officeDocument/2006/relationships/image" Target="../media/image168.emf"/><Relationship Id="rId13" Type="http://schemas.openxmlformats.org/officeDocument/2006/relationships/image" Target="../media/image173.png"/><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72.emf"/><Relationship Id="rId2" Type="http://schemas.openxmlformats.org/officeDocument/2006/relationships/slideLayout" Target="../slideLayouts/slideLayout1.xml"/><Relationship Id="rId1" Type="http://schemas.openxmlformats.org/officeDocument/2006/relationships/vmlDrawing" Target="../drawings/vmlDrawing92.vml"/><Relationship Id="rId6" Type="http://schemas.openxmlformats.org/officeDocument/2006/relationships/oleObject" Target="../embeddings/oleObject92.bin"/><Relationship Id="rId11" Type="http://schemas.openxmlformats.org/officeDocument/2006/relationships/image" Target="../media/image171.png"/><Relationship Id="rId5" Type="http://schemas.microsoft.com/office/2007/relationships/hdphoto" Target="../media/hdphoto1.wdp"/><Relationship Id="rId10" Type="http://schemas.openxmlformats.org/officeDocument/2006/relationships/image" Target="../media/image170.emf"/><Relationship Id="rId4" Type="http://schemas.openxmlformats.org/officeDocument/2006/relationships/image" Target="../media/image3.png"/><Relationship Id="rId9" Type="http://schemas.openxmlformats.org/officeDocument/2006/relationships/image" Target="../media/image169.emf"/><Relationship Id="rId14" Type="http://schemas.openxmlformats.org/officeDocument/2006/relationships/image" Target="../media/image174.png"/></Relationships>
</file>

<file path=ppt/slides/_rels/slide107.xml.rels><?xml version="1.0" encoding="UTF-8" standalone="yes"?>
<Relationships xmlns="http://schemas.openxmlformats.org/package/2006/relationships"><Relationship Id="rId8" Type="http://schemas.openxmlformats.org/officeDocument/2006/relationships/image" Target="../media/image17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3.vml"/><Relationship Id="rId6" Type="http://schemas.openxmlformats.org/officeDocument/2006/relationships/oleObject" Target="../embeddings/oleObject93.bin"/><Relationship Id="rId5" Type="http://schemas.microsoft.com/office/2007/relationships/hdphoto" Target="../media/hdphoto1.wdp"/><Relationship Id="rId10" Type="http://schemas.openxmlformats.org/officeDocument/2006/relationships/image" Target="../media/image177.emf"/><Relationship Id="rId4" Type="http://schemas.openxmlformats.org/officeDocument/2006/relationships/image" Target="../media/image3.png"/><Relationship Id="rId9" Type="http://schemas.openxmlformats.org/officeDocument/2006/relationships/image" Target="../media/image176.emf"/></Relationships>
</file>

<file path=ppt/slides/_rels/slide108.xml.rels><?xml version="1.0" encoding="UTF-8" standalone="yes"?>
<Relationships xmlns="http://schemas.openxmlformats.org/package/2006/relationships"><Relationship Id="rId8" Type="http://schemas.openxmlformats.org/officeDocument/2006/relationships/image" Target="../media/image178.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4.vml"/><Relationship Id="rId6" Type="http://schemas.openxmlformats.org/officeDocument/2006/relationships/oleObject" Target="../embeddings/oleObject94.bin"/><Relationship Id="rId5" Type="http://schemas.microsoft.com/office/2007/relationships/hdphoto" Target="../media/hdphoto1.wdp"/><Relationship Id="rId10" Type="http://schemas.openxmlformats.org/officeDocument/2006/relationships/image" Target="../media/image180.emf"/><Relationship Id="rId4" Type="http://schemas.openxmlformats.org/officeDocument/2006/relationships/image" Target="../media/image3.png"/><Relationship Id="rId9" Type="http://schemas.openxmlformats.org/officeDocument/2006/relationships/image" Target="../media/image179.emf"/></Relationships>
</file>

<file path=ppt/slides/_rels/slide109.x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5.vml"/><Relationship Id="rId6" Type="http://schemas.openxmlformats.org/officeDocument/2006/relationships/oleObject" Target="../embeddings/oleObject95.bin"/><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microsoft.com/office/2007/relationships/hdphoto" Target="../media/hdphoto1.wdp"/><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8" Type="http://schemas.openxmlformats.org/officeDocument/2006/relationships/image" Target="../media/image182.emf"/><Relationship Id="rId13" Type="http://schemas.openxmlformats.org/officeDocument/2006/relationships/image" Target="../media/image187.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86.emf"/><Relationship Id="rId2" Type="http://schemas.openxmlformats.org/officeDocument/2006/relationships/slideLayout" Target="../slideLayouts/slideLayout1.xml"/><Relationship Id="rId1" Type="http://schemas.openxmlformats.org/officeDocument/2006/relationships/vmlDrawing" Target="../drawings/vmlDrawing96.vml"/><Relationship Id="rId6" Type="http://schemas.openxmlformats.org/officeDocument/2006/relationships/oleObject" Target="../embeddings/oleObject96.bin"/><Relationship Id="rId11" Type="http://schemas.openxmlformats.org/officeDocument/2006/relationships/image" Target="../media/image185.emf"/><Relationship Id="rId5" Type="http://schemas.microsoft.com/office/2007/relationships/hdphoto" Target="../media/hdphoto1.wdp"/><Relationship Id="rId10" Type="http://schemas.openxmlformats.org/officeDocument/2006/relationships/image" Target="../media/image184.emf"/><Relationship Id="rId4" Type="http://schemas.openxmlformats.org/officeDocument/2006/relationships/image" Target="../media/image3.png"/><Relationship Id="rId9" Type="http://schemas.openxmlformats.org/officeDocument/2006/relationships/image" Target="../media/image183.emf"/></Relationships>
</file>

<file path=ppt/slides/_rels/slide111.xml.rels><?xml version="1.0" encoding="UTF-8" standalone="yes"?>
<Relationships xmlns="http://schemas.openxmlformats.org/package/2006/relationships"><Relationship Id="rId8" Type="http://schemas.openxmlformats.org/officeDocument/2006/relationships/image" Target="../media/image188.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7.vml"/><Relationship Id="rId6" Type="http://schemas.openxmlformats.org/officeDocument/2006/relationships/oleObject" Target="../embeddings/oleObject97.bin"/><Relationship Id="rId5" Type="http://schemas.microsoft.com/office/2007/relationships/hdphoto" Target="../media/hdphoto1.wdp"/><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8.vml"/><Relationship Id="rId6" Type="http://schemas.openxmlformats.org/officeDocument/2006/relationships/oleObject" Target="../embeddings/oleObject98.bin"/><Relationship Id="rId5" Type="http://schemas.microsoft.com/office/2007/relationships/hdphoto" Target="../media/hdphoto1.wdp"/><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9.vml"/><Relationship Id="rId6" Type="http://schemas.openxmlformats.org/officeDocument/2006/relationships/oleObject" Target="../embeddings/oleObject99.bin"/><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microsoft.com/office/2007/relationships/hdphoto" Target="../media/hdphoto1.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41.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microsoft.com/office/2007/relationships/hdphoto" Target="../media/hdphoto1.wdp"/><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microsoft.com/office/2007/relationships/hdphoto" Target="../media/hdphoto1.wdp"/><Relationship Id="rId10" Type="http://schemas.openxmlformats.org/officeDocument/2006/relationships/image" Target="../media/image45.emf"/><Relationship Id="rId4" Type="http://schemas.openxmlformats.org/officeDocument/2006/relationships/image" Target="../media/image3.png"/><Relationship Id="rId9" Type="http://schemas.openxmlformats.org/officeDocument/2006/relationships/image" Target="../media/image44.emf"/></Relationships>
</file>

<file path=ppt/slides/_rels/slide25.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50.e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49.emf"/><Relationship Id="rId5" Type="http://schemas.microsoft.com/office/2007/relationships/hdphoto" Target="../media/hdphoto1.wdp"/><Relationship Id="rId10" Type="http://schemas.openxmlformats.org/officeDocument/2006/relationships/image" Target="../media/image48.emf"/><Relationship Id="rId4" Type="http://schemas.openxmlformats.org/officeDocument/2006/relationships/image" Target="../media/image3.png"/><Relationship Id="rId9" Type="http://schemas.openxmlformats.org/officeDocument/2006/relationships/image" Target="../media/image47.emf"/></Relationships>
</file>

<file path=ppt/slides/_rels/slide26.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52.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microsoft.com/office/2007/relationships/hdphoto" Target="../media/hdphoto1.wdp"/><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microsoft.com/office/2007/relationships/hdphoto" Target="../media/hdphoto1.wdp"/><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microsoft.com/office/2007/relationships/hdphoto" Target="../media/hdphoto1.wdp"/><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57.emf"/></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microsoft.com/office/2007/relationships/hdphoto" Target="../media/hdphoto1.wdp"/><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3.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62.e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24.bin"/><Relationship Id="rId11" Type="http://schemas.openxmlformats.org/officeDocument/2006/relationships/image" Target="../media/image61.emf"/><Relationship Id="rId5" Type="http://schemas.microsoft.com/office/2007/relationships/hdphoto" Target="../media/hdphoto1.wdp"/><Relationship Id="rId10" Type="http://schemas.openxmlformats.org/officeDocument/2006/relationships/image" Target="../media/image60.emf"/><Relationship Id="rId4" Type="http://schemas.openxmlformats.org/officeDocument/2006/relationships/image" Target="../media/image3.png"/><Relationship Id="rId9" Type="http://schemas.openxmlformats.org/officeDocument/2006/relationships/image" Target="../media/image59.emf"/></Relationships>
</file>

<file path=ppt/slides/_rels/slide34.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microsoft.com/office/2007/relationships/hdphoto" Target="../media/hdphoto1.wdp"/><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microsoft.com/office/2007/relationships/hdphoto" Target="../media/hdphoto1.wdp"/><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microsoft.com/office/2007/relationships/hdphoto" Target="../media/hdphoto1.wdp"/><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microsoft.com/office/2007/relationships/hdphoto" Target="../media/hdphoto1.wdp"/><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microsoft.com/office/2007/relationships/hdphoto" Target="../media/hdphoto1.wdp"/><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30.bin"/><Relationship Id="rId11" Type="http://schemas.openxmlformats.org/officeDocument/2006/relationships/image" Target="../media/image70.emf"/><Relationship Id="rId5" Type="http://schemas.microsoft.com/office/2007/relationships/hdphoto" Target="../media/hdphoto1.wdp"/><Relationship Id="rId10" Type="http://schemas.openxmlformats.org/officeDocument/2006/relationships/image" Target="../media/image69.emf"/><Relationship Id="rId4" Type="http://schemas.openxmlformats.org/officeDocument/2006/relationships/image" Target="../media/image3.png"/><Relationship Id="rId9" Type="http://schemas.openxmlformats.org/officeDocument/2006/relationships/image" Target="../media/image68.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emf"/><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microsoft.com/office/2007/relationships/hdphoto" Target="../media/hdphoto1.wdp"/><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oleObject" Target="../embeddings/oleObject32.bin"/><Relationship Id="rId5" Type="http://schemas.microsoft.com/office/2007/relationships/hdphoto" Target="../media/hdphoto1.wdp"/><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microsoft.com/office/2007/relationships/hdphoto" Target="../media/hdphoto1.wdp"/><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oleObject" Target="../embeddings/oleObject34.bin"/><Relationship Id="rId5" Type="http://schemas.microsoft.com/office/2007/relationships/hdphoto" Target="../media/hdphoto1.wdp"/><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oleObject" Target="../embeddings/oleObject35.bin"/><Relationship Id="rId5" Type="http://schemas.microsoft.com/office/2007/relationships/hdphoto" Target="../media/hdphoto1.wdp"/><Relationship Id="rId10" Type="http://schemas.openxmlformats.org/officeDocument/2006/relationships/image" Target="../media/image77.png"/><Relationship Id="rId4" Type="http://schemas.openxmlformats.org/officeDocument/2006/relationships/image" Target="../media/image3.png"/><Relationship Id="rId9" Type="http://schemas.openxmlformats.org/officeDocument/2006/relationships/image" Target="../media/image76.emf"/></Relationships>
</file>

<file path=ppt/slides/_rels/slide45.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oleObject" Target="../embeddings/oleObject36.bin"/><Relationship Id="rId5" Type="http://schemas.microsoft.com/office/2007/relationships/hdphoto" Target="../media/hdphoto1.wdp"/><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37.bin"/><Relationship Id="rId5" Type="http://schemas.microsoft.com/office/2007/relationships/hdphoto" Target="../media/hdphoto1.wdp"/><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38.bin"/><Relationship Id="rId5" Type="http://schemas.microsoft.com/office/2007/relationships/hdphoto" Target="../media/hdphoto1.wdp"/><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oleObject" Target="../embeddings/oleObject39.bin"/><Relationship Id="rId5" Type="http://schemas.microsoft.com/office/2007/relationships/hdphoto" Target="../media/hdphoto1.wdp"/><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oleObject" Target="../embeddings/oleObject40.bin"/><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3.png"/><Relationship Id="rId7"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10" Type="http://schemas.openxmlformats.org/officeDocument/2006/relationships/image" Target="../media/image12.emf"/><Relationship Id="rId4" Type="http://schemas.microsoft.com/office/2007/relationships/hdphoto" Target="../media/hdphoto1.wdp"/><Relationship Id="rId9" Type="http://schemas.openxmlformats.org/officeDocument/2006/relationships/image" Target="../media/image11.emf"/></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microsoft.com/office/2007/relationships/hdphoto" Target="../media/hdphoto1.wdp"/><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42.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2.emf"/></Relationships>
</file>

<file path=ppt/slides/_rels/slide52.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oleObject" Target="../embeddings/oleObject43.bin"/><Relationship Id="rId5" Type="http://schemas.microsoft.com/office/2007/relationships/hdphoto" Target="../media/hdphoto1.wdp"/><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44.bin"/><Relationship Id="rId5" Type="http://schemas.microsoft.com/office/2007/relationships/hdphoto" Target="../media/hdphoto1.wdp"/><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8" Type="http://schemas.openxmlformats.org/officeDocument/2006/relationships/image" Target="../media/image8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microsoft.com/office/2007/relationships/hdphoto" Target="../media/hdphoto1.wdp"/><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oleObject" Target="../embeddings/oleObject46.bin"/><Relationship Id="rId11" Type="http://schemas.openxmlformats.org/officeDocument/2006/relationships/image" Target="../media/image89.emf"/><Relationship Id="rId5" Type="http://schemas.microsoft.com/office/2007/relationships/hdphoto" Target="../media/hdphoto1.wdp"/><Relationship Id="rId10" Type="http://schemas.openxmlformats.org/officeDocument/2006/relationships/image" Target="../media/image88.emf"/><Relationship Id="rId4" Type="http://schemas.openxmlformats.org/officeDocument/2006/relationships/image" Target="../media/image3.png"/><Relationship Id="rId9" Type="http://schemas.openxmlformats.org/officeDocument/2006/relationships/image" Target="../media/image87.emf"/></Relationships>
</file>

<file path=ppt/slides/_rels/slide56.x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91.emf"/></Relationships>
</file>

<file path=ppt/slides/_rels/slide57.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oleObject48.bin"/><Relationship Id="rId5" Type="http://schemas.microsoft.com/office/2007/relationships/hdphoto" Target="../media/hdphoto1.wdp"/><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microsoft.com/office/2007/relationships/hdphoto" Target="../media/hdphoto1.wdp"/><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microsoft.com/office/2007/relationships/hdphoto" Target="../media/hdphoto1.wdp"/><Relationship Id="rId9" Type="http://schemas.openxmlformats.org/officeDocument/2006/relationships/image" Target="../media/image17.emf"/></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oleObject" Target="../embeddings/oleObject51.bin"/><Relationship Id="rId5" Type="http://schemas.microsoft.com/office/2007/relationships/hdphoto" Target="../media/hdphoto1.wdp"/><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52.bin"/><Relationship Id="rId5" Type="http://schemas.microsoft.com/office/2007/relationships/hdphoto" Target="../media/hdphoto1.wdp"/><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oleObject" Target="../embeddings/oleObject53.bin"/><Relationship Id="rId5" Type="http://schemas.microsoft.com/office/2007/relationships/hdphoto" Target="../media/hdphoto1.wdp"/><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8" Type="http://schemas.openxmlformats.org/officeDocument/2006/relationships/image" Target="../media/image95.jpe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oleObject" Target="../embeddings/oleObject54.bin"/><Relationship Id="rId5" Type="http://schemas.microsoft.com/office/2007/relationships/hdphoto" Target="../media/hdphoto1.wdp"/><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8" Type="http://schemas.openxmlformats.org/officeDocument/2006/relationships/image" Target="../media/image96.jp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oleObject" Target="../embeddings/oleObject55.bin"/><Relationship Id="rId5" Type="http://schemas.microsoft.com/office/2007/relationships/hdphoto" Target="../media/hdphoto1.wdp"/><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oleObject" Target="../embeddings/oleObject56.bin"/><Relationship Id="rId5" Type="http://schemas.microsoft.com/office/2007/relationships/hdphoto" Target="../media/hdphoto1.wdp"/><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8" Type="http://schemas.openxmlformats.org/officeDocument/2006/relationships/image" Target="../media/image97.jp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oleObject" Target="../embeddings/oleObject57.bin"/><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image" Target="../media/image3.png"/><Relationship Id="rId7" Type="http://schemas.openxmlformats.org/officeDocument/2006/relationships/image" Target="../media/image22.emf"/><Relationship Id="rId12" Type="http://schemas.openxmlformats.org/officeDocument/2006/relationships/image" Target="../media/image27.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microsoft.com/office/2007/relationships/hdphoto" Target="../media/hdphoto1.wdp"/><Relationship Id="rId9" Type="http://schemas.openxmlformats.org/officeDocument/2006/relationships/image" Target="../media/image24.emf"/><Relationship Id="rId14" Type="http://schemas.openxmlformats.org/officeDocument/2006/relationships/image" Target="../media/image29.emf"/></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oleObject" Target="../embeddings/oleObject58.bin"/><Relationship Id="rId5" Type="http://schemas.microsoft.com/office/2007/relationships/hdphoto" Target="../media/hdphoto1.wdp"/><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59.vml"/><Relationship Id="rId6" Type="http://schemas.openxmlformats.org/officeDocument/2006/relationships/oleObject" Target="../embeddings/oleObject59.bin"/><Relationship Id="rId5" Type="http://schemas.microsoft.com/office/2007/relationships/hdphoto" Target="../media/hdphoto1.wdp"/><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oleObject" Target="../embeddings/oleObject60.bin"/><Relationship Id="rId5" Type="http://schemas.microsoft.com/office/2007/relationships/hdphoto" Target="../media/hdphoto1.wdp"/><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oleObject" Target="../embeddings/oleObject61.bin"/><Relationship Id="rId5" Type="http://schemas.microsoft.com/office/2007/relationships/hdphoto" Target="../media/hdphoto1.wdp"/><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8" Type="http://schemas.openxmlformats.org/officeDocument/2006/relationships/image" Target="../media/image99.jp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oleObject" Target="../embeddings/oleObject62.bin"/><Relationship Id="rId5" Type="http://schemas.microsoft.com/office/2007/relationships/hdphoto" Target="../media/hdphoto1.wdp"/><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01.emf"/></Relationships>
</file>

<file path=ppt/slides/_rels/slide78.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oleObject" Target="../embeddings/oleObject64.bin"/><Relationship Id="rId11" Type="http://schemas.openxmlformats.org/officeDocument/2006/relationships/image" Target="../media/image105.emf"/><Relationship Id="rId5" Type="http://schemas.microsoft.com/office/2007/relationships/hdphoto" Target="../media/hdphoto1.wdp"/><Relationship Id="rId10" Type="http://schemas.openxmlformats.org/officeDocument/2006/relationships/image" Target="../media/image104.emf"/><Relationship Id="rId4" Type="http://schemas.openxmlformats.org/officeDocument/2006/relationships/image" Target="../media/image3.png"/><Relationship Id="rId9" Type="http://schemas.openxmlformats.org/officeDocument/2006/relationships/image" Target="../media/image103.emf"/></Relationships>
</file>

<file path=ppt/slides/_rels/slide79.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07.emf"/></Relationships>
</file>

<file path=ppt/slides/_rels/slide8.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3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5.emf"/><Relationship Id="rId5" Type="http://schemas.microsoft.com/office/2007/relationships/hdphoto" Target="../media/hdphoto1.wdp"/><Relationship Id="rId10" Type="http://schemas.openxmlformats.org/officeDocument/2006/relationships/image" Target="../media/image34.emf"/><Relationship Id="rId4" Type="http://schemas.openxmlformats.org/officeDocument/2006/relationships/image" Target="../media/image3.png"/><Relationship Id="rId9" Type="http://schemas.openxmlformats.org/officeDocument/2006/relationships/image" Target="../media/image33.emf"/></Relationships>
</file>

<file path=ppt/slides/_rels/slide80.x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12.emf"/><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oleObject" Target="../embeddings/oleObject66.bin"/><Relationship Id="rId11" Type="http://schemas.openxmlformats.org/officeDocument/2006/relationships/image" Target="../media/image111.emf"/><Relationship Id="rId5" Type="http://schemas.microsoft.com/office/2007/relationships/hdphoto" Target="../media/hdphoto1.wdp"/><Relationship Id="rId10" Type="http://schemas.openxmlformats.org/officeDocument/2006/relationships/image" Target="../media/image110.emf"/><Relationship Id="rId4" Type="http://schemas.openxmlformats.org/officeDocument/2006/relationships/image" Target="../media/image3.png"/><Relationship Id="rId9" Type="http://schemas.openxmlformats.org/officeDocument/2006/relationships/image" Target="../media/image109.emf"/><Relationship Id="rId14" Type="http://schemas.openxmlformats.org/officeDocument/2006/relationships/image" Target="../media/image114.emf"/></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7.vml"/><Relationship Id="rId6" Type="http://schemas.openxmlformats.org/officeDocument/2006/relationships/oleObject" Target="../embeddings/oleObject67.bin"/><Relationship Id="rId5" Type="http://schemas.microsoft.com/office/2007/relationships/hdphoto" Target="../media/hdphoto1.wdp"/><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oleObject" Target="../embeddings/oleObject68.bin"/><Relationship Id="rId5" Type="http://schemas.microsoft.com/office/2007/relationships/hdphoto" Target="../media/hdphoto1.wdp"/><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oleObject" Target="../embeddings/oleObject69.bin"/><Relationship Id="rId5" Type="http://schemas.microsoft.com/office/2007/relationships/hdphoto" Target="../media/hdphoto1.wdp"/><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0.vml"/><Relationship Id="rId6" Type="http://schemas.openxmlformats.org/officeDocument/2006/relationships/oleObject" Target="../embeddings/oleObject70.bin"/><Relationship Id="rId5" Type="http://schemas.microsoft.com/office/2007/relationships/hdphoto" Target="../media/hdphoto1.wdp"/><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oleObject" Target="../embeddings/oleObject71.bin"/><Relationship Id="rId5" Type="http://schemas.microsoft.com/office/2007/relationships/hdphoto" Target="../media/hdphoto1.wdp"/><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oleObject" Target="../embeddings/oleObject72.bin"/><Relationship Id="rId5" Type="http://schemas.microsoft.com/office/2007/relationships/hdphoto" Target="../media/hdphoto1.wdp"/><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8" Type="http://schemas.openxmlformats.org/officeDocument/2006/relationships/image" Target="../media/image115.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3.vml"/><Relationship Id="rId6" Type="http://schemas.openxmlformats.org/officeDocument/2006/relationships/oleObject" Target="../embeddings/oleObject73.bin"/><Relationship Id="rId5" Type="http://schemas.microsoft.com/office/2007/relationships/hdphoto" Target="../media/hdphoto1.wdp"/><Relationship Id="rId10" Type="http://schemas.openxmlformats.org/officeDocument/2006/relationships/image" Target="../media/image117.emf"/><Relationship Id="rId4" Type="http://schemas.openxmlformats.org/officeDocument/2006/relationships/image" Target="../media/image3.png"/><Relationship Id="rId9" Type="http://schemas.openxmlformats.org/officeDocument/2006/relationships/image" Target="../media/image116.emf"/></Relationships>
</file>

<file path=ppt/slides/_rels/slide88.xml.rels><?xml version="1.0" encoding="UTF-8" standalone="yes"?>
<Relationships xmlns="http://schemas.openxmlformats.org/package/2006/relationships"><Relationship Id="rId8" Type="http://schemas.openxmlformats.org/officeDocument/2006/relationships/image" Target="../media/image118.jpg"/><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4.vml"/><Relationship Id="rId6" Type="http://schemas.openxmlformats.org/officeDocument/2006/relationships/oleObject" Target="../embeddings/oleObject74.bin"/><Relationship Id="rId5" Type="http://schemas.microsoft.com/office/2007/relationships/hdphoto" Target="../media/hdphoto1.wdp"/><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8" Type="http://schemas.openxmlformats.org/officeDocument/2006/relationships/image" Target="../media/image119.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5.vml"/><Relationship Id="rId6" Type="http://schemas.openxmlformats.org/officeDocument/2006/relationships/oleObject" Target="../embeddings/oleObject75.bin"/><Relationship Id="rId5" Type="http://schemas.microsoft.com/office/2007/relationships/hdphoto" Target="../media/hdphoto1.wdp"/><Relationship Id="rId10" Type="http://schemas.openxmlformats.org/officeDocument/2006/relationships/image" Target="../media/image121.emf"/><Relationship Id="rId4" Type="http://schemas.openxmlformats.org/officeDocument/2006/relationships/image" Target="../media/image3.png"/><Relationship Id="rId9" Type="http://schemas.openxmlformats.org/officeDocument/2006/relationships/image" Target="../media/image120.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6.vml"/><Relationship Id="rId6" Type="http://schemas.openxmlformats.org/officeDocument/2006/relationships/oleObject" Target="../embeddings/oleObject76.bin"/><Relationship Id="rId5" Type="http://schemas.microsoft.com/office/2007/relationships/hdphoto" Target="../media/hdphoto1.wdp"/><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image" Target="../media/image128.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27.emf"/><Relationship Id="rId2" Type="http://schemas.openxmlformats.org/officeDocument/2006/relationships/slideLayout" Target="../slideLayouts/slideLayout1.xml"/><Relationship Id="rId1" Type="http://schemas.openxmlformats.org/officeDocument/2006/relationships/vmlDrawing" Target="../drawings/vmlDrawing77.vml"/><Relationship Id="rId6" Type="http://schemas.openxmlformats.org/officeDocument/2006/relationships/oleObject" Target="../embeddings/oleObject77.bin"/><Relationship Id="rId11" Type="http://schemas.openxmlformats.org/officeDocument/2006/relationships/image" Target="../media/image126.emf"/><Relationship Id="rId5" Type="http://schemas.microsoft.com/office/2007/relationships/hdphoto" Target="../media/hdphoto1.wdp"/><Relationship Id="rId10" Type="http://schemas.openxmlformats.org/officeDocument/2006/relationships/image" Target="../media/image125.emf"/><Relationship Id="rId4" Type="http://schemas.openxmlformats.org/officeDocument/2006/relationships/image" Target="../media/image3.png"/><Relationship Id="rId9" Type="http://schemas.openxmlformats.org/officeDocument/2006/relationships/image" Target="../media/image124.emf"/></Relationships>
</file>

<file path=ppt/slides/_rels/slide92.x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8.vml"/><Relationship Id="rId6" Type="http://schemas.openxmlformats.org/officeDocument/2006/relationships/oleObject" Target="../embeddings/oleObject78.bin"/><Relationship Id="rId11" Type="http://schemas.openxmlformats.org/officeDocument/2006/relationships/image" Target="../media/image132.emf"/><Relationship Id="rId5" Type="http://schemas.microsoft.com/office/2007/relationships/hdphoto" Target="../media/hdphoto1.wdp"/><Relationship Id="rId10" Type="http://schemas.openxmlformats.org/officeDocument/2006/relationships/image" Target="../media/image131.emf"/><Relationship Id="rId4" Type="http://schemas.openxmlformats.org/officeDocument/2006/relationships/image" Target="../media/image3.png"/><Relationship Id="rId9" Type="http://schemas.openxmlformats.org/officeDocument/2006/relationships/image" Target="../media/image130.emf"/></Relationships>
</file>

<file path=ppt/slides/_rels/slide93.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79.vml"/><Relationship Id="rId6" Type="http://schemas.openxmlformats.org/officeDocument/2006/relationships/oleObject" Target="../embeddings/oleObject79.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134.emf"/></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0.vml"/><Relationship Id="rId6" Type="http://schemas.openxmlformats.org/officeDocument/2006/relationships/oleObject" Target="../embeddings/oleObject80.bin"/><Relationship Id="rId5" Type="http://schemas.microsoft.com/office/2007/relationships/hdphoto" Target="../media/hdphoto1.wdp"/><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39.emf"/><Relationship Id="rId2" Type="http://schemas.openxmlformats.org/officeDocument/2006/relationships/slideLayout" Target="../slideLayouts/slideLayout1.xml"/><Relationship Id="rId1" Type="http://schemas.openxmlformats.org/officeDocument/2006/relationships/vmlDrawing" Target="../drawings/vmlDrawing81.vml"/><Relationship Id="rId6" Type="http://schemas.openxmlformats.org/officeDocument/2006/relationships/oleObject" Target="../embeddings/oleObject81.bin"/><Relationship Id="rId11" Type="http://schemas.openxmlformats.org/officeDocument/2006/relationships/image" Target="../media/image138.emf"/><Relationship Id="rId5" Type="http://schemas.microsoft.com/office/2007/relationships/hdphoto" Target="../media/hdphoto1.wdp"/><Relationship Id="rId10" Type="http://schemas.openxmlformats.org/officeDocument/2006/relationships/image" Target="../media/image137.emf"/><Relationship Id="rId4" Type="http://schemas.openxmlformats.org/officeDocument/2006/relationships/image" Target="../media/image3.png"/><Relationship Id="rId9" Type="http://schemas.openxmlformats.org/officeDocument/2006/relationships/image" Target="../media/image136.emf"/></Relationships>
</file>

<file path=ppt/slides/_rels/slide96.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44.emf"/><Relationship Id="rId2" Type="http://schemas.openxmlformats.org/officeDocument/2006/relationships/slideLayout" Target="../slideLayouts/slideLayout1.xml"/><Relationship Id="rId1" Type="http://schemas.openxmlformats.org/officeDocument/2006/relationships/vmlDrawing" Target="../drawings/vmlDrawing82.vml"/><Relationship Id="rId6" Type="http://schemas.openxmlformats.org/officeDocument/2006/relationships/oleObject" Target="../embeddings/oleObject82.bin"/><Relationship Id="rId11" Type="http://schemas.openxmlformats.org/officeDocument/2006/relationships/image" Target="../media/image143.emf"/><Relationship Id="rId5" Type="http://schemas.microsoft.com/office/2007/relationships/hdphoto" Target="../media/hdphoto1.wdp"/><Relationship Id="rId10" Type="http://schemas.openxmlformats.org/officeDocument/2006/relationships/image" Target="../media/image142.emf"/><Relationship Id="rId4" Type="http://schemas.openxmlformats.org/officeDocument/2006/relationships/image" Target="../media/image3.png"/><Relationship Id="rId9" Type="http://schemas.openxmlformats.org/officeDocument/2006/relationships/image" Target="../media/image141.emf"/></Relationships>
</file>

<file path=ppt/slides/_rels/slide97.xml.rels><?xml version="1.0" encoding="UTF-8" standalone="yes"?>
<Relationships xmlns="http://schemas.openxmlformats.org/package/2006/relationships"><Relationship Id="rId8" Type="http://schemas.openxmlformats.org/officeDocument/2006/relationships/image" Target="../media/image145.emf"/><Relationship Id="rId3" Type="http://schemas.openxmlformats.org/officeDocument/2006/relationships/image" Target="../media/image2.png"/><Relationship Id="rId7" Type="http://schemas.openxmlformats.org/officeDocument/2006/relationships/image" Target="../media/image31.wmf"/><Relationship Id="rId12" Type="http://schemas.openxmlformats.org/officeDocument/2006/relationships/image" Target="../media/image149.emf"/><Relationship Id="rId2" Type="http://schemas.openxmlformats.org/officeDocument/2006/relationships/slideLayout" Target="../slideLayouts/slideLayout1.xml"/><Relationship Id="rId1" Type="http://schemas.openxmlformats.org/officeDocument/2006/relationships/vmlDrawing" Target="../drawings/vmlDrawing83.vml"/><Relationship Id="rId6" Type="http://schemas.openxmlformats.org/officeDocument/2006/relationships/oleObject" Target="../embeddings/oleObject83.bin"/><Relationship Id="rId11" Type="http://schemas.openxmlformats.org/officeDocument/2006/relationships/image" Target="../media/image148.emf"/><Relationship Id="rId5" Type="http://schemas.microsoft.com/office/2007/relationships/hdphoto" Target="../media/hdphoto1.wdp"/><Relationship Id="rId10" Type="http://schemas.openxmlformats.org/officeDocument/2006/relationships/image" Target="../media/image147.emf"/><Relationship Id="rId4" Type="http://schemas.openxmlformats.org/officeDocument/2006/relationships/image" Target="../media/image3.png"/><Relationship Id="rId9" Type="http://schemas.openxmlformats.org/officeDocument/2006/relationships/image" Target="../media/image146.emf"/></Relationships>
</file>

<file path=ppt/slides/_rels/slide98.x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4.vml"/><Relationship Id="rId6" Type="http://schemas.openxmlformats.org/officeDocument/2006/relationships/oleObject" Target="../embeddings/oleObject84.bin"/><Relationship Id="rId11" Type="http://schemas.openxmlformats.org/officeDocument/2006/relationships/image" Target="../media/image153.png"/><Relationship Id="rId5" Type="http://schemas.microsoft.com/office/2007/relationships/hdphoto" Target="../media/hdphoto1.wdp"/><Relationship Id="rId10" Type="http://schemas.openxmlformats.org/officeDocument/2006/relationships/image" Target="../media/image152.emf"/><Relationship Id="rId4" Type="http://schemas.openxmlformats.org/officeDocument/2006/relationships/image" Target="../media/image3.png"/><Relationship Id="rId9" Type="http://schemas.openxmlformats.org/officeDocument/2006/relationships/image" Target="../media/image151.emf"/></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85.vml"/><Relationship Id="rId6" Type="http://schemas.openxmlformats.org/officeDocument/2006/relationships/oleObject" Target="../embeddings/oleObject85.bin"/><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smtClean="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初等代数方法</a:t>
            </a:r>
            <a:endPar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线性代数中有几个最基本的概念：线性方程组、行列式、矩阵、</a:t>
            </a:r>
            <a:r>
              <a:rPr lang="zh-CN" altLang="en-US" sz="2800" dirty="0" smtClean="0">
                <a:latin typeface="Times New Roman" panose="02020603050405020304" pitchFamily="18" charset="0"/>
                <a:cs typeface="Times New Roman" panose="02020603050405020304" pitchFamily="18" charset="0"/>
                <a:sym typeface="+mn-ea"/>
              </a:rPr>
              <a:t>二次型。大量</a:t>
            </a:r>
            <a:r>
              <a:rPr lang="zh-CN" altLang="en-US" sz="2800" dirty="0">
                <a:latin typeface="Times New Roman" panose="02020603050405020304" pitchFamily="18" charset="0"/>
                <a:cs typeface="Times New Roman" panose="02020603050405020304" pitchFamily="18" charset="0"/>
                <a:sym typeface="+mn-ea"/>
              </a:rPr>
              <a:t>的</a:t>
            </a:r>
            <a:r>
              <a:rPr lang="zh-CN" altLang="en-US" sz="2800" dirty="0" smtClean="0">
                <a:latin typeface="Times New Roman" panose="02020603050405020304" pitchFamily="18" charset="0"/>
                <a:cs typeface="Times New Roman" panose="02020603050405020304" pitchFamily="18" charset="0"/>
                <a:sym typeface="+mn-ea"/>
              </a:rPr>
              <a:t>科学技术问题</a:t>
            </a:r>
            <a:r>
              <a:rPr lang="zh-CN" altLang="en-US" sz="2800" dirty="0">
                <a:latin typeface="Times New Roman" panose="02020603050405020304" pitchFamily="18" charset="0"/>
                <a:cs typeface="Times New Roman" panose="02020603050405020304" pitchFamily="18" charset="0"/>
                <a:sym typeface="+mn-ea"/>
              </a:rPr>
              <a:t>，最终往往归结为解</a:t>
            </a:r>
            <a:r>
              <a:rPr lang="zh-CN" altLang="en-US" sz="2800" dirty="0" smtClean="0">
                <a:latin typeface="Times New Roman" panose="02020603050405020304" pitchFamily="18" charset="0"/>
                <a:cs typeface="Times New Roman" panose="02020603050405020304" pitchFamily="18" charset="0"/>
                <a:sym typeface="+mn-ea"/>
              </a:rPr>
              <a:t>线性方程组。大约</a:t>
            </a:r>
            <a:r>
              <a:rPr lang="en-US" altLang="zh-CN" sz="2800" dirty="0" smtClean="0">
                <a:latin typeface="Times New Roman" panose="02020603050405020304" pitchFamily="18" charset="0"/>
                <a:cs typeface="Times New Roman" panose="02020603050405020304" pitchFamily="18" charset="0"/>
                <a:sym typeface="+mn-ea"/>
              </a:rPr>
              <a:t>4000</a:t>
            </a:r>
            <a:r>
              <a:rPr lang="zh-CN" altLang="en-US" sz="2800" dirty="0" smtClean="0">
                <a:latin typeface="Times New Roman" panose="02020603050405020304" pitchFamily="18" charset="0"/>
                <a:cs typeface="Times New Roman" panose="02020603050405020304" pitchFamily="18" charset="0"/>
                <a:sym typeface="+mn-ea"/>
              </a:rPr>
              <a:t>年前，巴比伦人能求解两个未</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知数的线性方程组。公园前</a:t>
            </a:r>
            <a:r>
              <a:rPr lang="en-US" altLang="zh-CN" sz="2800" dirty="0" smtClean="0">
                <a:latin typeface="Times New Roman" panose="02020603050405020304" pitchFamily="18" charset="0"/>
                <a:cs typeface="Times New Roman" panose="02020603050405020304" pitchFamily="18" charset="0"/>
                <a:sym typeface="+mn-ea"/>
              </a:rPr>
              <a:t>200</a:t>
            </a:r>
            <a:r>
              <a:rPr lang="zh-CN" altLang="en-US" sz="2800" dirty="0" smtClean="0">
                <a:latin typeface="Times New Roman" panose="02020603050405020304" pitchFamily="18" charset="0"/>
                <a:cs typeface="Times New Roman" panose="02020603050405020304" pitchFamily="18" charset="0"/>
                <a:sym typeface="+mn-ea"/>
              </a:rPr>
              <a:t>年</a:t>
            </a:r>
            <a:r>
              <a:rPr lang="zh-CN" altLang="en-US" sz="2800" dirty="0" smtClean="0">
                <a:sym typeface="+mn-ea"/>
              </a:rPr>
              <a:t>，中国出版的“九章算术”表明已经能够求解       的方程组了。</a:t>
            </a: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4075"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5250679" y="4954891"/>
            <a:ext cx="604997" cy="311476"/>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下面，利用虚像     、反射点     、光屏上的点</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三点共线的条件，以     为变量分别表示出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再利用 </a:t>
            </a:r>
            <a:r>
              <a:rPr lang="en-US" altLang="zh-CN" sz="2800" dirty="0" err="1" smtClean="0">
                <a:latin typeface="Times New Roman" panose="02020603050405020304" pitchFamily="18" charset="0"/>
                <a:cs typeface="Times New Roman" panose="02020603050405020304" pitchFamily="18" charset="0"/>
                <a:sym typeface="+mn-ea"/>
              </a:rPr>
              <a:t>Matlab</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对      进行变步长搜索，找出有效投射点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集合的变化规律，具体步骤如下：</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977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4364457" y="2354811"/>
            <a:ext cx="365805" cy="501869"/>
          </a:xfrm>
          <a:prstGeom prst="rect">
            <a:avLst/>
          </a:prstGeom>
        </p:spPr>
      </p:pic>
      <p:pic>
        <p:nvPicPr>
          <p:cNvPr id="6" name="图片 5"/>
          <p:cNvPicPr>
            <a:picLocks noChangeAspect="1"/>
          </p:cNvPicPr>
          <p:nvPr/>
        </p:nvPicPr>
        <p:blipFill>
          <a:blip r:embed="rId9"/>
          <a:stretch>
            <a:fillRect/>
          </a:stretch>
        </p:blipFill>
        <p:spPr>
          <a:xfrm>
            <a:off x="6213614" y="2354810"/>
            <a:ext cx="365804" cy="501869"/>
          </a:xfrm>
          <a:prstGeom prst="rect">
            <a:avLst/>
          </a:prstGeom>
        </p:spPr>
      </p:pic>
      <p:pic>
        <p:nvPicPr>
          <p:cNvPr id="7" name="图片 6"/>
          <p:cNvPicPr>
            <a:picLocks noChangeAspect="1"/>
          </p:cNvPicPr>
          <p:nvPr/>
        </p:nvPicPr>
        <p:blipFill>
          <a:blip r:embed="rId10"/>
          <a:stretch>
            <a:fillRect/>
          </a:stretch>
        </p:blipFill>
        <p:spPr>
          <a:xfrm>
            <a:off x="3685109" y="2856679"/>
            <a:ext cx="376937" cy="577982"/>
          </a:xfrm>
          <a:prstGeom prst="rect">
            <a:avLst/>
          </a:prstGeom>
        </p:spPr>
      </p:pic>
      <p:pic>
        <p:nvPicPr>
          <p:cNvPr id="8" name="图片 7"/>
          <p:cNvPicPr>
            <a:picLocks noChangeAspect="1"/>
          </p:cNvPicPr>
          <p:nvPr/>
        </p:nvPicPr>
        <p:blipFill>
          <a:blip r:embed="rId11"/>
          <a:stretch>
            <a:fillRect/>
          </a:stretch>
        </p:blipFill>
        <p:spPr>
          <a:xfrm>
            <a:off x="6979623" y="2920446"/>
            <a:ext cx="1392571" cy="514900"/>
          </a:xfrm>
          <a:prstGeom prst="rect">
            <a:avLst/>
          </a:prstGeom>
        </p:spPr>
      </p:pic>
      <p:pic>
        <p:nvPicPr>
          <p:cNvPr id="11" name="图片 10"/>
          <p:cNvPicPr>
            <a:picLocks noChangeAspect="1"/>
          </p:cNvPicPr>
          <p:nvPr/>
        </p:nvPicPr>
        <p:blipFill>
          <a:blip r:embed="rId12"/>
          <a:stretch>
            <a:fillRect/>
          </a:stretch>
        </p:blipFill>
        <p:spPr>
          <a:xfrm>
            <a:off x="4544318" y="3599663"/>
            <a:ext cx="371888" cy="573074"/>
          </a:xfrm>
          <a:prstGeom prst="rect">
            <a:avLst/>
          </a:prstGeom>
        </p:spPr>
      </p:pic>
    </p:spTree>
    <p:extLst>
      <p:ext uri="{BB962C8B-B14F-4D97-AF65-F5344CB8AC3E}">
        <p14:creationId xmlns:p14="http://schemas.microsoft.com/office/powerpoint/2010/main" val="27596356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由平面解析几何知识，平面内垂直于同一条直线的两条直线互相平行，显然                  </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即</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得到</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079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5086810" y="2951846"/>
            <a:ext cx="1466390" cy="542194"/>
          </a:xfrm>
          <a:prstGeom prst="rect">
            <a:avLst/>
          </a:prstGeom>
        </p:spPr>
      </p:pic>
      <p:pic>
        <p:nvPicPr>
          <p:cNvPr id="6" name="图片 5"/>
          <p:cNvPicPr>
            <a:picLocks noChangeAspect="1"/>
          </p:cNvPicPr>
          <p:nvPr/>
        </p:nvPicPr>
        <p:blipFill>
          <a:blip r:embed="rId9"/>
          <a:stretch>
            <a:fillRect/>
          </a:stretch>
        </p:blipFill>
        <p:spPr>
          <a:xfrm>
            <a:off x="7211226" y="2905636"/>
            <a:ext cx="1897605" cy="588404"/>
          </a:xfrm>
          <a:prstGeom prst="rect">
            <a:avLst/>
          </a:prstGeom>
        </p:spPr>
      </p:pic>
      <p:pic>
        <p:nvPicPr>
          <p:cNvPr id="7" name="图片 6"/>
          <p:cNvPicPr>
            <a:picLocks noChangeAspect="1"/>
          </p:cNvPicPr>
          <p:nvPr/>
        </p:nvPicPr>
        <p:blipFill>
          <a:blip r:embed="rId10"/>
          <a:stretch>
            <a:fillRect/>
          </a:stretch>
        </p:blipFill>
        <p:spPr>
          <a:xfrm>
            <a:off x="2356373" y="3982085"/>
            <a:ext cx="4696914" cy="1662018"/>
          </a:xfrm>
          <a:prstGeom prst="rect">
            <a:avLst/>
          </a:prstGeom>
        </p:spPr>
      </p:pic>
    </p:spTree>
    <p:extLst>
      <p:ext uri="{BB962C8B-B14F-4D97-AF65-F5344CB8AC3E}">
        <p14:creationId xmlns:p14="http://schemas.microsoft.com/office/powerpoint/2010/main" val="338382319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即</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181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916994" y="3367454"/>
            <a:ext cx="5173784" cy="1673276"/>
          </a:xfrm>
          <a:prstGeom prst="rect">
            <a:avLst/>
          </a:prstGeom>
        </p:spPr>
      </p:pic>
    </p:spTree>
    <p:extLst>
      <p:ext uri="{BB962C8B-B14F-4D97-AF65-F5344CB8AC3E}">
        <p14:creationId xmlns:p14="http://schemas.microsoft.com/office/powerpoint/2010/main" val="40579270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得到</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284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737360" y="2927838"/>
            <a:ext cx="6815298" cy="2703293"/>
          </a:xfrm>
          <a:prstGeom prst="rect">
            <a:avLst/>
          </a:prstGeom>
        </p:spPr>
      </p:pic>
    </p:spTree>
    <p:extLst>
      <p:ext uri="{BB962C8B-B14F-4D97-AF65-F5344CB8AC3E}">
        <p14:creationId xmlns:p14="http://schemas.microsoft.com/office/powerpoint/2010/main" val="1261742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9452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反射光线能经过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点的充分必要条件是            三点共线，</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因为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386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7818846" y="2321169"/>
            <a:ext cx="1328282" cy="528619"/>
          </a:xfrm>
          <a:prstGeom prst="rect">
            <a:avLst/>
          </a:prstGeom>
        </p:spPr>
      </p:pic>
      <p:pic>
        <p:nvPicPr>
          <p:cNvPr id="7" name="图片 6"/>
          <p:cNvPicPr>
            <a:picLocks noChangeAspect="1"/>
          </p:cNvPicPr>
          <p:nvPr/>
        </p:nvPicPr>
        <p:blipFill>
          <a:blip r:embed="rId9"/>
          <a:stretch>
            <a:fillRect/>
          </a:stretch>
        </p:blipFill>
        <p:spPr>
          <a:xfrm>
            <a:off x="2823179" y="3081915"/>
            <a:ext cx="4928468" cy="1172959"/>
          </a:xfrm>
          <a:prstGeom prst="rect">
            <a:avLst/>
          </a:prstGeom>
        </p:spPr>
      </p:pic>
      <p:pic>
        <p:nvPicPr>
          <p:cNvPr id="8" name="图片 7"/>
          <p:cNvPicPr>
            <a:picLocks noChangeAspect="1"/>
          </p:cNvPicPr>
          <p:nvPr/>
        </p:nvPicPr>
        <p:blipFill>
          <a:blip r:embed="rId10"/>
          <a:stretch>
            <a:fillRect/>
          </a:stretch>
        </p:blipFill>
        <p:spPr>
          <a:xfrm>
            <a:off x="2823179" y="4540424"/>
            <a:ext cx="2084951" cy="562423"/>
          </a:xfrm>
          <a:prstGeom prst="rect">
            <a:avLst/>
          </a:prstGeom>
        </p:spPr>
      </p:pic>
    </p:spTree>
    <p:extLst>
      <p:ext uri="{BB962C8B-B14F-4D97-AF65-F5344CB8AC3E}">
        <p14:creationId xmlns:p14="http://schemas.microsoft.com/office/powerpoint/2010/main" val="36901798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得</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489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811368" y="3133681"/>
            <a:ext cx="7654864" cy="1696808"/>
          </a:xfrm>
          <a:prstGeom prst="rect">
            <a:avLst/>
          </a:prstGeom>
        </p:spPr>
      </p:pic>
    </p:spTree>
    <p:extLst>
      <p:ext uri="{BB962C8B-B14F-4D97-AF65-F5344CB8AC3E}">
        <p14:creationId xmlns:p14="http://schemas.microsoft.com/office/powerpoint/2010/main" val="13629133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760372"/>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将得到的                 代入上式可得到     与                     的</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方程组。从而，对于任一给定的    ，求出     ，可以得到</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以     为变量表达的                    的值，根据    值的有效个数，便可确定有效投射点的个数，从而校验线光源区段划分的正确性。</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591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315420" y="2294793"/>
            <a:ext cx="1413953" cy="538070"/>
          </a:xfrm>
          <a:prstGeom prst="rect">
            <a:avLst/>
          </a:prstGeom>
        </p:spPr>
      </p:pic>
      <p:pic>
        <p:nvPicPr>
          <p:cNvPr id="6" name="图片 5"/>
          <p:cNvPicPr>
            <a:picLocks noChangeAspect="1"/>
          </p:cNvPicPr>
          <p:nvPr/>
        </p:nvPicPr>
        <p:blipFill>
          <a:blip r:embed="rId9"/>
          <a:stretch>
            <a:fillRect/>
          </a:stretch>
        </p:blipFill>
        <p:spPr>
          <a:xfrm>
            <a:off x="7311121" y="2273853"/>
            <a:ext cx="364564" cy="559010"/>
          </a:xfrm>
          <a:prstGeom prst="rect">
            <a:avLst/>
          </a:prstGeom>
        </p:spPr>
      </p:pic>
      <p:pic>
        <p:nvPicPr>
          <p:cNvPr id="7" name="图片 6"/>
          <p:cNvPicPr>
            <a:picLocks noChangeAspect="1"/>
          </p:cNvPicPr>
          <p:nvPr/>
        </p:nvPicPr>
        <p:blipFill>
          <a:blip r:embed="rId10"/>
          <a:stretch>
            <a:fillRect/>
          </a:stretch>
        </p:blipFill>
        <p:spPr>
          <a:xfrm>
            <a:off x="8104382" y="2343976"/>
            <a:ext cx="2006771" cy="488887"/>
          </a:xfrm>
          <a:prstGeom prst="rect">
            <a:avLst/>
          </a:prstGeom>
        </p:spPr>
      </p:pic>
      <p:pic>
        <p:nvPicPr>
          <p:cNvPr id="8" name="图片 7"/>
          <p:cNvPicPr>
            <a:picLocks noChangeAspect="1"/>
          </p:cNvPicPr>
          <p:nvPr/>
        </p:nvPicPr>
        <p:blipFill>
          <a:blip r:embed="rId11"/>
          <a:stretch>
            <a:fillRect/>
          </a:stretch>
        </p:blipFill>
        <p:spPr>
          <a:xfrm>
            <a:off x="6833116" y="3004866"/>
            <a:ext cx="365792" cy="560881"/>
          </a:xfrm>
          <a:prstGeom prst="rect">
            <a:avLst/>
          </a:prstGeom>
        </p:spPr>
      </p:pic>
      <p:pic>
        <p:nvPicPr>
          <p:cNvPr id="11" name="图片 10"/>
          <p:cNvPicPr>
            <a:picLocks noChangeAspect="1"/>
          </p:cNvPicPr>
          <p:nvPr/>
        </p:nvPicPr>
        <p:blipFill>
          <a:blip r:embed="rId12"/>
          <a:stretch>
            <a:fillRect/>
          </a:stretch>
        </p:blipFill>
        <p:spPr>
          <a:xfrm>
            <a:off x="8257528" y="3052022"/>
            <a:ext cx="392181" cy="538056"/>
          </a:xfrm>
          <a:prstGeom prst="rect">
            <a:avLst/>
          </a:prstGeom>
        </p:spPr>
      </p:pic>
      <p:pic>
        <p:nvPicPr>
          <p:cNvPr id="13" name="图片 12"/>
          <p:cNvPicPr>
            <a:picLocks noChangeAspect="1"/>
          </p:cNvPicPr>
          <p:nvPr/>
        </p:nvPicPr>
        <p:blipFill>
          <a:blip r:embed="rId11"/>
          <a:stretch>
            <a:fillRect/>
          </a:stretch>
        </p:blipFill>
        <p:spPr>
          <a:xfrm>
            <a:off x="2246712" y="3701644"/>
            <a:ext cx="365792" cy="560881"/>
          </a:xfrm>
          <a:prstGeom prst="rect">
            <a:avLst/>
          </a:prstGeom>
        </p:spPr>
      </p:pic>
      <p:pic>
        <p:nvPicPr>
          <p:cNvPr id="14" name="图片 13"/>
          <p:cNvPicPr>
            <a:picLocks noChangeAspect="1"/>
          </p:cNvPicPr>
          <p:nvPr/>
        </p:nvPicPr>
        <p:blipFill>
          <a:blip r:embed="rId13"/>
          <a:stretch>
            <a:fillRect/>
          </a:stretch>
        </p:blipFill>
        <p:spPr>
          <a:xfrm>
            <a:off x="4746587" y="3838431"/>
            <a:ext cx="2011854" cy="487722"/>
          </a:xfrm>
          <a:prstGeom prst="rect">
            <a:avLst/>
          </a:prstGeom>
        </p:spPr>
      </p:pic>
      <p:pic>
        <p:nvPicPr>
          <p:cNvPr id="15" name="图片 14"/>
          <p:cNvPicPr>
            <a:picLocks noChangeAspect="1"/>
          </p:cNvPicPr>
          <p:nvPr/>
        </p:nvPicPr>
        <p:blipFill>
          <a:blip r:embed="rId14"/>
          <a:stretch>
            <a:fillRect/>
          </a:stretch>
        </p:blipFill>
        <p:spPr>
          <a:xfrm>
            <a:off x="8273219" y="3779473"/>
            <a:ext cx="390178" cy="536494"/>
          </a:xfrm>
          <a:prstGeom prst="rect">
            <a:avLst/>
          </a:prstGeom>
        </p:spPr>
      </p:pic>
    </p:spTree>
    <p:extLst>
      <p:ext uri="{BB962C8B-B14F-4D97-AF65-F5344CB8AC3E}">
        <p14:creationId xmlns:p14="http://schemas.microsoft.com/office/powerpoint/2010/main" val="355969631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即线光源有如下划分</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1</a:t>
            </a:r>
            <a:r>
              <a:rPr lang="zh-CN" altLang="en-US" sz="2800" dirty="0" smtClean="0">
                <a:latin typeface="Times New Roman" panose="02020603050405020304" pitchFamily="18" charset="0"/>
                <a:cs typeface="Times New Roman" panose="02020603050405020304" pitchFamily="18" charset="0"/>
                <a:sym typeface="+mn-ea"/>
              </a:rPr>
              <a:t>）当                  时，没有反射线经过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）当                  时，有</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条反射线经过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3</a:t>
            </a:r>
            <a:r>
              <a:rPr lang="zh-CN" altLang="en-US" sz="2800" dirty="0" smtClean="0">
                <a:latin typeface="Times New Roman" panose="02020603050405020304" pitchFamily="18" charset="0"/>
                <a:cs typeface="Times New Roman" panose="02020603050405020304" pitchFamily="18" charset="0"/>
                <a:sym typeface="+mn-ea"/>
              </a:rPr>
              <a:t>）当                             时，有</a:t>
            </a:r>
            <a:r>
              <a:rPr lang="en-US" altLang="zh-CN" sz="2800" dirty="0" smtClean="0">
                <a:latin typeface="Times New Roman" panose="02020603050405020304" pitchFamily="18" charset="0"/>
                <a:cs typeface="Times New Roman" panose="02020603050405020304" pitchFamily="18" charset="0"/>
                <a:sym typeface="+mn-ea"/>
              </a:rPr>
              <a:t>4</a:t>
            </a:r>
            <a:r>
              <a:rPr lang="zh-CN" altLang="en-US" sz="2800" dirty="0" smtClean="0">
                <a:latin typeface="Times New Roman" panose="02020603050405020304" pitchFamily="18" charset="0"/>
                <a:cs typeface="Times New Roman" panose="02020603050405020304" pitchFamily="18" charset="0"/>
                <a:sym typeface="+mn-ea"/>
              </a:rPr>
              <a:t>条反射线经过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694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093525" y="3042138"/>
            <a:ext cx="1594502" cy="494812"/>
          </a:xfrm>
          <a:prstGeom prst="rect">
            <a:avLst/>
          </a:prstGeom>
        </p:spPr>
      </p:pic>
      <p:pic>
        <p:nvPicPr>
          <p:cNvPr id="6" name="图片 5"/>
          <p:cNvPicPr>
            <a:picLocks noChangeAspect="1"/>
          </p:cNvPicPr>
          <p:nvPr/>
        </p:nvPicPr>
        <p:blipFill>
          <a:blip r:embed="rId9"/>
          <a:stretch>
            <a:fillRect/>
          </a:stretch>
        </p:blipFill>
        <p:spPr>
          <a:xfrm>
            <a:off x="3093525" y="3823883"/>
            <a:ext cx="1594502" cy="494812"/>
          </a:xfrm>
          <a:prstGeom prst="rect">
            <a:avLst/>
          </a:prstGeom>
        </p:spPr>
      </p:pic>
      <p:pic>
        <p:nvPicPr>
          <p:cNvPr id="7" name="图片 6"/>
          <p:cNvPicPr>
            <a:picLocks noChangeAspect="1"/>
          </p:cNvPicPr>
          <p:nvPr/>
        </p:nvPicPr>
        <p:blipFill>
          <a:blip r:embed="rId10"/>
          <a:stretch>
            <a:fillRect/>
          </a:stretch>
        </p:blipFill>
        <p:spPr>
          <a:xfrm>
            <a:off x="3015145" y="4576988"/>
            <a:ext cx="2623655" cy="468434"/>
          </a:xfrm>
          <a:prstGeom prst="rect">
            <a:avLst/>
          </a:prstGeom>
        </p:spPr>
      </p:pic>
    </p:spTree>
    <p:extLst>
      <p:ext uri="{BB962C8B-B14F-4D97-AF65-F5344CB8AC3E}">
        <p14:creationId xmlns:p14="http://schemas.microsoft.com/office/powerpoint/2010/main" val="3560378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59" y="2192020"/>
            <a:ext cx="9560755"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4</a:t>
            </a:r>
            <a:r>
              <a:rPr lang="zh-CN" altLang="en-US" sz="2800" dirty="0" smtClean="0">
                <a:latin typeface="Times New Roman" panose="02020603050405020304" pitchFamily="18" charset="0"/>
                <a:cs typeface="Times New Roman" panose="02020603050405020304" pitchFamily="18" charset="0"/>
                <a:sym typeface="+mn-ea"/>
              </a:rPr>
              <a:t>）当                    时，有</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条反射线经过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同理当反射光线经过</a:t>
            </a:r>
            <a:r>
              <a:rPr lang="en-US" altLang="zh-CN" sz="2800" dirty="0" smtClean="0">
                <a:latin typeface="Times New Roman" panose="02020603050405020304" pitchFamily="18" charset="0"/>
                <a:cs typeface="Times New Roman" panose="02020603050405020304" pitchFamily="18" charset="0"/>
                <a:sym typeface="+mn-ea"/>
              </a:rPr>
              <a:t>B</a:t>
            </a:r>
            <a:r>
              <a:rPr lang="zh-CN" altLang="en-US" sz="2800" dirty="0" smtClean="0">
                <a:latin typeface="Times New Roman" panose="02020603050405020304" pitchFamily="18" charset="0"/>
                <a:cs typeface="Times New Roman" panose="02020603050405020304" pitchFamily="18" charset="0"/>
                <a:sym typeface="+mn-ea"/>
              </a:rPr>
              <a:t>点时亦可进行相同分析，划分如下：</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1</a:t>
            </a:r>
            <a:r>
              <a:rPr lang="zh-CN" altLang="en-US" sz="2800" dirty="0" smtClean="0">
                <a:latin typeface="Times New Roman" panose="02020603050405020304" pitchFamily="18" charset="0"/>
                <a:cs typeface="Times New Roman" panose="02020603050405020304" pitchFamily="18" charset="0"/>
                <a:sym typeface="+mn-ea"/>
              </a:rPr>
              <a:t>）当                   时，没有反射光线经过</a:t>
            </a:r>
            <a:r>
              <a:rPr lang="en-US" altLang="zh-CN" sz="2800" dirty="0" smtClean="0">
                <a:latin typeface="Times New Roman" panose="02020603050405020304" pitchFamily="18" charset="0"/>
                <a:cs typeface="Times New Roman" panose="02020603050405020304" pitchFamily="18" charset="0"/>
                <a:sym typeface="+mn-ea"/>
              </a:rPr>
              <a:t>B</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）当                                时，有</a:t>
            </a:r>
            <a:r>
              <a:rPr lang="en-US" altLang="zh-CN" sz="2800" dirty="0" smtClean="0">
                <a:latin typeface="Times New Roman" panose="02020603050405020304" pitchFamily="18" charset="0"/>
                <a:cs typeface="Times New Roman" panose="02020603050405020304" pitchFamily="18" charset="0"/>
                <a:sym typeface="+mn-ea"/>
              </a:rPr>
              <a:t>4</a:t>
            </a:r>
            <a:r>
              <a:rPr lang="zh-CN" altLang="en-US" sz="2800" dirty="0" smtClean="0">
                <a:latin typeface="Times New Roman" panose="02020603050405020304" pitchFamily="18" charset="0"/>
                <a:cs typeface="Times New Roman" panose="02020603050405020304" pitchFamily="18" charset="0"/>
                <a:sym typeface="+mn-ea"/>
              </a:rPr>
              <a:t>条反射光经过</a:t>
            </a:r>
            <a:r>
              <a:rPr lang="en-US" altLang="zh-CN" sz="2800" dirty="0" smtClean="0">
                <a:latin typeface="Times New Roman" panose="02020603050405020304" pitchFamily="18" charset="0"/>
                <a:cs typeface="Times New Roman" panose="02020603050405020304" pitchFamily="18" charset="0"/>
                <a:sym typeface="+mn-ea"/>
              </a:rPr>
              <a:t>B</a:t>
            </a:r>
            <a:r>
              <a:rPr lang="zh-CN" altLang="en-US" sz="2800" dirty="0" smtClean="0">
                <a:latin typeface="Times New Roman" panose="02020603050405020304" pitchFamily="18" charset="0"/>
                <a:cs typeface="Times New Roman" panose="02020603050405020304" pitchFamily="18" charset="0"/>
                <a:sym typeface="+mn-ea"/>
              </a:rPr>
              <a:t>点；</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796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096460" y="2303586"/>
            <a:ext cx="1762893" cy="560412"/>
          </a:xfrm>
          <a:prstGeom prst="rect">
            <a:avLst/>
          </a:prstGeom>
        </p:spPr>
      </p:pic>
      <p:pic>
        <p:nvPicPr>
          <p:cNvPr id="6" name="图片 5"/>
          <p:cNvPicPr>
            <a:picLocks noChangeAspect="1"/>
          </p:cNvPicPr>
          <p:nvPr/>
        </p:nvPicPr>
        <p:blipFill>
          <a:blip r:embed="rId9"/>
          <a:stretch>
            <a:fillRect/>
          </a:stretch>
        </p:blipFill>
        <p:spPr>
          <a:xfrm>
            <a:off x="3096460" y="3771900"/>
            <a:ext cx="1691643" cy="531282"/>
          </a:xfrm>
          <a:prstGeom prst="rect">
            <a:avLst/>
          </a:prstGeom>
        </p:spPr>
      </p:pic>
      <p:pic>
        <p:nvPicPr>
          <p:cNvPr id="7" name="图片 6"/>
          <p:cNvPicPr>
            <a:picLocks noChangeAspect="1"/>
          </p:cNvPicPr>
          <p:nvPr/>
        </p:nvPicPr>
        <p:blipFill>
          <a:blip r:embed="rId10"/>
          <a:stretch>
            <a:fillRect/>
          </a:stretch>
        </p:blipFill>
        <p:spPr>
          <a:xfrm>
            <a:off x="3096460" y="4500210"/>
            <a:ext cx="2859920" cy="538268"/>
          </a:xfrm>
          <a:prstGeom prst="rect">
            <a:avLst/>
          </a:prstGeom>
        </p:spPr>
      </p:pic>
    </p:spTree>
    <p:extLst>
      <p:ext uri="{BB962C8B-B14F-4D97-AF65-F5344CB8AC3E}">
        <p14:creationId xmlns:p14="http://schemas.microsoft.com/office/powerpoint/2010/main" val="40480633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3</a:t>
            </a:r>
            <a:r>
              <a:rPr lang="zh-CN" altLang="en-US" sz="2800" dirty="0" smtClean="0">
                <a:latin typeface="Times New Roman" panose="02020603050405020304" pitchFamily="18" charset="0"/>
                <a:cs typeface="Times New Roman" panose="02020603050405020304" pitchFamily="18" charset="0"/>
                <a:sym typeface="+mn-ea"/>
              </a:rPr>
              <a:t>）当                 时，有</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条反射光经过</a:t>
            </a:r>
            <a:r>
              <a:rPr lang="en-US" altLang="zh-CN" sz="2800" dirty="0" smtClean="0">
                <a:latin typeface="Times New Roman" panose="02020603050405020304" pitchFamily="18" charset="0"/>
                <a:cs typeface="Times New Roman" panose="02020603050405020304" pitchFamily="18" charset="0"/>
                <a:sym typeface="+mn-ea"/>
              </a:rPr>
              <a:t>B</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很显然，以上对线光源的分段对应着不同的积分域</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欲求 </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C </a:t>
            </a:r>
            <a:r>
              <a:rPr lang="zh-CN" altLang="en-US" sz="2800" dirty="0">
                <a:latin typeface="Times New Roman" panose="02020603050405020304" pitchFamily="18" charset="0"/>
                <a:cs typeface="Times New Roman" panose="02020603050405020304" pitchFamily="18" charset="0"/>
                <a:sym typeface="+mn-ea"/>
              </a:rPr>
              <a:t>点的光强度，只需对</a:t>
            </a:r>
            <a:r>
              <a:rPr lang="zh-CN" altLang="en-US" sz="2800" dirty="0" smtClean="0">
                <a:latin typeface="Times New Roman" panose="02020603050405020304" pitchFamily="18" charset="0"/>
                <a:cs typeface="Times New Roman" panose="02020603050405020304" pitchFamily="18" charset="0"/>
                <a:sym typeface="+mn-ea"/>
              </a:rPr>
              <a:t>点光源</a:t>
            </a:r>
            <a:r>
              <a:rPr lang="zh-CN" altLang="en-US" sz="2800" dirty="0">
                <a:latin typeface="Times New Roman" panose="02020603050405020304" pitchFamily="18" charset="0"/>
                <a:cs typeface="Times New Roman" panose="02020603050405020304" pitchFamily="18" charset="0"/>
                <a:sym typeface="+mn-ea"/>
              </a:rPr>
              <a:t>的功率分段积分求和即</a:t>
            </a:r>
            <a:r>
              <a:rPr lang="zh-CN" altLang="en-US" sz="2800" dirty="0" smtClean="0">
                <a:latin typeface="Times New Roman" panose="02020603050405020304" pitchFamily="18" charset="0"/>
                <a:cs typeface="Times New Roman" panose="02020603050405020304" pitchFamily="18" charset="0"/>
                <a:sym typeface="+mn-ea"/>
              </a:rPr>
              <a:t>可。</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6898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088709" y="2333221"/>
            <a:ext cx="1448122" cy="513585"/>
          </a:xfrm>
          <a:prstGeom prst="rect">
            <a:avLst/>
          </a:prstGeom>
        </p:spPr>
      </p:pic>
    </p:spTree>
    <p:extLst>
      <p:ext uri="{BB962C8B-B14F-4D97-AF65-F5344CB8AC3E}">
        <p14:creationId xmlns:p14="http://schemas.microsoft.com/office/powerpoint/2010/main" val="4101949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420878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简单方程               </a:t>
            </a:r>
            <a:r>
              <a:rPr lang="zh-CN" altLang="en-US" sz="2800" dirty="0" smtClean="0">
                <a:latin typeface="Times New Roman" panose="02020603050405020304" pitchFamily="18" charset="0"/>
                <a:cs typeface="Times New Roman" panose="02020603050405020304" pitchFamily="18" charset="0"/>
                <a:sym typeface="+mn-ea"/>
              </a:rPr>
              <a:t>是</a:t>
            </a:r>
            <a:r>
              <a:rPr lang="zh-CN" altLang="en-US" sz="2800" dirty="0">
                <a:latin typeface="Times New Roman" panose="02020603050405020304" pitchFamily="18" charset="0"/>
                <a:cs typeface="Times New Roman" panose="02020603050405020304" pitchFamily="18" charset="0"/>
                <a:sym typeface="+mn-ea"/>
              </a:rPr>
              <a:t>一个古老的问题，莱布尼兹、拉格朗日、凯利 </a:t>
            </a:r>
            <a:r>
              <a:rPr lang="en-US" altLang="zh-CN" sz="2800" dirty="0">
                <a:latin typeface="Times New Roman" panose="02020603050405020304" pitchFamily="18" charset="0"/>
                <a:cs typeface="Times New Roman" panose="02020603050405020304" pitchFamily="18" charset="0"/>
                <a:sym typeface="+mn-ea"/>
              </a:rPr>
              <a:t>(Cayley)</a:t>
            </a:r>
            <a:r>
              <a:rPr lang="zh-CN" altLang="en-US" sz="2800" dirty="0">
                <a:latin typeface="Times New Roman" panose="02020603050405020304" pitchFamily="18" charset="0"/>
                <a:cs typeface="Times New Roman" panose="02020603050405020304" pitchFamily="18" charset="0"/>
                <a:sym typeface="+mn-ea"/>
              </a:rPr>
              <a:t>和欧拉都</a:t>
            </a:r>
            <a:r>
              <a:rPr lang="zh-CN" altLang="en-US" sz="2800" dirty="0" smtClean="0">
                <a:latin typeface="Times New Roman" panose="02020603050405020304" pitchFamily="18" charset="0"/>
                <a:cs typeface="Times New Roman" panose="02020603050405020304" pitchFamily="18" charset="0"/>
                <a:sym typeface="+mn-ea"/>
              </a:rPr>
              <a:t>有贡献。</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十九世纪</a:t>
            </a:r>
            <a:r>
              <a:rPr lang="zh-CN" altLang="en-US" sz="2800" dirty="0">
                <a:latin typeface="Times New Roman" panose="02020603050405020304" pitchFamily="18" charset="0"/>
                <a:cs typeface="Times New Roman" panose="02020603050405020304" pitchFamily="18" charset="0"/>
                <a:sym typeface="+mn-ea"/>
              </a:rPr>
              <a:t>，高斯提出</a:t>
            </a:r>
            <a:r>
              <a:rPr lang="zh-CN" altLang="en-US" sz="2800" dirty="0" smtClean="0">
                <a:latin typeface="Times New Roman" panose="02020603050405020304" pitchFamily="18" charset="0"/>
                <a:cs typeface="Times New Roman" panose="02020603050405020304" pitchFamily="18" charset="0"/>
                <a:sym typeface="+mn-ea"/>
              </a:rPr>
              <a:t>了消</a:t>
            </a:r>
            <a:r>
              <a:rPr lang="zh-CN" altLang="en-US" sz="2800" dirty="0">
                <a:latin typeface="Times New Roman" panose="02020603050405020304" pitchFamily="18" charset="0"/>
                <a:cs typeface="Times New Roman" panose="02020603050405020304" pitchFamily="18" charset="0"/>
                <a:sym typeface="+mn-ea"/>
              </a:rPr>
              <a:t>去</a:t>
            </a:r>
            <a:r>
              <a:rPr lang="zh-CN" altLang="en-US" sz="2800" dirty="0" smtClean="0">
                <a:latin typeface="Times New Roman" panose="02020603050405020304" pitchFamily="18" charset="0"/>
                <a:cs typeface="Times New Roman" panose="02020603050405020304" pitchFamily="18" charset="0"/>
                <a:sym typeface="+mn-ea"/>
              </a:rPr>
              <a:t>法，</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1848</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J</a:t>
            </a:r>
            <a:r>
              <a:rPr lang="en-US" altLang="zh-CN" sz="2800" dirty="0" smtClean="0">
                <a:latin typeface="Times New Roman" panose="02020603050405020304" pitchFamily="18" charset="0"/>
                <a:cs typeface="Times New Roman" panose="02020603050405020304" pitchFamily="18" charset="0"/>
                <a:sym typeface="+mn-ea"/>
              </a:rPr>
              <a:t>. J. Sylvester </a:t>
            </a:r>
            <a:r>
              <a:rPr lang="zh-CN" altLang="en-US" sz="2800" dirty="0">
                <a:latin typeface="Times New Roman" panose="02020603050405020304" pitchFamily="18" charset="0"/>
                <a:cs typeface="Times New Roman" panose="02020603050405020304" pitchFamily="18" charset="0"/>
                <a:sym typeface="+mn-ea"/>
              </a:rPr>
              <a:t>提出的 “矩阵”概念</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1855 </a:t>
            </a:r>
            <a:r>
              <a:rPr lang="zh-CN" altLang="en-US" sz="2800" dirty="0">
                <a:latin typeface="Times New Roman" panose="02020603050405020304" pitchFamily="18" charset="0"/>
                <a:cs typeface="Times New Roman" panose="02020603050405020304" pitchFamily="18" charset="0"/>
                <a:sym typeface="+mn-ea"/>
              </a:rPr>
              <a:t>年亚瑟凯莱引进了矩阵乘法和矩阵</a:t>
            </a:r>
            <a:r>
              <a:rPr lang="zh-CN" altLang="en-US" sz="2800" dirty="0" smtClean="0">
                <a:latin typeface="Times New Roman" panose="02020603050405020304" pitchFamily="18" charset="0"/>
                <a:cs typeface="Times New Roman" panose="02020603050405020304" pitchFamily="18" charset="0"/>
                <a:sym typeface="+mn-ea"/>
              </a:rPr>
              <a:t>代数。</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212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255606" y="2414905"/>
            <a:ext cx="1492239" cy="357558"/>
          </a:xfrm>
          <a:prstGeom prst="rect">
            <a:avLst/>
          </a:prstGeom>
        </p:spPr>
      </p:pic>
    </p:spTree>
    <p:extLst>
      <p:ext uri="{BB962C8B-B14F-4D97-AF65-F5344CB8AC3E}">
        <p14:creationId xmlns:p14="http://schemas.microsoft.com/office/powerpoint/2010/main" val="132205533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记线光源的功率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线光源长度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设</a:t>
            </a:r>
            <a:r>
              <a:rPr lang="zh-CN" altLang="en-US" sz="2800" dirty="0">
                <a:latin typeface="Times New Roman" panose="02020603050405020304" pitchFamily="18" charset="0"/>
                <a:cs typeface="Times New Roman" panose="02020603050405020304" pitchFamily="18" charset="0"/>
                <a:sym typeface="+mn-ea"/>
              </a:rPr>
              <a:t>从线光源上任意一点经过反射或直射到达指定点</a:t>
            </a:r>
            <a:r>
              <a:rPr lang="zh-CN" altLang="en-US" sz="2800" dirty="0" smtClean="0">
                <a:latin typeface="Times New Roman" panose="02020603050405020304" pitchFamily="18" charset="0"/>
                <a:cs typeface="Times New Roman" panose="02020603050405020304" pitchFamily="18" charset="0"/>
                <a:sym typeface="+mn-ea"/>
              </a:rPr>
              <a:t>的总</a:t>
            </a:r>
            <a:r>
              <a:rPr lang="zh-CN" altLang="en-US" sz="2800" dirty="0">
                <a:latin typeface="Times New Roman" panose="02020603050405020304" pitchFamily="18" charset="0"/>
                <a:cs typeface="Times New Roman" panose="02020603050405020304" pitchFamily="18" charset="0"/>
                <a:sym typeface="+mn-ea"/>
              </a:rPr>
              <a:t>光线条数为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，根据光照强度与光强成正比，与距离的平方成反比，光通量            光效（其中光效为定值）</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光强              ，照度            ，则可建立以下模型：</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7001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6801771" y="2353358"/>
            <a:ext cx="535188" cy="424785"/>
          </a:xfrm>
          <a:prstGeom prst="rect">
            <a:avLst/>
          </a:prstGeom>
        </p:spPr>
      </p:pic>
      <p:pic>
        <p:nvPicPr>
          <p:cNvPr id="6" name="图片 5"/>
          <p:cNvPicPr>
            <a:picLocks noChangeAspect="1"/>
          </p:cNvPicPr>
          <p:nvPr/>
        </p:nvPicPr>
        <p:blipFill>
          <a:blip r:embed="rId9"/>
          <a:stretch>
            <a:fillRect/>
          </a:stretch>
        </p:blipFill>
        <p:spPr>
          <a:xfrm>
            <a:off x="3639689" y="3672949"/>
            <a:ext cx="316850" cy="438164"/>
          </a:xfrm>
          <a:prstGeom prst="rect">
            <a:avLst/>
          </a:prstGeom>
        </p:spPr>
      </p:pic>
      <p:pic>
        <p:nvPicPr>
          <p:cNvPr id="7" name="图片 6"/>
          <p:cNvPicPr>
            <a:picLocks noChangeAspect="1"/>
          </p:cNvPicPr>
          <p:nvPr/>
        </p:nvPicPr>
        <p:blipFill>
          <a:blip r:embed="rId10"/>
          <a:stretch>
            <a:fillRect/>
          </a:stretch>
        </p:blipFill>
        <p:spPr>
          <a:xfrm>
            <a:off x="4333972" y="2418670"/>
            <a:ext cx="396289" cy="359473"/>
          </a:xfrm>
          <a:prstGeom prst="rect">
            <a:avLst/>
          </a:prstGeom>
        </p:spPr>
      </p:pic>
      <p:pic>
        <p:nvPicPr>
          <p:cNvPr id="8" name="图片 7"/>
          <p:cNvPicPr>
            <a:picLocks noChangeAspect="1"/>
          </p:cNvPicPr>
          <p:nvPr/>
        </p:nvPicPr>
        <p:blipFill>
          <a:blip r:embed="rId11"/>
          <a:stretch>
            <a:fillRect/>
          </a:stretch>
        </p:blipFill>
        <p:spPr>
          <a:xfrm>
            <a:off x="4941999" y="4325815"/>
            <a:ext cx="1223224" cy="340165"/>
          </a:xfrm>
          <a:prstGeom prst="rect">
            <a:avLst/>
          </a:prstGeom>
        </p:spPr>
      </p:pic>
      <p:pic>
        <p:nvPicPr>
          <p:cNvPr id="11" name="图片 10"/>
          <p:cNvPicPr>
            <a:picLocks noChangeAspect="1"/>
          </p:cNvPicPr>
          <p:nvPr/>
        </p:nvPicPr>
        <p:blipFill>
          <a:blip r:embed="rId12"/>
          <a:stretch>
            <a:fillRect/>
          </a:stretch>
        </p:blipFill>
        <p:spPr>
          <a:xfrm>
            <a:off x="2658953" y="4850468"/>
            <a:ext cx="980736" cy="798382"/>
          </a:xfrm>
          <a:prstGeom prst="rect">
            <a:avLst/>
          </a:prstGeom>
        </p:spPr>
      </p:pic>
      <p:pic>
        <p:nvPicPr>
          <p:cNvPr id="13" name="图片 12"/>
          <p:cNvPicPr>
            <a:picLocks noChangeAspect="1"/>
          </p:cNvPicPr>
          <p:nvPr/>
        </p:nvPicPr>
        <p:blipFill>
          <a:blip r:embed="rId13"/>
          <a:stretch>
            <a:fillRect/>
          </a:stretch>
        </p:blipFill>
        <p:spPr>
          <a:xfrm>
            <a:off x="4847098" y="4850468"/>
            <a:ext cx="1026163" cy="890487"/>
          </a:xfrm>
          <a:prstGeom prst="rect">
            <a:avLst/>
          </a:prstGeom>
        </p:spPr>
      </p:pic>
    </p:spTree>
    <p:extLst>
      <p:ext uri="{BB962C8B-B14F-4D97-AF65-F5344CB8AC3E}">
        <p14:creationId xmlns:p14="http://schemas.microsoft.com/office/powerpoint/2010/main" val="8640085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527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1343976" y="2560662"/>
            <a:ext cx="4294824" cy="2624905"/>
          </a:xfrm>
          <a:prstGeom prst="rect">
            <a:avLst/>
          </a:prstGeom>
        </p:spPr>
      </p:pic>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225752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小结：此题运用到了立体几何、解析几何</a:t>
            </a:r>
            <a:r>
              <a:rPr lang="zh-CN" altLang="en-US" sz="2800" dirty="0" smtClean="0">
                <a:latin typeface="Times New Roman" panose="02020603050405020304" pitchFamily="18" charset="0"/>
                <a:cs typeface="Times New Roman" panose="02020603050405020304" pitchFamily="18" charset="0"/>
                <a:sym typeface="+mn-ea"/>
              </a:rPr>
              <a:t>、大量</a:t>
            </a:r>
            <a:r>
              <a:rPr lang="zh-CN" altLang="en-US" sz="2800" dirty="0">
                <a:latin typeface="Times New Roman" panose="02020603050405020304" pitchFamily="18" charset="0"/>
                <a:cs typeface="Times New Roman" panose="02020603050405020304" pitchFamily="18" charset="0"/>
                <a:sym typeface="+mn-ea"/>
              </a:rPr>
              <a:t>物理</a:t>
            </a:r>
            <a:r>
              <a:rPr lang="zh-CN" altLang="en-US" sz="2800" dirty="0" smtClean="0">
                <a:latin typeface="Times New Roman" panose="02020603050405020304" pitchFamily="18" charset="0"/>
                <a:cs typeface="Times New Roman" panose="02020603050405020304" pitchFamily="18" charset="0"/>
                <a:sym typeface="+mn-ea"/>
              </a:rPr>
              <a:t>知识</a:t>
            </a:r>
            <a:r>
              <a:rPr lang="zh-CN" altLang="en-US" sz="2800" dirty="0">
                <a:latin typeface="Times New Roman" panose="02020603050405020304" pitchFamily="18" charset="0"/>
                <a:cs typeface="Times New Roman" panose="02020603050405020304" pitchFamily="18" charset="0"/>
                <a:sym typeface="+mn-ea"/>
              </a:rPr>
              <a:t>，尤其以</a:t>
            </a:r>
            <a:r>
              <a:rPr lang="zh-CN" altLang="en-US" sz="2800" dirty="0" smtClean="0">
                <a:latin typeface="Times New Roman" panose="02020603050405020304" pitchFamily="18" charset="0"/>
                <a:cs typeface="Times New Roman" panose="02020603050405020304" pitchFamily="18" charset="0"/>
                <a:sym typeface="+mn-ea"/>
              </a:rPr>
              <a:t>几何为主。可见</a:t>
            </a:r>
            <a:r>
              <a:rPr lang="zh-CN" altLang="en-US" sz="2800" dirty="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几何方法在</a:t>
            </a:r>
            <a:r>
              <a:rPr lang="zh-CN" altLang="en-US" sz="2800" dirty="0">
                <a:latin typeface="Times New Roman" panose="02020603050405020304" pitchFamily="18" charset="0"/>
                <a:cs typeface="Times New Roman" panose="02020603050405020304" pitchFamily="18" charset="0"/>
                <a:sym typeface="+mn-ea"/>
              </a:rPr>
              <a:t>本题中的作用还是十分重要的，它与其它模型相辅相成，共同构成数学建模</a:t>
            </a:r>
            <a:r>
              <a:rPr lang="zh-CN" altLang="en-US" sz="2800" dirty="0" smtClean="0">
                <a:latin typeface="Times New Roman" panose="02020603050405020304" pitchFamily="18" charset="0"/>
                <a:cs typeface="Times New Roman" panose="02020603050405020304" pitchFamily="18" charset="0"/>
                <a:sym typeface="+mn-ea"/>
              </a:rPr>
              <a:t>的核心。</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993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1969045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1241" r:id="rId6" imgW="914400" imgH="215900" progId="Equation.KSEE3">
                  <p:embed/>
                </p:oleObj>
              </mc:Choice>
              <mc:Fallback>
                <p:oleObj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但</a:t>
            </a:r>
            <a:r>
              <a:rPr lang="zh-CN" altLang="en-US" sz="2800" dirty="0">
                <a:latin typeface="Times New Roman" panose="02020603050405020304" pitchFamily="18" charset="0"/>
                <a:cs typeface="Times New Roman" panose="02020603050405020304" pitchFamily="18" charset="0"/>
                <a:sym typeface="+mn-ea"/>
              </a:rPr>
              <a:t>在很长一段时间里，许多</a:t>
            </a:r>
            <a:r>
              <a:rPr lang="zh-CN" altLang="en-US" sz="2800" dirty="0" smtClean="0">
                <a:latin typeface="Times New Roman" panose="02020603050405020304" pitchFamily="18" charset="0"/>
                <a:cs typeface="Times New Roman" panose="02020603050405020304" pitchFamily="18" charset="0"/>
                <a:sym typeface="+mn-ea"/>
              </a:rPr>
              <a:t>线性代数</a:t>
            </a:r>
            <a:r>
              <a:rPr lang="zh-CN" altLang="en-US" sz="2800" dirty="0">
                <a:latin typeface="Times New Roman" panose="02020603050405020304" pitchFamily="18" charset="0"/>
                <a:cs typeface="Times New Roman" panose="02020603050405020304" pitchFamily="18" charset="0"/>
                <a:sym typeface="+mn-ea"/>
              </a:rPr>
              <a:t>的兴趣被放缓，直到第二次世界大战结束带来了计算机的发展，才使得线性代数向前更</a:t>
            </a:r>
            <a:r>
              <a:rPr lang="zh-CN" altLang="en-US" sz="2800" dirty="0" smtClean="0">
                <a:latin typeface="Times New Roman" panose="02020603050405020304" pitchFamily="18" charset="0"/>
                <a:cs typeface="Times New Roman" panose="02020603050405020304" pitchFamily="18" charset="0"/>
                <a:sym typeface="+mn-ea"/>
              </a:rPr>
              <a:t>迅速</a:t>
            </a:r>
            <a:r>
              <a:rPr lang="zh-CN" altLang="en-US" sz="2800" dirty="0">
                <a:latin typeface="Times New Roman" panose="02020603050405020304" pitchFamily="18" charset="0"/>
                <a:cs typeface="Times New Roman" panose="02020603050405020304" pitchFamily="18" charset="0"/>
                <a:sym typeface="+mn-ea"/>
              </a:rPr>
              <a:t>、更有效的</a:t>
            </a:r>
            <a:r>
              <a:rPr lang="zh-CN" altLang="en-US" sz="2800" dirty="0" smtClean="0">
                <a:latin typeface="Times New Roman" panose="02020603050405020304" pitchFamily="18" charset="0"/>
                <a:cs typeface="Times New Roman" panose="02020603050405020304" pitchFamily="18" charset="0"/>
                <a:sym typeface="+mn-ea"/>
              </a:rPr>
              <a:t>发展。</a:t>
            </a: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315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206588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最著名的例子是哈佛大学的列昂惕</a:t>
            </a:r>
            <a:r>
              <a:rPr lang="zh-CN" altLang="en-US" sz="2800" dirty="0" smtClean="0">
                <a:latin typeface="Times New Roman" panose="02020603050405020304" pitchFamily="18" charset="0"/>
                <a:cs typeface="Times New Roman" panose="02020603050405020304" pitchFamily="18" charset="0"/>
                <a:sym typeface="+mn-ea"/>
              </a:rPr>
              <a:t>夫教授。</a:t>
            </a:r>
            <a:r>
              <a:rPr lang="en-US" altLang="zh-CN" sz="2800" dirty="0" smtClean="0">
                <a:latin typeface="Times New Roman" panose="02020603050405020304" pitchFamily="18" charset="0"/>
                <a:cs typeface="Times New Roman" panose="02020603050405020304" pitchFamily="18" charset="0"/>
                <a:sym typeface="+mn-ea"/>
              </a:rPr>
              <a:t>1949 </a:t>
            </a:r>
            <a:r>
              <a:rPr lang="zh-CN" altLang="en-US" sz="2800" dirty="0">
                <a:latin typeface="Times New Roman" panose="02020603050405020304" pitchFamily="18" charset="0"/>
                <a:cs typeface="Times New Roman" panose="02020603050405020304" pitchFamily="18" charset="0"/>
                <a:sym typeface="+mn-ea"/>
              </a:rPr>
              <a:t>年，他用计算机算</a:t>
            </a:r>
            <a:r>
              <a:rPr lang="zh-CN" altLang="en-US" sz="2800" dirty="0" smtClean="0">
                <a:latin typeface="Times New Roman" panose="02020603050405020304" pitchFamily="18" charset="0"/>
                <a:cs typeface="Times New Roman" panose="02020603050405020304" pitchFamily="18" charset="0"/>
                <a:sym typeface="+mn-ea"/>
              </a:rPr>
              <a:t>出了</a:t>
            </a:r>
            <a:r>
              <a:rPr lang="zh-CN" altLang="en-US" sz="2800" dirty="0">
                <a:latin typeface="Times New Roman" panose="02020603050405020304" pitchFamily="18" charset="0"/>
                <a:cs typeface="Times New Roman" panose="02020603050405020304" pitchFamily="18" charset="0"/>
                <a:sym typeface="+mn-ea"/>
              </a:rPr>
              <a:t>由美国统计局</a:t>
            </a:r>
            <a:r>
              <a:rPr lang="zh-CN" altLang="en-US" sz="2800" dirty="0" smtClean="0">
                <a:latin typeface="Times New Roman" panose="02020603050405020304" pitchFamily="18" charset="0"/>
                <a:cs typeface="Times New Roman" panose="02020603050405020304" pitchFamily="18" charset="0"/>
                <a:sym typeface="+mn-ea"/>
              </a:rPr>
              <a:t>的 </a:t>
            </a:r>
            <a:r>
              <a:rPr lang="en-US" altLang="zh-CN" sz="2800" dirty="0" smtClean="0">
                <a:latin typeface="Times New Roman" panose="02020603050405020304" pitchFamily="18" charset="0"/>
                <a:cs typeface="Times New Roman" panose="02020603050405020304" pitchFamily="18" charset="0"/>
                <a:sym typeface="+mn-ea"/>
              </a:rPr>
              <a:t>25</a:t>
            </a:r>
            <a:r>
              <a:rPr lang="zh-CN" altLang="en-US" sz="2800" dirty="0" smtClean="0">
                <a:latin typeface="Times New Roman" panose="02020603050405020304" pitchFamily="18" charset="0"/>
                <a:cs typeface="Times New Roman" panose="02020603050405020304" pitchFamily="18" charset="0"/>
                <a:sym typeface="+mn-ea"/>
              </a:rPr>
              <a:t>万</a:t>
            </a:r>
            <a:r>
              <a:rPr lang="zh-CN" altLang="en-US" sz="2800" dirty="0">
                <a:latin typeface="Times New Roman" panose="02020603050405020304" pitchFamily="18" charset="0"/>
                <a:cs typeface="Times New Roman" panose="02020603050405020304" pitchFamily="18" charset="0"/>
                <a:sym typeface="+mn-ea"/>
              </a:rPr>
              <a:t>条经济数据所组成的 </a:t>
            </a:r>
            <a:r>
              <a:rPr lang="en-US" altLang="zh-CN" sz="2800" dirty="0">
                <a:latin typeface="Times New Roman" panose="02020603050405020304" pitchFamily="18" charset="0"/>
                <a:cs typeface="Times New Roman" panose="02020603050405020304" pitchFamily="18" charset="0"/>
                <a:sym typeface="+mn-ea"/>
              </a:rPr>
              <a:t>42 </a:t>
            </a:r>
            <a:r>
              <a:rPr lang="zh-CN" altLang="en-US" sz="2800" dirty="0">
                <a:latin typeface="Times New Roman" panose="02020603050405020304" pitchFamily="18" charset="0"/>
                <a:cs typeface="Times New Roman" panose="02020603050405020304" pitchFamily="18" charset="0"/>
                <a:sym typeface="+mn-ea"/>
              </a:rPr>
              <a:t>个未知数的 </a:t>
            </a:r>
            <a:r>
              <a:rPr lang="en-US" altLang="zh-CN" sz="2800" dirty="0">
                <a:latin typeface="Times New Roman" panose="02020603050405020304" pitchFamily="18" charset="0"/>
                <a:cs typeface="Times New Roman" panose="02020603050405020304" pitchFamily="18" charset="0"/>
                <a:sym typeface="+mn-ea"/>
              </a:rPr>
              <a:t>42 </a:t>
            </a:r>
            <a:r>
              <a:rPr lang="zh-CN" altLang="en-US" sz="2800" dirty="0">
                <a:latin typeface="Times New Roman" panose="02020603050405020304" pitchFamily="18" charset="0"/>
                <a:cs typeface="Times New Roman" panose="02020603050405020304" pitchFamily="18" charset="0"/>
                <a:sym typeface="+mn-ea"/>
              </a:rPr>
              <a:t>个方程的方程组</a:t>
            </a:r>
            <a:r>
              <a:rPr lang="zh-CN" altLang="en-US" sz="2800" dirty="0" smtClean="0">
                <a:latin typeface="Times New Roman" panose="02020603050405020304" pitchFamily="18" charset="0"/>
                <a:cs typeface="Times New Roman" panose="02020603050405020304" pitchFamily="18" charset="0"/>
                <a:sym typeface="+mn-ea"/>
              </a:rPr>
              <a:t>，这些</a:t>
            </a:r>
            <a:r>
              <a:rPr lang="zh-CN" altLang="en-US" sz="2800" dirty="0">
                <a:latin typeface="Times New Roman" panose="02020603050405020304" pitchFamily="18" charset="0"/>
                <a:cs typeface="Times New Roman" panose="02020603050405020304" pitchFamily="18" charset="0"/>
                <a:sym typeface="+mn-ea"/>
              </a:rPr>
              <a:t>模型通常都是用线性方程组来描述的，被称为列昂惕夫 “投入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产出”</a:t>
            </a:r>
            <a:r>
              <a:rPr lang="zh-CN" altLang="en-US" sz="2800" dirty="0" smtClean="0">
                <a:latin typeface="Times New Roman" panose="02020603050405020304" pitchFamily="18" charset="0"/>
                <a:cs typeface="Times New Roman" panose="02020603050405020304" pitchFamily="18" charset="0"/>
                <a:sym typeface="+mn-ea"/>
              </a:rPr>
              <a:t>模型。列昂</a:t>
            </a:r>
            <a:r>
              <a:rPr lang="zh-CN" altLang="en-US" sz="2800" dirty="0">
                <a:latin typeface="Times New Roman" panose="02020603050405020304" pitchFamily="18" charset="0"/>
                <a:cs typeface="Times New Roman" panose="02020603050405020304" pitchFamily="18" charset="0"/>
                <a:sym typeface="+mn-ea"/>
              </a:rPr>
              <a:t>惕夫因此获得了 </a:t>
            </a:r>
            <a:r>
              <a:rPr lang="en-US" altLang="zh-CN" sz="2800" dirty="0">
                <a:latin typeface="Times New Roman" panose="02020603050405020304" pitchFamily="18" charset="0"/>
                <a:cs typeface="Times New Roman" panose="02020603050405020304" pitchFamily="18" charset="0"/>
                <a:sym typeface="+mn-ea"/>
              </a:rPr>
              <a:t>1973 </a:t>
            </a:r>
            <a:r>
              <a:rPr lang="zh-CN" altLang="en-US" sz="2800" dirty="0">
                <a:latin typeface="Times New Roman" panose="02020603050405020304" pitchFamily="18" charset="0"/>
                <a:cs typeface="Times New Roman" panose="02020603050405020304" pitchFamily="18" charset="0"/>
                <a:sym typeface="+mn-ea"/>
              </a:rPr>
              <a:t>年的诺贝尔经济学</a:t>
            </a:r>
            <a:r>
              <a:rPr lang="zh-CN" altLang="en-US" sz="2800" dirty="0" smtClean="0">
                <a:latin typeface="Times New Roman" panose="02020603050405020304" pitchFamily="18" charset="0"/>
                <a:cs typeface="Times New Roman" panose="02020603050405020304" pitchFamily="18" charset="0"/>
                <a:sym typeface="+mn-ea"/>
              </a:rPr>
              <a:t>奖</a:t>
            </a: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417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132505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876119"/>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 </a:t>
            </a:r>
            <a:r>
              <a:rPr lang="zh-CN" altLang="en-US" sz="2800" b="1" dirty="0" smtClean="0">
                <a:latin typeface="Times New Roman" panose="02020603050405020304" pitchFamily="18" charset="0"/>
                <a:cs typeface="Times New Roman" panose="02020603050405020304" pitchFamily="18" charset="0"/>
                <a:sym typeface="+mn-ea"/>
              </a:rPr>
              <a:t>例题一</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某地</a:t>
            </a:r>
            <a:r>
              <a:rPr lang="zh-CN" altLang="en-US" sz="2800" dirty="0">
                <a:latin typeface="Times New Roman" panose="02020603050405020304" pitchFamily="18" charset="0"/>
                <a:cs typeface="Times New Roman" panose="02020603050405020304" pitchFamily="18" charset="0"/>
                <a:sym typeface="+mn-ea"/>
              </a:rPr>
              <a:t>区有三个重要产业，一个煤矿、一个发电厂和一条</a:t>
            </a:r>
            <a:r>
              <a:rPr lang="zh-CN" altLang="en-US" sz="2800" dirty="0" smtClean="0">
                <a:latin typeface="Times New Roman" panose="02020603050405020304" pitchFamily="18" charset="0"/>
                <a:cs typeface="Times New Roman" panose="02020603050405020304" pitchFamily="18" charset="0"/>
                <a:sym typeface="+mn-ea"/>
              </a:rPr>
              <a:t>地方铁路。开采</a:t>
            </a:r>
            <a:r>
              <a:rPr lang="zh-CN" altLang="en-US" sz="2800" dirty="0">
                <a:latin typeface="Times New Roman" panose="02020603050405020304" pitchFamily="18" charset="0"/>
                <a:cs typeface="Times New Roman" panose="02020603050405020304" pitchFamily="18" charset="0"/>
                <a:sym typeface="+mn-ea"/>
              </a:rPr>
              <a:t>一元钱的煤</a:t>
            </a:r>
            <a:r>
              <a:rPr lang="zh-CN" altLang="en-US" sz="2800" dirty="0" smtClean="0">
                <a:latin typeface="Times New Roman" panose="02020603050405020304" pitchFamily="18" charset="0"/>
                <a:cs typeface="Times New Roman" panose="02020603050405020304" pitchFamily="18" charset="0"/>
                <a:sym typeface="+mn-ea"/>
              </a:rPr>
              <a:t>，煤矿</a:t>
            </a:r>
            <a:r>
              <a:rPr lang="zh-CN" altLang="en-US" sz="2800" dirty="0">
                <a:latin typeface="Times New Roman" panose="02020603050405020304" pitchFamily="18" charset="0"/>
                <a:cs typeface="Times New Roman" panose="02020603050405020304" pitchFamily="18" charset="0"/>
                <a:sym typeface="+mn-ea"/>
              </a:rPr>
              <a:t>要支付 </a:t>
            </a:r>
            <a:r>
              <a:rPr lang="en-US" altLang="zh-CN" sz="2800" dirty="0">
                <a:latin typeface="Times New Roman" panose="02020603050405020304" pitchFamily="18" charset="0"/>
                <a:cs typeface="Times New Roman" panose="02020603050405020304" pitchFamily="18" charset="0"/>
                <a:sym typeface="+mn-ea"/>
              </a:rPr>
              <a:t>0.25 </a:t>
            </a:r>
            <a:r>
              <a:rPr lang="zh-CN" altLang="en-US" sz="2800" dirty="0">
                <a:latin typeface="Times New Roman" panose="02020603050405020304" pitchFamily="18" charset="0"/>
                <a:cs typeface="Times New Roman" panose="02020603050405020304" pitchFamily="18" charset="0"/>
                <a:sym typeface="+mn-ea"/>
              </a:rPr>
              <a:t>元的电费及 </a:t>
            </a:r>
            <a:r>
              <a:rPr lang="en-US" altLang="zh-CN" sz="2800" dirty="0">
                <a:latin typeface="Times New Roman" panose="02020603050405020304" pitchFamily="18" charset="0"/>
                <a:cs typeface="Times New Roman" panose="02020603050405020304" pitchFamily="18" charset="0"/>
                <a:sym typeface="+mn-ea"/>
              </a:rPr>
              <a:t>0.25 </a:t>
            </a:r>
            <a:r>
              <a:rPr lang="zh-CN" altLang="en-US" sz="2800" dirty="0">
                <a:latin typeface="Times New Roman" panose="02020603050405020304" pitchFamily="18" charset="0"/>
                <a:cs typeface="Times New Roman" panose="02020603050405020304" pitchFamily="18" charset="0"/>
                <a:sym typeface="+mn-ea"/>
              </a:rPr>
              <a:t>元的运输费；生产一元钱的电力，发电厂要支付 </a:t>
            </a:r>
            <a:r>
              <a:rPr lang="en-US" altLang="zh-CN" sz="2800" dirty="0">
                <a:latin typeface="Times New Roman" panose="02020603050405020304" pitchFamily="18" charset="0"/>
                <a:cs typeface="Times New Roman" panose="02020603050405020304" pitchFamily="18" charset="0"/>
                <a:sym typeface="+mn-ea"/>
              </a:rPr>
              <a:t>0.65 </a:t>
            </a:r>
            <a:r>
              <a:rPr lang="zh-CN" altLang="en-US" sz="2800" dirty="0">
                <a:latin typeface="Times New Roman" panose="02020603050405020304" pitchFamily="18" charset="0"/>
                <a:cs typeface="Times New Roman" panose="02020603050405020304" pitchFamily="18" charset="0"/>
                <a:sym typeface="+mn-ea"/>
              </a:rPr>
              <a:t>元的</a:t>
            </a:r>
            <a:r>
              <a:rPr lang="zh-CN" altLang="en-US" sz="2800" dirty="0" smtClean="0">
                <a:latin typeface="Times New Roman" panose="02020603050405020304" pitchFamily="18" charset="0"/>
                <a:cs typeface="Times New Roman" panose="02020603050405020304" pitchFamily="18" charset="0"/>
                <a:sym typeface="+mn-ea"/>
              </a:rPr>
              <a:t>煤费</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0.05 </a:t>
            </a:r>
            <a:r>
              <a:rPr lang="zh-CN" altLang="en-US" sz="2800" dirty="0">
                <a:latin typeface="Times New Roman" panose="02020603050405020304" pitchFamily="18" charset="0"/>
                <a:cs typeface="Times New Roman" panose="02020603050405020304" pitchFamily="18" charset="0"/>
                <a:sym typeface="+mn-ea"/>
              </a:rPr>
              <a:t>元的电费及 </a:t>
            </a:r>
            <a:r>
              <a:rPr lang="en-US" altLang="zh-CN" sz="2800" dirty="0">
                <a:latin typeface="Times New Roman" panose="02020603050405020304" pitchFamily="18" charset="0"/>
                <a:cs typeface="Times New Roman" panose="02020603050405020304" pitchFamily="18" charset="0"/>
                <a:sym typeface="+mn-ea"/>
              </a:rPr>
              <a:t>0.05 </a:t>
            </a:r>
            <a:r>
              <a:rPr lang="zh-CN" altLang="en-US" sz="2800" dirty="0">
                <a:latin typeface="Times New Roman" panose="02020603050405020304" pitchFamily="18" charset="0"/>
                <a:cs typeface="Times New Roman" panose="02020603050405020304" pitchFamily="18" charset="0"/>
                <a:sym typeface="+mn-ea"/>
              </a:rPr>
              <a:t>元的运输费</a:t>
            </a:r>
            <a:r>
              <a:rPr lang="zh-CN" altLang="en-US" sz="2800" dirty="0" smtClean="0">
                <a:latin typeface="Times New Roman" panose="02020603050405020304" pitchFamily="18" charset="0"/>
                <a:cs typeface="Times New Roman" panose="02020603050405020304" pitchFamily="18" charset="0"/>
                <a:sym typeface="+mn-ea"/>
              </a:rPr>
              <a:t>；创收</a:t>
            </a:r>
            <a:r>
              <a:rPr lang="zh-CN" altLang="en-US" sz="2800" dirty="0">
                <a:latin typeface="Times New Roman" panose="02020603050405020304" pitchFamily="18" charset="0"/>
                <a:cs typeface="Times New Roman" panose="02020603050405020304" pitchFamily="18" charset="0"/>
                <a:sym typeface="+mn-ea"/>
              </a:rPr>
              <a:t>一元钱的运输费，铁路要支付 </a:t>
            </a:r>
            <a:r>
              <a:rPr lang="en-US" altLang="zh-CN" sz="2800" dirty="0">
                <a:latin typeface="Times New Roman" panose="02020603050405020304" pitchFamily="18" charset="0"/>
                <a:cs typeface="Times New Roman" panose="02020603050405020304" pitchFamily="18" charset="0"/>
                <a:sym typeface="+mn-ea"/>
              </a:rPr>
              <a:t>0.55 </a:t>
            </a:r>
            <a:r>
              <a:rPr lang="zh-CN" altLang="en-US" sz="2800" dirty="0">
                <a:latin typeface="Times New Roman" panose="02020603050405020304" pitchFamily="18" charset="0"/>
                <a:cs typeface="Times New Roman" panose="02020603050405020304" pitchFamily="18" charset="0"/>
                <a:sym typeface="+mn-ea"/>
              </a:rPr>
              <a:t>元的煤费及 </a:t>
            </a:r>
            <a:r>
              <a:rPr lang="en-US" altLang="zh-CN" sz="2800" dirty="0" smtClean="0">
                <a:latin typeface="Times New Roman" panose="02020603050405020304" pitchFamily="18" charset="0"/>
                <a:cs typeface="Times New Roman" panose="02020603050405020304" pitchFamily="18" charset="0"/>
                <a:sym typeface="+mn-ea"/>
              </a:rPr>
              <a:t>0.10</a:t>
            </a:r>
            <a:r>
              <a:rPr lang="zh-CN" altLang="en-US" sz="2800" dirty="0">
                <a:latin typeface="Times New Roman" panose="02020603050405020304" pitchFamily="18" charset="0"/>
                <a:cs typeface="Times New Roman" panose="02020603050405020304" pitchFamily="18" charset="0"/>
                <a:sym typeface="+mn-ea"/>
              </a:rPr>
              <a:t>元的</a:t>
            </a: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519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9063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电费。在</a:t>
            </a:r>
            <a:r>
              <a:rPr lang="zh-CN" altLang="en-US" sz="2800" dirty="0">
                <a:latin typeface="Times New Roman" panose="02020603050405020304" pitchFamily="18" charset="0"/>
                <a:cs typeface="Times New Roman" panose="02020603050405020304" pitchFamily="18" charset="0"/>
                <a:sym typeface="+mn-ea"/>
              </a:rPr>
              <a:t>某一周内，煤矿接到外地金额为 </a:t>
            </a:r>
            <a:r>
              <a:rPr lang="en-US" altLang="zh-CN" sz="2800" dirty="0">
                <a:latin typeface="Times New Roman" panose="02020603050405020304" pitchFamily="18" charset="0"/>
                <a:cs typeface="Times New Roman" panose="02020603050405020304" pitchFamily="18" charset="0"/>
                <a:sym typeface="+mn-ea"/>
              </a:rPr>
              <a:t>50000 </a:t>
            </a:r>
            <a:r>
              <a:rPr lang="zh-CN" altLang="en-US" sz="2800" dirty="0">
                <a:latin typeface="Times New Roman" panose="02020603050405020304" pitchFamily="18" charset="0"/>
                <a:cs typeface="Times New Roman" panose="02020603050405020304" pitchFamily="18" charset="0"/>
                <a:sym typeface="+mn-ea"/>
              </a:rPr>
              <a:t>元的定货，发电厂接到外地金额为 </a:t>
            </a:r>
            <a:r>
              <a:rPr lang="en-US" altLang="zh-CN" sz="2800" dirty="0">
                <a:latin typeface="Times New Roman" panose="02020603050405020304" pitchFamily="18" charset="0"/>
                <a:cs typeface="Times New Roman" panose="02020603050405020304" pitchFamily="18" charset="0"/>
                <a:sym typeface="+mn-ea"/>
              </a:rPr>
              <a:t>25000 </a:t>
            </a:r>
            <a:r>
              <a:rPr lang="zh-CN" altLang="en-US" sz="2800" dirty="0">
                <a:latin typeface="Times New Roman" panose="02020603050405020304" pitchFamily="18" charset="0"/>
                <a:cs typeface="Times New Roman" panose="02020603050405020304" pitchFamily="18" charset="0"/>
                <a:sym typeface="+mn-ea"/>
              </a:rPr>
              <a:t>元的定货，外界对地方铁路没有</a:t>
            </a:r>
            <a:r>
              <a:rPr lang="zh-CN" altLang="en-US" sz="2800" dirty="0" smtClean="0">
                <a:latin typeface="Times New Roman" panose="02020603050405020304" pitchFamily="18" charset="0"/>
                <a:cs typeface="Times New Roman" panose="02020603050405020304" pitchFamily="18" charset="0"/>
                <a:sym typeface="+mn-ea"/>
              </a:rPr>
              <a:t>需求。问</a:t>
            </a:r>
            <a:r>
              <a:rPr lang="zh-CN" altLang="en-US" sz="2800" dirty="0">
                <a:latin typeface="Times New Roman" panose="02020603050405020304" pitchFamily="18" charset="0"/>
                <a:cs typeface="Times New Roman" panose="02020603050405020304" pitchFamily="18" charset="0"/>
                <a:sym typeface="+mn-ea"/>
              </a:rPr>
              <a:t>三个企业在这一周内总产值多少才能满足自身及</a:t>
            </a:r>
            <a:r>
              <a:rPr lang="zh-CN" altLang="en-US" sz="2800" dirty="0" smtClean="0">
                <a:latin typeface="Times New Roman" panose="02020603050405020304" pitchFamily="18" charset="0"/>
                <a:cs typeface="Times New Roman" panose="02020603050405020304" pitchFamily="18" charset="0"/>
                <a:sym typeface="+mn-ea"/>
              </a:rPr>
              <a:t>外界的</a:t>
            </a:r>
            <a:r>
              <a:rPr lang="zh-CN" altLang="en-US" sz="2800" dirty="0">
                <a:latin typeface="Times New Roman" panose="02020603050405020304" pitchFamily="18" charset="0"/>
                <a:cs typeface="Times New Roman" panose="02020603050405020304" pitchFamily="18" charset="0"/>
                <a:sym typeface="+mn-ea"/>
              </a:rPr>
              <a:t>需求</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另一个应用是在交通流量</a:t>
            </a:r>
            <a:r>
              <a:rPr lang="zh-CN" altLang="en-US" sz="2800" dirty="0" smtClean="0">
                <a:latin typeface="Times New Roman" panose="02020603050405020304" pitchFamily="18" charset="0"/>
                <a:cs typeface="Times New Roman" panose="02020603050405020304" pitchFamily="18" charset="0"/>
                <a:sym typeface="+mn-ea"/>
              </a:rPr>
              <a:t>方面：</a:t>
            </a:r>
            <a:endParaRPr lang="zh-CN" altLang="en-US" sz="2800" dirty="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622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29396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b="1" dirty="0" smtClean="0">
                <a:sym typeface="+mn-ea"/>
              </a:rPr>
              <a:t>例题</a:t>
            </a:r>
            <a:r>
              <a:rPr lang="zh-CN" altLang="en-US" sz="2800" b="1" dirty="0">
                <a:sym typeface="+mn-ea"/>
              </a:rPr>
              <a:t>二 （交通流量</a:t>
            </a:r>
            <a:r>
              <a:rPr lang="zh-CN" altLang="en-US" sz="2800" b="1" dirty="0" smtClean="0">
                <a:sym typeface="+mn-ea"/>
              </a:rPr>
              <a:t>问题）</a:t>
            </a:r>
            <a:endParaRPr lang="en-US" altLang="zh-CN" sz="2800" b="1" dirty="0" smtClean="0">
              <a:sym typeface="+mn-ea"/>
            </a:endParaRPr>
          </a:p>
          <a:p>
            <a:pPr algn="just">
              <a:lnSpc>
                <a:spcPct val="140000"/>
              </a:lnSpc>
            </a:pPr>
            <a:endParaRPr lang="zh-CN" altLang="en-US" sz="2800" b="1"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724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4076" y="2878706"/>
            <a:ext cx="8294664" cy="3368920"/>
          </a:xfrm>
          <a:prstGeom prst="rect">
            <a:avLst/>
          </a:prstGeom>
        </p:spPr>
      </p:pic>
    </p:spTree>
    <p:extLst>
      <p:ext uri="{BB962C8B-B14F-4D97-AF65-F5344CB8AC3E}">
        <p14:creationId xmlns:p14="http://schemas.microsoft.com/office/powerpoint/2010/main" val="1268166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sym typeface="+mn-ea"/>
              </a:rPr>
              <a:t>图中给出了某城市部分单行街道的交通流量（每小时过</a:t>
            </a:r>
            <a:endParaRPr lang="en-US" altLang="zh-CN" sz="2800" dirty="0" smtClean="0">
              <a:sym typeface="+mn-ea"/>
            </a:endParaRPr>
          </a:p>
          <a:p>
            <a:pPr algn="just">
              <a:lnSpc>
                <a:spcPct val="140000"/>
              </a:lnSpc>
            </a:pPr>
            <a:r>
              <a:rPr lang="zh-CN" altLang="en-US" sz="2800" dirty="0" smtClean="0">
                <a:sym typeface="+mn-ea"/>
              </a:rPr>
              <a:t>车数）</a:t>
            </a:r>
            <a:endParaRPr lang="en-US" altLang="zh-CN" sz="2800" dirty="0" smtClean="0">
              <a:sym typeface="+mn-ea"/>
            </a:endParaRPr>
          </a:p>
          <a:p>
            <a:pPr algn="just">
              <a:lnSpc>
                <a:spcPct val="140000"/>
              </a:lnSpc>
            </a:pPr>
            <a:r>
              <a:rPr lang="zh-CN" altLang="en-US" sz="2800" dirty="0" smtClean="0">
                <a:sym typeface="+mn-ea"/>
              </a:rPr>
              <a:t>假设：</a:t>
            </a:r>
            <a:endParaRPr lang="en-US" altLang="zh-CN" sz="2800" dirty="0" smtClean="0">
              <a:sym typeface="+mn-ea"/>
            </a:endParaRPr>
          </a:p>
          <a:p>
            <a:pPr algn="just">
              <a:lnSpc>
                <a:spcPct val="140000"/>
              </a:lnSpc>
            </a:pPr>
            <a:r>
              <a:rPr lang="zh-CN" altLang="en-US" sz="2800" dirty="0" smtClean="0">
                <a:sym typeface="+mn-ea"/>
              </a:rPr>
              <a:t>（</a:t>
            </a:r>
            <a:r>
              <a:rPr lang="en-US" altLang="zh-CN" sz="2800" dirty="0" smtClean="0">
                <a:sym typeface="+mn-ea"/>
              </a:rPr>
              <a:t>1</a:t>
            </a:r>
            <a:r>
              <a:rPr lang="zh-CN" altLang="en-US" sz="2800" dirty="0">
                <a:sym typeface="+mn-ea"/>
              </a:rPr>
              <a:t>）全部流入网络的流量等于全部流出网络的</a:t>
            </a:r>
            <a:r>
              <a:rPr lang="zh-CN" altLang="en-US" sz="2800" dirty="0" smtClean="0">
                <a:sym typeface="+mn-ea"/>
              </a:rPr>
              <a:t>流量；</a:t>
            </a:r>
            <a:endParaRPr lang="en-US" altLang="zh-CN" sz="2800" dirty="0" smtClean="0">
              <a:sym typeface="+mn-ea"/>
            </a:endParaRPr>
          </a:p>
          <a:p>
            <a:pPr algn="just">
              <a:lnSpc>
                <a:spcPct val="140000"/>
              </a:lnSpc>
            </a:pPr>
            <a:endParaRPr lang="en-US" altLang="zh-CN" sz="2800" dirty="0" smtClean="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827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8787052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sym typeface="+mn-ea"/>
              </a:rPr>
              <a:t>（</a:t>
            </a:r>
            <a:r>
              <a:rPr lang="en-US" altLang="zh-CN" sz="2800" dirty="0" smtClean="0">
                <a:sym typeface="+mn-ea"/>
              </a:rPr>
              <a:t>2</a:t>
            </a:r>
            <a:r>
              <a:rPr lang="zh-CN" altLang="en-US" sz="2800" dirty="0">
                <a:sym typeface="+mn-ea"/>
              </a:rPr>
              <a:t>）全部流入一个节点的流量等于全部流出此节点的</a:t>
            </a:r>
            <a:r>
              <a:rPr lang="zh-CN" altLang="en-US" sz="2800" dirty="0" smtClean="0">
                <a:sym typeface="+mn-ea"/>
              </a:rPr>
              <a:t>流量。</a:t>
            </a:r>
            <a:endParaRPr lang="en-US" altLang="zh-CN" sz="2800" dirty="0" smtClean="0">
              <a:sym typeface="+mn-ea"/>
            </a:endParaRPr>
          </a:p>
          <a:p>
            <a:pPr algn="just">
              <a:lnSpc>
                <a:spcPct val="140000"/>
              </a:lnSpc>
            </a:pPr>
            <a:r>
              <a:rPr lang="zh-CN" altLang="en-US" sz="2800" dirty="0">
                <a:sym typeface="+mn-ea"/>
              </a:rPr>
              <a:t>试建立数学模型确定该交通网络未知部分的具体</a:t>
            </a:r>
            <a:r>
              <a:rPr lang="zh-CN" altLang="en-US" sz="2800" dirty="0" smtClean="0">
                <a:sym typeface="+mn-ea"/>
              </a:rPr>
              <a:t>流量。</a:t>
            </a:r>
            <a:endParaRPr lang="zh-CN" altLang="en-US" sz="2800" dirty="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929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82501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638797" y="2562864"/>
            <a:ext cx="6490879" cy="1569660"/>
          </a:xfrm>
          <a:prstGeom prst="rect">
            <a:avLst/>
          </a:prstGeom>
        </p:spPr>
        <p:txBody>
          <a:bodyPr wrap="none" lIns="91440" tIns="45720" rIns="91440" bIns="45720">
            <a:spAutoFit/>
          </a:bodyPr>
          <a:lstStyle/>
          <a:p>
            <a:r>
              <a:rPr lang="zh-CN" altLang="en-US" sz="4800" b="1" dirty="0" smtClean="0">
                <a:solidFill>
                  <a:schemeClr val="bg1"/>
                </a:solidFill>
              </a:rPr>
              <a:t>    代数思想 </a:t>
            </a:r>
            <a:endParaRPr lang="zh-CN" altLang="en-US" sz="4800" b="1" dirty="0">
              <a:solidFill>
                <a:schemeClr val="bg1"/>
              </a:solidFill>
            </a:endParaRPr>
          </a:p>
          <a:p>
            <a:r>
              <a:rPr lang="zh-CN" altLang="en-US" sz="4800" b="1" dirty="0">
                <a:solidFill>
                  <a:schemeClr val="bg1"/>
                </a:solidFill>
              </a:rPr>
              <a:t>                   与建模方法</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250783350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727075" y="4845050"/>
            <a:ext cx="172148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源头问题</a:t>
            </a:r>
          </a:p>
        </p:txBody>
      </p:sp>
      <p:sp>
        <p:nvSpPr>
          <p:cNvPr id="45" name="矩形 68"/>
          <p:cNvSpPr>
            <a:spLocks noChangeArrowheads="1"/>
          </p:cNvSpPr>
          <p:nvPr/>
        </p:nvSpPr>
        <p:spPr bwMode="auto">
          <a:xfrm>
            <a:off x="6950656" y="2037620"/>
            <a:ext cx="2092243"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建模方法</a:t>
            </a:r>
          </a:p>
        </p:txBody>
      </p:sp>
      <p:sp>
        <p:nvSpPr>
          <p:cNvPr id="46" name="矩形 64"/>
          <p:cNvSpPr>
            <a:spLocks noChangeArrowheads="1"/>
          </p:cNvSpPr>
          <p:nvPr/>
        </p:nvSpPr>
        <p:spPr bwMode="auto">
          <a:xfrm>
            <a:off x="2731969" y="3022538"/>
            <a:ext cx="2068801"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当今应用</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7" name="矩形 66"/>
          <p:cNvSpPr>
            <a:spLocks noChangeArrowheads="1"/>
          </p:cNvSpPr>
          <p:nvPr/>
        </p:nvSpPr>
        <p:spPr bwMode="auto">
          <a:xfrm>
            <a:off x="4504553" y="4375957"/>
            <a:ext cx="270024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线性代数方法</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040449" y="4141043"/>
            <a:ext cx="265154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案例分析</a:t>
            </a: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现象或事件中变量之间呈现 </a:t>
            </a:r>
            <a:r>
              <a:rPr lang="en-US" altLang="zh-CN"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元</a:t>
            </a:r>
            <a:r>
              <a:rPr lang="zh-CN" altLang="en-US" sz="2800" dirty="0">
                <a:latin typeface="Times New Roman" panose="02020603050405020304" pitchFamily="18" charset="0"/>
                <a:cs typeface="Times New Roman" panose="02020603050405020304" pitchFamily="18" charset="0"/>
                <a:sym typeface="+mn-ea"/>
              </a:rPr>
              <a:t>线性方程组的关系</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032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4.1.2</a:t>
            </a:r>
            <a:r>
              <a:rPr lang="zh-CN" altLang="en-US" sz="2800" dirty="0" smtClean="0">
                <a:latin typeface="微软雅黑" panose="020B0503020204020204" charset="-122"/>
                <a:ea typeface="微软雅黑" panose="020B0503020204020204" charset="-122"/>
              </a:rPr>
              <a:t>代数思想与建模方法</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6135271" y="2479876"/>
            <a:ext cx="291905" cy="302751"/>
          </a:xfrm>
          <a:prstGeom prst="rect">
            <a:avLst/>
          </a:prstGeom>
        </p:spPr>
      </p:pic>
      <p:pic>
        <p:nvPicPr>
          <p:cNvPr id="8" name="图片 7"/>
          <p:cNvPicPr>
            <a:picLocks noChangeAspect="1"/>
          </p:cNvPicPr>
          <p:nvPr/>
        </p:nvPicPr>
        <p:blipFill>
          <a:blip r:embed="rId9"/>
          <a:stretch>
            <a:fillRect/>
          </a:stretch>
        </p:blipFill>
        <p:spPr>
          <a:xfrm>
            <a:off x="1737360" y="3147647"/>
            <a:ext cx="4231737" cy="2270028"/>
          </a:xfrm>
          <a:prstGeom prst="rect">
            <a:avLst/>
          </a:prstGeom>
        </p:spPr>
      </p:pic>
      <p:sp>
        <p:nvSpPr>
          <p:cNvPr id="12" name="波形 11"/>
          <p:cNvSpPr/>
          <p:nvPr/>
        </p:nvSpPr>
        <p:spPr>
          <a:xfrm>
            <a:off x="4928871" y="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a:t>
            </a:r>
            <a:r>
              <a:rPr lang="en-US" altLang="zh-CN" sz="3600" dirty="0">
                <a:latin typeface="微软雅黑" panose="020B0503020204020204" charset="-122"/>
                <a:ea typeface="微软雅黑" panose="020B0503020204020204" charset="-122"/>
              </a:rPr>
              <a:t>.</a:t>
            </a:r>
            <a:r>
              <a:rPr lang="en-US" altLang="zh-CN" sz="3600" dirty="0" smtClean="0">
                <a:latin typeface="微软雅黑" panose="020B0503020204020204" charset="-122"/>
                <a:ea typeface="微软雅黑" panose="020B0503020204020204" charset="-122"/>
              </a:rPr>
              <a:t>1.2</a:t>
            </a:r>
            <a:r>
              <a:rPr lang="zh-CN" altLang="en-US" sz="3600" dirty="0" smtClean="0">
                <a:latin typeface="微软雅黑" panose="020B0503020204020204" charset="-122"/>
                <a:ea typeface="微软雅黑" panose="020B0503020204020204" charset="-122"/>
              </a:rPr>
              <a:t>代数思想</a:t>
            </a:r>
            <a:r>
              <a:rPr lang="zh-CN" altLang="en-US" sz="3600" dirty="0">
                <a:latin typeface="微软雅黑" panose="020B0503020204020204" charset="-122"/>
                <a:ea typeface="微软雅黑" panose="020B0503020204020204" charset="-122"/>
              </a:rPr>
              <a:t>与建模方法</a:t>
            </a:r>
            <a:endParaRPr lang="zh-CN" altLang="en-US" sz="3600" dirty="0"/>
          </a:p>
        </p:txBody>
      </p:sp>
    </p:spTree>
    <p:extLst>
      <p:ext uri="{BB962C8B-B14F-4D97-AF65-F5344CB8AC3E}">
        <p14:creationId xmlns:p14="http://schemas.microsoft.com/office/powerpoint/2010/main" val="2533952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在</a:t>
            </a:r>
            <a:r>
              <a:rPr lang="zh-CN" altLang="en-US" sz="2800" dirty="0">
                <a:latin typeface="Times New Roman" panose="02020603050405020304" pitchFamily="18" charset="0"/>
                <a:cs typeface="Times New Roman" panose="02020603050405020304" pitchFamily="18" charset="0"/>
                <a:sym typeface="+mn-ea"/>
              </a:rPr>
              <a:t>数学建模中，</a:t>
            </a:r>
            <a:r>
              <a:rPr lang="zh-CN" altLang="en-US" sz="2800" dirty="0" smtClean="0">
                <a:latin typeface="Times New Roman" panose="02020603050405020304" pitchFamily="18" charset="0"/>
                <a:cs typeface="Times New Roman" panose="02020603050405020304" pitchFamily="18" charset="0"/>
                <a:sym typeface="+mn-ea"/>
              </a:rPr>
              <a:t>矩阵的</a:t>
            </a:r>
            <a:r>
              <a:rPr lang="zh-CN" altLang="en-US" sz="2800" dirty="0">
                <a:latin typeface="Times New Roman" panose="02020603050405020304" pitchFamily="18" charset="0"/>
                <a:cs typeface="Times New Roman" panose="02020603050405020304" pitchFamily="18" charset="0"/>
                <a:sym typeface="+mn-ea"/>
              </a:rPr>
              <a:t>使用相当广泛，如数学规划、投入产出、马氏链模型</a:t>
            </a:r>
            <a:r>
              <a:rPr lang="zh-CN" altLang="en-US" sz="2800" dirty="0" smtClean="0">
                <a:latin typeface="Times New Roman" panose="02020603050405020304" pitchFamily="18" charset="0"/>
                <a:cs typeface="Times New Roman" panose="02020603050405020304" pitchFamily="18" charset="0"/>
                <a:sym typeface="+mn-ea"/>
              </a:rPr>
              <a:t>等主要</a:t>
            </a:r>
            <a:r>
              <a:rPr lang="zh-CN" altLang="en-US" sz="2800" dirty="0">
                <a:latin typeface="Times New Roman" panose="02020603050405020304" pitchFamily="18" charset="0"/>
                <a:cs typeface="Times New Roman" panose="02020603050405020304" pitchFamily="18" charset="0"/>
                <a:sym typeface="+mn-ea"/>
              </a:rPr>
              <a:t>运用矩阵分析来</a:t>
            </a:r>
            <a:r>
              <a:rPr lang="zh-CN" altLang="en-US" sz="2800" dirty="0" smtClean="0">
                <a:latin typeface="Times New Roman" panose="02020603050405020304" pitchFamily="18" charset="0"/>
                <a:cs typeface="Times New Roman" panose="02020603050405020304" pitchFamily="18" charset="0"/>
                <a:sym typeface="+mn-ea"/>
              </a:rPr>
              <a:t>解决问题。自然科学</a:t>
            </a:r>
            <a:r>
              <a:rPr lang="zh-CN" altLang="en-US" sz="2800" dirty="0">
                <a:latin typeface="Times New Roman" panose="02020603050405020304" pitchFamily="18" charset="0"/>
                <a:cs typeface="Times New Roman" panose="02020603050405020304" pitchFamily="18" charset="0"/>
                <a:sym typeface="+mn-ea"/>
              </a:rPr>
              <a:t>和工程实践中很多问题的解决都归纳为线性方程组的求解和矩阵</a:t>
            </a:r>
            <a:r>
              <a:rPr lang="zh-CN" altLang="en-US" sz="2800" dirty="0" smtClean="0">
                <a:latin typeface="Times New Roman" panose="02020603050405020304" pitchFamily="18" charset="0"/>
                <a:cs typeface="Times New Roman" panose="02020603050405020304" pitchFamily="18" charset="0"/>
                <a:sym typeface="+mn-ea"/>
              </a:rPr>
              <a:t>运算。</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667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4.1.2</a:t>
            </a:r>
            <a:r>
              <a:rPr lang="zh-CN" altLang="en-US" sz="2800" dirty="0" smtClean="0">
                <a:latin typeface="微软雅黑" panose="020B0503020204020204" charset="-122"/>
                <a:ea typeface="微软雅黑" panose="020B0503020204020204" charset="-122"/>
              </a:rPr>
              <a:t>代数思想与建模方法</a:t>
            </a:r>
            <a:endParaRPr lang="zh-CN" altLang="en-US" sz="2800" dirty="0">
              <a:latin typeface="微软雅黑" panose="020B0503020204020204" charset="-122"/>
              <a:ea typeface="微软雅黑" panose="020B0503020204020204" charset="-122"/>
            </a:endParaRPr>
          </a:p>
        </p:txBody>
      </p:sp>
      <p:sp>
        <p:nvSpPr>
          <p:cNvPr id="8" name="波形 7"/>
          <p:cNvSpPr/>
          <p:nvPr/>
        </p:nvSpPr>
        <p:spPr>
          <a:xfrm>
            <a:off x="4928871" y="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a:t>
            </a:r>
            <a:r>
              <a:rPr lang="en-US" altLang="zh-CN" sz="3600" dirty="0">
                <a:latin typeface="微软雅黑" panose="020B0503020204020204" charset="-122"/>
                <a:ea typeface="微软雅黑" panose="020B0503020204020204" charset="-122"/>
              </a:rPr>
              <a:t>.</a:t>
            </a:r>
            <a:r>
              <a:rPr lang="en-US" altLang="zh-CN" sz="3600" dirty="0" smtClean="0">
                <a:latin typeface="微软雅黑" panose="020B0503020204020204" charset="-122"/>
                <a:ea typeface="微软雅黑" panose="020B0503020204020204" charset="-122"/>
              </a:rPr>
              <a:t>1.2</a:t>
            </a:r>
            <a:r>
              <a:rPr lang="zh-CN" altLang="en-US" sz="3600" dirty="0" smtClean="0">
                <a:latin typeface="微软雅黑" panose="020B0503020204020204" charset="-122"/>
                <a:ea typeface="微软雅黑" panose="020B0503020204020204" charset="-122"/>
              </a:rPr>
              <a:t>代数思想</a:t>
            </a:r>
            <a:r>
              <a:rPr lang="zh-CN" altLang="en-US" sz="3600" dirty="0">
                <a:latin typeface="微软雅黑" panose="020B0503020204020204" charset="-122"/>
                <a:ea typeface="微软雅黑" panose="020B0503020204020204" charset="-122"/>
              </a:rPr>
              <a:t>与建模方法</a:t>
            </a:r>
            <a:endParaRPr lang="zh-CN" altLang="en-US" sz="3600" dirty="0"/>
          </a:p>
        </p:txBody>
      </p:sp>
    </p:spTree>
    <p:extLst>
      <p:ext uri="{BB962C8B-B14F-4D97-AF65-F5344CB8AC3E}">
        <p14:creationId xmlns:p14="http://schemas.microsoft.com/office/powerpoint/2010/main" val="1631631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3</a:t>
            </a:r>
            <a:endParaRPr lang="zh-CN" altLang="en-US" sz="7200" b="1" dirty="0">
              <a:solidFill>
                <a:schemeClr val="bg1"/>
              </a:solidFill>
            </a:endParaRPr>
          </a:p>
        </p:txBody>
      </p:sp>
      <p:sp>
        <p:nvSpPr>
          <p:cNvPr id="29" name="矩形 28"/>
          <p:cNvSpPr/>
          <p:nvPr/>
        </p:nvSpPr>
        <p:spPr>
          <a:xfrm>
            <a:off x="5638797" y="2744474"/>
            <a:ext cx="2621280" cy="829945"/>
          </a:xfrm>
          <a:prstGeom prst="rect">
            <a:avLst/>
          </a:prstGeom>
        </p:spPr>
        <p:txBody>
          <a:bodyPr wrap="none" lIns="91440" tIns="45720" rIns="91440" bIns="45720">
            <a:spAutoFit/>
          </a:bodyPr>
          <a:lstStyle/>
          <a:p>
            <a:r>
              <a:rPr lang="zh-CN" altLang="en-US" sz="4800" b="1" dirty="0">
                <a:solidFill>
                  <a:schemeClr val="bg1"/>
                </a:solidFill>
              </a:rPr>
              <a:t>案例分析</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1094820151"/>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案例一、</a:t>
            </a:r>
            <a:r>
              <a:rPr lang="en-US" altLang="zh-CN" sz="2800" b="1" dirty="0">
                <a:latin typeface="Times New Roman" panose="02020603050405020304" pitchFamily="18" charset="0"/>
                <a:cs typeface="Times New Roman" panose="02020603050405020304" pitchFamily="18" charset="0"/>
                <a:sym typeface="+mn-ea"/>
              </a:rPr>
              <a:t>Hill </a:t>
            </a:r>
            <a:r>
              <a:rPr lang="zh-CN" altLang="en-US" sz="2800" b="1" dirty="0">
                <a:latin typeface="Times New Roman" panose="02020603050405020304" pitchFamily="18" charset="0"/>
                <a:cs typeface="Times New Roman" panose="02020603050405020304" pitchFamily="18" charset="0"/>
                <a:sym typeface="+mn-ea"/>
              </a:rPr>
              <a:t>密码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b="1" dirty="0" smtClean="0">
                <a:latin typeface="Times New Roman" panose="02020603050405020304" pitchFamily="18" charset="0"/>
                <a:cs typeface="Times New Roman" panose="02020603050405020304" pitchFamily="18" charset="0"/>
                <a:sym typeface="+mn-ea"/>
              </a:rPr>
              <a:t>问题</a:t>
            </a:r>
            <a:r>
              <a:rPr lang="zh-CN" altLang="en-US" sz="2800" b="1" dirty="0">
                <a:latin typeface="Times New Roman" panose="02020603050405020304" pitchFamily="18" charset="0"/>
                <a:cs typeface="Times New Roman" panose="02020603050405020304" pitchFamily="18" charset="0"/>
                <a:sym typeface="+mn-ea"/>
              </a:rPr>
              <a:t>背景</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Hill </a:t>
            </a:r>
            <a:r>
              <a:rPr lang="zh-CN" altLang="en-US" sz="2800" dirty="0" smtClean="0">
                <a:latin typeface="Times New Roman" panose="02020603050405020304" pitchFamily="18" charset="0"/>
                <a:cs typeface="Times New Roman" panose="02020603050405020304" pitchFamily="18" charset="0"/>
                <a:sym typeface="+mn-ea"/>
              </a:rPr>
              <a:t>密码</a:t>
            </a:r>
            <a:r>
              <a:rPr lang="zh-CN" altLang="en-US" sz="2800" dirty="0">
                <a:latin typeface="Times New Roman" panose="02020603050405020304" pitchFamily="18" charset="0"/>
                <a:cs typeface="Times New Roman" panose="02020603050405020304" pitchFamily="18" charset="0"/>
                <a:sym typeface="+mn-ea"/>
              </a:rPr>
              <a:t>是运用矩阵论原理的替换密码，由 </a:t>
            </a:r>
            <a:r>
              <a:rPr lang="en-US" altLang="zh-CN" sz="2800" dirty="0" smtClean="0">
                <a:latin typeface="Times New Roman" panose="02020603050405020304" pitchFamily="18" charset="0"/>
                <a:cs typeface="Times New Roman" panose="02020603050405020304" pitchFamily="18" charset="0"/>
                <a:sym typeface="+mn-ea"/>
              </a:rPr>
              <a:t>Hill </a:t>
            </a:r>
            <a:r>
              <a:rPr lang="zh-CN" altLang="en-US" sz="2800" dirty="0">
                <a:latin typeface="Times New Roman" panose="02020603050405020304" pitchFamily="18" charset="0"/>
                <a:cs typeface="Times New Roman" panose="02020603050405020304" pitchFamily="18" charset="0"/>
                <a:sym typeface="+mn-ea"/>
              </a:rPr>
              <a:t>在 </a:t>
            </a:r>
            <a:r>
              <a:rPr lang="en-US" altLang="zh-CN" sz="2800" dirty="0">
                <a:latin typeface="Times New Roman" panose="02020603050405020304" pitchFamily="18" charset="0"/>
                <a:cs typeface="Times New Roman" panose="02020603050405020304" pitchFamily="18" charset="0"/>
                <a:sym typeface="+mn-ea"/>
              </a:rPr>
              <a:t>1929 </a:t>
            </a:r>
            <a:r>
              <a:rPr lang="zh-CN" altLang="en-US" sz="2800" dirty="0">
                <a:latin typeface="Times New Roman" panose="02020603050405020304" pitchFamily="18" charset="0"/>
                <a:cs typeface="Times New Roman" panose="02020603050405020304" pitchFamily="18" charset="0"/>
                <a:sym typeface="+mn-ea"/>
              </a:rPr>
              <a:t>年发明</a:t>
            </a:r>
            <a:r>
              <a:rPr lang="zh-CN" altLang="en-US" sz="2800" dirty="0" smtClean="0">
                <a:latin typeface="Times New Roman" panose="02020603050405020304" pitchFamily="18" charset="0"/>
                <a:cs typeface="Times New Roman" panose="02020603050405020304" pitchFamily="18" charset="0"/>
                <a:sym typeface="+mn-ea"/>
              </a:rPr>
              <a:t>的，每个</a:t>
            </a:r>
            <a:r>
              <a:rPr lang="zh-CN" altLang="en-US" sz="2800" dirty="0">
                <a:latin typeface="Times New Roman" panose="02020603050405020304" pitchFamily="18" charset="0"/>
                <a:cs typeface="Times New Roman" panose="02020603050405020304" pitchFamily="18" charset="0"/>
                <a:sym typeface="+mn-ea"/>
              </a:rPr>
              <a:t>字母当作 </a:t>
            </a:r>
            <a:r>
              <a:rPr lang="en-US" altLang="zh-CN" sz="2800" dirty="0">
                <a:latin typeface="Times New Roman" panose="02020603050405020304" pitchFamily="18" charset="0"/>
                <a:cs typeface="Times New Roman" panose="02020603050405020304" pitchFamily="18" charset="0"/>
                <a:sym typeface="+mn-ea"/>
              </a:rPr>
              <a:t>26 </a:t>
            </a:r>
            <a:r>
              <a:rPr lang="zh-CN" altLang="en-US" sz="2800" dirty="0">
                <a:latin typeface="Times New Roman" panose="02020603050405020304" pitchFamily="18" charset="0"/>
                <a:cs typeface="Times New Roman" panose="02020603050405020304" pitchFamily="18" charset="0"/>
                <a:sym typeface="+mn-ea"/>
              </a:rPr>
              <a:t>进制</a:t>
            </a:r>
            <a:r>
              <a:rPr lang="zh-CN" altLang="en-US" sz="2800" dirty="0" smtClean="0">
                <a:latin typeface="Times New Roman" panose="02020603050405020304" pitchFamily="18" charset="0"/>
                <a:cs typeface="Times New Roman" panose="02020603050405020304" pitchFamily="18" charset="0"/>
                <a:sym typeface="+mn-ea"/>
              </a:rPr>
              <a:t>数字：</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770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875332" y="5127148"/>
            <a:ext cx="3024785" cy="427674"/>
          </a:xfrm>
          <a:prstGeom prst="rect">
            <a:avLst/>
          </a:prstGeom>
        </p:spPr>
      </p:pic>
      <p:sp>
        <p:nvSpPr>
          <p:cNvPr id="12" name="波形 11"/>
          <p:cNvSpPr/>
          <p:nvPr/>
        </p:nvSpPr>
        <p:spPr>
          <a:xfrm>
            <a:off x="4928871" y="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4.1.3</a:t>
            </a:r>
            <a:r>
              <a:rPr lang="zh-CN" altLang="en-US" sz="3600" dirty="0" smtClean="0">
                <a:latin typeface="微软雅黑" panose="020B0503020204020204" charset="-122"/>
                <a:ea typeface="微软雅黑" panose="020B0503020204020204" charset="-122"/>
              </a:rPr>
              <a:t>案例分析</a:t>
            </a:r>
            <a:endParaRPr lang="zh-CN" altLang="en-US" sz="3600" dirty="0"/>
          </a:p>
        </p:txBody>
      </p:sp>
    </p:spTree>
    <p:extLst>
      <p:ext uri="{BB962C8B-B14F-4D97-AF65-F5344CB8AC3E}">
        <p14:creationId xmlns:p14="http://schemas.microsoft.com/office/powerpoint/2010/main" val="1713427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一串字母当成    维向量，跟一个           的矩阵相乘</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得到的结果就是加密后的密文。</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Hill </a:t>
            </a:r>
            <a:r>
              <a:rPr lang="zh-CN" altLang="en-US" sz="2800" dirty="0">
                <a:latin typeface="Times New Roman" panose="02020603050405020304" pitchFamily="18" charset="0"/>
                <a:cs typeface="Times New Roman" panose="02020603050405020304" pitchFamily="18" charset="0"/>
                <a:sym typeface="+mn-ea"/>
              </a:rPr>
              <a:t>密码是基于矩阵的运算和可逆矩阵，明文被</a:t>
            </a:r>
            <a:r>
              <a:rPr lang="zh-CN" altLang="en-US" sz="2800" dirty="0" smtClean="0">
                <a:latin typeface="Times New Roman" panose="02020603050405020304" pitchFamily="18" charset="0"/>
                <a:cs typeface="Times New Roman" panose="02020603050405020304" pitchFamily="18" charset="0"/>
                <a:sym typeface="+mn-ea"/>
              </a:rPr>
              <a:t>分成</a:t>
            </a:r>
            <a:r>
              <a:rPr lang="zh-CN" altLang="en-US" sz="2800" dirty="0">
                <a:latin typeface="Times New Roman" panose="02020603050405020304" pitchFamily="18" charset="0"/>
                <a:cs typeface="Times New Roman" panose="02020603050405020304" pitchFamily="18" charset="0"/>
                <a:sym typeface="+mn-ea"/>
              </a:rPr>
              <a:t>大小相同的几个分组，密钥是一个可逆的方阵，如果把密钥矩阵写成 </a:t>
            </a:r>
            <a:r>
              <a:rPr lang="zh-CN" altLang="en-US" sz="2800" dirty="0" smtClean="0">
                <a:latin typeface="Times New Roman" panose="02020603050405020304" pitchFamily="18" charset="0"/>
                <a:cs typeface="Times New Roman" panose="02020603050405020304" pitchFamily="18" charset="0"/>
                <a:sym typeface="+mn-ea"/>
              </a:rPr>
              <a:t>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872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2" name="图片 1"/>
          <p:cNvPicPr>
            <a:picLocks noChangeAspect="1"/>
          </p:cNvPicPr>
          <p:nvPr/>
        </p:nvPicPr>
        <p:blipFill>
          <a:blip r:embed="rId8"/>
          <a:stretch>
            <a:fillRect/>
          </a:stretch>
        </p:blipFill>
        <p:spPr>
          <a:xfrm>
            <a:off x="4015413" y="2414905"/>
            <a:ext cx="356597" cy="369846"/>
          </a:xfrm>
          <a:prstGeom prst="rect">
            <a:avLst/>
          </a:prstGeom>
        </p:spPr>
      </p:pic>
      <p:pic>
        <p:nvPicPr>
          <p:cNvPr id="6" name="图片 5"/>
          <p:cNvPicPr>
            <a:picLocks noChangeAspect="1"/>
          </p:cNvPicPr>
          <p:nvPr/>
        </p:nvPicPr>
        <p:blipFill>
          <a:blip r:embed="rId9"/>
          <a:stretch>
            <a:fillRect/>
          </a:stretch>
        </p:blipFill>
        <p:spPr>
          <a:xfrm>
            <a:off x="6789518" y="2414905"/>
            <a:ext cx="983714" cy="369846"/>
          </a:xfrm>
          <a:prstGeom prst="rect">
            <a:avLst/>
          </a:prstGeom>
        </p:spPr>
      </p:pic>
      <p:pic>
        <p:nvPicPr>
          <p:cNvPr id="7" name="图片 6"/>
          <p:cNvPicPr>
            <a:picLocks noChangeAspect="1"/>
          </p:cNvPicPr>
          <p:nvPr/>
        </p:nvPicPr>
        <p:blipFill>
          <a:blip r:embed="rId10"/>
          <a:stretch>
            <a:fillRect/>
          </a:stretch>
        </p:blipFill>
        <p:spPr>
          <a:xfrm>
            <a:off x="3672209" y="5057013"/>
            <a:ext cx="343203" cy="325980"/>
          </a:xfrm>
          <a:prstGeom prst="rect">
            <a:avLst/>
          </a:prstGeom>
        </p:spPr>
      </p:pic>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54582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把明文中的第   个分组中的     个字符记为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相应的密文符为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975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805869" y="2090011"/>
            <a:ext cx="4127180" cy="2306503"/>
          </a:xfrm>
          <a:prstGeom prst="rect">
            <a:avLst/>
          </a:prstGeom>
        </p:spPr>
      </p:pic>
      <p:pic>
        <p:nvPicPr>
          <p:cNvPr id="7" name="图片 6"/>
          <p:cNvPicPr>
            <a:picLocks noChangeAspect="1"/>
          </p:cNvPicPr>
          <p:nvPr/>
        </p:nvPicPr>
        <p:blipFill>
          <a:blip r:embed="rId9"/>
          <a:stretch>
            <a:fillRect/>
          </a:stretch>
        </p:blipFill>
        <p:spPr>
          <a:xfrm>
            <a:off x="4055096" y="4359414"/>
            <a:ext cx="225399" cy="428175"/>
          </a:xfrm>
          <a:prstGeom prst="rect">
            <a:avLst/>
          </a:prstGeom>
        </p:spPr>
      </p:pic>
      <p:pic>
        <p:nvPicPr>
          <p:cNvPr id="13" name="图片 12"/>
          <p:cNvPicPr>
            <a:picLocks noChangeAspect="1"/>
          </p:cNvPicPr>
          <p:nvPr/>
        </p:nvPicPr>
        <p:blipFill>
          <a:blip r:embed="rId10"/>
          <a:stretch>
            <a:fillRect/>
          </a:stretch>
        </p:blipFill>
        <p:spPr>
          <a:xfrm>
            <a:off x="6066310" y="4443071"/>
            <a:ext cx="375139" cy="346019"/>
          </a:xfrm>
          <a:prstGeom prst="rect">
            <a:avLst/>
          </a:prstGeom>
        </p:spPr>
      </p:pic>
      <p:pic>
        <p:nvPicPr>
          <p:cNvPr id="14" name="图片 13"/>
          <p:cNvPicPr>
            <a:picLocks noChangeAspect="1"/>
          </p:cNvPicPr>
          <p:nvPr/>
        </p:nvPicPr>
        <p:blipFill>
          <a:blip r:embed="rId11"/>
          <a:stretch>
            <a:fillRect/>
          </a:stretch>
        </p:blipFill>
        <p:spPr>
          <a:xfrm>
            <a:off x="8242660" y="4306087"/>
            <a:ext cx="1446464" cy="534827"/>
          </a:xfrm>
          <a:prstGeom prst="rect">
            <a:avLst/>
          </a:prstGeom>
        </p:spPr>
      </p:pic>
      <p:pic>
        <p:nvPicPr>
          <p:cNvPr id="15" name="图片 14"/>
          <p:cNvPicPr>
            <a:picLocks noChangeAspect="1"/>
          </p:cNvPicPr>
          <p:nvPr/>
        </p:nvPicPr>
        <p:blipFill>
          <a:blip r:embed="rId12"/>
          <a:stretch>
            <a:fillRect/>
          </a:stretch>
        </p:blipFill>
        <p:spPr>
          <a:xfrm>
            <a:off x="4348726" y="5028553"/>
            <a:ext cx="1290074" cy="538058"/>
          </a:xfrm>
          <a:prstGeom prst="rect">
            <a:avLst/>
          </a:prstGeom>
        </p:spPr>
      </p:pic>
    </p:spTree>
    <p:extLst>
      <p:ext uri="{BB962C8B-B14F-4D97-AF65-F5344CB8AC3E}">
        <p14:creationId xmlns:p14="http://schemas.microsoft.com/office/powerpoint/2010/main" val="4248486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加密算法为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若已知密钥矩阵为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要对明文</a:t>
            </a:r>
            <a:r>
              <a:rPr lang="en-US" altLang="zh-CN" sz="2800" dirty="0" smtClean="0">
                <a:latin typeface="Times New Roman" panose="02020603050405020304" pitchFamily="18" charset="0"/>
                <a:cs typeface="Times New Roman" panose="02020603050405020304" pitchFamily="18" charset="0"/>
                <a:sym typeface="+mn-ea"/>
              </a:rPr>
              <a:t>battle on Tuesday </a:t>
            </a:r>
            <a:r>
              <a:rPr lang="zh-CN" altLang="en-US" sz="2800" dirty="0" smtClean="0">
                <a:latin typeface="Times New Roman" panose="02020603050405020304" pitchFamily="18" charset="0"/>
                <a:cs typeface="Times New Roman" panose="02020603050405020304" pitchFamily="18" charset="0"/>
                <a:sym typeface="+mn-ea"/>
              </a:rPr>
              <a:t>实施加密。那么</a:t>
            </a:r>
            <a:r>
              <a:rPr lang="zh-CN" altLang="en-US" sz="2800" dirty="0">
                <a:latin typeface="Times New Roman" panose="02020603050405020304" pitchFamily="18" charset="0"/>
                <a:cs typeface="Times New Roman" panose="02020603050405020304" pitchFamily="18" charset="0"/>
                <a:sym typeface="+mn-ea"/>
              </a:rPr>
              <a:t>密文为多少？ </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404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672484" y="2414905"/>
            <a:ext cx="3240126" cy="470535"/>
          </a:xfrm>
          <a:prstGeom prst="rect">
            <a:avLst/>
          </a:prstGeom>
        </p:spPr>
      </p:pic>
      <p:pic>
        <p:nvPicPr>
          <p:cNvPr id="6" name="图片 5"/>
          <p:cNvPicPr>
            <a:picLocks noChangeAspect="1"/>
          </p:cNvPicPr>
          <p:nvPr/>
        </p:nvPicPr>
        <p:blipFill>
          <a:blip r:embed="rId9"/>
          <a:stretch>
            <a:fillRect/>
          </a:stretch>
        </p:blipFill>
        <p:spPr>
          <a:xfrm>
            <a:off x="1969692" y="3633792"/>
            <a:ext cx="1960470" cy="1310357"/>
          </a:xfrm>
          <a:prstGeom prst="rect">
            <a:avLst/>
          </a:prstGeom>
        </p:spPr>
      </p:pic>
    </p:spTree>
    <p:extLst>
      <p:ext uri="{BB962C8B-B14F-4D97-AF65-F5344CB8AC3E}">
        <p14:creationId xmlns:p14="http://schemas.microsoft.com/office/powerpoint/2010/main" val="19888724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问题分析</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首先，我们要先对明文设置对应</a:t>
            </a:r>
            <a:r>
              <a:rPr lang="zh-CN" altLang="en-US" sz="2800" dirty="0" smtClean="0">
                <a:latin typeface="Times New Roman" panose="02020603050405020304" pitchFamily="18" charset="0"/>
                <a:cs typeface="Times New Roman" panose="02020603050405020304" pitchFamily="18" charset="0"/>
                <a:sym typeface="+mn-ea"/>
              </a:rPr>
              <a:t>关系。例如</a:t>
            </a:r>
            <a:r>
              <a:rPr lang="zh-CN" altLang="en-US" sz="2800" dirty="0">
                <a:latin typeface="Times New Roman" panose="02020603050405020304" pitchFamily="18" charset="0"/>
                <a:cs typeface="Times New Roman" panose="02020603050405020304" pitchFamily="18" charset="0"/>
                <a:sym typeface="+mn-ea"/>
              </a:rPr>
              <a:t>可以</a:t>
            </a:r>
            <a:r>
              <a:rPr lang="zh-CN" altLang="en-US" sz="2800" dirty="0" smtClean="0">
                <a:latin typeface="Times New Roman" panose="02020603050405020304" pitchFamily="18" charset="0"/>
                <a:cs typeface="Times New Roman" panose="02020603050405020304" pitchFamily="18" charset="0"/>
                <a:sym typeface="+mn-ea"/>
              </a:rPr>
              <a:t>在</a:t>
            </a:r>
            <a:r>
              <a:rPr lang="en-US" altLang="zh-CN" sz="2800" dirty="0" smtClean="0">
                <a:latin typeface="Times New Roman" panose="02020603050405020304" pitchFamily="18" charset="0"/>
                <a:cs typeface="Times New Roman" panose="02020603050405020304" pitchFamily="18" charset="0"/>
                <a:sym typeface="+mn-ea"/>
              </a:rPr>
              <a:t>26 </a:t>
            </a:r>
            <a:r>
              <a:rPr lang="zh-CN" altLang="en-US" sz="2800" dirty="0">
                <a:latin typeface="Times New Roman" panose="02020603050405020304" pitchFamily="18" charset="0"/>
                <a:cs typeface="Times New Roman" panose="02020603050405020304" pitchFamily="18" charset="0"/>
                <a:sym typeface="+mn-ea"/>
              </a:rPr>
              <a:t>个英文字母与数字间建立</a:t>
            </a:r>
            <a:r>
              <a:rPr lang="zh-CN" altLang="en-US" sz="2800" dirty="0" smtClean="0">
                <a:latin typeface="Times New Roman" panose="02020603050405020304" pitchFamily="18" charset="0"/>
                <a:cs typeface="Times New Roman" panose="02020603050405020304" pitchFamily="18" charset="0"/>
                <a:sym typeface="+mn-ea"/>
              </a:rPr>
              <a:t>一一对应关系</a:t>
            </a:r>
            <a:r>
              <a:rPr lang="zh-CN" altLang="en-US" sz="2800" dirty="0">
                <a:latin typeface="Times New Roman" panose="02020603050405020304" pitchFamily="18" charset="0"/>
                <a:cs typeface="Times New Roman" panose="02020603050405020304" pitchFamily="18" charset="0"/>
                <a:sym typeface="+mn-ea"/>
              </a:rPr>
              <a:t>： </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506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65436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609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033531" y="2451090"/>
            <a:ext cx="5879079" cy="3074533"/>
          </a:xfrm>
          <a:prstGeom prst="rect">
            <a:avLst/>
          </a:prstGeom>
        </p:spPr>
      </p:pic>
    </p:spTree>
    <p:extLst>
      <p:ext uri="{BB962C8B-B14F-4D97-AF65-F5344CB8AC3E}">
        <p14:creationId xmlns:p14="http://schemas.microsoft.com/office/powerpoint/2010/main" val="31726447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223303" y="208607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模型构建</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由于明文</a:t>
            </a:r>
            <a:r>
              <a:rPr lang="zh-CN" altLang="en-US" sz="2800" dirty="0" smtClean="0">
                <a:latin typeface="Times New Roman" panose="02020603050405020304" pitchFamily="18" charset="0"/>
                <a:cs typeface="Times New Roman" panose="02020603050405020304" pitchFamily="18" charset="0"/>
                <a:sym typeface="+mn-ea"/>
              </a:rPr>
              <a:t>共</a:t>
            </a:r>
            <a:r>
              <a:rPr lang="en-US" altLang="zh-CN" sz="2800" dirty="0" smtClean="0">
                <a:latin typeface="Times New Roman" panose="02020603050405020304" pitchFamily="18" charset="0"/>
                <a:cs typeface="Times New Roman" panose="02020603050405020304" pitchFamily="18" charset="0"/>
                <a:sym typeface="+mn-ea"/>
              </a:rPr>
              <a:t>15</a:t>
            </a:r>
            <a:r>
              <a:rPr lang="zh-CN" altLang="en-US" sz="2800" dirty="0" smtClean="0">
                <a:latin typeface="Times New Roman" panose="02020603050405020304" pitchFamily="18" charset="0"/>
                <a:cs typeface="Times New Roman" panose="02020603050405020304" pitchFamily="18" charset="0"/>
                <a:sym typeface="+mn-ea"/>
              </a:rPr>
              <a:t>个</a:t>
            </a:r>
            <a:r>
              <a:rPr lang="zh-CN" altLang="en-US" sz="2800" dirty="0">
                <a:latin typeface="Times New Roman" panose="02020603050405020304" pitchFamily="18" charset="0"/>
                <a:cs typeface="Times New Roman" panose="02020603050405020304" pitchFamily="18" charset="0"/>
                <a:sym typeface="+mn-ea"/>
              </a:rPr>
              <a:t>字符，可以</a:t>
            </a:r>
            <a:r>
              <a:rPr lang="zh-CN" altLang="en-US" sz="2800" dirty="0" smtClean="0">
                <a:latin typeface="Times New Roman" panose="02020603050405020304" pitchFamily="18" charset="0"/>
                <a:cs typeface="Times New Roman" panose="02020603050405020304" pitchFamily="18" charset="0"/>
                <a:sym typeface="+mn-ea"/>
              </a:rPr>
              <a:t>分为</a:t>
            </a:r>
            <a:r>
              <a:rPr lang="en-US" altLang="zh-CN" sz="2800" dirty="0" smtClean="0">
                <a:latin typeface="Times New Roman" panose="02020603050405020304" pitchFamily="18" charset="0"/>
                <a:cs typeface="Times New Roman" panose="02020603050405020304" pitchFamily="18" charset="0"/>
                <a:sym typeface="+mn-ea"/>
              </a:rPr>
              <a:t>5</a:t>
            </a:r>
            <a:r>
              <a:rPr lang="zh-CN" altLang="en-US" sz="2800" dirty="0" smtClean="0">
                <a:latin typeface="Times New Roman" panose="02020603050405020304" pitchFamily="18" charset="0"/>
                <a:cs typeface="Times New Roman" panose="02020603050405020304" pitchFamily="18" charset="0"/>
                <a:sym typeface="+mn-ea"/>
              </a:rPr>
              <a:t>个</a:t>
            </a:r>
            <a:r>
              <a:rPr lang="zh-CN" altLang="en-US" sz="2800" dirty="0">
                <a:latin typeface="Times New Roman" panose="02020603050405020304" pitchFamily="18" charset="0"/>
                <a:cs typeface="Times New Roman" panose="02020603050405020304" pitchFamily="18" charset="0"/>
                <a:sym typeface="+mn-ea"/>
              </a:rPr>
              <a:t>分组，每个分组有三个字符，即记成这样的形式</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711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6095999" y="3536950"/>
            <a:ext cx="2151185" cy="2341150"/>
          </a:xfrm>
          <a:prstGeom prst="rect">
            <a:avLst/>
          </a:prstGeom>
        </p:spPr>
      </p:pic>
    </p:spTree>
    <p:extLst>
      <p:ext uri="{BB962C8B-B14F-4D97-AF65-F5344CB8AC3E}">
        <p14:creationId xmlns:p14="http://schemas.microsoft.com/office/powerpoint/2010/main" val="3938371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5669280" cy="829945"/>
          </a:xfrm>
          <a:prstGeom prst="rect">
            <a:avLst/>
          </a:prstGeom>
        </p:spPr>
        <p:txBody>
          <a:bodyPr wrap="none" lIns="91440" tIns="45720" rIns="91440" bIns="45720">
            <a:spAutoFit/>
          </a:bodyPr>
          <a:lstStyle/>
          <a:p>
            <a:r>
              <a:rPr lang="zh-CN" altLang="en-US" sz="4800" b="1" dirty="0">
                <a:solidFill>
                  <a:schemeClr val="bg1"/>
                </a:solidFill>
              </a:rPr>
              <a:t>源头问题与当今应用</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根据对应关系，明文矩阵为</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814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302637" y="2996903"/>
            <a:ext cx="2641569" cy="2478626"/>
          </a:xfrm>
          <a:prstGeom prst="rect">
            <a:avLst/>
          </a:prstGeom>
        </p:spPr>
      </p:pic>
    </p:spTree>
    <p:extLst>
      <p:ext uri="{BB962C8B-B14F-4D97-AF65-F5344CB8AC3E}">
        <p14:creationId xmlns:p14="http://schemas.microsoft.com/office/powerpoint/2010/main" val="1973635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模型求解</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所以加密后的矩阵为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                       </a:t>
            </a:r>
          </a:p>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密文为</a:t>
            </a:r>
            <a:r>
              <a:rPr lang="en-US" altLang="zh-CN" sz="2800" dirty="0" err="1" smtClean="0">
                <a:latin typeface="Times New Roman" panose="02020603050405020304" pitchFamily="18" charset="0"/>
                <a:cs typeface="Times New Roman" panose="02020603050405020304" pitchFamily="18" charset="0"/>
                <a:sym typeface="+mn-ea"/>
              </a:rPr>
              <a:t>stulpifguywavyb</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916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4996913" y="3036069"/>
            <a:ext cx="442595" cy="421551"/>
          </a:xfrm>
          <a:prstGeom prst="rect">
            <a:avLst/>
          </a:prstGeom>
        </p:spPr>
      </p:pic>
      <p:pic>
        <p:nvPicPr>
          <p:cNvPr id="6" name="图片 5"/>
          <p:cNvPicPr>
            <a:picLocks noChangeAspect="1"/>
          </p:cNvPicPr>
          <p:nvPr/>
        </p:nvPicPr>
        <p:blipFill>
          <a:blip r:embed="rId9"/>
          <a:stretch>
            <a:fillRect/>
          </a:stretch>
        </p:blipFill>
        <p:spPr>
          <a:xfrm>
            <a:off x="1943955" y="3612339"/>
            <a:ext cx="3410560" cy="2417572"/>
          </a:xfrm>
          <a:prstGeom prst="rect">
            <a:avLst/>
          </a:prstGeom>
        </p:spPr>
      </p:pic>
    </p:spTree>
    <p:extLst>
      <p:ext uri="{BB962C8B-B14F-4D97-AF65-F5344CB8AC3E}">
        <p14:creationId xmlns:p14="http://schemas.microsoft.com/office/powerpoint/2010/main" val="2306562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21078" y="2304723"/>
            <a:ext cx="9520897" cy="3876119"/>
          </a:xfrm>
        </p:spPr>
        <p:txBody>
          <a:bodyPr>
            <a:normAutofit/>
          </a:bodyPr>
          <a:lstStyle/>
          <a:p>
            <a:pPr algn="just">
              <a:lnSpc>
                <a:spcPct val="140000"/>
              </a:lnSpc>
            </a:pPr>
            <a:r>
              <a:rPr lang="zh-CN" altLang="en-US" b="1" dirty="0">
                <a:latin typeface="Times New Roman" panose="02020603050405020304" pitchFamily="18" charset="0"/>
                <a:cs typeface="Times New Roman" panose="02020603050405020304" pitchFamily="18" charset="0"/>
                <a:sym typeface="+mn-ea"/>
              </a:rPr>
              <a:t>案例二、交通模型 </a:t>
            </a:r>
            <a:endParaRPr lang="en-US" altLang="zh-CN"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dirty="0" smtClean="0">
                <a:latin typeface="Times New Roman" panose="02020603050405020304" pitchFamily="18" charset="0"/>
                <a:cs typeface="Times New Roman" panose="02020603050405020304" pitchFamily="18" charset="0"/>
                <a:sym typeface="+mn-ea"/>
              </a:rPr>
              <a:t> </a:t>
            </a:r>
            <a:r>
              <a:rPr lang="zh-CN" altLang="en-US" b="1" dirty="0">
                <a:latin typeface="Times New Roman" panose="02020603050405020304" pitchFamily="18" charset="0"/>
                <a:cs typeface="Times New Roman" panose="02020603050405020304" pitchFamily="18" charset="0"/>
                <a:sym typeface="+mn-ea"/>
              </a:rPr>
              <a:t>问题背景</a:t>
            </a:r>
            <a:r>
              <a:rPr lang="zh-CN" altLang="en-US" dirty="0">
                <a:latin typeface="Times New Roman" panose="02020603050405020304" pitchFamily="18" charset="0"/>
                <a:cs typeface="Times New Roman" panose="02020603050405020304" pitchFamily="18" charset="0"/>
                <a:sym typeface="+mn-ea"/>
              </a:rPr>
              <a:t>：设某航空公司在四个城市之间有航行情况</a:t>
            </a:r>
            <a:r>
              <a:rPr lang="zh-CN" altLang="en-US" dirty="0" smtClean="0">
                <a:latin typeface="Times New Roman" panose="02020603050405020304" pitchFamily="18" charset="0"/>
                <a:cs typeface="Times New Roman" panose="02020603050405020304" pitchFamily="18" charset="0"/>
                <a:sym typeface="+mn-ea"/>
              </a:rPr>
              <a:t>：</a:t>
            </a:r>
            <a:endParaRPr lang="en-US" altLang="zh-CN"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dirty="0" smtClean="0">
                <a:latin typeface="Times New Roman" panose="02020603050405020304" pitchFamily="18" charset="0"/>
                <a:cs typeface="Times New Roman" panose="02020603050405020304" pitchFamily="18" charset="0"/>
                <a:sym typeface="+mn-ea"/>
              </a:rPr>
              <a:t>从</a:t>
            </a:r>
            <a:r>
              <a:rPr lang="zh-CN" altLang="en-US" dirty="0">
                <a:latin typeface="Times New Roman" panose="02020603050405020304" pitchFamily="18" charset="0"/>
                <a:cs typeface="Times New Roman" panose="02020603050405020304" pitchFamily="18" charset="0"/>
                <a:sym typeface="+mn-ea"/>
              </a:rPr>
              <a:t>城市 </a:t>
            </a:r>
            <a:r>
              <a:rPr lang="en-US" altLang="zh-CN" dirty="0">
                <a:latin typeface="Times New Roman" panose="02020603050405020304" pitchFamily="18" charset="0"/>
                <a:cs typeface="Times New Roman" panose="02020603050405020304" pitchFamily="18" charset="0"/>
                <a:sym typeface="+mn-ea"/>
              </a:rPr>
              <a:t>1 </a:t>
            </a:r>
            <a:r>
              <a:rPr lang="zh-CN" altLang="en-US" dirty="0">
                <a:latin typeface="Times New Roman" panose="02020603050405020304" pitchFamily="18" charset="0"/>
                <a:cs typeface="Times New Roman" panose="02020603050405020304" pitchFamily="18" charset="0"/>
                <a:sym typeface="+mn-ea"/>
              </a:rPr>
              <a:t>到城市 </a:t>
            </a:r>
            <a:r>
              <a:rPr lang="en-US" altLang="zh-CN" dirty="0">
                <a:latin typeface="Times New Roman" panose="02020603050405020304" pitchFamily="18" charset="0"/>
                <a:cs typeface="Times New Roman" panose="02020603050405020304" pitchFamily="18" charset="0"/>
                <a:sym typeface="+mn-ea"/>
              </a:rPr>
              <a:t>2</a:t>
            </a:r>
            <a:r>
              <a:rPr lang="zh-CN" altLang="en-US" dirty="0">
                <a:latin typeface="Times New Roman" panose="02020603050405020304" pitchFamily="18" charset="0"/>
                <a:cs typeface="Times New Roman" panose="02020603050405020304" pitchFamily="18" charset="0"/>
                <a:sym typeface="+mn-ea"/>
              </a:rPr>
              <a:t>、城市 </a:t>
            </a:r>
            <a:r>
              <a:rPr lang="en-US" altLang="zh-CN" dirty="0">
                <a:latin typeface="Times New Roman" panose="02020603050405020304" pitchFamily="18" charset="0"/>
                <a:cs typeface="Times New Roman" panose="02020603050405020304" pitchFamily="18" charset="0"/>
                <a:sym typeface="+mn-ea"/>
              </a:rPr>
              <a:t>3 </a:t>
            </a:r>
            <a:r>
              <a:rPr lang="zh-CN" altLang="en-US" dirty="0" smtClean="0">
                <a:latin typeface="Times New Roman" panose="02020603050405020304" pitchFamily="18" charset="0"/>
                <a:cs typeface="Times New Roman" panose="02020603050405020304" pitchFamily="18" charset="0"/>
                <a:sym typeface="+mn-ea"/>
              </a:rPr>
              <a:t>有航线；城市 </a:t>
            </a:r>
            <a:r>
              <a:rPr lang="en-US" altLang="zh-CN" dirty="0">
                <a:latin typeface="Times New Roman" panose="02020603050405020304" pitchFamily="18" charset="0"/>
                <a:cs typeface="Times New Roman" panose="02020603050405020304" pitchFamily="18" charset="0"/>
                <a:sym typeface="+mn-ea"/>
              </a:rPr>
              <a:t>2 </a:t>
            </a:r>
            <a:r>
              <a:rPr lang="zh-CN" altLang="en-US" dirty="0">
                <a:latin typeface="Times New Roman" panose="02020603050405020304" pitchFamily="18" charset="0"/>
                <a:cs typeface="Times New Roman" panose="02020603050405020304" pitchFamily="18" charset="0"/>
                <a:sym typeface="+mn-ea"/>
              </a:rPr>
              <a:t>到城市 </a:t>
            </a:r>
            <a:r>
              <a:rPr lang="en-US" altLang="zh-CN" dirty="0">
                <a:latin typeface="Times New Roman" panose="02020603050405020304" pitchFamily="18" charset="0"/>
                <a:cs typeface="Times New Roman" panose="02020603050405020304" pitchFamily="18" charset="0"/>
                <a:sym typeface="+mn-ea"/>
              </a:rPr>
              <a:t>1</a:t>
            </a:r>
            <a:r>
              <a:rPr lang="zh-CN" altLang="en-US" dirty="0">
                <a:latin typeface="Times New Roman" panose="02020603050405020304" pitchFamily="18" charset="0"/>
                <a:cs typeface="Times New Roman" panose="02020603050405020304" pitchFamily="18" charset="0"/>
                <a:sym typeface="+mn-ea"/>
              </a:rPr>
              <a:t>、城市 </a:t>
            </a:r>
            <a:r>
              <a:rPr lang="en-US" altLang="zh-CN" dirty="0">
                <a:latin typeface="Times New Roman" panose="02020603050405020304" pitchFamily="18" charset="0"/>
                <a:cs typeface="Times New Roman" panose="02020603050405020304" pitchFamily="18" charset="0"/>
                <a:sym typeface="+mn-ea"/>
              </a:rPr>
              <a:t>3 </a:t>
            </a:r>
            <a:r>
              <a:rPr lang="zh-CN" altLang="en-US" dirty="0">
                <a:latin typeface="Times New Roman" panose="02020603050405020304" pitchFamily="18" charset="0"/>
                <a:cs typeface="Times New Roman" panose="02020603050405020304" pitchFamily="18" charset="0"/>
                <a:sym typeface="+mn-ea"/>
              </a:rPr>
              <a:t>有航线</a:t>
            </a:r>
            <a:r>
              <a:rPr lang="zh-CN" altLang="en-US" dirty="0" smtClean="0">
                <a:latin typeface="Times New Roman" panose="02020603050405020304" pitchFamily="18" charset="0"/>
                <a:cs typeface="Times New Roman" panose="02020603050405020304" pitchFamily="18" charset="0"/>
                <a:sym typeface="+mn-ea"/>
              </a:rPr>
              <a:t>；</a:t>
            </a:r>
            <a:endParaRPr lang="en-US" altLang="zh-CN"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dirty="0" smtClean="0">
                <a:latin typeface="Times New Roman" panose="02020603050405020304" pitchFamily="18" charset="0"/>
                <a:cs typeface="Times New Roman" panose="02020603050405020304" pitchFamily="18" charset="0"/>
                <a:sym typeface="+mn-ea"/>
              </a:rPr>
              <a:t>   城市 </a:t>
            </a:r>
            <a:r>
              <a:rPr lang="en-US" altLang="zh-CN" dirty="0">
                <a:latin typeface="Times New Roman" panose="02020603050405020304" pitchFamily="18" charset="0"/>
                <a:cs typeface="Times New Roman" panose="02020603050405020304" pitchFamily="18" charset="0"/>
                <a:sym typeface="+mn-ea"/>
              </a:rPr>
              <a:t>3 </a:t>
            </a:r>
            <a:r>
              <a:rPr lang="zh-CN" altLang="en-US" dirty="0">
                <a:latin typeface="Times New Roman" panose="02020603050405020304" pitchFamily="18" charset="0"/>
                <a:cs typeface="Times New Roman" panose="02020603050405020304" pitchFamily="18" charset="0"/>
                <a:sym typeface="+mn-ea"/>
              </a:rPr>
              <a:t>到城市 </a:t>
            </a:r>
            <a:r>
              <a:rPr lang="en-US" altLang="zh-CN" dirty="0">
                <a:latin typeface="Times New Roman" panose="02020603050405020304" pitchFamily="18" charset="0"/>
                <a:cs typeface="Times New Roman" panose="02020603050405020304" pitchFamily="18" charset="0"/>
                <a:sym typeface="+mn-ea"/>
              </a:rPr>
              <a:t>1</a:t>
            </a:r>
            <a:r>
              <a:rPr lang="zh-CN" altLang="en-US" dirty="0">
                <a:latin typeface="Times New Roman" panose="02020603050405020304" pitchFamily="18" charset="0"/>
                <a:cs typeface="Times New Roman" panose="02020603050405020304" pitchFamily="18" charset="0"/>
                <a:sym typeface="+mn-ea"/>
              </a:rPr>
              <a:t>、城市 </a:t>
            </a:r>
            <a:r>
              <a:rPr lang="en-US" altLang="zh-CN" dirty="0">
                <a:latin typeface="Times New Roman" panose="02020603050405020304" pitchFamily="18" charset="0"/>
                <a:cs typeface="Times New Roman" panose="02020603050405020304" pitchFamily="18" charset="0"/>
                <a:sym typeface="+mn-ea"/>
              </a:rPr>
              <a:t>4 </a:t>
            </a:r>
            <a:r>
              <a:rPr lang="zh-CN" altLang="en-US" dirty="0">
                <a:latin typeface="Times New Roman" panose="02020603050405020304" pitchFamily="18" charset="0"/>
                <a:cs typeface="Times New Roman" panose="02020603050405020304" pitchFamily="18" charset="0"/>
                <a:sym typeface="+mn-ea"/>
              </a:rPr>
              <a:t>有航线</a:t>
            </a:r>
            <a:r>
              <a:rPr lang="zh-CN" altLang="en-US" dirty="0" smtClean="0">
                <a:latin typeface="Times New Roman" panose="02020603050405020304" pitchFamily="18" charset="0"/>
                <a:cs typeface="Times New Roman" panose="02020603050405020304" pitchFamily="18" charset="0"/>
                <a:sym typeface="+mn-ea"/>
              </a:rPr>
              <a:t>；城市 </a:t>
            </a:r>
            <a:r>
              <a:rPr lang="en-US" altLang="zh-CN" dirty="0">
                <a:latin typeface="Times New Roman" panose="02020603050405020304" pitchFamily="18" charset="0"/>
                <a:cs typeface="Times New Roman" panose="02020603050405020304" pitchFamily="18" charset="0"/>
                <a:sym typeface="+mn-ea"/>
              </a:rPr>
              <a:t>4 </a:t>
            </a:r>
            <a:r>
              <a:rPr lang="zh-CN" altLang="en-US" dirty="0">
                <a:latin typeface="Times New Roman" panose="02020603050405020304" pitchFamily="18" charset="0"/>
                <a:cs typeface="Times New Roman" panose="02020603050405020304" pitchFamily="18" charset="0"/>
                <a:sym typeface="+mn-ea"/>
              </a:rPr>
              <a:t>到城市 </a:t>
            </a:r>
            <a:r>
              <a:rPr lang="en-US" altLang="zh-CN" dirty="0">
                <a:latin typeface="Times New Roman" panose="02020603050405020304" pitchFamily="18" charset="0"/>
                <a:cs typeface="Times New Roman" panose="02020603050405020304" pitchFamily="18" charset="0"/>
                <a:sym typeface="+mn-ea"/>
              </a:rPr>
              <a:t>2</a:t>
            </a:r>
            <a:r>
              <a:rPr lang="zh-CN" altLang="en-US" dirty="0">
                <a:latin typeface="Times New Roman" panose="02020603050405020304" pitchFamily="18" charset="0"/>
                <a:cs typeface="Times New Roman" panose="02020603050405020304" pitchFamily="18" charset="0"/>
                <a:sym typeface="+mn-ea"/>
              </a:rPr>
              <a:t>、城 市 </a:t>
            </a:r>
            <a:r>
              <a:rPr lang="en-US" altLang="zh-CN" dirty="0">
                <a:latin typeface="Times New Roman" panose="02020603050405020304" pitchFamily="18" charset="0"/>
                <a:cs typeface="Times New Roman" panose="02020603050405020304" pitchFamily="18" charset="0"/>
                <a:sym typeface="+mn-ea"/>
              </a:rPr>
              <a:t>3 </a:t>
            </a:r>
            <a:r>
              <a:rPr lang="zh-CN" altLang="en-US" dirty="0">
                <a:latin typeface="Times New Roman" panose="02020603050405020304" pitchFamily="18" charset="0"/>
                <a:cs typeface="Times New Roman" panose="02020603050405020304" pitchFamily="18" charset="0"/>
                <a:sym typeface="+mn-ea"/>
              </a:rPr>
              <a:t>有</a:t>
            </a:r>
            <a:r>
              <a:rPr lang="zh-CN" altLang="en-US" dirty="0" smtClean="0">
                <a:latin typeface="Times New Roman" panose="02020603050405020304" pitchFamily="18" charset="0"/>
                <a:cs typeface="Times New Roman" panose="02020603050405020304" pitchFamily="18" charset="0"/>
                <a:sym typeface="+mn-ea"/>
              </a:rPr>
              <a:t>航线。</a:t>
            </a:r>
            <a:endParaRPr lang="en-US" altLang="zh-CN"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dirty="0" smtClean="0">
                <a:latin typeface="Times New Roman" panose="02020603050405020304" pitchFamily="18" charset="0"/>
                <a:cs typeface="Times New Roman" panose="02020603050405020304" pitchFamily="18" charset="0"/>
                <a:sym typeface="+mn-ea"/>
              </a:rPr>
              <a:t>试</a:t>
            </a:r>
            <a:r>
              <a:rPr lang="zh-CN" altLang="en-US" dirty="0">
                <a:latin typeface="Times New Roman" panose="02020603050405020304" pitchFamily="18" charset="0"/>
                <a:cs typeface="Times New Roman" panose="02020603050405020304" pitchFamily="18" charset="0"/>
                <a:sym typeface="+mn-ea"/>
              </a:rPr>
              <a:t>考虑城市间航线到达</a:t>
            </a:r>
            <a:r>
              <a:rPr lang="zh-CN" altLang="en-US" dirty="0" smtClean="0">
                <a:latin typeface="Times New Roman" panose="02020603050405020304" pitchFamily="18" charset="0"/>
                <a:cs typeface="Times New Roman" panose="02020603050405020304" pitchFamily="18" charset="0"/>
                <a:sym typeface="+mn-ea"/>
              </a:rPr>
              <a:t>情况。</a:t>
            </a:r>
            <a:endParaRPr lang="zh-CN" altLang="en-US"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018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905185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首先考虑如何来表示城市之间航线的</a:t>
            </a:r>
            <a:r>
              <a:rPr lang="zh-CN" altLang="en-US" sz="2800" dirty="0" smtClean="0">
                <a:latin typeface="Times New Roman" panose="02020603050405020304" pitchFamily="18" charset="0"/>
                <a:cs typeface="Times New Roman" panose="02020603050405020304" pitchFamily="18" charset="0"/>
                <a:sym typeface="+mn-ea"/>
              </a:rPr>
              <a:t>情形。在</a:t>
            </a:r>
            <a:r>
              <a:rPr lang="zh-CN" altLang="en-US" sz="2800" dirty="0">
                <a:latin typeface="Times New Roman" panose="02020603050405020304" pitchFamily="18" charset="0"/>
                <a:cs typeface="Times New Roman" panose="02020603050405020304" pitchFamily="18" charset="0"/>
                <a:sym typeface="+mn-ea"/>
              </a:rPr>
              <a:t>这里，我们可以用邻接矩阵来</a:t>
            </a:r>
            <a:r>
              <a:rPr lang="zh-CN" altLang="en-US" sz="2800" dirty="0" smtClean="0">
                <a:latin typeface="Times New Roman" panose="02020603050405020304" pitchFamily="18" charset="0"/>
                <a:cs typeface="Times New Roman" panose="02020603050405020304" pitchFamily="18" charset="0"/>
                <a:sym typeface="+mn-ea"/>
              </a:rPr>
              <a:t>表示。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若城市   到城市   有航线，则</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否则</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121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6025450" y="2901950"/>
            <a:ext cx="1400490" cy="573942"/>
          </a:xfrm>
          <a:prstGeom prst="rect">
            <a:avLst/>
          </a:prstGeom>
        </p:spPr>
      </p:pic>
      <p:pic>
        <p:nvPicPr>
          <p:cNvPr id="6" name="图片 5"/>
          <p:cNvPicPr>
            <a:picLocks noChangeAspect="1"/>
          </p:cNvPicPr>
          <p:nvPr/>
        </p:nvPicPr>
        <p:blipFill>
          <a:blip r:embed="rId9"/>
          <a:stretch>
            <a:fillRect/>
          </a:stretch>
        </p:blipFill>
        <p:spPr>
          <a:xfrm>
            <a:off x="2913455" y="3715457"/>
            <a:ext cx="199022" cy="378069"/>
          </a:xfrm>
          <a:prstGeom prst="rect">
            <a:avLst/>
          </a:prstGeom>
        </p:spPr>
      </p:pic>
      <p:pic>
        <p:nvPicPr>
          <p:cNvPr id="7" name="图片 6"/>
          <p:cNvPicPr>
            <a:picLocks noChangeAspect="1"/>
          </p:cNvPicPr>
          <p:nvPr/>
        </p:nvPicPr>
        <p:blipFill>
          <a:blip r:embed="rId10"/>
          <a:stretch>
            <a:fillRect/>
          </a:stretch>
        </p:blipFill>
        <p:spPr>
          <a:xfrm>
            <a:off x="4221424" y="3722179"/>
            <a:ext cx="271446" cy="412912"/>
          </a:xfrm>
          <a:prstGeom prst="rect">
            <a:avLst/>
          </a:prstGeom>
        </p:spPr>
      </p:pic>
      <p:pic>
        <p:nvPicPr>
          <p:cNvPr id="8" name="图片 7"/>
          <p:cNvPicPr>
            <a:picLocks noChangeAspect="1"/>
          </p:cNvPicPr>
          <p:nvPr/>
        </p:nvPicPr>
        <p:blipFill>
          <a:blip r:embed="rId11"/>
          <a:stretch>
            <a:fillRect/>
          </a:stretch>
        </p:blipFill>
        <p:spPr>
          <a:xfrm>
            <a:off x="6382585" y="3586682"/>
            <a:ext cx="1043355" cy="616619"/>
          </a:xfrm>
          <a:prstGeom prst="rect">
            <a:avLst/>
          </a:prstGeom>
        </p:spPr>
      </p:pic>
      <p:pic>
        <p:nvPicPr>
          <p:cNvPr id="11" name="图片 10"/>
          <p:cNvPicPr>
            <a:picLocks noChangeAspect="1"/>
          </p:cNvPicPr>
          <p:nvPr/>
        </p:nvPicPr>
        <p:blipFill>
          <a:blip r:embed="rId12"/>
          <a:stretch>
            <a:fillRect/>
          </a:stretch>
        </p:blipFill>
        <p:spPr>
          <a:xfrm>
            <a:off x="2583223" y="4372618"/>
            <a:ext cx="1058507" cy="576986"/>
          </a:xfrm>
          <a:prstGeom prst="rect">
            <a:avLst/>
          </a:prstGeom>
        </p:spPr>
      </p:pic>
      <p:pic>
        <p:nvPicPr>
          <p:cNvPr id="13" name="图片 12"/>
          <p:cNvPicPr>
            <a:picLocks noChangeAspect="1"/>
          </p:cNvPicPr>
          <p:nvPr/>
        </p:nvPicPr>
        <p:blipFill>
          <a:blip r:embed="rId13"/>
          <a:stretch>
            <a:fillRect/>
          </a:stretch>
        </p:blipFill>
        <p:spPr>
          <a:xfrm>
            <a:off x="1851038" y="5145819"/>
            <a:ext cx="2522876" cy="534850"/>
          </a:xfrm>
          <a:prstGeom prst="rect">
            <a:avLst/>
          </a:prstGeom>
        </p:spPr>
      </p:pic>
    </p:spTree>
    <p:extLst>
      <p:ext uri="{BB962C8B-B14F-4D97-AF65-F5344CB8AC3E}">
        <p14:creationId xmlns:p14="http://schemas.microsoft.com/office/powerpoint/2010/main" val="2945457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由此可得</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223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011728" y="3014883"/>
            <a:ext cx="2751994" cy="2157288"/>
          </a:xfrm>
          <a:prstGeom prst="rect">
            <a:avLst/>
          </a:prstGeom>
        </p:spPr>
      </p:pic>
    </p:spTree>
    <p:extLst>
      <p:ext uri="{BB962C8B-B14F-4D97-AF65-F5344CB8AC3E}">
        <p14:creationId xmlns:p14="http://schemas.microsoft.com/office/powerpoint/2010/main" val="9996692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表示可以乘坐</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次航班到达的城市。为什么？</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326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045895" y="2599544"/>
            <a:ext cx="3136126" cy="2303792"/>
          </a:xfrm>
          <a:prstGeom prst="rect">
            <a:avLst/>
          </a:prstGeom>
        </p:spPr>
      </p:pic>
    </p:spTree>
    <p:extLst>
      <p:ext uri="{BB962C8B-B14F-4D97-AF65-F5344CB8AC3E}">
        <p14:creationId xmlns:p14="http://schemas.microsoft.com/office/powerpoint/2010/main" val="3221495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表示在</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次航线内城市之间可以相互到达。</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428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902536" y="2689919"/>
            <a:ext cx="3328887" cy="2178250"/>
          </a:xfrm>
          <a:prstGeom prst="rect">
            <a:avLst/>
          </a:prstGeom>
        </p:spPr>
      </p:pic>
    </p:spTree>
    <p:extLst>
      <p:ext uri="{BB962C8B-B14F-4D97-AF65-F5344CB8AC3E}">
        <p14:creationId xmlns:p14="http://schemas.microsoft.com/office/powerpoint/2010/main" val="30759216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988871"/>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案例三、动物数量按年龄段预测问题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 </a:t>
            </a:r>
            <a:r>
              <a:rPr lang="zh-CN" altLang="en-US" sz="2800" b="1" dirty="0">
                <a:latin typeface="Times New Roman" panose="02020603050405020304" pitchFamily="18" charset="0"/>
                <a:cs typeface="Times New Roman" panose="02020603050405020304" pitchFamily="18" charset="0"/>
                <a:sym typeface="+mn-ea"/>
              </a:rPr>
              <a:t>问题背景</a:t>
            </a:r>
            <a:r>
              <a:rPr lang="zh-CN" altLang="en-US" sz="2800" dirty="0">
                <a:latin typeface="Times New Roman" panose="02020603050405020304" pitchFamily="18" charset="0"/>
                <a:cs typeface="Times New Roman" panose="02020603050405020304" pitchFamily="18" charset="0"/>
                <a:sym typeface="+mn-ea"/>
              </a:rPr>
              <a:t>：某农场饲养的某种动物所能达到的最大年龄为 </a:t>
            </a:r>
            <a:r>
              <a:rPr lang="en-US" altLang="zh-CN" sz="2800" dirty="0">
                <a:latin typeface="Times New Roman" panose="02020603050405020304" pitchFamily="18" charset="0"/>
                <a:cs typeface="Times New Roman" panose="02020603050405020304" pitchFamily="18" charset="0"/>
                <a:sym typeface="+mn-ea"/>
              </a:rPr>
              <a:t>15 </a:t>
            </a:r>
            <a:r>
              <a:rPr lang="zh-CN" altLang="en-US" sz="2800" dirty="0">
                <a:latin typeface="Times New Roman" panose="02020603050405020304" pitchFamily="18" charset="0"/>
                <a:cs typeface="Times New Roman" panose="02020603050405020304" pitchFamily="18" charset="0"/>
                <a:sym typeface="+mn-ea"/>
              </a:rPr>
              <a:t>岁，将其分成三个</a:t>
            </a:r>
            <a:r>
              <a:rPr lang="zh-CN" altLang="en-US" sz="2800" dirty="0" smtClean="0">
                <a:latin typeface="Times New Roman" panose="02020603050405020304" pitchFamily="18" charset="0"/>
                <a:cs typeface="Times New Roman" panose="02020603050405020304" pitchFamily="18" charset="0"/>
                <a:sym typeface="+mn-ea"/>
              </a:rPr>
              <a:t>年龄组：第一</a:t>
            </a:r>
            <a:r>
              <a:rPr lang="zh-CN" altLang="en-US" sz="2800" dirty="0">
                <a:latin typeface="Times New Roman" panose="02020603050405020304" pitchFamily="18" charset="0"/>
                <a:cs typeface="Times New Roman" panose="02020603050405020304" pitchFamily="18" charset="0"/>
                <a:sym typeface="+mn-ea"/>
              </a:rPr>
              <a:t>组，</a:t>
            </a:r>
            <a:r>
              <a:rPr lang="en-US" altLang="zh-CN" sz="2800" dirty="0">
                <a:latin typeface="Times New Roman" panose="02020603050405020304" pitchFamily="18" charset="0"/>
                <a:cs typeface="Times New Roman" panose="02020603050405020304" pitchFamily="18" charset="0"/>
                <a:sym typeface="+mn-ea"/>
              </a:rPr>
              <a:t>0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5 </a:t>
            </a:r>
            <a:r>
              <a:rPr lang="zh-CN" altLang="en-US" sz="2800" dirty="0">
                <a:latin typeface="Times New Roman" panose="02020603050405020304" pitchFamily="18" charset="0"/>
                <a:cs typeface="Times New Roman" panose="02020603050405020304" pitchFamily="18" charset="0"/>
                <a:sym typeface="+mn-ea"/>
              </a:rPr>
              <a:t>岁；第二组，</a:t>
            </a:r>
            <a:r>
              <a:rPr lang="en-US" altLang="zh-CN" sz="2800" dirty="0">
                <a:latin typeface="Times New Roman" panose="02020603050405020304" pitchFamily="18" charset="0"/>
                <a:cs typeface="Times New Roman" panose="02020603050405020304" pitchFamily="18" charset="0"/>
                <a:sym typeface="+mn-ea"/>
              </a:rPr>
              <a:t>6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10 </a:t>
            </a:r>
            <a:r>
              <a:rPr lang="zh-CN" altLang="en-US" sz="2800" dirty="0">
                <a:latin typeface="Times New Roman" panose="02020603050405020304" pitchFamily="18" charset="0"/>
                <a:cs typeface="Times New Roman" panose="02020603050405020304" pitchFamily="18" charset="0"/>
                <a:sym typeface="+mn-ea"/>
              </a:rPr>
              <a:t>岁；第三组，</a:t>
            </a:r>
            <a:r>
              <a:rPr lang="en-US" altLang="zh-CN" sz="2800" dirty="0">
                <a:latin typeface="Times New Roman" panose="02020603050405020304" pitchFamily="18" charset="0"/>
                <a:cs typeface="Times New Roman" panose="02020603050405020304" pitchFamily="18" charset="0"/>
                <a:sym typeface="+mn-ea"/>
              </a:rPr>
              <a:t>11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15 </a:t>
            </a:r>
            <a:r>
              <a:rPr lang="zh-CN" altLang="en-US" sz="2800" dirty="0" smtClean="0">
                <a:latin typeface="Times New Roman" panose="02020603050405020304" pitchFamily="18" charset="0"/>
                <a:cs typeface="Times New Roman" panose="02020603050405020304" pitchFamily="18" charset="0"/>
                <a:sym typeface="+mn-ea"/>
              </a:rPr>
              <a:t>岁。</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动物</a:t>
            </a:r>
            <a:r>
              <a:rPr lang="zh-CN" altLang="en-US" sz="2800" dirty="0">
                <a:latin typeface="Times New Roman" panose="02020603050405020304" pitchFamily="18" charset="0"/>
                <a:cs typeface="Times New Roman" panose="02020603050405020304" pitchFamily="18" charset="0"/>
                <a:sym typeface="+mn-ea"/>
              </a:rPr>
              <a:t>从第二年龄组起开始</a:t>
            </a:r>
            <a:r>
              <a:rPr lang="zh-CN" altLang="en-US" sz="2800" dirty="0" smtClean="0">
                <a:latin typeface="Times New Roman" panose="02020603050405020304" pitchFamily="18" charset="0"/>
                <a:cs typeface="Times New Roman" panose="02020603050405020304" pitchFamily="18" charset="0"/>
                <a:sym typeface="+mn-ea"/>
              </a:rPr>
              <a:t>繁殖</a:t>
            </a:r>
            <a:r>
              <a:rPr lang="zh-CN" altLang="en-US" sz="2800" dirty="0">
                <a:latin typeface="Times New Roman" panose="02020603050405020304" pitchFamily="18" charset="0"/>
                <a:cs typeface="Times New Roman" panose="02020603050405020304" pitchFamily="18" charset="0"/>
                <a:sym typeface="+mn-ea"/>
              </a:rPr>
              <a:t>后代</a:t>
            </a:r>
            <a:r>
              <a:rPr lang="zh-CN" altLang="en-US" sz="2800" dirty="0" smtClean="0">
                <a:latin typeface="Times New Roman" panose="02020603050405020304" pitchFamily="18" charset="0"/>
                <a:cs typeface="Times New Roman" panose="02020603050405020304" pitchFamily="18" charset="0"/>
                <a:sym typeface="+mn-ea"/>
              </a:rPr>
              <a:t>，经过长期统计，</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530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366759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第二组和第三组的繁殖率分别为 </a:t>
            </a:r>
            <a:r>
              <a:rPr lang="en-US" altLang="zh-CN" sz="2800" dirty="0">
                <a:latin typeface="Times New Roman" panose="02020603050405020304" pitchFamily="18" charset="0"/>
                <a:cs typeface="Times New Roman" panose="02020603050405020304" pitchFamily="18" charset="0"/>
                <a:sym typeface="+mn-ea"/>
              </a:rPr>
              <a:t>4 </a:t>
            </a:r>
            <a:r>
              <a:rPr lang="zh-CN" altLang="en-US" sz="2800" dirty="0">
                <a:latin typeface="Times New Roman" panose="02020603050405020304" pitchFamily="18" charset="0"/>
                <a:cs typeface="Times New Roman" panose="02020603050405020304" pitchFamily="18" charset="0"/>
                <a:sym typeface="+mn-ea"/>
              </a:rPr>
              <a:t>和 </a:t>
            </a:r>
            <a:r>
              <a:rPr lang="en-US" altLang="zh-CN" sz="2800" dirty="0" smtClean="0">
                <a:latin typeface="Times New Roman" panose="02020603050405020304" pitchFamily="18" charset="0"/>
                <a:cs typeface="Times New Roman" panose="02020603050405020304" pitchFamily="18" charset="0"/>
                <a:sym typeface="+mn-ea"/>
              </a:rPr>
              <a:t>3</a:t>
            </a:r>
            <a:r>
              <a:rPr lang="zh-CN" altLang="en-US" sz="2800" dirty="0" smtClean="0">
                <a:latin typeface="Times New Roman" panose="02020603050405020304" pitchFamily="18" charset="0"/>
                <a:cs typeface="Times New Roman" panose="02020603050405020304" pitchFamily="18" charset="0"/>
                <a:sym typeface="+mn-ea"/>
              </a:rPr>
              <a:t>。第一</a:t>
            </a:r>
            <a:r>
              <a:rPr lang="zh-CN" altLang="en-US" sz="2800" dirty="0">
                <a:latin typeface="Times New Roman" panose="02020603050405020304" pitchFamily="18" charset="0"/>
                <a:cs typeface="Times New Roman" panose="02020603050405020304" pitchFamily="18" charset="0"/>
                <a:sym typeface="+mn-ea"/>
              </a:rPr>
              <a:t>年龄和第二年龄组的</a:t>
            </a:r>
            <a:r>
              <a:rPr lang="zh-CN" altLang="en-US" sz="2800" dirty="0" smtClean="0">
                <a:latin typeface="Times New Roman" panose="02020603050405020304" pitchFamily="18" charset="0"/>
                <a:cs typeface="Times New Roman" panose="02020603050405020304" pitchFamily="18" charset="0"/>
                <a:sym typeface="+mn-ea"/>
              </a:rPr>
              <a:t>动物</a:t>
            </a:r>
            <a:r>
              <a:rPr lang="zh-CN" altLang="en-US" sz="2800" dirty="0">
                <a:latin typeface="Times New Roman" panose="02020603050405020304" pitchFamily="18" charset="0"/>
                <a:cs typeface="Times New Roman" panose="02020603050405020304" pitchFamily="18" charset="0"/>
                <a:sym typeface="+mn-ea"/>
              </a:rPr>
              <a:t>能顺利进入下一个年龄组的存活率分别</a:t>
            </a:r>
            <a:r>
              <a:rPr lang="zh-CN" altLang="en-US" sz="2800" dirty="0" smtClean="0">
                <a:latin typeface="Times New Roman" panose="02020603050405020304" pitchFamily="18" charset="0"/>
                <a:cs typeface="Times New Roman" panose="02020603050405020304" pitchFamily="18" charset="0"/>
                <a:sym typeface="+mn-ea"/>
              </a:rPr>
              <a:t>为</a:t>
            </a:r>
            <a:r>
              <a:rPr lang="en-US" altLang="zh-CN" sz="2800" dirty="0" smtClean="0">
                <a:latin typeface="Times New Roman" panose="02020603050405020304" pitchFamily="18" charset="0"/>
                <a:cs typeface="Times New Roman" panose="02020603050405020304" pitchFamily="18" charset="0"/>
                <a:sym typeface="+mn-ea"/>
              </a:rPr>
              <a:t>0.5</a:t>
            </a:r>
            <a:r>
              <a:rPr lang="zh-CN" altLang="en-US" sz="2800" dirty="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和 </a:t>
            </a:r>
            <a:r>
              <a:rPr lang="en-US" altLang="zh-CN" sz="2800" dirty="0" smtClean="0">
                <a:latin typeface="Times New Roman" panose="02020603050405020304" pitchFamily="18" charset="0"/>
                <a:cs typeface="Times New Roman" panose="02020603050405020304" pitchFamily="18" charset="0"/>
                <a:sym typeface="+mn-ea"/>
              </a:rPr>
              <a:t>0.25 </a:t>
            </a:r>
            <a:r>
              <a:rPr lang="zh-CN" altLang="en-US" sz="2800" dirty="0" smtClean="0">
                <a:latin typeface="Times New Roman" panose="02020603050405020304" pitchFamily="18" charset="0"/>
                <a:cs typeface="Times New Roman" panose="02020603050405020304" pitchFamily="18" charset="0"/>
                <a:sym typeface="+mn-ea"/>
              </a:rPr>
              <a:t>。假设</a:t>
            </a:r>
            <a:r>
              <a:rPr lang="zh-CN" altLang="en-US" sz="2800" dirty="0">
                <a:latin typeface="Times New Roman" panose="02020603050405020304" pitchFamily="18" charset="0"/>
                <a:cs typeface="Times New Roman" panose="02020603050405020304" pitchFamily="18" charset="0"/>
                <a:sym typeface="+mn-ea"/>
              </a:rPr>
              <a:t>农场现有三个年龄段的动物</a:t>
            </a:r>
            <a:r>
              <a:rPr lang="zh-CN" altLang="en-US" sz="2800" dirty="0" smtClean="0">
                <a:latin typeface="Times New Roman" panose="02020603050405020304" pitchFamily="18" charset="0"/>
                <a:cs typeface="Times New Roman" panose="02020603050405020304" pitchFamily="18" charset="0"/>
                <a:sym typeface="+mn-ea"/>
              </a:rPr>
              <a:t>各</a:t>
            </a:r>
            <a:r>
              <a:rPr lang="en-US" altLang="zh-CN" sz="2800" dirty="0" smtClean="0">
                <a:latin typeface="Times New Roman" panose="02020603050405020304" pitchFamily="18" charset="0"/>
                <a:cs typeface="Times New Roman" panose="02020603050405020304" pitchFamily="18" charset="0"/>
                <a:sym typeface="+mn-ea"/>
              </a:rPr>
              <a:t>1000 </a:t>
            </a:r>
            <a:r>
              <a:rPr lang="zh-CN" altLang="en-US" sz="2800" dirty="0">
                <a:latin typeface="Times New Roman" panose="02020603050405020304" pitchFamily="18" charset="0"/>
                <a:cs typeface="Times New Roman" panose="02020603050405020304" pitchFamily="18" charset="0"/>
                <a:sym typeface="+mn-ea"/>
              </a:rPr>
              <a:t>头，问 </a:t>
            </a:r>
            <a:r>
              <a:rPr lang="en-US" altLang="zh-CN" sz="2800" dirty="0">
                <a:latin typeface="Times New Roman" panose="02020603050405020304" pitchFamily="18" charset="0"/>
                <a:cs typeface="Times New Roman" panose="02020603050405020304" pitchFamily="18" charset="0"/>
                <a:sym typeface="+mn-ea"/>
              </a:rPr>
              <a:t>15 </a:t>
            </a:r>
            <a:r>
              <a:rPr lang="zh-CN" altLang="en-US" sz="2800" dirty="0">
                <a:latin typeface="Times New Roman" panose="02020603050405020304" pitchFamily="18" charset="0"/>
                <a:cs typeface="Times New Roman" panose="02020603050405020304" pitchFamily="18" charset="0"/>
                <a:sym typeface="+mn-ea"/>
              </a:rPr>
              <a:t>年后农场三个年龄段的动物各有多少头？ </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633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92341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问题分析</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因年龄分组为 </a:t>
            </a:r>
            <a:r>
              <a:rPr lang="en-US" altLang="zh-CN" sz="2800" dirty="0">
                <a:latin typeface="Times New Roman" panose="02020603050405020304" pitchFamily="18" charset="0"/>
                <a:cs typeface="Times New Roman" panose="02020603050405020304" pitchFamily="18" charset="0"/>
                <a:sym typeface="+mn-ea"/>
              </a:rPr>
              <a:t>5 </a:t>
            </a:r>
            <a:r>
              <a:rPr lang="zh-CN" altLang="en-US" sz="2800" dirty="0">
                <a:latin typeface="Times New Roman" panose="02020603050405020304" pitchFamily="18" charset="0"/>
                <a:cs typeface="Times New Roman" panose="02020603050405020304" pitchFamily="18" charset="0"/>
                <a:sym typeface="+mn-ea"/>
              </a:rPr>
              <a:t>岁一段，故将时间周期也取</a:t>
            </a:r>
            <a:r>
              <a:rPr lang="zh-CN" altLang="en-US" sz="2800" dirty="0" smtClean="0">
                <a:latin typeface="Times New Roman" panose="02020603050405020304" pitchFamily="18" charset="0"/>
                <a:cs typeface="Times New Roman" panose="02020603050405020304" pitchFamily="18" charset="0"/>
                <a:sym typeface="+mn-ea"/>
              </a:rPr>
              <a:t>为 </a:t>
            </a:r>
            <a:r>
              <a:rPr lang="en-US" altLang="zh-CN" sz="2800" dirty="0" smtClean="0">
                <a:latin typeface="Times New Roman" panose="02020603050405020304" pitchFamily="18" charset="0"/>
                <a:cs typeface="Times New Roman" panose="02020603050405020304" pitchFamily="18" charset="0"/>
                <a:sym typeface="+mn-ea"/>
              </a:rPr>
              <a:t>5 </a:t>
            </a:r>
            <a:r>
              <a:rPr lang="zh-CN" altLang="en-US" sz="2800" dirty="0" smtClean="0">
                <a:latin typeface="Times New Roman" panose="02020603050405020304" pitchFamily="18" charset="0"/>
                <a:cs typeface="Times New Roman" panose="02020603050405020304" pitchFamily="18" charset="0"/>
                <a:sym typeface="+mn-ea"/>
              </a:rPr>
              <a:t>年。</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15 </a:t>
            </a:r>
            <a:r>
              <a:rPr lang="zh-CN" altLang="en-US" sz="2800" dirty="0">
                <a:latin typeface="Times New Roman" panose="02020603050405020304" pitchFamily="18" charset="0"/>
                <a:cs typeface="Times New Roman" panose="02020603050405020304" pitchFamily="18" charset="0"/>
                <a:sym typeface="+mn-ea"/>
              </a:rPr>
              <a:t>年后就经过了 </a:t>
            </a:r>
            <a:r>
              <a:rPr lang="en-US" altLang="zh-CN" sz="2800" dirty="0">
                <a:latin typeface="Times New Roman" panose="02020603050405020304" pitchFamily="18" charset="0"/>
                <a:cs typeface="Times New Roman" panose="02020603050405020304" pitchFamily="18" charset="0"/>
                <a:sym typeface="+mn-ea"/>
              </a:rPr>
              <a:t>3 </a:t>
            </a:r>
            <a:r>
              <a:rPr lang="zh-CN" altLang="en-US" sz="2800" dirty="0">
                <a:latin typeface="Times New Roman" panose="02020603050405020304" pitchFamily="18" charset="0"/>
                <a:cs typeface="Times New Roman" panose="02020603050405020304" pitchFamily="18" charset="0"/>
                <a:sym typeface="+mn-ea"/>
              </a:rPr>
              <a:t>个时间</a:t>
            </a:r>
            <a:r>
              <a:rPr lang="zh-CN" altLang="en-US" sz="2800" dirty="0" smtClean="0">
                <a:latin typeface="Times New Roman" panose="02020603050405020304" pitchFamily="18" charset="0"/>
                <a:cs typeface="Times New Roman" panose="02020603050405020304" pitchFamily="18" charset="0"/>
                <a:sym typeface="+mn-ea"/>
              </a:rPr>
              <a:t>周期。</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设      表示第    个时间周期的第   组年龄阶段动物的数量</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735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223818" y="4492917"/>
            <a:ext cx="405081" cy="541503"/>
          </a:xfrm>
          <a:prstGeom prst="rect">
            <a:avLst/>
          </a:prstGeom>
        </p:spPr>
      </p:pic>
      <p:pic>
        <p:nvPicPr>
          <p:cNvPr id="6" name="图片 5"/>
          <p:cNvPicPr>
            <a:picLocks noChangeAspect="1"/>
          </p:cNvPicPr>
          <p:nvPr/>
        </p:nvPicPr>
        <p:blipFill>
          <a:blip r:embed="rId9"/>
          <a:stretch>
            <a:fillRect/>
          </a:stretch>
        </p:blipFill>
        <p:spPr>
          <a:xfrm>
            <a:off x="3830774" y="4529391"/>
            <a:ext cx="319195" cy="441407"/>
          </a:xfrm>
          <a:prstGeom prst="rect">
            <a:avLst/>
          </a:prstGeom>
        </p:spPr>
      </p:pic>
      <p:pic>
        <p:nvPicPr>
          <p:cNvPr id="7" name="图片 6"/>
          <p:cNvPicPr>
            <a:picLocks noChangeAspect="1"/>
          </p:cNvPicPr>
          <p:nvPr/>
        </p:nvPicPr>
        <p:blipFill>
          <a:blip r:embed="rId10"/>
          <a:stretch>
            <a:fillRect/>
          </a:stretch>
        </p:blipFill>
        <p:spPr>
          <a:xfrm>
            <a:off x="6686314" y="4529391"/>
            <a:ext cx="226296" cy="429879"/>
          </a:xfrm>
          <a:prstGeom prst="rect">
            <a:avLst/>
          </a:prstGeom>
        </p:spPr>
      </p:pic>
      <p:pic>
        <p:nvPicPr>
          <p:cNvPr id="8" name="图片 7"/>
          <p:cNvPicPr>
            <a:picLocks noChangeAspect="1"/>
          </p:cNvPicPr>
          <p:nvPr/>
        </p:nvPicPr>
        <p:blipFill>
          <a:blip r:embed="rId11"/>
          <a:stretch>
            <a:fillRect/>
          </a:stretch>
        </p:blipFill>
        <p:spPr>
          <a:xfrm>
            <a:off x="1817573" y="5208312"/>
            <a:ext cx="3140304" cy="484372"/>
          </a:xfrm>
          <a:prstGeom prst="rect">
            <a:avLst/>
          </a:prstGeom>
        </p:spPr>
      </p:pic>
    </p:spTree>
    <p:extLst>
      <p:ext uri="{BB962C8B-B14F-4D97-AF65-F5344CB8AC3E}">
        <p14:creationId xmlns:p14="http://schemas.microsoft.com/office/powerpoint/2010/main" val="176036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716010" cy="3988871"/>
          </a:xfrm>
        </p:spPr>
        <p:txBody>
          <a:bodyPr>
            <a:normAutofit fontScale="95000"/>
          </a:bodyPr>
          <a:lstStyle/>
          <a:p>
            <a:pPr lvl="0" algn="just">
              <a:lnSpc>
                <a:spcPct val="140000"/>
              </a:lnSpc>
            </a:pPr>
            <a:r>
              <a:rPr lang="zh-CN" altLang="en-US" sz="2900" dirty="0">
                <a:solidFill>
                  <a:prstClr val="black"/>
                </a:solidFill>
              </a:rPr>
              <a:t>有时候现象或事件中变量之间呈现向量值函数的关系，空间解析几何中熟知的映射 </a:t>
            </a:r>
            <a:endParaRPr lang="en-US" altLang="zh-CN" sz="2900" dirty="0" smtClean="0">
              <a:solidFill>
                <a:prstClr val="black"/>
              </a:solidFill>
            </a:endParaRPr>
          </a:p>
          <a:p>
            <a:pPr lvl="0" algn="just">
              <a:lnSpc>
                <a:spcPct val="140000"/>
              </a:lnSpc>
            </a:pPr>
            <a:endParaRPr lang="en-US" altLang="zh-CN" sz="2900" dirty="0">
              <a:solidFill>
                <a:prstClr val="black"/>
              </a:solidFill>
            </a:endParaRPr>
          </a:p>
          <a:p>
            <a:pPr lvl="0" algn="just">
              <a:lnSpc>
                <a:spcPct val="140000"/>
              </a:lnSpc>
            </a:pPr>
            <a:endParaRPr lang="en-US" altLang="zh-CN" sz="2900" dirty="0" smtClean="0">
              <a:solidFill>
                <a:prstClr val="black"/>
              </a:solidFill>
            </a:endParaRPr>
          </a:p>
          <a:p>
            <a:pPr lvl="0" algn="just">
              <a:lnSpc>
                <a:spcPct val="140000"/>
              </a:lnSpc>
            </a:pPr>
            <a:r>
              <a:rPr lang="zh-CN" altLang="en-US" sz="2900" dirty="0" smtClean="0">
                <a:solidFill>
                  <a:prstClr val="black"/>
                </a:solidFill>
              </a:rPr>
              <a:t>的具体分量形式如下</a:t>
            </a:r>
            <a:endParaRPr lang="en-US" altLang="zh-CN" sz="2900" dirty="0" smtClean="0">
              <a:solidFill>
                <a:prstClr val="black"/>
              </a:solidFill>
            </a:endParaRPr>
          </a:p>
          <a:p>
            <a:pPr lvl="0" algn="just">
              <a:lnSpc>
                <a:spcPct val="140000"/>
              </a:lnSpc>
            </a:pPr>
            <a:endParaRPr lang="en-US" altLang="zh-CN" sz="2900" dirty="0">
              <a:solidFill>
                <a:prstClr val="black"/>
              </a:solidFill>
            </a:endParaRPr>
          </a:p>
          <a:p>
            <a:pPr lvl="0" algn="just">
              <a:lnSpc>
                <a:spcPct val="140000"/>
              </a:lnSpc>
            </a:pPr>
            <a:endParaRPr lang="en-US" altLang="zh-CN" sz="2900" dirty="0" smtClean="0">
              <a:solidFill>
                <a:prstClr val="black"/>
              </a:solidFill>
            </a:endParaRPr>
          </a:p>
          <a:p>
            <a:pPr lvl="0" algn="just">
              <a:lnSpc>
                <a:spcPct val="140000"/>
              </a:lnSpc>
            </a:pPr>
            <a:endParaRPr lang="zh-CN" altLang="en-US" sz="2900" dirty="0"/>
          </a:p>
          <a:p>
            <a:pPr algn="ctr"/>
            <a:endParaRPr lang="en-US" altLang="zh-CN" sz="6600" dirty="0" smtClean="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4" name="波形 3"/>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pic>
        <p:nvPicPr>
          <p:cNvPr id="2" name="图片 1"/>
          <p:cNvPicPr>
            <a:picLocks noChangeAspect="1"/>
          </p:cNvPicPr>
          <p:nvPr/>
        </p:nvPicPr>
        <p:blipFill>
          <a:blip r:embed="rId5"/>
          <a:stretch>
            <a:fillRect/>
          </a:stretch>
        </p:blipFill>
        <p:spPr>
          <a:xfrm>
            <a:off x="2111428" y="3732331"/>
            <a:ext cx="3823364" cy="1110386"/>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因为某一时间</a:t>
            </a:r>
            <a:r>
              <a:rPr lang="zh-CN" altLang="en-US" sz="2800" dirty="0" smtClean="0">
                <a:latin typeface="Times New Roman" panose="02020603050405020304" pitchFamily="18" charset="0"/>
                <a:cs typeface="Times New Roman" panose="02020603050405020304" pitchFamily="18" charset="0"/>
                <a:sym typeface="+mn-ea"/>
              </a:rPr>
              <a:t>周期第二</a:t>
            </a:r>
            <a:r>
              <a:rPr lang="zh-CN" altLang="en-US" sz="2800" dirty="0">
                <a:latin typeface="Times New Roman" panose="02020603050405020304" pitchFamily="18" charset="0"/>
                <a:cs typeface="Times New Roman" panose="02020603050405020304" pitchFamily="18" charset="0"/>
                <a:sym typeface="+mn-ea"/>
              </a:rPr>
              <a:t>年龄组和第三年龄组动物的数量是由上一时间周期上一年龄组存活下来动物的数量，</a:t>
            </a:r>
            <a:r>
              <a:rPr lang="zh-CN" altLang="en-US" sz="2800" dirty="0" smtClean="0">
                <a:latin typeface="Times New Roman" panose="02020603050405020304" pitchFamily="18" charset="0"/>
                <a:cs typeface="Times New Roman" panose="02020603050405020304" pitchFamily="18" charset="0"/>
                <a:sym typeface="+mn-ea"/>
              </a:rPr>
              <a:t>所以有</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838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004339" y="4130325"/>
            <a:ext cx="4317330" cy="792304"/>
          </a:xfrm>
          <a:prstGeom prst="rect">
            <a:avLst/>
          </a:prstGeom>
        </p:spPr>
      </p:pic>
    </p:spTree>
    <p:extLst>
      <p:ext uri="{BB962C8B-B14F-4D97-AF65-F5344CB8AC3E}">
        <p14:creationId xmlns:p14="http://schemas.microsoft.com/office/powerpoint/2010/main" val="1659778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又因为某一时间周期，第一年龄组动物的数量是由上一时间周期各年龄组出生的动物的数量</a:t>
            </a:r>
            <a:r>
              <a:rPr lang="zh-CN" altLang="en-US" sz="2800" dirty="0" smtClean="0">
                <a:latin typeface="Times New Roman" panose="02020603050405020304" pitchFamily="18" charset="0"/>
                <a:cs typeface="Times New Roman" panose="02020603050405020304" pitchFamily="18" charset="0"/>
                <a:sym typeface="+mn-ea"/>
              </a:rPr>
              <a:t>，所以</a:t>
            </a:r>
            <a:r>
              <a:rPr lang="zh-CN" altLang="en-US" sz="2800" dirty="0">
                <a:latin typeface="Times New Roman" panose="02020603050405020304" pitchFamily="18" charset="0"/>
                <a:cs typeface="Times New Roman" panose="02020603050405020304" pitchFamily="18" charset="0"/>
                <a:sym typeface="+mn-ea"/>
              </a:rPr>
              <a:t>有 </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8932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857010" y="3696446"/>
            <a:ext cx="4508621" cy="572704"/>
          </a:xfrm>
          <a:prstGeom prst="rect">
            <a:avLst/>
          </a:prstGeom>
        </p:spPr>
      </p:pic>
    </p:spTree>
    <p:extLst>
      <p:ext uri="{BB962C8B-B14F-4D97-AF65-F5344CB8AC3E}">
        <p14:creationId xmlns:p14="http://schemas.microsoft.com/office/powerpoint/2010/main" val="30662093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模型构建</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于是我们得到递推关系式</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035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057642" y="3612662"/>
            <a:ext cx="2417643" cy="2497095"/>
          </a:xfrm>
          <a:prstGeom prst="rect">
            <a:avLst/>
          </a:prstGeom>
        </p:spPr>
      </p:pic>
    </p:spTree>
    <p:extLst>
      <p:ext uri="{BB962C8B-B14F-4D97-AF65-F5344CB8AC3E}">
        <p14:creationId xmlns:p14="http://schemas.microsoft.com/office/powerpoint/2010/main" val="3004517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用矩阵表示</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137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071876" y="2857501"/>
            <a:ext cx="3694280" cy="2780134"/>
          </a:xfrm>
          <a:prstGeom prst="rect">
            <a:avLst/>
          </a:prstGeom>
        </p:spPr>
      </p:pic>
    </p:spTree>
    <p:extLst>
      <p:ext uri="{BB962C8B-B14F-4D97-AF65-F5344CB8AC3E}">
        <p14:creationId xmlns:p14="http://schemas.microsoft.com/office/powerpoint/2010/main" val="2052774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则</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其中</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                                         </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239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281278" y="2286000"/>
            <a:ext cx="1641655" cy="467354"/>
          </a:xfrm>
          <a:prstGeom prst="rect">
            <a:avLst/>
          </a:prstGeom>
        </p:spPr>
      </p:pic>
      <p:pic>
        <p:nvPicPr>
          <p:cNvPr id="6" name="图片 5"/>
          <p:cNvPicPr>
            <a:picLocks noChangeAspect="1"/>
          </p:cNvPicPr>
          <p:nvPr/>
        </p:nvPicPr>
        <p:blipFill>
          <a:blip r:embed="rId9"/>
          <a:stretch>
            <a:fillRect/>
          </a:stretch>
        </p:blipFill>
        <p:spPr>
          <a:xfrm>
            <a:off x="2636520" y="3429000"/>
            <a:ext cx="2103121" cy="2538536"/>
          </a:xfrm>
          <a:prstGeom prst="rect">
            <a:avLst/>
          </a:prstGeom>
        </p:spPr>
      </p:pic>
      <p:pic>
        <p:nvPicPr>
          <p:cNvPr id="7" name="图片 6"/>
          <p:cNvPicPr>
            <a:picLocks noChangeAspect="1"/>
          </p:cNvPicPr>
          <p:nvPr/>
        </p:nvPicPr>
        <p:blipFill>
          <a:blip r:embed="rId10"/>
          <a:stretch>
            <a:fillRect/>
          </a:stretch>
        </p:blipFill>
        <p:spPr>
          <a:xfrm>
            <a:off x="5254578" y="3760664"/>
            <a:ext cx="2321221" cy="2061504"/>
          </a:xfrm>
          <a:prstGeom prst="rect">
            <a:avLst/>
          </a:prstGeom>
        </p:spPr>
      </p:pic>
    </p:spTree>
    <p:extLst>
      <p:ext uri="{BB962C8B-B14F-4D97-AF65-F5344CB8AC3E}">
        <p14:creationId xmlns:p14="http://schemas.microsoft.com/office/powerpoint/2010/main" val="279369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则有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342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8"/>
          <a:stretch>
            <a:fillRect/>
          </a:stretch>
        </p:blipFill>
        <p:spPr>
          <a:xfrm>
            <a:off x="1737360" y="2277207"/>
            <a:ext cx="6560911" cy="3283585"/>
          </a:xfrm>
          <a:prstGeom prst="rect">
            <a:avLst/>
          </a:prstGeom>
        </p:spPr>
      </p:pic>
    </p:spTree>
    <p:extLst>
      <p:ext uri="{BB962C8B-B14F-4D97-AF65-F5344CB8AC3E}">
        <p14:creationId xmlns:p14="http://schemas.microsoft.com/office/powerpoint/2010/main" val="17389703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444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693863" y="2280486"/>
            <a:ext cx="6650038" cy="3306684"/>
          </a:xfrm>
          <a:prstGeom prst="rect">
            <a:avLst/>
          </a:prstGeom>
        </p:spPr>
      </p:pic>
    </p:spTree>
    <p:extLst>
      <p:ext uri="{BB962C8B-B14F-4D97-AF65-F5344CB8AC3E}">
        <p14:creationId xmlns:p14="http://schemas.microsoft.com/office/powerpoint/2010/main" val="17684931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547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693862" y="2279308"/>
            <a:ext cx="7023261" cy="3290278"/>
          </a:xfrm>
          <a:prstGeom prst="rect">
            <a:avLst/>
          </a:prstGeom>
        </p:spPr>
      </p:pic>
    </p:spTree>
    <p:extLst>
      <p:ext uri="{BB962C8B-B14F-4D97-AF65-F5344CB8AC3E}">
        <p14:creationId xmlns:p14="http://schemas.microsoft.com/office/powerpoint/2010/main" val="8407054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93862" y="1971528"/>
            <a:ext cx="8830994" cy="4332474"/>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结果分析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15</a:t>
            </a:r>
            <a:r>
              <a:rPr lang="zh-CN" altLang="en-US" sz="2800" dirty="0" smtClean="0">
                <a:latin typeface="Times New Roman" panose="02020603050405020304" pitchFamily="18" charset="0"/>
                <a:cs typeface="Times New Roman" panose="02020603050405020304" pitchFamily="18" charset="0"/>
                <a:sym typeface="+mn-ea"/>
              </a:rPr>
              <a:t>年</a:t>
            </a:r>
            <a:r>
              <a:rPr lang="zh-CN" altLang="en-US" sz="2800" dirty="0">
                <a:latin typeface="Times New Roman" panose="02020603050405020304" pitchFamily="18" charset="0"/>
                <a:cs typeface="Times New Roman" panose="02020603050405020304" pitchFamily="18" charset="0"/>
                <a:sym typeface="+mn-ea"/>
              </a:rPr>
              <a:t>后，农场饲养的动物总数将</a:t>
            </a:r>
            <a:r>
              <a:rPr lang="zh-CN" altLang="en-US" sz="2800" dirty="0" smtClean="0">
                <a:latin typeface="Times New Roman" panose="02020603050405020304" pitchFamily="18" charset="0"/>
                <a:cs typeface="Times New Roman" panose="02020603050405020304" pitchFamily="18" charset="0"/>
                <a:sym typeface="+mn-ea"/>
              </a:rPr>
              <a:t>达到</a:t>
            </a:r>
            <a:r>
              <a:rPr lang="en-US" altLang="zh-CN" sz="2800" dirty="0" smtClean="0">
                <a:latin typeface="Times New Roman" panose="02020603050405020304" pitchFamily="18" charset="0"/>
                <a:cs typeface="Times New Roman" panose="02020603050405020304" pitchFamily="18" charset="0"/>
                <a:sym typeface="+mn-ea"/>
              </a:rPr>
              <a:t>16625</a:t>
            </a:r>
            <a:r>
              <a:rPr lang="zh-CN" altLang="en-US" sz="2800" dirty="0" smtClean="0">
                <a:latin typeface="Times New Roman" panose="02020603050405020304" pitchFamily="18" charset="0"/>
                <a:cs typeface="Times New Roman" panose="02020603050405020304" pitchFamily="18" charset="0"/>
                <a:sym typeface="+mn-ea"/>
              </a:rPr>
              <a:t>头</a:t>
            </a:r>
            <a:r>
              <a:rPr lang="zh-CN" altLang="en-US" sz="2800" dirty="0">
                <a:latin typeface="Times New Roman" panose="02020603050405020304" pitchFamily="18" charset="0"/>
                <a:cs typeface="Times New Roman" panose="02020603050405020304" pitchFamily="18" charset="0"/>
                <a:sym typeface="+mn-ea"/>
              </a:rPr>
              <a:t>，其中 </a:t>
            </a:r>
            <a:r>
              <a:rPr lang="en-US" altLang="zh-CN" sz="2800" dirty="0" smtClean="0">
                <a:latin typeface="Times New Roman" panose="02020603050405020304" pitchFamily="18" charset="0"/>
                <a:cs typeface="Times New Roman" panose="02020603050405020304" pitchFamily="18" charset="0"/>
                <a:sym typeface="+mn-ea"/>
              </a:rPr>
              <a:t>0 </a:t>
            </a: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5</a:t>
            </a:r>
            <a:r>
              <a:rPr lang="zh-CN" altLang="en-US" sz="2800" dirty="0" smtClean="0">
                <a:latin typeface="Times New Roman" panose="02020603050405020304" pitchFamily="18" charset="0"/>
                <a:cs typeface="Times New Roman" panose="02020603050405020304" pitchFamily="18" charset="0"/>
                <a:sym typeface="+mn-ea"/>
              </a:rPr>
              <a:t>岁</a:t>
            </a:r>
            <a:r>
              <a:rPr lang="zh-CN" altLang="en-US" sz="2800" dirty="0">
                <a:latin typeface="Times New Roman" panose="02020603050405020304" pitchFamily="18" charset="0"/>
                <a:cs typeface="Times New Roman" panose="02020603050405020304" pitchFamily="18" charset="0"/>
                <a:sym typeface="+mn-ea"/>
              </a:rPr>
              <a:t>的有 </a:t>
            </a:r>
            <a:r>
              <a:rPr lang="en-US" altLang="zh-CN" sz="2800" dirty="0">
                <a:latin typeface="Times New Roman" panose="02020603050405020304" pitchFamily="18" charset="0"/>
                <a:cs typeface="Times New Roman" panose="02020603050405020304" pitchFamily="18" charset="0"/>
                <a:sym typeface="+mn-ea"/>
              </a:rPr>
              <a:t>14375 </a:t>
            </a:r>
            <a:r>
              <a:rPr lang="zh-CN" altLang="en-US" sz="2800" dirty="0">
                <a:latin typeface="Times New Roman" panose="02020603050405020304" pitchFamily="18" charset="0"/>
                <a:cs typeface="Times New Roman" panose="02020603050405020304" pitchFamily="18" charset="0"/>
                <a:sym typeface="+mn-ea"/>
              </a:rPr>
              <a:t>头，占 </a:t>
            </a:r>
            <a:r>
              <a:rPr lang="en-US" altLang="zh-CN" sz="2800" dirty="0">
                <a:latin typeface="Times New Roman" panose="02020603050405020304" pitchFamily="18" charset="0"/>
                <a:cs typeface="Times New Roman" panose="02020603050405020304" pitchFamily="18" charset="0"/>
                <a:sym typeface="+mn-ea"/>
              </a:rPr>
              <a:t>86.47%</a:t>
            </a: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6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10</a:t>
            </a:r>
            <a:r>
              <a:rPr lang="zh-CN" altLang="en-US" sz="2800" dirty="0" smtClean="0">
                <a:latin typeface="Times New Roman" panose="02020603050405020304" pitchFamily="18" charset="0"/>
                <a:cs typeface="Times New Roman" panose="02020603050405020304" pitchFamily="18" charset="0"/>
                <a:sym typeface="+mn-ea"/>
              </a:rPr>
              <a:t>岁</a:t>
            </a:r>
            <a:r>
              <a:rPr lang="zh-CN" altLang="en-US" sz="2800" dirty="0">
                <a:latin typeface="Times New Roman" panose="02020603050405020304" pitchFamily="18" charset="0"/>
                <a:cs typeface="Times New Roman" panose="02020603050405020304" pitchFamily="18" charset="0"/>
                <a:sym typeface="+mn-ea"/>
              </a:rPr>
              <a:t>的有 </a:t>
            </a:r>
            <a:r>
              <a:rPr lang="en-US" altLang="zh-CN" sz="2800" dirty="0">
                <a:latin typeface="Times New Roman" panose="02020603050405020304" pitchFamily="18" charset="0"/>
                <a:cs typeface="Times New Roman" panose="02020603050405020304" pitchFamily="18" charset="0"/>
                <a:sym typeface="+mn-ea"/>
              </a:rPr>
              <a:t>1375 </a:t>
            </a:r>
            <a:r>
              <a:rPr lang="zh-CN" altLang="en-US" sz="2800" dirty="0">
                <a:latin typeface="Times New Roman" panose="02020603050405020304" pitchFamily="18" charset="0"/>
                <a:cs typeface="Times New Roman" panose="02020603050405020304" pitchFamily="18" charset="0"/>
                <a:sym typeface="+mn-ea"/>
              </a:rPr>
              <a:t>头，占 </a:t>
            </a:r>
            <a:r>
              <a:rPr lang="en-US" altLang="zh-CN" sz="2800" dirty="0">
                <a:latin typeface="Times New Roman" panose="02020603050405020304" pitchFamily="18" charset="0"/>
                <a:cs typeface="Times New Roman" panose="02020603050405020304" pitchFamily="18" charset="0"/>
                <a:sym typeface="+mn-ea"/>
              </a:rPr>
              <a:t>8.27%</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11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15 </a:t>
            </a:r>
            <a:r>
              <a:rPr lang="zh-CN" altLang="en-US" sz="2800" dirty="0">
                <a:latin typeface="Times New Roman" panose="02020603050405020304" pitchFamily="18" charset="0"/>
                <a:cs typeface="Times New Roman" panose="02020603050405020304" pitchFamily="18" charset="0"/>
                <a:sym typeface="+mn-ea"/>
              </a:rPr>
              <a:t>岁的有 </a:t>
            </a:r>
            <a:r>
              <a:rPr lang="en-US" altLang="zh-CN" sz="2800" dirty="0">
                <a:latin typeface="Times New Roman" panose="02020603050405020304" pitchFamily="18" charset="0"/>
                <a:cs typeface="Times New Roman" panose="02020603050405020304" pitchFamily="18" charset="0"/>
                <a:sym typeface="+mn-ea"/>
              </a:rPr>
              <a:t>875 </a:t>
            </a:r>
            <a:r>
              <a:rPr lang="zh-CN" altLang="en-US" sz="2800" dirty="0">
                <a:latin typeface="Times New Roman" panose="02020603050405020304" pitchFamily="18" charset="0"/>
                <a:cs typeface="Times New Roman" panose="02020603050405020304" pitchFamily="18" charset="0"/>
                <a:sym typeface="+mn-ea"/>
              </a:rPr>
              <a:t>头，占 </a:t>
            </a:r>
            <a:r>
              <a:rPr lang="en-US" altLang="zh-CN" sz="2800" dirty="0" smtClean="0">
                <a:latin typeface="Times New Roman" panose="02020603050405020304" pitchFamily="18" charset="0"/>
                <a:cs typeface="Times New Roman" panose="02020603050405020304" pitchFamily="18" charset="0"/>
                <a:sym typeface="+mn-ea"/>
              </a:rPr>
              <a:t>5.226%</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15 </a:t>
            </a:r>
            <a:r>
              <a:rPr lang="zh-CN" altLang="en-US" sz="2800" dirty="0">
                <a:latin typeface="Times New Roman" panose="02020603050405020304" pitchFamily="18" charset="0"/>
                <a:cs typeface="Times New Roman" panose="02020603050405020304" pitchFamily="18" charset="0"/>
                <a:sym typeface="+mn-ea"/>
              </a:rPr>
              <a:t>年间，动物总增长 </a:t>
            </a:r>
            <a:r>
              <a:rPr lang="en-US" altLang="zh-CN" sz="2800" dirty="0">
                <a:latin typeface="Times New Roman" panose="02020603050405020304" pitchFamily="18" charset="0"/>
                <a:cs typeface="Times New Roman" panose="02020603050405020304" pitchFamily="18" charset="0"/>
                <a:sym typeface="+mn-ea"/>
              </a:rPr>
              <a:t>16625−3000 = 13625 </a:t>
            </a:r>
            <a:r>
              <a:rPr lang="zh-CN" altLang="en-US" sz="2800" dirty="0">
                <a:latin typeface="Times New Roman" panose="02020603050405020304" pitchFamily="18" charset="0"/>
                <a:cs typeface="Times New Roman" panose="02020603050405020304" pitchFamily="18" charset="0"/>
                <a:sym typeface="+mn-ea"/>
              </a:rPr>
              <a:t>头，总增长率为 </a:t>
            </a:r>
            <a:r>
              <a:rPr lang="en-US" altLang="zh-CN" sz="2800" dirty="0">
                <a:latin typeface="Times New Roman" panose="02020603050405020304" pitchFamily="18" charset="0"/>
                <a:cs typeface="Times New Roman" panose="02020603050405020304" pitchFamily="18" charset="0"/>
                <a:sym typeface="+mn-ea"/>
              </a:rPr>
              <a:t>13625/3000 = 454.16</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649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739228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988871"/>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案例四、配方问题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b="1" dirty="0" smtClean="0">
                <a:latin typeface="Times New Roman" panose="02020603050405020304" pitchFamily="18" charset="0"/>
                <a:cs typeface="Times New Roman" panose="02020603050405020304" pitchFamily="18" charset="0"/>
                <a:sym typeface="+mn-ea"/>
              </a:rPr>
              <a:t>问题</a:t>
            </a:r>
            <a:r>
              <a:rPr lang="zh-CN" altLang="en-US" sz="2800" b="1" dirty="0">
                <a:latin typeface="Times New Roman" panose="02020603050405020304" pitchFamily="18" charset="0"/>
                <a:cs typeface="Times New Roman" panose="02020603050405020304" pitchFamily="18" charset="0"/>
                <a:sym typeface="+mn-ea"/>
              </a:rPr>
              <a:t>背景</a:t>
            </a:r>
            <a:r>
              <a:rPr lang="zh-CN" altLang="en-US" sz="2800" dirty="0">
                <a:latin typeface="Times New Roman" panose="02020603050405020304" pitchFamily="18" charset="0"/>
                <a:cs typeface="Times New Roman" panose="02020603050405020304" pitchFamily="18" charset="0"/>
                <a:sym typeface="+mn-ea"/>
              </a:rPr>
              <a:t>：一种佐料由四种原料</a:t>
            </a:r>
            <a:r>
              <a:rPr lang="en-US" altLang="zh-CN" sz="2800" dirty="0">
                <a:latin typeface="Times New Roman" panose="02020603050405020304" pitchFamily="18" charset="0"/>
                <a:cs typeface="Times New Roman" panose="02020603050405020304" pitchFamily="18" charset="0"/>
                <a:sym typeface="+mn-ea"/>
              </a:rPr>
              <a:t>A</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D</a:t>
            </a:r>
            <a:r>
              <a:rPr lang="zh-CN" altLang="en-US" sz="2800" dirty="0">
                <a:latin typeface="Times New Roman" panose="02020603050405020304" pitchFamily="18" charset="0"/>
                <a:cs typeface="Times New Roman" panose="02020603050405020304" pitchFamily="18" charset="0"/>
                <a:sym typeface="+mn-ea"/>
              </a:rPr>
              <a:t>混合而成．这种佐料现有两种规格，这</a:t>
            </a:r>
            <a:r>
              <a:rPr lang="zh-CN" altLang="en-US" sz="2800" dirty="0" smtClean="0">
                <a:latin typeface="Times New Roman" panose="02020603050405020304" pitchFamily="18" charset="0"/>
                <a:cs typeface="Times New Roman" panose="02020603050405020304" pitchFamily="18" charset="0"/>
                <a:sym typeface="+mn-ea"/>
              </a:rPr>
              <a:t>两种</a:t>
            </a:r>
            <a:r>
              <a:rPr lang="zh-CN" altLang="en-US" sz="2800" dirty="0">
                <a:latin typeface="Times New Roman" panose="02020603050405020304" pitchFamily="18" charset="0"/>
                <a:cs typeface="Times New Roman" panose="02020603050405020304" pitchFamily="18" charset="0"/>
                <a:sym typeface="+mn-ea"/>
              </a:rPr>
              <a:t>规格的佐料中，四种原料的比例分别为</a:t>
            </a:r>
            <a:r>
              <a:rPr lang="en-US" altLang="zh-CN" sz="2800" dirty="0">
                <a:latin typeface="Times New Roman" panose="02020603050405020304" pitchFamily="18" charset="0"/>
                <a:cs typeface="Times New Roman" panose="02020603050405020304" pitchFamily="18" charset="0"/>
                <a:sym typeface="+mn-ea"/>
              </a:rPr>
              <a:t>2:3:1:1</a:t>
            </a:r>
            <a:r>
              <a:rPr lang="zh-CN" altLang="en-US" sz="2800" dirty="0">
                <a:latin typeface="Times New Roman" panose="02020603050405020304" pitchFamily="18" charset="0"/>
                <a:cs typeface="Times New Roman" panose="02020603050405020304" pitchFamily="18" charset="0"/>
                <a:sym typeface="+mn-ea"/>
              </a:rPr>
              <a:t>和</a:t>
            </a:r>
            <a:r>
              <a:rPr lang="en-US" altLang="zh-CN" sz="2800" dirty="0">
                <a:latin typeface="Times New Roman" panose="02020603050405020304" pitchFamily="18" charset="0"/>
                <a:cs typeface="Times New Roman" panose="02020603050405020304" pitchFamily="18" charset="0"/>
                <a:sym typeface="+mn-ea"/>
              </a:rPr>
              <a:t>1:2:1:2</a:t>
            </a:r>
            <a:r>
              <a:rPr lang="zh-CN" altLang="en-US" sz="2800" dirty="0">
                <a:latin typeface="Times New Roman" panose="02020603050405020304" pitchFamily="18" charset="0"/>
                <a:cs typeface="Times New Roman" panose="02020603050405020304" pitchFamily="18" charset="0"/>
                <a:sym typeface="+mn-ea"/>
              </a:rPr>
              <a:t>．现在需要四种原料的比例为</a:t>
            </a:r>
            <a:r>
              <a:rPr lang="en-US" altLang="zh-CN" sz="2800" dirty="0">
                <a:latin typeface="Times New Roman" panose="02020603050405020304" pitchFamily="18" charset="0"/>
                <a:cs typeface="Times New Roman" panose="02020603050405020304" pitchFamily="18" charset="0"/>
                <a:sym typeface="+mn-ea"/>
              </a:rPr>
              <a:t>4:7:3:5 </a:t>
            </a:r>
            <a:r>
              <a:rPr lang="zh-CN" altLang="en-US" sz="2800" dirty="0">
                <a:latin typeface="Times New Roman" panose="02020603050405020304" pitchFamily="18" charset="0"/>
                <a:cs typeface="Times New Roman" panose="02020603050405020304" pitchFamily="18" charset="0"/>
                <a:sym typeface="+mn-ea"/>
              </a:rPr>
              <a:t>的第三种规格的佐料。问</a:t>
            </a:r>
            <a:r>
              <a:rPr lang="en-US" altLang="zh-CN" sz="2800" dirty="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第三种规格的佐料能否由前两种规格的佐料按一定比例配制而成</a:t>
            </a:r>
            <a:r>
              <a:rPr lang="en-US" altLang="zh-CN" sz="2800" dirty="0">
                <a:latin typeface="Times New Roman" panose="02020603050405020304" pitchFamily="18" charset="0"/>
                <a:cs typeface="Times New Roman" panose="02020603050405020304" pitchFamily="18" charset="0"/>
                <a:sym typeface="+mn-ea"/>
              </a:rPr>
              <a:t>?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751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781138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4" y="1905267"/>
            <a:ext cx="8716010" cy="4285983"/>
          </a:xfrm>
        </p:spPr>
        <p:txBody>
          <a:bodyPr>
            <a:normAutofit fontScale="95000"/>
          </a:bodyPr>
          <a:lstStyle/>
          <a:p>
            <a:pPr lvl="0" algn="just">
              <a:lnSpc>
                <a:spcPct val="140000"/>
              </a:lnSpc>
            </a:pPr>
            <a:r>
              <a:rPr lang="en-US" altLang="zh-CN" sz="3400" dirty="0" smtClean="0">
                <a:solidFill>
                  <a:prstClr val="black"/>
                </a:solidFill>
              </a:rPr>
              <a:t>                           </a:t>
            </a:r>
          </a:p>
          <a:p>
            <a:pPr lvl="0" algn="just">
              <a:lnSpc>
                <a:spcPct val="140000"/>
              </a:lnSpc>
            </a:pPr>
            <a:r>
              <a:rPr lang="en-US" altLang="zh-CN" sz="3400" dirty="0">
                <a:solidFill>
                  <a:prstClr val="black"/>
                </a:solidFill>
              </a:rPr>
              <a:t> </a:t>
            </a:r>
            <a:r>
              <a:rPr lang="en-US" altLang="zh-CN" sz="3400" dirty="0" smtClean="0">
                <a:solidFill>
                  <a:prstClr val="black"/>
                </a:solidFill>
              </a:rPr>
              <a:t>                         </a:t>
            </a:r>
            <a:r>
              <a:rPr lang="zh-CN" altLang="en-US" sz="3400" dirty="0" smtClean="0">
                <a:solidFill>
                  <a:prstClr val="black"/>
                </a:solidFill>
              </a:rPr>
              <a:t>，</a:t>
            </a:r>
            <a:endParaRPr lang="en-US" altLang="zh-CN" sz="3400" dirty="0">
              <a:solidFill>
                <a:prstClr val="black"/>
              </a:solidFill>
            </a:endParaRPr>
          </a:p>
          <a:p>
            <a:pPr lvl="0" algn="just">
              <a:lnSpc>
                <a:spcPct val="140000"/>
              </a:lnSpc>
            </a:pPr>
            <a:r>
              <a:rPr lang="zh-CN" altLang="en-US" sz="2900" dirty="0" smtClean="0">
                <a:solidFill>
                  <a:prstClr val="black"/>
                </a:solidFill>
              </a:rPr>
              <a:t>这是二元三维向量值函数，它是三维空间的一张半圆</a:t>
            </a:r>
            <a:r>
              <a:rPr lang="zh-CN" altLang="en-US" sz="2900" dirty="0">
                <a:solidFill>
                  <a:prstClr val="black"/>
                </a:solidFill>
              </a:rPr>
              <a:t>锥面</a:t>
            </a:r>
            <a:r>
              <a:rPr lang="zh-CN" altLang="en-US" sz="2900" dirty="0" smtClean="0">
                <a:solidFill>
                  <a:prstClr val="black"/>
                </a:solidFill>
              </a:rPr>
              <a:t>，这是一元函数的另一种推广：多个因变量    和</a:t>
            </a:r>
            <a:endParaRPr lang="en-US" altLang="zh-CN" sz="2900" dirty="0" smtClean="0">
              <a:solidFill>
                <a:prstClr val="black"/>
              </a:solidFill>
            </a:endParaRPr>
          </a:p>
          <a:p>
            <a:pPr lvl="0" algn="just">
              <a:lnSpc>
                <a:spcPct val="140000"/>
              </a:lnSpc>
            </a:pPr>
            <a:r>
              <a:rPr lang="zh-CN" altLang="en-US" sz="2900" dirty="0" smtClean="0"/>
              <a:t>按某种规律随自变量   或         的变化而变化。</a:t>
            </a:r>
            <a:endParaRPr lang="zh-CN" altLang="en-US" sz="29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p:cNvPicPr>
            <a:picLocks noChangeAspect="1"/>
          </p:cNvPicPr>
          <p:nvPr/>
        </p:nvPicPr>
        <p:blipFill>
          <a:blip r:embed="rId5"/>
          <a:stretch>
            <a:fillRect/>
          </a:stretch>
        </p:blipFill>
        <p:spPr>
          <a:xfrm>
            <a:off x="1861512" y="2045948"/>
            <a:ext cx="2685015" cy="1419393"/>
          </a:xfrm>
          <a:prstGeom prst="rect">
            <a:avLst/>
          </a:prstGeom>
        </p:spPr>
      </p:pic>
      <p:pic>
        <p:nvPicPr>
          <p:cNvPr id="6" name="图片 5"/>
          <p:cNvPicPr>
            <a:picLocks noChangeAspect="1"/>
          </p:cNvPicPr>
          <p:nvPr/>
        </p:nvPicPr>
        <p:blipFill>
          <a:blip r:embed="rId6"/>
          <a:stretch>
            <a:fillRect/>
          </a:stretch>
        </p:blipFill>
        <p:spPr>
          <a:xfrm>
            <a:off x="4963413" y="3003673"/>
            <a:ext cx="3286597" cy="424033"/>
          </a:xfrm>
          <a:prstGeom prst="rect">
            <a:avLst/>
          </a:prstGeom>
        </p:spPr>
      </p:pic>
      <p:pic>
        <p:nvPicPr>
          <p:cNvPr id="7" name="图片 6"/>
          <p:cNvPicPr>
            <a:picLocks noChangeAspect="1"/>
          </p:cNvPicPr>
          <p:nvPr/>
        </p:nvPicPr>
        <p:blipFill>
          <a:blip r:embed="rId7"/>
          <a:stretch>
            <a:fillRect/>
          </a:stretch>
        </p:blipFill>
        <p:spPr>
          <a:xfrm>
            <a:off x="9319845" y="4353387"/>
            <a:ext cx="325317" cy="337405"/>
          </a:xfrm>
          <a:prstGeom prst="rect">
            <a:avLst/>
          </a:prstGeom>
        </p:spPr>
      </p:pic>
      <p:pic>
        <p:nvPicPr>
          <p:cNvPr id="8" name="图片 7"/>
          <p:cNvPicPr>
            <a:picLocks noChangeAspect="1"/>
          </p:cNvPicPr>
          <p:nvPr/>
        </p:nvPicPr>
        <p:blipFill>
          <a:blip r:embed="rId8"/>
          <a:stretch>
            <a:fillRect/>
          </a:stretch>
        </p:blipFill>
        <p:spPr>
          <a:xfrm>
            <a:off x="10025767" y="4353387"/>
            <a:ext cx="325595" cy="400147"/>
          </a:xfrm>
          <a:prstGeom prst="rect">
            <a:avLst/>
          </a:prstGeom>
        </p:spPr>
      </p:pic>
      <p:pic>
        <p:nvPicPr>
          <p:cNvPr id="11" name="图片 10"/>
          <p:cNvPicPr>
            <a:picLocks noChangeAspect="1"/>
          </p:cNvPicPr>
          <p:nvPr/>
        </p:nvPicPr>
        <p:blipFill>
          <a:blip r:embed="rId9"/>
          <a:stretch>
            <a:fillRect/>
          </a:stretch>
        </p:blipFill>
        <p:spPr>
          <a:xfrm>
            <a:off x="5085155" y="5099539"/>
            <a:ext cx="182631" cy="327658"/>
          </a:xfrm>
          <a:prstGeom prst="rect">
            <a:avLst/>
          </a:prstGeom>
        </p:spPr>
      </p:pic>
      <p:pic>
        <p:nvPicPr>
          <p:cNvPr id="12" name="图片 11"/>
          <p:cNvPicPr>
            <a:picLocks noChangeAspect="1"/>
          </p:cNvPicPr>
          <p:nvPr/>
        </p:nvPicPr>
        <p:blipFill>
          <a:blip r:embed="rId10"/>
          <a:stretch>
            <a:fillRect/>
          </a:stretch>
        </p:blipFill>
        <p:spPr>
          <a:xfrm>
            <a:off x="5739900" y="5068765"/>
            <a:ext cx="711703" cy="389205"/>
          </a:xfrm>
          <a:prstGeom prst="rect">
            <a:avLst/>
          </a:prstGeom>
        </p:spPr>
      </p:pic>
      <p:sp>
        <p:nvSpPr>
          <p:cNvPr id="13" name="波形 12"/>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spTree>
    <p:extLst>
      <p:ext uri="{BB962C8B-B14F-4D97-AF65-F5344CB8AC3E}">
        <p14:creationId xmlns:p14="http://schemas.microsoft.com/office/powerpoint/2010/main" val="3730595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6441" y="1869049"/>
            <a:ext cx="8830994" cy="4448957"/>
          </a:xfrm>
        </p:spPr>
        <p:txBody>
          <a:bodyPr>
            <a:normAutofit fontScale="92500"/>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问题分析</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假设四种原料混合在一起时不发生</a:t>
            </a:r>
            <a:r>
              <a:rPr lang="zh-CN" altLang="en-US" sz="2800" dirty="0" smtClean="0">
                <a:latin typeface="Times New Roman" panose="02020603050405020304" pitchFamily="18" charset="0"/>
                <a:cs typeface="Times New Roman" panose="02020603050405020304" pitchFamily="18" charset="0"/>
                <a:sym typeface="+mn-ea"/>
              </a:rPr>
              <a:t>化学变化。</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(2) </a:t>
            </a:r>
            <a:r>
              <a:rPr lang="zh-CN" altLang="en-US" sz="2800" dirty="0">
                <a:latin typeface="Times New Roman" panose="02020603050405020304" pitchFamily="18" charset="0"/>
                <a:cs typeface="Times New Roman" panose="02020603050405020304" pitchFamily="18" charset="0"/>
                <a:sym typeface="+mn-ea"/>
              </a:rPr>
              <a:t>假设四种原料的比例是按重量计算</a:t>
            </a:r>
            <a:r>
              <a:rPr lang="zh-CN" altLang="en-US" sz="2800" dirty="0" smtClean="0">
                <a:latin typeface="Times New Roman" panose="02020603050405020304" pitchFamily="18" charset="0"/>
                <a:cs typeface="Times New Roman" panose="02020603050405020304" pitchFamily="18" charset="0"/>
                <a:sym typeface="+mn-ea"/>
              </a:rPr>
              <a:t>的。</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3) </a:t>
            </a:r>
            <a:r>
              <a:rPr lang="zh-CN" altLang="en-US" sz="2800" dirty="0">
                <a:latin typeface="Times New Roman" panose="02020603050405020304" pitchFamily="18" charset="0"/>
                <a:cs typeface="Times New Roman" panose="02020603050405020304" pitchFamily="18" charset="0"/>
                <a:sym typeface="+mn-ea"/>
              </a:rPr>
              <a:t>假设前两种规格的佐料分装成袋，比如说第一种规格的佐料每袋净重 </a:t>
            </a:r>
            <a:r>
              <a:rPr lang="en-US" altLang="zh-CN" sz="2800" dirty="0">
                <a:latin typeface="Times New Roman" panose="02020603050405020304" pitchFamily="18" charset="0"/>
                <a:cs typeface="Times New Roman" panose="02020603050405020304" pitchFamily="18" charset="0"/>
                <a:sym typeface="+mn-ea"/>
              </a:rPr>
              <a:t>7 </a:t>
            </a:r>
            <a:r>
              <a:rPr lang="zh-CN" altLang="en-US" sz="2800" dirty="0">
                <a:latin typeface="Times New Roman" panose="02020603050405020304" pitchFamily="18" charset="0"/>
                <a:cs typeface="Times New Roman" panose="02020603050405020304" pitchFamily="18" charset="0"/>
                <a:sym typeface="+mn-ea"/>
              </a:rPr>
              <a:t>克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其中 </a:t>
            </a:r>
            <a:r>
              <a:rPr lang="en-US" altLang="zh-CN" sz="2800" dirty="0">
                <a:latin typeface="Times New Roman" panose="02020603050405020304" pitchFamily="18" charset="0"/>
                <a:cs typeface="Times New Roman" panose="02020603050405020304" pitchFamily="18" charset="0"/>
                <a:sym typeface="+mn-ea"/>
              </a:rPr>
              <a:t>A</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D </a:t>
            </a:r>
            <a:r>
              <a:rPr lang="zh-CN" altLang="en-US" sz="2800" dirty="0">
                <a:latin typeface="Times New Roman" panose="02020603050405020304" pitchFamily="18" charset="0"/>
                <a:cs typeface="Times New Roman" panose="02020603050405020304" pitchFamily="18" charset="0"/>
                <a:sym typeface="+mn-ea"/>
              </a:rPr>
              <a:t>四种原料分别为 </a:t>
            </a:r>
            <a:r>
              <a:rPr lang="en-US" altLang="zh-CN" sz="2800" dirty="0">
                <a:latin typeface="Times New Roman" panose="02020603050405020304" pitchFamily="18" charset="0"/>
                <a:cs typeface="Times New Roman" panose="02020603050405020304" pitchFamily="18" charset="0"/>
                <a:sym typeface="+mn-ea"/>
              </a:rPr>
              <a:t>2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3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，第二种规格的佐料每袋净重 </a:t>
            </a:r>
            <a:r>
              <a:rPr lang="en-US" altLang="zh-CN" sz="2800" dirty="0">
                <a:latin typeface="Times New Roman" panose="02020603050405020304" pitchFamily="18" charset="0"/>
                <a:cs typeface="Times New Roman" panose="02020603050405020304" pitchFamily="18" charset="0"/>
                <a:sym typeface="+mn-ea"/>
              </a:rPr>
              <a:t>6 </a:t>
            </a:r>
            <a:r>
              <a:rPr lang="zh-CN" altLang="en-US" sz="2800" dirty="0">
                <a:latin typeface="Times New Roman" panose="02020603050405020304" pitchFamily="18" charset="0"/>
                <a:cs typeface="Times New Roman" panose="02020603050405020304" pitchFamily="18" charset="0"/>
                <a:sym typeface="+mn-ea"/>
              </a:rPr>
              <a:t>克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其中 </a:t>
            </a:r>
            <a:r>
              <a:rPr lang="en-US" altLang="zh-CN" sz="2800" dirty="0">
                <a:latin typeface="Times New Roman" panose="02020603050405020304" pitchFamily="18" charset="0"/>
                <a:cs typeface="Times New Roman" panose="02020603050405020304" pitchFamily="18" charset="0"/>
                <a:sym typeface="+mn-ea"/>
              </a:rPr>
              <a:t>A</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D </a:t>
            </a:r>
            <a:r>
              <a:rPr lang="zh-CN" altLang="en-US" sz="2800" dirty="0">
                <a:latin typeface="Times New Roman" panose="02020603050405020304" pitchFamily="18" charset="0"/>
                <a:cs typeface="Times New Roman" panose="02020603050405020304" pitchFamily="18" charset="0"/>
                <a:sym typeface="+mn-ea"/>
              </a:rPr>
              <a:t>四种原料分别为 </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2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2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854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8135144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模型构建</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根据</a:t>
            </a:r>
            <a:r>
              <a:rPr lang="zh-CN" altLang="en-US" sz="2800" dirty="0">
                <a:latin typeface="Times New Roman" panose="02020603050405020304" pitchFamily="18" charset="0"/>
                <a:cs typeface="Times New Roman" panose="02020603050405020304" pitchFamily="18" charset="0"/>
                <a:sym typeface="+mn-ea"/>
              </a:rPr>
              <a:t>已知数据和上述假设</a:t>
            </a:r>
            <a:r>
              <a:rPr lang="en-US" altLang="zh-CN" sz="2800" dirty="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可以进一步假设将 </a:t>
            </a:r>
            <a:r>
              <a:rPr lang="zh-CN" altLang="en-US" sz="2800" dirty="0" smtClean="0">
                <a:latin typeface="Times New Roman" panose="02020603050405020304" pitchFamily="18" charset="0"/>
                <a:cs typeface="Times New Roman" panose="02020603050405020304" pitchFamily="18" charset="0"/>
                <a:sym typeface="+mn-ea"/>
              </a:rPr>
              <a:t>  袋</a:t>
            </a:r>
            <a:r>
              <a:rPr lang="zh-CN" altLang="en-US" sz="2800" dirty="0">
                <a:latin typeface="Times New Roman" panose="02020603050405020304" pitchFamily="18" charset="0"/>
                <a:cs typeface="Times New Roman" panose="02020603050405020304" pitchFamily="18" charset="0"/>
                <a:sym typeface="+mn-ea"/>
              </a:rPr>
              <a:t>第一种规格的佐料与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袋第二种规格</a:t>
            </a:r>
            <a:r>
              <a:rPr lang="zh-CN" altLang="en-US" sz="2800" dirty="0" smtClean="0">
                <a:latin typeface="Times New Roman" panose="02020603050405020304" pitchFamily="18" charset="0"/>
                <a:cs typeface="Times New Roman" panose="02020603050405020304" pitchFamily="18" charset="0"/>
                <a:sym typeface="+mn-ea"/>
              </a:rPr>
              <a:t>的佐料</a:t>
            </a:r>
            <a:r>
              <a:rPr lang="zh-CN" altLang="en-US" sz="2800" dirty="0">
                <a:latin typeface="Times New Roman" panose="02020603050405020304" pitchFamily="18" charset="0"/>
                <a:cs typeface="Times New Roman" panose="02020603050405020304" pitchFamily="18" charset="0"/>
                <a:sym typeface="+mn-ea"/>
              </a:rPr>
              <a:t>混合在一起，得到的混合物中 </a:t>
            </a:r>
            <a:r>
              <a:rPr lang="en-US" altLang="zh-CN" sz="2800" dirty="0">
                <a:latin typeface="Times New Roman" panose="02020603050405020304" pitchFamily="18" charset="0"/>
                <a:cs typeface="Times New Roman" panose="02020603050405020304" pitchFamily="18" charset="0"/>
                <a:sym typeface="+mn-ea"/>
              </a:rPr>
              <a:t>A</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B</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C</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D </a:t>
            </a:r>
            <a:r>
              <a:rPr lang="zh-CN" altLang="en-US" sz="2800" dirty="0">
                <a:latin typeface="Times New Roman" panose="02020603050405020304" pitchFamily="18" charset="0"/>
                <a:cs typeface="Times New Roman" panose="02020603050405020304" pitchFamily="18" charset="0"/>
                <a:sym typeface="+mn-ea"/>
              </a:rPr>
              <a:t>四种原料分别为 </a:t>
            </a:r>
            <a:r>
              <a:rPr lang="en-US" altLang="zh-CN" sz="2800" dirty="0">
                <a:latin typeface="Times New Roman" panose="02020603050405020304" pitchFamily="18" charset="0"/>
                <a:cs typeface="Times New Roman" panose="02020603050405020304" pitchFamily="18" charset="0"/>
                <a:sym typeface="+mn-ea"/>
              </a:rPr>
              <a:t>4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7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3 </a:t>
            </a:r>
            <a:r>
              <a:rPr lang="zh-CN" altLang="en-US" sz="2800" dirty="0">
                <a:latin typeface="Times New Roman" panose="02020603050405020304" pitchFamily="18" charset="0"/>
                <a:cs typeface="Times New Roman" panose="02020603050405020304" pitchFamily="18" charset="0"/>
                <a:sym typeface="+mn-ea"/>
              </a:rPr>
              <a:t>克，</a:t>
            </a:r>
            <a:r>
              <a:rPr lang="en-US" altLang="zh-CN" sz="2800" dirty="0">
                <a:latin typeface="Times New Roman" panose="02020603050405020304" pitchFamily="18" charset="0"/>
                <a:cs typeface="Times New Roman" panose="02020603050405020304" pitchFamily="18" charset="0"/>
                <a:sym typeface="+mn-ea"/>
              </a:rPr>
              <a:t>5 </a:t>
            </a:r>
            <a:r>
              <a:rPr lang="zh-CN" altLang="en-US" sz="2800" dirty="0">
                <a:latin typeface="Times New Roman" panose="02020603050405020304" pitchFamily="18" charset="0"/>
                <a:cs typeface="Times New Roman" panose="02020603050405020304" pitchFamily="18" charset="0"/>
                <a:sym typeface="+mn-ea"/>
              </a:rPr>
              <a:t>克．则</a:t>
            </a:r>
            <a:r>
              <a:rPr lang="zh-CN" altLang="en-US" sz="2800" dirty="0" smtClean="0">
                <a:latin typeface="Times New Roman" panose="02020603050405020304" pitchFamily="18" charset="0"/>
                <a:cs typeface="Times New Roman" panose="02020603050405020304" pitchFamily="18" charset="0"/>
                <a:sym typeface="+mn-ea"/>
              </a:rPr>
              <a:t>有以下</a:t>
            </a:r>
            <a:r>
              <a:rPr lang="zh-CN" altLang="en-US" sz="2800" dirty="0">
                <a:latin typeface="Times New Roman" panose="02020603050405020304" pitchFamily="18" charset="0"/>
                <a:cs typeface="Times New Roman" panose="02020603050405020304" pitchFamily="18" charset="0"/>
                <a:sym typeface="+mn-ea"/>
              </a:rPr>
              <a:t>线性方程</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9956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8763257" y="3130779"/>
            <a:ext cx="345571" cy="358411"/>
          </a:xfrm>
          <a:prstGeom prst="rect">
            <a:avLst/>
          </a:prstGeom>
        </p:spPr>
      </p:pic>
      <p:pic>
        <p:nvPicPr>
          <p:cNvPr id="6" name="图片 5"/>
          <p:cNvPicPr>
            <a:picLocks noChangeAspect="1"/>
          </p:cNvPicPr>
          <p:nvPr/>
        </p:nvPicPr>
        <p:blipFill>
          <a:blip r:embed="rId9"/>
          <a:stretch>
            <a:fillRect/>
          </a:stretch>
        </p:blipFill>
        <p:spPr>
          <a:xfrm>
            <a:off x="4044133" y="3682514"/>
            <a:ext cx="334436" cy="411013"/>
          </a:xfrm>
          <a:prstGeom prst="rect">
            <a:avLst/>
          </a:prstGeom>
        </p:spPr>
      </p:pic>
    </p:spTree>
    <p:extLst>
      <p:ext uri="{BB962C8B-B14F-4D97-AF65-F5344CB8AC3E}">
        <p14:creationId xmlns:p14="http://schemas.microsoft.com/office/powerpoint/2010/main" val="29344325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059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153306" y="2488915"/>
            <a:ext cx="2154925" cy="2621850"/>
          </a:xfrm>
          <a:prstGeom prst="rect">
            <a:avLst/>
          </a:prstGeom>
        </p:spPr>
      </p:pic>
    </p:spTree>
    <p:extLst>
      <p:ext uri="{BB962C8B-B14F-4D97-AF65-F5344CB8AC3E}">
        <p14:creationId xmlns:p14="http://schemas.microsoft.com/office/powerpoint/2010/main" val="4859297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模型求解</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上述线性方程组的增广矩阵</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161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851660" y="3636363"/>
            <a:ext cx="4854847" cy="2135787"/>
          </a:xfrm>
          <a:prstGeom prst="rect">
            <a:avLst/>
          </a:prstGeom>
        </p:spPr>
      </p:pic>
    </p:spTree>
    <p:extLst>
      <p:ext uri="{BB962C8B-B14F-4D97-AF65-F5344CB8AC3E}">
        <p14:creationId xmlns:p14="http://schemas.microsoft.com/office/powerpoint/2010/main" val="3470226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可见                      是解</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又因为第一种规格的佐料每袋净重 </a:t>
            </a:r>
            <a:r>
              <a:rPr lang="en-US" altLang="zh-CN" sz="2800" dirty="0">
                <a:latin typeface="Times New Roman" panose="02020603050405020304" pitchFamily="18" charset="0"/>
                <a:cs typeface="Times New Roman" panose="02020603050405020304" pitchFamily="18" charset="0"/>
                <a:sym typeface="+mn-ea"/>
              </a:rPr>
              <a:t>7 </a:t>
            </a:r>
            <a:r>
              <a:rPr lang="zh-CN" altLang="en-US" sz="2800" dirty="0">
                <a:latin typeface="Times New Roman" panose="02020603050405020304" pitchFamily="18" charset="0"/>
                <a:cs typeface="Times New Roman" panose="02020603050405020304" pitchFamily="18" charset="0"/>
                <a:sym typeface="+mn-ea"/>
              </a:rPr>
              <a:t>克，第二种规格的佐料每袋净重 </a:t>
            </a:r>
            <a:r>
              <a:rPr lang="en-US" altLang="zh-CN" sz="2800" dirty="0">
                <a:latin typeface="Times New Roman" panose="02020603050405020304" pitchFamily="18" charset="0"/>
                <a:cs typeface="Times New Roman" panose="02020603050405020304" pitchFamily="18" charset="0"/>
                <a:sym typeface="+mn-ea"/>
              </a:rPr>
              <a:t>6 </a:t>
            </a:r>
            <a:r>
              <a:rPr lang="zh-CN" altLang="en-US" sz="2800" dirty="0" smtClean="0">
                <a:latin typeface="Times New Roman" panose="02020603050405020304" pitchFamily="18" charset="0"/>
                <a:cs typeface="Times New Roman" panose="02020603050405020304" pitchFamily="18" charset="0"/>
                <a:sym typeface="+mn-ea"/>
              </a:rPr>
              <a:t>克。所以</a:t>
            </a:r>
            <a:r>
              <a:rPr lang="zh-CN" altLang="en-US" sz="2800" dirty="0">
                <a:latin typeface="Times New Roman" panose="02020603050405020304" pitchFamily="18" charset="0"/>
                <a:cs typeface="Times New Roman" panose="02020603050405020304" pitchFamily="18" charset="0"/>
                <a:sym typeface="+mn-ea"/>
              </a:rPr>
              <a:t>第三种规格</a:t>
            </a:r>
            <a:r>
              <a:rPr lang="zh-CN" altLang="en-US" sz="2800" dirty="0" smtClean="0">
                <a:latin typeface="Times New Roman" panose="02020603050405020304" pitchFamily="18" charset="0"/>
                <a:cs typeface="Times New Roman" panose="02020603050405020304" pitchFamily="18" charset="0"/>
                <a:sym typeface="+mn-ea"/>
              </a:rPr>
              <a:t>的佐料</a:t>
            </a:r>
            <a:r>
              <a:rPr lang="zh-CN" altLang="en-US" sz="2800" dirty="0">
                <a:latin typeface="Times New Roman" panose="02020603050405020304" pitchFamily="18" charset="0"/>
                <a:cs typeface="Times New Roman" panose="02020603050405020304" pitchFamily="18" charset="0"/>
                <a:sym typeface="+mn-ea"/>
              </a:rPr>
              <a:t>能由前两种规格的佐料按 </a:t>
            </a:r>
            <a:r>
              <a:rPr lang="en-US" altLang="zh-CN" sz="2800" dirty="0">
                <a:latin typeface="Times New Roman" panose="02020603050405020304" pitchFamily="18" charset="0"/>
                <a:cs typeface="Times New Roman" panose="02020603050405020304" pitchFamily="18" charset="0"/>
                <a:sym typeface="+mn-ea"/>
              </a:rPr>
              <a:t>7:12 </a:t>
            </a:r>
            <a:r>
              <a:rPr lang="zh-CN" altLang="en-US" sz="2800" dirty="0">
                <a:latin typeface="Times New Roman" panose="02020603050405020304" pitchFamily="18" charset="0"/>
                <a:cs typeface="Times New Roman" panose="02020603050405020304" pitchFamily="18" charset="0"/>
                <a:sym typeface="+mn-ea"/>
              </a:rPr>
              <a:t>的比例配制而</a:t>
            </a:r>
            <a:r>
              <a:rPr lang="zh-CN" altLang="en-US" sz="2800" dirty="0" smtClean="0">
                <a:latin typeface="Times New Roman" panose="02020603050405020304" pitchFamily="18" charset="0"/>
                <a:cs typeface="Times New Roman" panose="02020603050405020304" pitchFamily="18" charset="0"/>
                <a:sym typeface="+mn-ea"/>
              </a:rPr>
              <a:t>成。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3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2547236" y="2321169"/>
            <a:ext cx="1929121" cy="511316"/>
          </a:xfrm>
          <a:prstGeom prst="rect">
            <a:avLst/>
          </a:prstGeom>
        </p:spPr>
      </p:pic>
    </p:spTree>
    <p:extLst>
      <p:ext uri="{BB962C8B-B14F-4D97-AF65-F5344CB8AC3E}">
        <p14:creationId xmlns:p14="http://schemas.microsoft.com/office/powerpoint/2010/main" val="23320215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模型应用</a:t>
            </a:r>
            <a:r>
              <a:rPr lang="en-US" altLang="zh-CN" sz="2800" b="1" dirty="0" smtClean="0">
                <a:latin typeface="Times New Roman" panose="02020603050405020304" pitchFamily="18" charset="0"/>
                <a:cs typeface="Times New Roman" panose="02020603050405020304" pitchFamily="18" charset="0"/>
                <a:sym typeface="+mn-ea"/>
              </a:rPr>
              <a:t>】</a:t>
            </a:r>
          </a:p>
          <a:p>
            <a:pPr marL="514350" indent="-514350" algn="just">
              <a:lnSpc>
                <a:spcPct val="140000"/>
              </a:lnSpc>
              <a:buAutoNum type="arabicParenBoth"/>
            </a:pPr>
            <a:r>
              <a:rPr lang="zh-CN" altLang="en-US" sz="2800" dirty="0" smtClean="0">
                <a:latin typeface="Times New Roman" panose="02020603050405020304" pitchFamily="18" charset="0"/>
                <a:cs typeface="Times New Roman" panose="02020603050405020304" pitchFamily="18" charset="0"/>
                <a:sym typeface="+mn-ea"/>
              </a:rPr>
              <a:t>若令</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则原问题等价于线性方程组             是否有解，也等价于</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能否由           线性表示。</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362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3072380" y="3057788"/>
            <a:ext cx="6695874" cy="526523"/>
          </a:xfrm>
          <a:prstGeom prst="rect">
            <a:avLst/>
          </a:prstGeom>
        </p:spPr>
      </p:pic>
      <p:pic>
        <p:nvPicPr>
          <p:cNvPr id="6" name="图片 5"/>
          <p:cNvPicPr>
            <a:picLocks noChangeAspect="1"/>
          </p:cNvPicPr>
          <p:nvPr/>
        </p:nvPicPr>
        <p:blipFill>
          <a:blip r:embed="rId9"/>
          <a:stretch>
            <a:fillRect/>
          </a:stretch>
        </p:blipFill>
        <p:spPr>
          <a:xfrm>
            <a:off x="6092305" y="3847573"/>
            <a:ext cx="1108595" cy="429640"/>
          </a:xfrm>
          <a:prstGeom prst="rect">
            <a:avLst/>
          </a:prstGeom>
        </p:spPr>
      </p:pic>
      <p:pic>
        <p:nvPicPr>
          <p:cNvPr id="8" name="图片 7"/>
          <p:cNvPicPr>
            <a:picLocks noChangeAspect="1"/>
          </p:cNvPicPr>
          <p:nvPr/>
        </p:nvPicPr>
        <p:blipFill>
          <a:blip r:embed="rId10"/>
          <a:stretch>
            <a:fillRect/>
          </a:stretch>
        </p:blipFill>
        <p:spPr>
          <a:xfrm>
            <a:off x="1827588" y="4551764"/>
            <a:ext cx="317735" cy="430988"/>
          </a:xfrm>
          <a:prstGeom prst="rect">
            <a:avLst/>
          </a:prstGeom>
        </p:spPr>
      </p:pic>
      <p:pic>
        <p:nvPicPr>
          <p:cNvPr id="11" name="图片 10"/>
          <p:cNvPicPr>
            <a:picLocks noChangeAspect="1"/>
          </p:cNvPicPr>
          <p:nvPr/>
        </p:nvPicPr>
        <p:blipFill>
          <a:blip r:embed="rId11"/>
          <a:stretch>
            <a:fillRect/>
          </a:stretch>
        </p:blipFill>
        <p:spPr>
          <a:xfrm>
            <a:off x="3291009" y="4509554"/>
            <a:ext cx="929299" cy="515409"/>
          </a:xfrm>
          <a:prstGeom prst="rect">
            <a:avLst/>
          </a:prstGeom>
        </p:spPr>
      </p:pic>
    </p:spTree>
    <p:extLst>
      <p:ext uri="{BB962C8B-B14F-4D97-AF65-F5344CB8AC3E}">
        <p14:creationId xmlns:p14="http://schemas.microsoft.com/office/powerpoint/2010/main" val="27759697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9068386" cy="3876119"/>
          </a:xfrm>
        </p:spPr>
        <p:txBody>
          <a:bodyPr>
            <a:normAutofit/>
          </a:bodyPr>
          <a:lstStyle/>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(2) </a:t>
            </a:r>
            <a:r>
              <a:rPr lang="zh-CN" altLang="en-US" sz="2800" dirty="0">
                <a:latin typeface="Times New Roman" panose="02020603050405020304" pitchFamily="18" charset="0"/>
                <a:cs typeface="Times New Roman" panose="02020603050405020304" pitchFamily="18" charset="0"/>
                <a:sym typeface="+mn-ea"/>
              </a:rPr>
              <a:t>若四种原料的比例是按体积计算的，则最好</a:t>
            </a:r>
            <a:r>
              <a:rPr lang="zh-CN" altLang="en-US" sz="2800" dirty="0" smtClean="0">
                <a:latin typeface="Times New Roman" panose="02020603050405020304" pitchFamily="18" charset="0"/>
                <a:cs typeface="Times New Roman" panose="02020603050405020304" pitchFamily="18" charset="0"/>
                <a:sym typeface="+mn-ea"/>
              </a:rPr>
              <a:t>先将</a:t>
            </a:r>
            <a:r>
              <a:rPr lang="zh-CN" altLang="en-US" sz="2800" dirty="0">
                <a:latin typeface="Times New Roman" panose="02020603050405020304" pitchFamily="18" charset="0"/>
                <a:cs typeface="Times New Roman" panose="02020603050405020304" pitchFamily="18" charset="0"/>
                <a:sym typeface="+mn-ea"/>
              </a:rPr>
              <a:t>体积比转换为重量比，然 后再按上述方法</a:t>
            </a:r>
            <a:r>
              <a:rPr lang="zh-CN" altLang="en-US" sz="2800" dirty="0" smtClean="0">
                <a:latin typeface="Times New Roman" panose="02020603050405020304" pitchFamily="18" charset="0"/>
                <a:cs typeface="Times New Roman" panose="02020603050405020304" pitchFamily="18" charset="0"/>
                <a:sym typeface="+mn-ea"/>
              </a:rPr>
              <a:t>处理。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3) </a:t>
            </a:r>
            <a:r>
              <a:rPr lang="zh-CN" altLang="en-US" sz="2800" dirty="0">
                <a:latin typeface="Times New Roman" panose="02020603050405020304" pitchFamily="18" charset="0"/>
                <a:cs typeface="Times New Roman" panose="02020603050405020304" pitchFamily="18" charset="0"/>
                <a:sym typeface="+mn-ea"/>
              </a:rPr>
              <a:t>上面的模型假设中的第三个假设只是起到简化运算的</a:t>
            </a:r>
            <a:r>
              <a:rPr lang="zh-CN" altLang="en-US" sz="2800" dirty="0" smtClean="0">
                <a:latin typeface="Times New Roman" panose="02020603050405020304" pitchFamily="18" charset="0"/>
                <a:cs typeface="Times New Roman" panose="02020603050405020304" pitchFamily="18" charset="0"/>
                <a:sym typeface="+mn-ea"/>
              </a:rPr>
              <a:t>作用。如果</a:t>
            </a:r>
            <a:r>
              <a:rPr lang="zh-CN" altLang="en-US" sz="2800" dirty="0">
                <a:latin typeface="Times New Roman" panose="02020603050405020304" pitchFamily="18" charset="0"/>
                <a:cs typeface="Times New Roman" panose="02020603050405020304" pitchFamily="18" charset="0"/>
                <a:sym typeface="+mn-ea"/>
              </a:rPr>
              <a:t>直接设 </a:t>
            </a:r>
            <a:r>
              <a:rPr lang="zh-CN" altLang="en-US" sz="2800" dirty="0" smtClean="0">
                <a:latin typeface="Times New Roman" panose="02020603050405020304" pitchFamily="18" charset="0"/>
                <a:cs typeface="Times New Roman" panose="02020603050405020304" pitchFamily="18" charset="0"/>
                <a:sym typeface="+mn-ea"/>
              </a:rPr>
              <a:t>  克</a:t>
            </a:r>
            <a:r>
              <a:rPr lang="zh-CN" altLang="en-US" sz="2800" dirty="0">
                <a:latin typeface="Times New Roman" panose="02020603050405020304" pitchFamily="18" charset="0"/>
                <a:cs typeface="Times New Roman" panose="02020603050405020304" pitchFamily="18" charset="0"/>
                <a:sym typeface="+mn-ea"/>
              </a:rPr>
              <a:t>第一种</a:t>
            </a:r>
            <a:r>
              <a:rPr lang="zh-CN" altLang="en-US" sz="2800" dirty="0" smtClean="0">
                <a:latin typeface="Times New Roman" panose="02020603050405020304" pitchFamily="18" charset="0"/>
                <a:cs typeface="Times New Roman" panose="02020603050405020304" pitchFamily="18" charset="0"/>
                <a:sym typeface="+mn-ea"/>
              </a:rPr>
              <a:t>规格</a:t>
            </a:r>
            <a:r>
              <a:rPr lang="zh-CN" altLang="en-US" sz="2800" dirty="0">
                <a:latin typeface="Times New Roman" panose="02020603050405020304" pitchFamily="18" charset="0"/>
                <a:cs typeface="Times New Roman" panose="02020603050405020304" pitchFamily="18" charset="0"/>
                <a:sym typeface="+mn-ea"/>
              </a:rPr>
              <a:t>的佐料</a:t>
            </a:r>
            <a:r>
              <a:rPr lang="zh-CN" altLang="en-US" sz="2800" dirty="0" smtClean="0">
                <a:latin typeface="Times New Roman" panose="02020603050405020304" pitchFamily="18" charset="0"/>
                <a:cs typeface="Times New Roman" panose="02020603050405020304" pitchFamily="18" charset="0"/>
                <a:sym typeface="+mn-ea"/>
              </a:rPr>
              <a:t>与   克</a:t>
            </a:r>
            <a:r>
              <a:rPr lang="zh-CN" altLang="en-US" sz="2800" dirty="0">
                <a:latin typeface="Times New Roman" panose="02020603050405020304" pitchFamily="18" charset="0"/>
                <a:cs typeface="Times New Roman" panose="02020603050405020304" pitchFamily="18" charset="0"/>
                <a:sym typeface="+mn-ea"/>
              </a:rPr>
              <a:t>第二种规格的佐料混合得第三种规格的佐料，则有下表</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465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4683629" y="4369777"/>
            <a:ext cx="330889" cy="343184"/>
          </a:xfrm>
          <a:prstGeom prst="rect">
            <a:avLst/>
          </a:prstGeom>
        </p:spPr>
      </p:pic>
      <p:pic>
        <p:nvPicPr>
          <p:cNvPr id="6" name="图片 5"/>
          <p:cNvPicPr>
            <a:picLocks noChangeAspect="1"/>
          </p:cNvPicPr>
          <p:nvPr/>
        </p:nvPicPr>
        <p:blipFill>
          <a:blip r:embed="rId9"/>
          <a:stretch>
            <a:fillRect/>
          </a:stretch>
        </p:blipFill>
        <p:spPr>
          <a:xfrm>
            <a:off x="8624925" y="4369777"/>
            <a:ext cx="316852" cy="389402"/>
          </a:xfrm>
          <a:prstGeom prst="rect">
            <a:avLst/>
          </a:prstGeom>
        </p:spPr>
      </p:pic>
    </p:spTree>
    <p:extLst>
      <p:ext uri="{BB962C8B-B14F-4D97-AF65-F5344CB8AC3E}">
        <p14:creationId xmlns:p14="http://schemas.microsoft.com/office/powerpoint/2010/main" val="21403852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7125" y="2303462"/>
            <a:ext cx="8830994" cy="3580130"/>
          </a:xfrm>
        </p:spPr>
        <p:txBody>
          <a:bodyPr>
            <a:normAutofit/>
          </a:bodyPr>
          <a:lstStyle/>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因而有如下的线性方程组</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670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1117124" y="2164976"/>
            <a:ext cx="6998911" cy="1974269"/>
          </a:xfrm>
          <a:prstGeom prst="rect">
            <a:avLst/>
          </a:prstGeom>
        </p:spPr>
      </p:pic>
    </p:spTree>
    <p:extLst>
      <p:ext uri="{BB962C8B-B14F-4D97-AF65-F5344CB8AC3E}">
        <p14:creationId xmlns:p14="http://schemas.microsoft.com/office/powerpoint/2010/main" val="12788340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772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559636" y="2365130"/>
            <a:ext cx="2831362" cy="3347574"/>
          </a:xfrm>
          <a:prstGeom prst="rect">
            <a:avLst/>
          </a:prstGeom>
        </p:spPr>
      </p:pic>
    </p:spTree>
    <p:extLst>
      <p:ext uri="{BB962C8B-B14F-4D97-AF65-F5344CB8AC3E}">
        <p14:creationId xmlns:p14="http://schemas.microsoft.com/office/powerpoint/2010/main" val="3656737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模型检验</a:t>
            </a:r>
            <a:r>
              <a:rPr lang="en-US" altLang="zh-CN" sz="2800" b="1" dirty="0">
                <a:latin typeface="Times New Roman" panose="02020603050405020304" pitchFamily="18" charset="0"/>
                <a:cs typeface="Times New Roman" panose="02020603050405020304" pitchFamily="18" charset="0"/>
                <a:sym typeface="+mn-ea"/>
              </a:rPr>
              <a:t>】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求解</a:t>
            </a:r>
            <a:r>
              <a:rPr lang="zh-CN" altLang="en-US" sz="2800" dirty="0">
                <a:latin typeface="Times New Roman" panose="02020603050405020304" pitchFamily="18" charset="0"/>
                <a:cs typeface="Times New Roman" panose="02020603050405020304" pitchFamily="18" charset="0"/>
                <a:sym typeface="+mn-ea"/>
              </a:rPr>
              <a:t>上述</a:t>
            </a:r>
            <a:r>
              <a:rPr lang="zh-CN" altLang="en-US" sz="2800" dirty="0" smtClean="0">
                <a:latin typeface="Times New Roman" panose="02020603050405020304" pitchFamily="18" charset="0"/>
                <a:cs typeface="Times New Roman" panose="02020603050405020304" pitchFamily="18" charset="0"/>
                <a:sym typeface="+mn-ea"/>
              </a:rPr>
              <a:t>方程组，</a:t>
            </a:r>
            <a:r>
              <a:rPr lang="zh-CN" altLang="en-US" sz="2800" dirty="0">
                <a:latin typeface="Times New Roman" panose="02020603050405020304" pitchFamily="18" charset="0"/>
                <a:cs typeface="Times New Roman" panose="02020603050405020304" pitchFamily="18" charset="0"/>
                <a:sym typeface="+mn-ea"/>
              </a:rPr>
              <a:t>得到 </a:t>
            </a:r>
            <a:r>
              <a:rPr lang="zh-CN" altLang="en-US" sz="2800" dirty="0" smtClean="0">
                <a:latin typeface="Times New Roman" panose="02020603050405020304" pitchFamily="18" charset="0"/>
                <a:cs typeface="Times New Roman" panose="02020603050405020304" pitchFamily="18" charset="0"/>
                <a:sym typeface="+mn-ea"/>
              </a:rPr>
              <a:t>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可见</a:t>
            </a:r>
            <a:r>
              <a:rPr lang="zh-CN" altLang="en-US" sz="2800" dirty="0">
                <a:latin typeface="Times New Roman" panose="02020603050405020304" pitchFamily="18" charset="0"/>
                <a:cs typeface="Times New Roman" panose="02020603050405020304" pitchFamily="18" charset="0"/>
                <a:sym typeface="+mn-ea"/>
              </a:rPr>
              <a:t>模型假设中的第三个假设不影响解的</a:t>
            </a:r>
            <a:r>
              <a:rPr lang="zh-CN" altLang="en-US" sz="2800" dirty="0" smtClean="0">
                <a:latin typeface="Times New Roman" panose="02020603050405020304" pitchFamily="18" charset="0"/>
                <a:cs typeface="Times New Roman" panose="02020603050405020304" pitchFamily="18" charset="0"/>
                <a:sym typeface="+mn-ea"/>
              </a:rPr>
              <a:t>正确性。</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874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4.1.3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5420771" y="3057280"/>
            <a:ext cx="2264857" cy="527539"/>
          </a:xfrm>
          <a:prstGeom prst="rect">
            <a:avLst/>
          </a:prstGeom>
        </p:spPr>
      </p:pic>
    </p:spTree>
    <p:extLst>
      <p:ext uri="{BB962C8B-B14F-4D97-AF65-F5344CB8AC3E}">
        <p14:creationId xmlns:p14="http://schemas.microsoft.com/office/powerpoint/2010/main" val="1730699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93862" y="2197775"/>
            <a:ext cx="8716010" cy="3870364"/>
          </a:xfrm>
        </p:spPr>
        <p:txBody>
          <a:bodyPr>
            <a:normAutofit fontScale="95000"/>
          </a:bodyPr>
          <a:lstStyle/>
          <a:p>
            <a:pPr lvl="0" algn="just">
              <a:lnSpc>
                <a:spcPct val="140000"/>
              </a:lnSpc>
            </a:pPr>
            <a:r>
              <a:rPr lang="zh-CN" altLang="en-US" sz="2900" dirty="0" smtClean="0"/>
              <a:t>一般的，设    是    上的点集，</a:t>
            </a:r>
            <a:endParaRPr lang="en-US" altLang="zh-CN" sz="2900" dirty="0" smtClean="0"/>
          </a:p>
          <a:p>
            <a:pPr lvl="0" algn="just">
              <a:lnSpc>
                <a:spcPct val="140000"/>
              </a:lnSpc>
            </a:pPr>
            <a:r>
              <a:rPr lang="en-US" altLang="zh-CN" sz="2900" dirty="0"/>
              <a:t> </a:t>
            </a:r>
            <a:r>
              <a:rPr lang="en-US" altLang="zh-CN" sz="2900" dirty="0" smtClean="0"/>
              <a:t>  </a:t>
            </a:r>
            <a:r>
              <a:rPr lang="zh-CN" altLang="en-US" sz="2900" dirty="0" smtClean="0"/>
              <a:t>到     的映射</a:t>
            </a:r>
            <a:endParaRPr lang="en-US" altLang="zh-CN" sz="2900" dirty="0" smtClean="0"/>
          </a:p>
          <a:p>
            <a:pPr lvl="0" algn="just">
              <a:lnSpc>
                <a:spcPct val="140000"/>
              </a:lnSpc>
            </a:pPr>
            <a:endParaRPr lang="en-US" altLang="zh-CN" sz="2900" dirty="0"/>
          </a:p>
          <a:p>
            <a:pPr lvl="0" algn="just">
              <a:lnSpc>
                <a:spcPct val="140000"/>
              </a:lnSpc>
            </a:pPr>
            <a:endParaRPr lang="en-US" altLang="zh-CN" sz="2900" dirty="0" smtClean="0"/>
          </a:p>
          <a:p>
            <a:pPr lvl="0" algn="just">
              <a:lnSpc>
                <a:spcPct val="140000"/>
              </a:lnSpc>
            </a:pPr>
            <a:r>
              <a:rPr lang="zh-CN" altLang="en-US" sz="2900" dirty="0" smtClean="0"/>
              <a:t>称为    </a:t>
            </a:r>
            <a:r>
              <a:rPr lang="zh-CN" altLang="en-US" sz="2900" b="1" dirty="0" smtClean="0"/>
              <a:t>元     维向量值函数</a:t>
            </a:r>
            <a:r>
              <a:rPr lang="zh-CN" altLang="en-US" sz="2900" dirty="0" smtClean="0"/>
              <a:t>（或</a:t>
            </a:r>
            <a:r>
              <a:rPr lang="zh-CN" altLang="en-US" sz="2900" b="1" dirty="0" smtClean="0"/>
              <a:t>多元函数组</a:t>
            </a:r>
            <a:r>
              <a:rPr lang="zh-CN" altLang="en-US" sz="2900" dirty="0" smtClean="0"/>
              <a:t>）</a:t>
            </a:r>
            <a:endParaRPr lang="zh-CN" altLang="en-US" sz="29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p:cNvPicPr>
            <a:picLocks noChangeAspect="1"/>
          </p:cNvPicPr>
          <p:nvPr/>
        </p:nvPicPr>
        <p:blipFill>
          <a:blip r:embed="rId5"/>
          <a:stretch>
            <a:fillRect/>
          </a:stretch>
        </p:blipFill>
        <p:spPr>
          <a:xfrm>
            <a:off x="3599527" y="2417884"/>
            <a:ext cx="372486" cy="353793"/>
          </a:xfrm>
          <a:prstGeom prst="rect">
            <a:avLst/>
          </a:prstGeom>
        </p:spPr>
      </p:pic>
      <p:pic>
        <p:nvPicPr>
          <p:cNvPr id="6" name="图片 5"/>
          <p:cNvPicPr>
            <a:picLocks noChangeAspect="1"/>
          </p:cNvPicPr>
          <p:nvPr/>
        </p:nvPicPr>
        <p:blipFill>
          <a:blip r:embed="rId6"/>
          <a:stretch>
            <a:fillRect/>
          </a:stretch>
        </p:blipFill>
        <p:spPr>
          <a:xfrm>
            <a:off x="4256729" y="2355293"/>
            <a:ext cx="453067" cy="416384"/>
          </a:xfrm>
          <a:prstGeom prst="rect">
            <a:avLst/>
          </a:prstGeom>
        </p:spPr>
      </p:pic>
      <p:pic>
        <p:nvPicPr>
          <p:cNvPr id="7" name="图片 6"/>
          <p:cNvPicPr>
            <a:picLocks noChangeAspect="1"/>
          </p:cNvPicPr>
          <p:nvPr/>
        </p:nvPicPr>
        <p:blipFill>
          <a:blip r:embed="rId7"/>
          <a:stretch>
            <a:fillRect/>
          </a:stretch>
        </p:blipFill>
        <p:spPr>
          <a:xfrm>
            <a:off x="1686332" y="3128565"/>
            <a:ext cx="366287" cy="344741"/>
          </a:xfrm>
          <a:prstGeom prst="rect">
            <a:avLst/>
          </a:prstGeom>
        </p:spPr>
      </p:pic>
      <p:pic>
        <p:nvPicPr>
          <p:cNvPr id="8" name="图片 7"/>
          <p:cNvPicPr>
            <a:picLocks noChangeAspect="1"/>
          </p:cNvPicPr>
          <p:nvPr/>
        </p:nvPicPr>
        <p:blipFill>
          <a:blip r:embed="rId8"/>
          <a:stretch>
            <a:fillRect/>
          </a:stretch>
        </p:blipFill>
        <p:spPr>
          <a:xfrm>
            <a:off x="2411376" y="3079924"/>
            <a:ext cx="463708" cy="393382"/>
          </a:xfrm>
          <a:prstGeom prst="rect">
            <a:avLst/>
          </a:prstGeom>
        </p:spPr>
      </p:pic>
      <p:pic>
        <p:nvPicPr>
          <p:cNvPr id="11" name="图片 10"/>
          <p:cNvPicPr>
            <a:picLocks noChangeAspect="1"/>
          </p:cNvPicPr>
          <p:nvPr/>
        </p:nvPicPr>
        <p:blipFill>
          <a:blip r:embed="rId9"/>
          <a:stretch>
            <a:fillRect/>
          </a:stretch>
        </p:blipFill>
        <p:spPr>
          <a:xfrm>
            <a:off x="1693862" y="3517349"/>
            <a:ext cx="2562867" cy="1637697"/>
          </a:xfrm>
          <a:prstGeom prst="rect">
            <a:avLst/>
          </a:prstGeom>
        </p:spPr>
      </p:pic>
      <p:pic>
        <p:nvPicPr>
          <p:cNvPr id="12" name="图片 11"/>
          <p:cNvPicPr>
            <a:picLocks noChangeAspect="1"/>
          </p:cNvPicPr>
          <p:nvPr/>
        </p:nvPicPr>
        <p:blipFill>
          <a:blip r:embed="rId10"/>
          <a:stretch>
            <a:fillRect/>
          </a:stretch>
        </p:blipFill>
        <p:spPr>
          <a:xfrm>
            <a:off x="2549705" y="5328377"/>
            <a:ext cx="325379" cy="337469"/>
          </a:xfrm>
          <a:prstGeom prst="rect">
            <a:avLst/>
          </a:prstGeom>
        </p:spPr>
      </p:pic>
      <p:pic>
        <p:nvPicPr>
          <p:cNvPr id="14" name="图片 13"/>
          <p:cNvPicPr>
            <a:picLocks noChangeAspect="1"/>
          </p:cNvPicPr>
          <p:nvPr/>
        </p:nvPicPr>
        <p:blipFill>
          <a:blip r:embed="rId11"/>
          <a:stretch>
            <a:fillRect/>
          </a:stretch>
        </p:blipFill>
        <p:spPr>
          <a:xfrm>
            <a:off x="3260056" y="5302629"/>
            <a:ext cx="465552" cy="388963"/>
          </a:xfrm>
          <a:prstGeom prst="rect">
            <a:avLst/>
          </a:prstGeom>
        </p:spPr>
      </p:pic>
      <p:sp>
        <p:nvSpPr>
          <p:cNvPr id="15" name="波形 14"/>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spTree>
    <p:extLst>
      <p:ext uri="{BB962C8B-B14F-4D97-AF65-F5344CB8AC3E}">
        <p14:creationId xmlns:p14="http://schemas.microsoft.com/office/powerpoint/2010/main" val="1432432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379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98789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smtClean="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初等几何方法</a:t>
            </a:r>
            <a:endPar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797700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727075" y="4845050"/>
            <a:ext cx="172148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源头问题</a:t>
            </a:r>
          </a:p>
        </p:txBody>
      </p:sp>
      <p:sp>
        <p:nvSpPr>
          <p:cNvPr id="45" name="矩形 68"/>
          <p:cNvSpPr>
            <a:spLocks noChangeArrowheads="1"/>
          </p:cNvSpPr>
          <p:nvPr/>
        </p:nvSpPr>
        <p:spPr bwMode="auto">
          <a:xfrm>
            <a:off x="6950656" y="2037620"/>
            <a:ext cx="2092243"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建模方法</a:t>
            </a:r>
          </a:p>
        </p:txBody>
      </p:sp>
      <p:sp>
        <p:nvSpPr>
          <p:cNvPr id="46" name="矩形 64"/>
          <p:cNvSpPr>
            <a:spLocks noChangeArrowheads="1"/>
          </p:cNvSpPr>
          <p:nvPr/>
        </p:nvSpPr>
        <p:spPr bwMode="auto">
          <a:xfrm>
            <a:off x="2731969" y="3022538"/>
            <a:ext cx="2068801"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当今应用</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7" name="矩形 66"/>
          <p:cNvSpPr>
            <a:spLocks noChangeArrowheads="1"/>
          </p:cNvSpPr>
          <p:nvPr/>
        </p:nvSpPr>
        <p:spPr bwMode="auto">
          <a:xfrm>
            <a:off x="4504553" y="4375957"/>
            <a:ext cx="270024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几何思想</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040449" y="4141043"/>
            <a:ext cx="265154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案例分析</a:t>
            </a: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144731101"/>
      </p:ext>
    </p:extLst>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additive="base">
                                        <p:cTn id="34" dur="500" fill="hold"/>
                                        <p:tgtEl>
                                          <p:spTgt spid="55"/>
                                        </p:tgtEl>
                                        <p:attrNameLst>
                                          <p:attrName>ppt_x</p:attrName>
                                        </p:attrNameLst>
                                      </p:cBhvr>
                                      <p:tavLst>
                                        <p:tav tm="0">
                                          <p:val>
                                            <p:strVal val="#ppt_x"/>
                                          </p:val>
                                        </p:tav>
                                        <p:tav tm="100000">
                                          <p:val>
                                            <p:strVal val="#ppt_x"/>
                                          </p:val>
                                        </p:tav>
                                      </p:tavLst>
                                    </p:anim>
                                    <p:anim calcmode="lin" valueType="num">
                                      <p:cBhvr additive="base">
                                        <p:cTn id="35" dur="500" fill="hold"/>
                                        <p:tgtEl>
                                          <p:spTgt spid="55"/>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par>
                          <p:cTn id="49" fill="hold">
                            <p:stCondLst>
                              <p:cond delay="5500"/>
                            </p:stCondLst>
                            <p:childTnLst>
                              <p:par>
                                <p:cTn id="50" presetID="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ppt_x"/>
                                          </p:val>
                                        </p:tav>
                                        <p:tav tm="100000">
                                          <p:val>
                                            <p:strVal val="#ppt_x"/>
                                          </p:val>
                                        </p:tav>
                                      </p:tavLst>
                                    </p:anim>
                                    <p:anim calcmode="lin" valueType="num">
                                      <p:cBhvr additive="base">
                                        <p:cTn id="53" dur="500" fill="hold"/>
                                        <p:tgtEl>
                                          <p:spTgt spid="73"/>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wipe(left)">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47" grpId="0"/>
      <p:bldP spid="5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5669280" cy="829945"/>
          </a:xfrm>
          <a:prstGeom prst="rect">
            <a:avLst/>
          </a:prstGeom>
        </p:spPr>
        <p:txBody>
          <a:bodyPr wrap="none" lIns="91440" tIns="45720" rIns="91440" bIns="45720">
            <a:spAutoFit/>
          </a:bodyPr>
          <a:lstStyle/>
          <a:p>
            <a:r>
              <a:rPr lang="zh-CN" altLang="en-US" sz="4800" b="1" dirty="0">
                <a:solidFill>
                  <a:schemeClr val="bg1"/>
                </a:solidFill>
              </a:rPr>
              <a:t>源头问题与当今应用</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134366677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“几何” 来源于</a:t>
            </a:r>
            <a:r>
              <a:rPr lang="zh-CN" altLang="en-US" sz="2800" dirty="0">
                <a:latin typeface="Times New Roman" panose="02020603050405020304" pitchFamily="18" charset="0"/>
                <a:cs typeface="Times New Roman" panose="02020603050405020304" pitchFamily="18" charset="0"/>
                <a:sym typeface="+mn-ea"/>
              </a:rPr>
              <a:t>希腊文，原意是土地测量</a:t>
            </a:r>
            <a:r>
              <a:rPr lang="zh-CN" altLang="en-US" sz="2800" dirty="0" smtClean="0">
                <a:latin typeface="Times New Roman" panose="02020603050405020304" pitchFamily="18" charset="0"/>
                <a:cs typeface="Times New Roman" panose="02020603050405020304" pitchFamily="18" charset="0"/>
                <a:sym typeface="+mn-ea"/>
              </a:rPr>
              <a:t>，在</a:t>
            </a:r>
            <a:r>
              <a:rPr lang="zh-CN" altLang="en-US" sz="2800" dirty="0">
                <a:latin typeface="Times New Roman" panose="02020603050405020304" pitchFamily="18" charset="0"/>
                <a:cs typeface="Times New Roman" panose="02020603050405020304" pitchFamily="18" charset="0"/>
                <a:sym typeface="+mn-ea"/>
              </a:rPr>
              <a:t>几何学发展的</a:t>
            </a:r>
            <a:r>
              <a:rPr lang="zh-CN" altLang="en-US" sz="2800" dirty="0" smtClean="0">
                <a:latin typeface="Times New Roman" panose="02020603050405020304" pitchFamily="18" charset="0"/>
                <a:cs typeface="Times New Roman" panose="02020603050405020304" pitchFamily="18" charset="0"/>
                <a:sym typeface="+mn-ea"/>
              </a:rPr>
              <a:t>历史中</a:t>
            </a:r>
            <a:r>
              <a:rPr lang="zh-CN" altLang="en-US" sz="2800" dirty="0">
                <a:latin typeface="Times New Roman" panose="02020603050405020304" pitchFamily="18" charset="0"/>
                <a:cs typeface="Times New Roman" panose="02020603050405020304" pitchFamily="18" charset="0"/>
                <a:sym typeface="+mn-ea"/>
              </a:rPr>
              <a:t>，欧几里得的</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几何原本</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起了重大的历史</a:t>
            </a:r>
            <a:r>
              <a:rPr lang="zh-CN" altLang="en-US" sz="2800" dirty="0" smtClean="0">
                <a:latin typeface="Times New Roman" panose="02020603050405020304" pitchFamily="18" charset="0"/>
                <a:cs typeface="Times New Roman" panose="02020603050405020304" pitchFamily="18" charset="0"/>
                <a:sym typeface="+mn-ea"/>
              </a:rPr>
              <a:t>作用。人们</a:t>
            </a:r>
            <a:r>
              <a:rPr lang="zh-CN" altLang="en-US" sz="2800" dirty="0">
                <a:latin typeface="Times New Roman" panose="02020603050405020304" pitchFamily="18" charset="0"/>
                <a:cs typeface="Times New Roman" panose="02020603050405020304" pitchFamily="18" charset="0"/>
                <a:sym typeface="+mn-ea"/>
              </a:rPr>
              <a:t>对</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几何原本</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中在逻辑结果方面</a:t>
            </a:r>
            <a:r>
              <a:rPr lang="zh-CN" altLang="en-US" sz="2800" dirty="0" smtClean="0">
                <a:latin typeface="Times New Roman" panose="02020603050405020304" pitchFamily="18" charset="0"/>
                <a:cs typeface="Times New Roman" panose="02020603050405020304" pitchFamily="18" charset="0"/>
                <a:sym typeface="+mn-ea"/>
              </a:rPr>
              <a:t>存在</a:t>
            </a:r>
            <a:r>
              <a:rPr lang="zh-CN" altLang="en-US" sz="2800" dirty="0">
                <a:latin typeface="Times New Roman" panose="02020603050405020304" pitchFamily="18" charset="0"/>
                <a:cs typeface="Times New Roman" panose="02020603050405020304" pitchFamily="18" charset="0"/>
                <a:sym typeface="+mn-ea"/>
              </a:rPr>
              <a:t>的一些漏洞、破绽的发现，正是推动几何学不断向前发展的</a:t>
            </a:r>
            <a:r>
              <a:rPr lang="zh-CN" altLang="en-US" sz="2800" dirty="0" smtClean="0">
                <a:latin typeface="Times New Roman" panose="02020603050405020304" pitchFamily="18" charset="0"/>
                <a:cs typeface="Times New Roman" panose="02020603050405020304" pitchFamily="18" charset="0"/>
                <a:sym typeface="+mn-ea"/>
              </a:rPr>
              <a:t>契机。最后提出了希尔伯特公理体系。</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977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
        <p:nvSpPr>
          <p:cNvPr id="8" name="波形 7"/>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4.2</a:t>
            </a:r>
            <a:r>
              <a:rPr lang="zh-CN" altLang="en-US" sz="3600" dirty="0" smtClean="0">
                <a:latin typeface="微软雅黑" panose="020B0503020204020204" charset="-122"/>
                <a:ea typeface="微软雅黑" panose="020B0503020204020204" charset="-122"/>
              </a:rPr>
              <a:t>初等几何方法</a:t>
            </a:r>
            <a:endParaRPr lang="zh-CN" altLang="en-US" sz="3600" dirty="0"/>
          </a:p>
        </p:txBody>
      </p:sp>
    </p:spTree>
    <p:extLst>
      <p:ext uri="{BB962C8B-B14F-4D97-AF65-F5344CB8AC3E}">
        <p14:creationId xmlns:p14="http://schemas.microsoft.com/office/powerpoint/2010/main" val="29746279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smtClean="0">
                <a:latin typeface="Times New Roman" panose="02020603050405020304" pitchFamily="18" charset="0"/>
                <a:cs typeface="Times New Roman" panose="02020603050405020304" pitchFamily="18" charset="0"/>
                <a:sym typeface="+mn-ea"/>
              </a:rPr>
              <a:t>2014</a:t>
            </a:r>
            <a:r>
              <a:rPr lang="zh-CN" altLang="en-US" sz="2800" b="1" dirty="0" smtClean="0">
                <a:latin typeface="Times New Roman" panose="02020603050405020304" pitchFamily="18" charset="0"/>
                <a:cs typeface="Times New Roman" panose="02020603050405020304" pitchFamily="18" charset="0"/>
                <a:sym typeface="+mn-ea"/>
              </a:rPr>
              <a:t>年国赛 </a:t>
            </a:r>
            <a:r>
              <a:rPr lang="en-US" altLang="zh-CN" sz="2800" b="1" dirty="0">
                <a:latin typeface="Times New Roman" panose="02020603050405020304" pitchFamily="18" charset="0"/>
                <a:cs typeface="Times New Roman" panose="02020603050405020304" pitchFamily="18" charset="0"/>
                <a:sym typeface="+mn-ea"/>
              </a:rPr>
              <a:t>B </a:t>
            </a:r>
            <a:r>
              <a:rPr lang="zh-CN" altLang="en-US" sz="2800" b="1" dirty="0">
                <a:latin typeface="Times New Roman" panose="02020603050405020304" pitchFamily="18" charset="0"/>
                <a:cs typeface="Times New Roman" panose="02020603050405020304" pitchFamily="18" charset="0"/>
                <a:sym typeface="+mn-ea"/>
              </a:rPr>
              <a:t>题：创意平板折叠桌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某</a:t>
            </a:r>
            <a:r>
              <a:rPr lang="zh-CN" altLang="en-US" sz="2800" dirty="0">
                <a:latin typeface="Times New Roman" panose="02020603050405020304" pitchFamily="18" charset="0"/>
                <a:cs typeface="Times New Roman" panose="02020603050405020304" pitchFamily="18" charset="0"/>
                <a:sym typeface="+mn-ea"/>
              </a:rPr>
              <a:t>公司生产一种可折叠的桌子，桌面呈圆形，桌腿随着铰链的活动可以平摊成一张</a:t>
            </a:r>
            <a:r>
              <a:rPr lang="zh-CN" altLang="en-US" sz="2800" dirty="0" smtClean="0">
                <a:latin typeface="Times New Roman" panose="02020603050405020304" pitchFamily="18" charset="0"/>
                <a:cs typeface="Times New Roman" panose="02020603050405020304" pitchFamily="18" charset="0"/>
                <a:sym typeface="+mn-ea"/>
              </a:rPr>
              <a:t>平板。</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如下图所示 </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4817"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4563718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5841"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1517" y="2343727"/>
            <a:ext cx="8846161" cy="2672078"/>
          </a:xfrm>
          <a:prstGeom prst="rect">
            <a:avLst/>
          </a:prstGeom>
        </p:spPr>
      </p:pic>
    </p:spTree>
    <p:extLst>
      <p:ext uri="{BB962C8B-B14F-4D97-AF65-F5344CB8AC3E}">
        <p14:creationId xmlns:p14="http://schemas.microsoft.com/office/powerpoint/2010/main" val="12583446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桌腿由若干根木条组成，分成两组，每组各用一根钢筋将木条连接，钢筋</a:t>
            </a:r>
            <a:r>
              <a:rPr lang="zh-CN" altLang="en-US" sz="2800" dirty="0" smtClean="0">
                <a:latin typeface="Times New Roman" panose="02020603050405020304" pitchFamily="18" charset="0"/>
                <a:cs typeface="Times New Roman" panose="02020603050405020304" pitchFamily="18" charset="0"/>
                <a:sym typeface="+mn-ea"/>
              </a:rPr>
              <a:t>两端分别</a:t>
            </a:r>
            <a:r>
              <a:rPr lang="zh-CN" altLang="en-US" sz="2800" dirty="0">
                <a:latin typeface="Times New Roman" panose="02020603050405020304" pitchFamily="18" charset="0"/>
                <a:cs typeface="Times New Roman" panose="02020603050405020304" pitchFamily="18" charset="0"/>
                <a:sym typeface="+mn-ea"/>
              </a:rPr>
              <a:t>固定在桌腿各组最外侧的两根木条上，并且沿木条有空槽以保证滑动的自由度（</a:t>
            </a:r>
            <a:r>
              <a:rPr lang="zh-CN" altLang="en-US" sz="2800" dirty="0" smtClean="0">
                <a:latin typeface="Times New Roman" panose="02020603050405020304" pitchFamily="18" charset="0"/>
                <a:cs typeface="Times New Roman" panose="02020603050405020304" pitchFamily="18" charset="0"/>
                <a:sym typeface="+mn-ea"/>
              </a:rPr>
              <a:t>见</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右图）。</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6865"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3411" y="4093773"/>
            <a:ext cx="2188519" cy="1874592"/>
          </a:xfrm>
          <a:prstGeom prst="rect">
            <a:avLst/>
          </a:prstGeom>
        </p:spPr>
      </p:pic>
    </p:spTree>
    <p:extLst>
      <p:ext uri="{BB962C8B-B14F-4D97-AF65-F5344CB8AC3E}">
        <p14:creationId xmlns:p14="http://schemas.microsoft.com/office/powerpoint/2010/main" val="30654918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9992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桌子外形由直纹曲面构成，造型美观，可以想象折叠桌的动态变化</a:t>
            </a:r>
            <a:r>
              <a:rPr lang="zh-CN" altLang="en-US" sz="2800" dirty="0" smtClean="0">
                <a:latin typeface="Times New Roman" panose="02020603050405020304" pitchFamily="18" charset="0"/>
                <a:cs typeface="Times New Roman" panose="02020603050405020304" pitchFamily="18" charset="0"/>
                <a:sym typeface="+mn-ea"/>
              </a:rPr>
              <a:t>过程。</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试建立数学模型讨论</a:t>
            </a:r>
            <a:r>
              <a:rPr lang="zh-CN" altLang="en-US" sz="2800" dirty="0" smtClean="0">
                <a:latin typeface="Times New Roman" panose="02020603050405020304" pitchFamily="18" charset="0"/>
                <a:cs typeface="Times New Roman" panose="02020603050405020304" pitchFamily="18" charset="0"/>
                <a:sym typeface="+mn-ea"/>
              </a:rPr>
              <a:t>下述问题</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给定</a:t>
            </a:r>
            <a:r>
              <a:rPr lang="zh-CN" altLang="en-US" sz="2800" dirty="0">
                <a:latin typeface="Times New Roman" panose="02020603050405020304" pitchFamily="18" charset="0"/>
                <a:cs typeface="Times New Roman" panose="02020603050405020304" pitchFamily="18" charset="0"/>
                <a:sym typeface="+mn-ea"/>
              </a:rPr>
              <a:t>长方形平板尺寸为 </a:t>
            </a:r>
            <a:r>
              <a:rPr lang="en-US" altLang="zh-CN" sz="2800" dirty="0">
                <a:latin typeface="Times New Roman" panose="02020603050405020304" pitchFamily="18" charset="0"/>
                <a:cs typeface="Times New Roman" panose="02020603050405020304" pitchFamily="18" charset="0"/>
                <a:sym typeface="+mn-ea"/>
              </a:rPr>
              <a:t>120cm×50cm×3cm</a:t>
            </a:r>
            <a:r>
              <a:rPr lang="zh-CN" altLang="en-US" sz="2800" dirty="0">
                <a:latin typeface="Times New Roman" panose="02020603050405020304" pitchFamily="18" charset="0"/>
                <a:cs typeface="Times New Roman" panose="02020603050405020304" pitchFamily="18" charset="0"/>
                <a:sym typeface="+mn-ea"/>
              </a:rPr>
              <a:t>，每根木条宽 </a:t>
            </a:r>
            <a:r>
              <a:rPr lang="en-US" altLang="zh-CN" sz="2800" dirty="0">
                <a:latin typeface="Times New Roman" panose="02020603050405020304" pitchFamily="18" charset="0"/>
                <a:cs typeface="Times New Roman" panose="02020603050405020304" pitchFamily="18" charset="0"/>
                <a:sym typeface="+mn-ea"/>
              </a:rPr>
              <a:t>2.5cm</a:t>
            </a:r>
            <a:r>
              <a:rPr lang="zh-CN" altLang="en-US" sz="2800" dirty="0">
                <a:latin typeface="Times New Roman" panose="02020603050405020304" pitchFamily="18" charset="0"/>
                <a:cs typeface="Times New Roman" panose="02020603050405020304" pitchFamily="18" charset="0"/>
                <a:sym typeface="+mn-ea"/>
              </a:rPr>
              <a:t>，连接桌腿木条的</a:t>
            </a:r>
            <a:r>
              <a:rPr lang="zh-CN" altLang="en-US" sz="2800" dirty="0" smtClean="0">
                <a:latin typeface="Times New Roman" panose="02020603050405020304" pitchFamily="18" charset="0"/>
                <a:cs typeface="Times New Roman" panose="02020603050405020304" pitchFamily="18" charset="0"/>
                <a:sym typeface="+mn-ea"/>
              </a:rPr>
              <a:t>钢筋</a:t>
            </a:r>
            <a:r>
              <a:rPr lang="zh-CN" altLang="en-US" sz="2800" dirty="0">
                <a:latin typeface="Times New Roman" panose="02020603050405020304" pitchFamily="18" charset="0"/>
                <a:cs typeface="Times New Roman" panose="02020603050405020304" pitchFamily="18" charset="0"/>
                <a:sym typeface="+mn-ea"/>
              </a:rPr>
              <a:t>固定在桌腿最外侧木条的中心位置</a:t>
            </a:r>
            <a:r>
              <a:rPr lang="zh-CN" altLang="en-US" sz="2800" dirty="0" smtClean="0">
                <a:latin typeface="Times New Roman" panose="02020603050405020304" pitchFamily="18" charset="0"/>
                <a:cs typeface="Times New Roman" panose="02020603050405020304" pitchFamily="18" charset="0"/>
                <a:sym typeface="+mn-ea"/>
              </a:rPr>
              <a:t>，折叠</a:t>
            </a:r>
            <a:r>
              <a:rPr lang="zh-CN" altLang="en-US" sz="2800" dirty="0">
                <a:latin typeface="Times New Roman" panose="02020603050405020304" pitchFamily="18" charset="0"/>
                <a:cs typeface="Times New Roman" panose="02020603050405020304" pitchFamily="18" charset="0"/>
                <a:sym typeface="+mn-ea"/>
              </a:rPr>
              <a:t>后桌子的高度为 </a:t>
            </a:r>
            <a:r>
              <a:rPr lang="en-US" altLang="zh-CN" sz="2800" dirty="0">
                <a:latin typeface="Times New Roman" panose="02020603050405020304" pitchFamily="18" charset="0"/>
                <a:cs typeface="Times New Roman" panose="02020603050405020304" pitchFamily="18" charset="0"/>
                <a:sym typeface="+mn-ea"/>
              </a:rPr>
              <a:t>53 </a:t>
            </a:r>
            <a:r>
              <a:rPr lang="en-US" altLang="zh-CN" sz="2800" dirty="0" smtClean="0">
                <a:latin typeface="Times New Roman" panose="02020603050405020304" pitchFamily="18" charset="0"/>
                <a:cs typeface="Times New Roman" panose="02020603050405020304" pitchFamily="18" charset="0"/>
                <a:sym typeface="+mn-ea"/>
              </a:rPr>
              <a:t>cm</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7889"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0062379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试</a:t>
            </a:r>
            <a:r>
              <a:rPr lang="zh-CN" altLang="en-US" sz="2800" dirty="0">
                <a:latin typeface="Times New Roman" panose="02020603050405020304" pitchFamily="18" charset="0"/>
                <a:cs typeface="Times New Roman" panose="02020603050405020304" pitchFamily="18" charset="0"/>
                <a:sym typeface="+mn-ea"/>
              </a:rPr>
              <a:t>建立模型描述此折叠</a:t>
            </a:r>
            <a:r>
              <a:rPr lang="zh-CN" altLang="en-US" sz="2800" dirty="0" smtClean="0">
                <a:latin typeface="Times New Roman" panose="02020603050405020304" pitchFamily="18" charset="0"/>
                <a:cs typeface="Times New Roman" panose="02020603050405020304" pitchFamily="18" charset="0"/>
                <a:sym typeface="+mn-ea"/>
              </a:rPr>
              <a:t>桌的</a:t>
            </a:r>
            <a:r>
              <a:rPr lang="zh-CN" altLang="en-US" sz="2800" dirty="0">
                <a:latin typeface="Times New Roman" panose="02020603050405020304" pitchFamily="18" charset="0"/>
                <a:cs typeface="Times New Roman" panose="02020603050405020304" pitchFamily="18" charset="0"/>
                <a:sym typeface="+mn-ea"/>
              </a:rPr>
              <a:t>动态变化过程，在此基础上给出此折叠桌的设计加工参数（</a:t>
            </a:r>
            <a:r>
              <a:rPr lang="zh-CN" altLang="en-US" sz="2800" dirty="0" smtClean="0">
                <a:latin typeface="Times New Roman" panose="02020603050405020304" pitchFamily="18" charset="0"/>
                <a:cs typeface="Times New Roman" panose="02020603050405020304" pitchFamily="18" charset="0"/>
                <a:sym typeface="+mn-ea"/>
              </a:rPr>
              <a:t>例如桌</a:t>
            </a:r>
            <a:r>
              <a:rPr lang="zh-CN" altLang="en-US" sz="2800" dirty="0">
                <a:latin typeface="Times New Roman" panose="02020603050405020304" pitchFamily="18" charset="0"/>
                <a:cs typeface="Times New Roman" panose="02020603050405020304" pitchFamily="18" charset="0"/>
                <a:sym typeface="+mn-ea"/>
              </a:rPr>
              <a:t>腿木条开槽的长度等</a:t>
            </a:r>
            <a:r>
              <a:rPr lang="zh-CN" altLang="en-US" sz="2800" dirty="0" smtClean="0">
                <a:latin typeface="Times New Roman" panose="02020603050405020304" pitchFamily="18" charset="0"/>
                <a:cs typeface="Times New Roman" panose="02020603050405020304" pitchFamily="18" charset="0"/>
                <a:sym typeface="+mn-ea"/>
              </a:rPr>
              <a:t>）和</a:t>
            </a:r>
            <a:r>
              <a:rPr lang="zh-CN" altLang="en-US" sz="2800" dirty="0">
                <a:latin typeface="Times New Roman" panose="02020603050405020304" pitchFamily="18" charset="0"/>
                <a:cs typeface="Times New Roman" panose="02020603050405020304" pitchFamily="18" charset="0"/>
                <a:sym typeface="+mn-ea"/>
              </a:rPr>
              <a:t>桌脚</a:t>
            </a:r>
            <a:r>
              <a:rPr lang="zh-CN" altLang="en-US" sz="2800" dirty="0" smtClean="0">
                <a:latin typeface="Times New Roman" panose="02020603050405020304" pitchFamily="18" charset="0"/>
                <a:cs typeface="Times New Roman" panose="02020603050405020304" pitchFamily="18" charset="0"/>
                <a:sym typeface="+mn-ea"/>
              </a:rPr>
              <a:t>边缘线的</a:t>
            </a:r>
            <a:r>
              <a:rPr lang="zh-CN" altLang="en-US" sz="2800" dirty="0">
                <a:latin typeface="Times New Roman" panose="02020603050405020304" pitchFamily="18" charset="0"/>
                <a:cs typeface="Times New Roman" panose="02020603050405020304" pitchFamily="18" charset="0"/>
                <a:sym typeface="+mn-ea"/>
              </a:rPr>
              <a:t>数学</a:t>
            </a:r>
            <a:r>
              <a:rPr lang="zh-CN" altLang="en-US" sz="2800" dirty="0" smtClean="0">
                <a:latin typeface="Times New Roman" panose="02020603050405020304" pitchFamily="18" charset="0"/>
                <a:cs typeface="Times New Roman" panose="02020603050405020304" pitchFamily="18" charset="0"/>
                <a:sym typeface="+mn-ea"/>
              </a:rPr>
              <a:t>描述。</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1891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4.2.1</a:t>
            </a:r>
            <a:r>
              <a:rPr lang="zh-CN" altLang="en-US" sz="2800" dirty="0" smtClean="0">
                <a:latin typeface="微软雅黑" panose="020B0503020204020204" charset="-122"/>
                <a:ea typeface="微软雅黑" panose="020B0503020204020204" charset="-122"/>
              </a:rPr>
              <a:t>源头问题与当今应用</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1271" y="3429000"/>
            <a:ext cx="2475097" cy="2589082"/>
          </a:xfrm>
          <a:prstGeom prst="rect">
            <a:avLst/>
          </a:prstGeom>
        </p:spPr>
      </p:pic>
    </p:spTree>
    <p:extLst>
      <p:ext uri="{BB962C8B-B14F-4D97-AF65-F5344CB8AC3E}">
        <p14:creationId xmlns:p14="http://schemas.microsoft.com/office/powerpoint/2010/main" val="139916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88502" y="2568506"/>
            <a:ext cx="9235440" cy="4270327"/>
          </a:xfrm>
        </p:spPr>
        <p:txBody>
          <a:bodyPr>
            <a:noAutofit/>
          </a:bodyPr>
          <a:lstStyle/>
          <a:p>
            <a:pPr algn="just">
              <a:lnSpc>
                <a:spcPct val="140000"/>
              </a:lnSpc>
            </a:pPr>
            <a:r>
              <a:rPr lang="zh-CN" altLang="en-US" sz="2800" dirty="0" smtClean="0">
                <a:sym typeface="+mn-ea"/>
              </a:rPr>
              <a:t>记为             </a:t>
            </a:r>
            <a:r>
              <a:rPr lang="en-US" altLang="zh-CN" sz="2800" dirty="0" smtClean="0">
                <a:sym typeface="+mn-ea"/>
              </a:rPr>
              <a:t>,     </a:t>
            </a:r>
            <a:r>
              <a:rPr lang="zh-CN" altLang="en-US" sz="2800" dirty="0" smtClean="0">
                <a:sym typeface="+mn-ea"/>
              </a:rPr>
              <a:t>称为       的定义域，</a:t>
            </a:r>
            <a:endParaRPr lang="en-US" altLang="zh-CN" sz="2800" dirty="0" smtClean="0">
              <a:sym typeface="+mn-ea"/>
            </a:endParaRPr>
          </a:p>
          <a:p>
            <a:pPr algn="just">
              <a:lnSpc>
                <a:spcPct val="140000"/>
              </a:lnSpc>
            </a:pPr>
            <a:r>
              <a:rPr lang="en-US" altLang="zh-CN" sz="2800" dirty="0">
                <a:sym typeface="+mn-ea"/>
              </a:rPr>
              <a:t> </a:t>
            </a:r>
            <a:r>
              <a:rPr lang="en-US" altLang="zh-CN" sz="2800" dirty="0" smtClean="0">
                <a:sym typeface="+mn-ea"/>
              </a:rPr>
              <a:t>                                        </a:t>
            </a:r>
            <a:r>
              <a:rPr lang="zh-CN" altLang="en-US" sz="2800" dirty="0" smtClean="0">
                <a:sym typeface="+mn-ea"/>
              </a:rPr>
              <a:t>称为   的值域。</a:t>
            </a:r>
            <a:endParaRPr lang="en-US" altLang="zh-CN" sz="2800" dirty="0" smtClean="0">
              <a:sym typeface="+mn-ea"/>
            </a:endParaRPr>
          </a:p>
          <a:p>
            <a:pPr algn="just">
              <a:lnSpc>
                <a:spcPct val="140000"/>
              </a:lnSpc>
            </a:pPr>
            <a:r>
              <a:rPr lang="zh-CN" altLang="en-US" sz="2800" dirty="0" smtClean="0">
                <a:sym typeface="+mn-ea"/>
              </a:rPr>
              <a:t>多元函数是           的特殊情形。显然，每个</a:t>
            </a:r>
            <a:endParaRPr lang="en-US" altLang="zh-CN" sz="2800" dirty="0" smtClean="0">
              <a:sym typeface="+mn-ea"/>
            </a:endParaRPr>
          </a:p>
          <a:p>
            <a:pPr algn="just">
              <a:lnSpc>
                <a:spcPct val="140000"/>
              </a:lnSpc>
            </a:pPr>
            <a:r>
              <a:rPr lang="zh-CN" altLang="en-US" sz="2800" dirty="0" smtClean="0">
                <a:sym typeface="+mn-ea"/>
              </a:rPr>
              <a:t>都是    的函数               ，它称为     的第   个坐标（或分量）</a:t>
            </a:r>
            <a:endParaRPr lang="en-US" altLang="zh-CN" sz="2800" dirty="0" smtClean="0">
              <a:sym typeface="+mn-ea"/>
            </a:endParaRPr>
          </a:p>
          <a:p>
            <a:pPr algn="just">
              <a:lnSpc>
                <a:spcPct val="140000"/>
              </a:lnSpc>
            </a:pPr>
            <a:r>
              <a:rPr lang="zh-CN" altLang="en-US" sz="2800" dirty="0" smtClean="0">
                <a:sym typeface="+mn-ea"/>
              </a:rPr>
              <a:t>函数。</a:t>
            </a:r>
            <a:endParaRPr lang="en-US" altLang="zh-CN" sz="2800" dirty="0" smtClean="0">
              <a:sym typeface="+mn-ea"/>
            </a:endParaRPr>
          </a:p>
          <a:p>
            <a:pPr algn="just">
              <a:lnSpc>
                <a:spcPct val="140000"/>
              </a:lnSpc>
            </a:pPr>
            <a:r>
              <a:rPr lang="zh-CN" altLang="en-US" sz="2800" dirty="0" smtClean="0">
                <a:sym typeface="+mn-ea"/>
              </a:rPr>
              <a:t>   </a:t>
            </a:r>
            <a:endParaRPr lang="zh-CN" altLang="en-US" sz="2800" dirty="0">
              <a:sym typeface="+mn-ea"/>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stretch>
            <a:fillRect/>
          </a:stretch>
        </p:blipFill>
        <p:spPr>
          <a:xfrm>
            <a:off x="1905363" y="2757661"/>
            <a:ext cx="1260159" cy="462931"/>
          </a:xfrm>
          <a:prstGeom prst="rect">
            <a:avLst/>
          </a:prstGeom>
        </p:spPr>
      </p:pic>
      <p:pic>
        <p:nvPicPr>
          <p:cNvPr id="6" name="图片 5"/>
          <p:cNvPicPr>
            <a:picLocks noChangeAspect="1"/>
          </p:cNvPicPr>
          <p:nvPr/>
        </p:nvPicPr>
        <p:blipFill>
          <a:blip r:embed="rId6"/>
          <a:stretch>
            <a:fillRect/>
          </a:stretch>
        </p:blipFill>
        <p:spPr>
          <a:xfrm>
            <a:off x="3288543" y="2788432"/>
            <a:ext cx="392181" cy="372500"/>
          </a:xfrm>
          <a:prstGeom prst="rect">
            <a:avLst/>
          </a:prstGeom>
        </p:spPr>
      </p:pic>
      <p:pic>
        <p:nvPicPr>
          <p:cNvPr id="7" name="图片 6"/>
          <p:cNvPicPr>
            <a:picLocks noChangeAspect="1"/>
          </p:cNvPicPr>
          <p:nvPr/>
        </p:nvPicPr>
        <p:blipFill>
          <a:blip r:embed="rId7"/>
          <a:stretch>
            <a:fillRect/>
          </a:stretch>
        </p:blipFill>
        <p:spPr>
          <a:xfrm>
            <a:off x="4465355" y="2789887"/>
            <a:ext cx="663505" cy="443480"/>
          </a:xfrm>
          <a:prstGeom prst="rect">
            <a:avLst/>
          </a:prstGeom>
        </p:spPr>
      </p:pic>
      <p:pic>
        <p:nvPicPr>
          <p:cNvPr id="8" name="图片 7"/>
          <p:cNvPicPr>
            <a:picLocks noChangeAspect="1"/>
          </p:cNvPicPr>
          <p:nvPr/>
        </p:nvPicPr>
        <p:blipFill>
          <a:blip r:embed="rId8"/>
          <a:stretch>
            <a:fillRect/>
          </a:stretch>
        </p:blipFill>
        <p:spPr>
          <a:xfrm>
            <a:off x="1202185" y="3474613"/>
            <a:ext cx="3926675" cy="460148"/>
          </a:xfrm>
          <a:prstGeom prst="rect">
            <a:avLst/>
          </a:prstGeom>
        </p:spPr>
      </p:pic>
      <p:pic>
        <p:nvPicPr>
          <p:cNvPr id="11" name="图片 10"/>
          <p:cNvPicPr>
            <a:picLocks noChangeAspect="1"/>
          </p:cNvPicPr>
          <p:nvPr/>
        </p:nvPicPr>
        <p:blipFill>
          <a:blip r:embed="rId9"/>
          <a:stretch>
            <a:fillRect/>
          </a:stretch>
        </p:blipFill>
        <p:spPr>
          <a:xfrm>
            <a:off x="5927757" y="3497582"/>
            <a:ext cx="239987" cy="346474"/>
          </a:xfrm>
          <a:prstGeom prst="rect">
            <a:avLst/>
          </a:prstGeom>
        </p:spPr>
      </p:pic>
      <p:pic>
        <p:nvPicPr>
          <p:cNvPr id="12" name="图片 11"/>
          <p:cNvPicPr>
            <a:picLocks noChangeAspect="1"/>
          </p:cNvPicPr>
          <p:nvPr/>
        </p:nvPicPr>
        <p:blipFill>
          <a:blip r:embed="rId10"/>
          <a:stretch>
            <a:fillRect/>
          </a:stretch>
        </p:blipFill>
        <p:spPr>
          <a:xfrm>
            <a:off x="3039238" y="4212118"/>
            <a:ext cx="890790" cy="385653"/>
          </a:xfrm>
          <a:prstGeom prst="rect">
            <a:avLst/>
          </a:prstGeom>
        </p:spPr>
      </p:pic>
      <p:pic>
        <p:nvPicPr>
          <p:cNvPr id="13" name="图片 12"/>
          <p:cNvPicPr>
            <a:picLocks noChangeAspect="1"/>
          </p:cNvPicPr>
          <p:nvPr/>
        </p:nvPicPr>
        <p:blipFill>
          <a:blip r:embed="rId11"/>
          <a:stretch>
            <a:fillRect/>
          </a:stretch>
        </p:blipFill>
        <p:spPr>
          <a:xfrm>
            <a:off x="8023844" y="4192359"/>
            <a:ext cx="2063277" cy="425169"/>
          </a:xfrm>
          <a:prstGeom prst="rect">
            <a:avLst/>
          </a:prstGeom>
        </p:spPr>
      </p:pic>
      <p:pic>
        <p:nvPicPr>
          <p:cNvPr id="14" name="图片 13"/>
          <p:cNvPicPr>
            <a:picLocks noChangeAspect="1"/>
          </p:cNvPicPr>
          <p:nvPr/>
        </p:nvPicPr>
        <p:blipFill>
          <a:blip r:embed="rId12"/>
          <a:stretch>
            <a:fillRect/>
          </a:stretch>
        </p:blipFill>
        <p:spPr>
          <a:xfrm>
            <a:off x="1926702" y="4969725"/>
            <a:ext cx="327539" cy="339709"/>
          </a:xfrm>
          <a:prstGeom prst="rect">
            <a:avLst/>
          </a:prstGeom>
        </p:spPr>
      </p:pic>
      <p:pic>
        <p:nvPicPr>
          <p:cNvPr id="15" name="图片 14"/>
          <p:cNvPicPr>
            <a:picLocks noChangeAspect="1"/>
          </p:cNvPicPr>
          <p:nvPr/>
        </p:nvPicPr>
        <p:blipFill>
          <a:blip r:embed="rId13"/>
          <a:stretch>
            <a:fillRect/>
          </a:stretch>
        </p:blipFill>
        <p:spPr>
          <a:xfrm>
            <a:off x="3484633" y="4906903"/>
            <a:ext cx="1383528" cy="465351"/>
          </a:xfrm>
          <a:prstGeom prst="rect">
            <a:avLst/>
          </a:prstGeom>
        </p:spPr>
      </p:pic>
      <p:pic>
        <p:nvPicPr>
          <p:cNvPr id="16" name="图片 15"/>
          <p:cNvPicPr>
            <a:picLocks noChangeAspect="1"/>
          </p:cNvPicPr>
          <p:nvPr/>
        </p:nvPicPr>
        <p:blipFill>
          <a:blip r:embed="rId14"/>
          <a:stretch>
            <a:fillRect/>
          </a:stretch>
        </p:blipFill>
        <p:spPr>
          <a:xfrm>
            <a:off x="6245612" y="4906903"/>
            <a:ext cx="516891" cy="478362"/>
          </a:xfrm>
          <a:prstGeom prst="rect">
            <a:avLst/>
          </a:prstGeom>
        </p:spPr>
      </p:pic>
      <p:pic>
        <p:nvPicPr>
          <p:cNvPr id="17" name="图片 16"/>
          <p:cNvPicPr>
            <a:picLocks noChangeAspect="1"/>
          </p:cNvPicPr>
          <p:nvPr/>
        </p:nvPicPr>
        <p:blipFill>
          <a:blip r:embed="rId15"/>
          <a:stretch>
            <a:fillRect/>
          </a:stretch>
        </p:blipFill>
        <p:spPr>
          <a:xfrm>
            <a:off x="7468842" y="4899523"/>
            <a:ext cx="229347" cy="435674"/>
          </a:xfrm>
          <a:prstGeom prst="rect">
            <a:avLst/>
          </a:prstGeom>
        </p:spPr>
      </p:pic>
      <p:sp>
        <p:nvSpPr>
          <p:cNvPr id="21" name="波形 20"/>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638797" y="2562864"/>
            <a:ext cx="6490879" cy="1569660"/>
          </a:xfrm>
          <a:prstGeom prst="rect">
            <a:avLst/>
          </a:prstGeom>
        </p:spPr>
        <p:txBody>
          <a:bodyPr wrap="none" lIns="91440" tIns="45720" rIns="91440" bIns="45720">
            <a:spAutoFit/>
          </a:bodyPr>
          <a:lstStyle/>
          <a:p>
            <a:r>
              <a:rPr lang="zh-CN" altLang="en-US" sz="4800" b="1" dirty="0" smtClean="0">
                <a:solidFill>
                  <a:schemeClr val="bg1"/>
                </a:solidFill>
              </a:rPr>
              <a:t>    几何思想 </a:t>
            </a:r>
            <a:endParaRPr lang="zh-CN" altLang="en-US" sz="4800" b="1" dirty="0">
              <a:solidFill>
                <a:schemeClr val="bg1"/>
              </a:solidFill>
            </a:endParaRPr>
          </a:p>
          <a:p>
            <a:r>
              <a:rPr lang="zh-CN" altLang="en-US" sz="4800" b="1" dirty="0">
                <a:solidFill>
                  <a:schemeClr val="bg1"/>
                </a:solidFill>
              </a:rPr>
              <a:t>                   与建模方法</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1709823557"/>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在许多实际问题中，我们可以借助几何方法作为辅助手段来</a:t>
            </a:r>
            <a:r>
              <a:rPr lang="zh-CN" altLang="en-US" sz="2800" dirty="0" smtClean="0">
                <a:latin typeface="Times New Roman" panose="02020603050405020304" pitchFamily="18" charset="0"/>
                <a:cs typeface="Times New Roman" panose="02020603050405020304" pitchFamily="18" charset="0"/>
                <a:sym typeface="+mn-ea"/>
              </a:rPr>
              <a:t>解决问题。这些</a:t>
            </a:r>
            <a:r>
              <a:rPr lang="zh-CN" altLang="en-US" sz="2800" dirty="0">
                <a:latin typeface="Times New Roman" panose="02020603050405020304" pitchFamily="18" charset="0"/>
                <a:cs typeface="Times New Roman" panose="02020603050405020304" pitchFamily="18" charset="0"/>
                <a:sym typeface="+mn-ea"/>
              </a:rPr>
              <a:t>几何</a:t>
            </a:r>
            <a:r>
              <a:rPr lang="zh-CN" altLang="en-US" sz="2800" dirty="0" smtClean="0">
                <a:latin typeface="Times New Roman" panose="02020603050405020304" pitchFamily="18" charset="0"/>
                <a:cs typeface="Times New Roman" panose="02020603050405020304" pitchFamily="18" charset="0"/>
                <a:sym typeface="+mn-ea"/>
              </a:rPr>
              <a:t>知识是平面几何</a:t>
            </a:r>
            <a:r>
              <a:rPr lang="zh-CN" altLang="en-US" sz="2800" dirty="0">
                <a:latin typeface="Times New Roman" panose="02020603050405020304" pitchFamily="18" charset="0"/>
                <a:cs typeface="Times New Roman" panose="02020603050405020304" pitchFamily="18" charset="0"/>
                <a:sym typeface="+mn-ea"/>
              </a:rPr>
              <a:t>、立体几何、空间</a:t>
            </a:r>
            <a:r>
              <a:rPr lang="zh-CN" altLang="en-US" sz="2800" dirty="0" smtClean="0">
                <a:latin typeface="Times New Roman" panose="02020603050405020304" pitchFamily="18" charset="0"/>
                <a:cs typeface="Times New Roman" panose="02020603050405020304" pitchFamily="18" charset="0"/>
                <a:sym typeface="+mn-ea"/>
              </a:rPr>
              <a:t>解析几何。在</a:t>
            </a:r>
            <a:r>
              <a:rPr lang="zh-CN" altLang="en-US" sz="2800" dirty="0">
                <a:latin typeface="Times New Roman" panose="02020603050405020304" pitchFamily="18" charset="0"/>
                <a:cs typeface="Times New Roman" panose="02020603050405020304" pitchFamily="18" charset="0"/>
                <a:sym typeface="+mn-ea"/>
              </a:rPr>
              <a:t>空间坐标系中，这往往建立的</a:t>
            </a:r>
            <a:r>
              <a:rPr lang="zh-CN" altLang="en-US" sz="2800" dirty="0" smtClean="0">
                <a:latin typeface="Times New Roman" panose="02020603050405020304" pitchFamily="18" charset="0"/>
                <a:cs typeface="Times New Roman" panose="02020603050405020304" pitchFamily="18" charset="0"/>
                <a:sym typeface="+mn-ea"/>
              </a:rPr>
              <a:t>是平面</a:t>
            </a:r>
            <a:r>
              <a:rPr lang="zh-CN" altLang="en-US" sz="2800" dirty="0">
                <a:latin typeface="Times New Roman" panose="02020603050405020304" pitchFamily="18" charset="0"/>
                <a:cs typeface="Times New Roman" panose="02020603050405020304" pitchFamily="18" charset="0"/>
                <a:sym typeface="+mn-ea"/>
              </a:rPr>
              <a:t>或空间中的曲线和曲面的</a:t>
            </a:r>
            <a:r>
              <a:rPr lang="zh-CN" altLang="en-US" sz="2800" dirty="0" smtClean="0">
                <a:latin typeface="Times New Roman" panose="02020603050405020304" pitchFamily="18" charset="0"/>
                <a:cs typeface="Times New Roman" panose="02020603050405020304" pitchFamily="18" charset="0"/>
                <a:sym typeface="+mn-ea"/>
              </a:rPr>
              <a:t>方程，</a:t>
            </a:r>
            <a:r>
              <a:rPr lang="zh-CN" altLang="en-US" sz="2800" dirty="0">
                <a:latin typeface="Times New Roman" panose="02020603050405020304" pitchFamily="18" charset="0"/>
                <a:cs typeface="Times New Roman" panose="02020603050405020304" pitchFamily="18" charset="0"/>
                <a:sym typeface="+mn-ea"/>
              </a:rPr>
              <a:t>它们都是非线性代数方程模型．下面我们</a:t>
            </a:r>
            <a:r>
              <a:rPr lang="zh-CN" altLang="en-US" sz="2800" dirty="0" smtClean="0">
                <a:latin typeface="Times New Roman" panose="02020603050405020304" pitchFamily="18" charset="0"/>
                <a:cs typeface="Times New Roman" panose="02020603050405020304" pitchFamily="18" charset="0"/>
                <a:sym typeface="+mn-ea"/>
              </a:rPr>
              <a:t>将对几个案例进行分析，</a:t>
            </a:r>
            <a:r>
              <a:rPr lang="zh-CN" altLang="en-US" sz="2800" dirty="0">
                <a:latin typeface="Times New Roman" panose="02020603050405020304" pitchFamily="18" charset="0"/>
                <a:cs typeface="Times New Roman" panose="02020603050405020304" pitchFamily="18" charset="0"/>
                <a:sym typeface="+mn-ea"/>
              </a:rPr>
              <a:t>介绍几何方法的具体</a:t>
            </a:r>
            <a:r>
              <a:rPr lang="zh-CN" altLang="en-US" sz="2800" dirty="0" smtClean="0">
                <a:latin typeface="Times New Roman" panose="02020603050405020304" pitchFamily="18" charset="0"/>
                <a:cs typeface="Times New Roman" panose="02020603050405020304" pitchFamily="18" charset="0"/>
                <a:sym typeface="+mn-ea"/>
              </a:rPr>
              <a:t>应用。</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0153"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4.2.2</a:t>
            </a:r>
            <a:r>
              <a:rPr lang="zh-CN" altLang="en-US" sz="2800" dirty="0" smtClean="0">
                <a:latin typeface="微软雅黑" panose="020B0503020204020204" charset="-122"/>
                <a:ea typeface="微软雅黑" panose="020B0503020204020204" charset="-122"/>
              </a:rPr>
              <a:t>几何思想与建模方法</a:t>
            </a:r>
            <a:endParaRPr lang="zh-CN" altLang="en-US" sz="2800" dirty="0">
              <a:latin typeface="微软雅黑" panose="020B0503020204020204" charset="-122"/>
              <a:ea typeface="微软雅黑" panose="020B0503020204020204" charset="-122"/>
            </a:endParaRPr>
          </a:p>
        </p:txBody>
      </p:sp>
      <p:sp>
        <p:nvSpPr>
          <p:cNvPr id="12" name="波形 11"/>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4.2.2</a:t>
            </a:r>
            <a:r>
              <a:rPr lang="zh-CN" altLang="en-US" sz="3600" dirty="0" smtClean="0">
                <a:latin typeface="微软雅黑" panose="020B0503020204020204" charset="-122"/>
                <a:ea typeface="微软雅黑" panose="020B0503020204020204" charset="-122"/>
              </a:rPr>
              <a:t>几何思想与建模方法</a:t>
            </a:r>
            <a:endParaRPr lang="zh-CN" altLang="en-US" sz="3600" dirty="0"/>
          </a:p>
        </p:txBody>
      </p:sp>
    </p:spTree>
    <p:extLst>
      <p:ext uri="{BB962C8B-B14F-4D97-AF65-F5344CB8AC3E}">
        <p14:creationId xmlns:p14="http://schemas.microsoft.com/office/powerpoint/2010/main" val="24484267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3</a:t>
            </a:r>
            <a:endParaRPr lang="zh-CN" altLang="en-US" sz="7200" b="1" dirty="0">
              <a:solidFill>
                <a:schemeClr val="bg1"/>
              </a:solidFill>
            </a:endParaRPr>
          </a:p>
        </p:txBody>
      </p:sp>
      <p:sp>
        <p:nvSpPr>
          <p:cNvPr id="29" name="矩形 28"/>
          <p:cNvSpPr/>
          <p:nvPr/>
        </p:nvSpPr>
        <p:spPr>
          <a:xfrm>
            <a:off x="5638797" y="2744474"/>
            <a:ext cx="2621280" cy="829945"/>
          </a:xfrm>
          <a:prstGeom prst="rect">
            <a:avLst/>
          </a:prstGeom>
        </p:spPr>
        <p:txBody>
          <a:bodyPr wrap="none" lIns="91440" tIns="45720" rIns="91440" bIns="45720">
            <a:spAutoFit/>
          </a:bodyPr>
          <a:lstStyle/>
          <a:p>
            <a:r>
              <a:rPr lang="zh-CN" altLang="en-US" sz="4800" b="1" dirty="0">
                <a:solidFill>
                  <a:schemeClr val="bg1"/>
                </a:solidFill>
              </a:rPr>
              <a:t>案例分析</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2496277784"/>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案例一、步长问题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b="1" dirty="0" smtClean="0">
                <a:latin typeface="Times New Roman" panose="02020603050405020304" pitchFamily="18" charset="0"/>
                <a:cs typeface="Times New Roman" panose="02020603050405020304" pitchFamily="18" charset="0"/>
                <a:sym typeface="+mn-ea"/>
              </a:rPr>
              <a:t>问题</a:t>
            </a:r>
            <a:r>
              <a:rPr lang="zh-CN" altLang="en-US" sz="2800" b="1" dirty="0">
                <a:latin typeface="Times New Roman" panose="02020603050405020304" pitchFamily="18" charset="0"/>
                <a:cs typeface="Times New Roman" panose="02020603050405020304" pitchFamily="18" charset="0"/>
                <a:sym typeface="+mn-ea"/>
              </a:rPr>
              <a:t>背景</a:t>
            </a:r>
            <a:r>
              <a:rPr lang="zh-CN" altLang="en-US" sz="2800" dirty="0">
                <a:latin typeface="Times New Roman" panose="02020603050405020304" pitchFamily="18" charset="0"/>
                <a:cs typeface="Times New Roman" panose="02020603050405020304" pitchFamily="18" charset="0"/>
                <a:sym typeface="+mn-ea"/>
              </a:rPr>
              <a:t>：人在行走时所做的功等于抬高人体重心所需的势能与两腿运动所需的</a:t>
            </a:r>
            <a:r>
              <a:rPr lang="zh-CN" altLang="en-US" sz="2800" dirty="0" smtClean="0">
                <a:latin typeface="Times New Roman" panose="02020603050405020304" pitchFamily="18" charset="0"/>
                <a:cs typeface="Times New Roman" panose="02020603050405020304" pitchFamily="18" charset="0"/>
                <a:sym typeface="+mn-ea"/>
              </a:rPr>
              <a:t>动能之和。在</a:t>
            </a:r>
            <a:r>
              <a:rPr lang="zh-CN" altLang="en-US" sz="2800" dirty="0">
                <a:latin typeface="Times New Roman" panose="02020603050405020304" pitchFamily="18" charset="0"/>
                <a:cs typeface="Times New Roman" panose="02020603050405020304" pitchFamily="18" charset="0"/>
                <a:sym typeface="+mn-ea"/>
              </a:rPr>
              <a:t>给定速度时，以动作最小（即消耗能量最小）为</a:t>
            </a:r>
            <a:r>
              <a:rPr lang="zh-CN" altLang="en-US" sz="2800" dirty="0" smtClean="0">
                <a:latin typeface="Times New Roman" panose="02020603050405020304" pitchFamily="18" charset="0"/>
                <a:cs typeface="Times New Roman" panose="02020603050405020304" pitchFamily="18" charset="0"/>
                <a:sym typeface="+mn-ea"/>
              </a:rPr>
              <a:t>原则。问</a:t>
            </a:r>
            <a:r>
              <a:rPr lang="zh-CN" altLang="en-US" sz="2800" dirty="0">
                <a:latin typeface="Times New Roman" panose="02020603050405020304" pitchFamily="18" charset="0"/>
                <a:cs typeface="Times New Roman" panose="02020603050405020304" pitchFamily="18" charset="0"/>
                <a:sym typeface="+mn-ea"/>
              </a:rPr>
              <a:t>走路步长选择多大为合适？</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117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
        <p:nvSpPr>
          <p:cNvPr id="12" name="波形 11"/>
          <p:cNvSpPr/>
          <p:nvPr/>
        </p:nvSpPr>
        <p:spPr>
          <a:xfrm>
            <a:off x="4928871" y="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4.2.3</a:t>
            </a:r>
            <a:r>
              <a:rPr lang="zh-CN" altLang="en-US" sz="3600" dirty="0" smtClean="0">
                <a:latin typeface="微软雅黑" panose="020B0503020204020204" charset="-122"/>
                <a:ea typeface="微软雅黑" panose="020B0503020204020204" charset="-122"/>
              </a:rPr>
              <a:t>案例分析</a:t>
            </a:r>
            <a:endParaRPr lang="zh-CN" altLang="en-US" sz="3600" dirty="0"/>
          </a:p>
        </p:txBody>
      </p:sp>
    </p:spTree>
    <p:extLst>
      <p:ext uri="{BB962C8B-B14F-4D97-AF65-F5344CB8AC3E}">
        <p14:creationId xmlns:p14="http://schemas.microsoft.com/office/powerpoint/2010/main" val="39805250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问题分析</a:t>
            </a:r>
            <a:r>
              <a:rPr lang="en-US" altLang="zh-CN" sz="2800" b="1" dirty="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若</a:t>
            </a:r>
            <a:r>
              <a:rPr lang="zh-CN" altLang="en-US" sz="2800" dirty="0">
                <a:latin typeface="Times New Roman" panose="02020603050405020304" pitchFamily="18" charset="0"/>
                <a:cs typeface="Times New Roman" panose="02020603050405020304" pitchFamily="18" charset="0"/>
                <a:sym typeface="+mn-ea"/>
              </a:rPr>
              <a:t>考虑人体复杂的生理结构，则因素过于复杂而无法建立合理</a:t>
            </a:r>
            <a:r>
              <a:rPr lang="zh-CN" altLang="en-US" sz="2800" dirty="0" smtClean="0">
                <a:latin typeface="Times New Roman" panose="02020603050405020304" pitchFamily="18" charset="0"/>
                <a:cs typeface="Times New Roman" panose="02020603050405020304" pitchFamily="18" charset="0"/>
                <a:sym typeface="+mn-ea"/>
              </a:rPr>
              <a:t>模型。因此</a:t>
            </a:r>
            <a:r>
              <a:rPr lang="zh-CN" altLang="en-US" sz="2800" dirty="0">
                <a:latin typeface="Times New Roman" panose="02020603050405020304" pitchFamily="18" charset="0"/>
                <a:cs typeface="Times New Roman" panose="02020603050405020304" pitchFamily="18" charset="0"/>
                <a:sym typeface="+mn-ea"/>
              </a:rPr>
              <a:t>首先</a:t>
            </a:r>
            <a:r>
              <a:rPr lang="zh-CN" altLang="en-US" sz="2800" dirty="0" smtClean="0">
                <a:latin typeface="Times New Roman" panose="02020603050405020304" pitchFamily="18" charset="0"/>
                <a:cs typeface="Times New Roman" panose="02020603050405020304" pitchFamily="18" charset="0"/>
                <a:sym typeface="+mn-ea"/>
              </a:rPr>
              <a:t>必须对</a:t>
            </a:r>
            <a:r>
              <a:rPr lang="zh-CN" altLang="en-US" sz="2800" dirty="0">
                <a:latin typeface="Times New Roman" panose="02020603050405020304" pitchFamily="18" charset="0"/>
                <a:cs typeface="Times New Roman" panose="02020603050405020304" pitchFamily="18" charset="0"/>
                <a:sym typeface="+mn-ea"/>
              </a:rPr>
              <a:t>人体进行合理的</a:t>
            </a:r>
            <a:r>
              <a:rPr lang="zh-CN" altLang="en-US" sz="2800" dirty="0" smtClean="0">
                <a:latin typeface="Times New Roman" panose="02020603050405020304" pitchFamily="18" charset="0"/>
                <a:cs typeface="Times New Roman" panose="02020603050405020304" pitchFamily="18" charset="0"/>
                <a:sym typeface="+mn-ea"/>
              </a:rPr>
              <a:t>简化。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依据</a:t>
            </a:r>
            <a:r>
              <a:rPr lang="zh-CN" altLang="en-US" sz="2800" dirty="0">
                <a:latin typeface="Times New Roman" panose="02020603050405020304" pitchFamily="18" charset="0"/>
                <a:cs typeface="Times New Roman" panose="02020603050405020304" pitchFamily="18" charset="0"/>
                <a:sym typeface="+mn-ea"/>
              </a:rPr>
              <a:t>经验，可判断影响步长的主要因素</a:t>
            </a:r>
            <a:r>
              <a:rPr lang="zh-CN" altLang="en-US" sz="2800" dirty="0" smtClean="0">
                <a:latin typeface="Times New Roman" panose="02020603050405020304" pitchFamily="18" charset="0"/>
                <a:cs typeface="Times New Roman" panose="02020603050405020304" pitchFamily="18" charset="0"/>
                <a:sym typeface="+mn-ea"/>
              </a:rPr>
              <a:t>有</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）腿长 </a:t>
            </a:r>
            <a:r>
              <a:rPr lang="en-US" altLang="zh-CN" sz="2800" dirty="0">
                <a:latin typeface="Times New Roman" panose="02020603050405020304" pitchFamily="18" charset="0"/>
                <a:cs typeface="Times New Roman" panose="02020603050405020304" pitchFamily="18" charset="0"/>
                <a:sym typeface="+mn-ea"/>
              </a:rPr>
              <a:t>h</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）体重 </a:t>
            </a:r>
            <a:r>
              <a:rPr lang="en-US" altLang="zh-CN" sz="2800" dirty="0">
                <a:latin typeface="Times New Roman" panose="02020603050405020304" pitchFamily="18" charset="0"/>
                <a:cs typeface="Times New Roman" panose="02020603050405020304" pitchFamily="18" charset="0"/>
                <a:sym typeface="+mn-ea"/>
              </a:rPr>
              <a:t>M</a:t>
            </a:r>
            <a:r>
              <a:rPr lang="zh-CN" altLang="en-US" sz="2800" dirty="0">
                <a:latin typeface="Times New Roman" panose="02020603050405020304" pitchFamily="18" charset="0"/>
                <a:cs typeface="Times New Roman" panose="02020603050405020304" pitchFamily="18" charset="0"/>
                <a:sym typeface="+mn-ea"/>
              </a:rPr>
              <a:t>．</a:t>
            </a: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628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460227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问题假设</a:t>
            </a:r>
            <a:r>
              <a:rPr lang="en-US" altLang="zh-CN" sz="2800" b="1" dirty="0" smtClean="0">
                <a:latin typeface="Times New Roman" panose="02020603050405020304" pitchFamily="18" charset="0"/>
                <a:cs typeface="Times New Roman" panose="02020603050405020304" pitchFamily="18" charset="0"/>
                <a:sym typeface="+mn-ea"/>
              </a:rPr>
              <a:t>】</a:t>
            </a: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）假设人体只由躯体和下肢两部分组成，且下肢看作长为 </a:t>
            </a:r>
            <a:r>
              <a:rPr lang="en-US" altLang="zh-CN" sz="2800" dirty="0">
                <a:latin typeface="Times New Roman" panose="02020603050405020304" pitchFamily="18" charset="0"/>
                <a:cs typeface="Times New Roman" panose="02020603050405020304" pitchFamily="18" charset="0"/>
                <a:sym typeface="+mn-ea"/>
              </a:rPr>
              <a:t>h</a:t>
            </a:r>
            <a:r>
              <a:rPr lang="zh-CN" altLang="en-US" sz="2800" dirty="0">
                <a:latin typeface="Times New Roman" panose="02020603050405020304" pitchFamily="18" charset="0"/>
                <a:cs typeface="Times New Roman" panose="02020603050405020304" pitchFamily="18" charset="0"/>
                <a:sym typeface="+mn-ea"/>
              </a:rPr>
              <a:t>、质量 </a:t>
            </a:r>
            <a:r>
              <a:rPr lang="en-US" altLang="zh-CN" sz="2800" dirty="0">
                <a:latin typeface="Times New Roman" panose="02020603050405020304" pitchFamily="18" charset="0"/>
                <a:cs typeface="Times New Roman" panose="02020603050405020304" pitchFamily="18" charset="0"/>
                <a:sym typeface="+mn-ea"/>
              </a:rPr>
              <a:t>M </a:t>
            </a:r>
            <a:r>
              <a:rPr lang="zh-CN" altLang="en-US" sz="2800" dirty="0">
                <a:latin typeface="Times New Roman" panose="02020603050405020304" pitchFamily="18" charset="0"/>
                <a:cs typeface="Times New Roman" panose="02020603050405020304" pitchFamily="18" charset="0"/>
                <a:sym typeface="+mn-ea"/>
              </a:rPr>
              <a:t>为的均匀杆</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 </a:t>
            </a: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）设躯体以匀速 </a:t>
            </a:r>
            <a:r>
              <a:rPr lang="en-US" altLang="zh-CN" sz="2800" dirty="0">
                <a:latin typeface="Times New Roman" panose="02020603050405020304" pitchFamily="18" charset="0"/>
                <a:cs typeface="Times New Roman" panose="02020603050405020304" pitchFamily="18" charset="0"/>
                <a:sym typeface="+mn-ea"/>
              </a:rPr>
              <a:t>v </a:t>
            </a:r>
            <a:r>
              <a:rPr lang="zh-CN" altLang="en-US" sz="2800" dirty="0">
                <a:latin typeface="Times New Roman" panose="02020603050405020304" pitchFamily="18" charset="0"/>
                <a:cs typeface="Times New Roman" panose="02020603050405020304" pitchFamily="18" charset="0"/>
                <a:sym typeface="+mn-ea"/>
              </a:rPr>
              <a:t>前进；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）设走路步长为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730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4909310" y="5187462"/>
            <a:ext cx="198739" cy="419480"/>
          </a:xfrm>
          <a:prstGeom prst="rect">
            <a:avLst/>
          </a:prstGeom>
        </p:spPr>
      </p:pic>
    </p:spTree>
    <p:extLst>
      <p:ext uri="{BB962C8B-B14F-4D97-AF65-F5344CB8AC3E}">
        <p14:creationId xmlns:p14="http://schemas.microsoft.com/office/powerpoint/2010/main" val="26264721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模型构建</a:t>
            </a:r>
            <a:r>
              <a:rPr lang="en-US" altLang="zh-CN" sz="2800" dirty="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如图所示</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833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9084" y="3147646"/>
            <a:ext cx="4290181" cy="2700704"/>
          </a:xfrm>
          <a:prstGeom prst="rect">
            <a:avLst/>
          </a:prstGeom>
        </p:spPr>
      </p:pic>
    </p:spTree>
    <p:extLst>
      <p:ext uri="{BB962C8B-B14F-4D97-AF65-F5344CB8AC3E}">
        <p14:creationId xmlns:p14="http://schemas.microsoft.com/office/powerpoint/2010/main" val="2466961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重心升高</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（当     较小时）</a:t>
            </a:r>
            <a:endParaRPr lang="en-US" altLang="zh-CN"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935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3387725" y="2414905"/>
            <a:ext cx="2612601" cy="2359153"/>
          </a:xfrm>
          <a:prstGeom prst="rect">
            <a:avLst/>
          </a:prstGeom>
        </p:spPr>
      </p:pic>
      <p:pic>
        <p:nvPicPr>
          <p:cNvPr id="7" name="图片 6"/>
          <p:cNvPicPr>
            <a:picLocks noChangeAspect="1"/>
          </p:cNvPicPr>
          <p:nvPr/>
        </p:nvPicPr>
        <p:blipFill>
          <a:blip r:embed="rId9"/>
          <a:stretch>
            <a:fillRect/>
          </a:stretch>
        </p:blipFill>
        <p:spPr>
          <a:xfrm>
            <a:off x="7407944" y="4281854"/>
            <a:ext cx="282273" cy="790742"/>
          </a:xfrm>
          <a:prstGeom prst="rect">
            <a:avLst/>
          </a:prstGeom>
        </p:spPr>
      </p:pic>
    </p:spTree>
    <p:extLst>
      <p:ext uri="{BB962C8B-B14F-4D97-AF65-F5344CB8AC3E}">
        <p14:creationId xmlns:p14="http://schemas.microsoft.com/office/powerpoint/2010/main" val="19105393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腿的转动惯量 </a:t>
            </a:r>
            <a:r>
              <a:rPr lang="zh-CN" altLang="en-US" sz="2800" dirty="0" smtClean="0">
                <a:latin typeface="Times New Roman" panose="02020603050405020304" pitchFamily="18" charset="0"/>
                <a:cs typeface="Times New Roman" panose="02020603050405020304" pitchFamily="18" charset="0"/>
                <a:sym typeface="+mn-ea"/>
              </a:rPr>
              <a:t>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角速度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单位</a:t>
            </a:r>
            <a:r>
              <a:rPr lang="zh-CN" altLang="en-US" sz="2800" dirty="0">
                <a:latin typeface="Times New Roman" panose="02020603050405020304" pitchFamily="18" charset="0"/>
                <a:cs typeface="Times New Roman" panose="02020603050405020304" pitchFamily="18" charset="0"/>
                <a:sym typeface="+mn-ea"/>
              </a:rPr>
              <a:t>时间的步数为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a:t>
            </a:r>
            <a:r>
              <a:rPr lang="zh-CN" altLang="en-US" sz="2800" dirty="0">
                <a:latin typeface="Times New Roman" panose="02020603050405020304" pitchFamily="18" charset="0"/>
                <a:cs typeface="Times New Roman" panose="02020603050405020304" pitchFamily="18" charset="0"/>
                <a:sym typeface="+mn-ea"/>
              </a:rPr>
              <a:t>单位时间行走</a:t>
            </a:r>
            <a:r>
              <a:rPr lang="zh-CN" altLang="en-US" sz="2800" dirty="0" smtClean="0">
                <a:latin typeface="Times New Roman" panose="02020603050405020304" pitchFamily="18" charset="0"/>
                <a:cs typeface="Times New Roman" panose="02020603050405020304" pitchFamily="18" charset="0"/>
                <a:sym typeface="+mn-ea"/>
              </a:rPr>
              <a:t>所需</a:t>
            </a:r>
            <a:r>
              <a:rPr lang="zh-CN" altLang="en-US" sz="2800" dirty="0">
                <a:latin typeface="Times New Roman" panose="02020603050405020304" pitchFamily="18" charset="0"/>
                <a:cs typeface="Times New Roman" panose="02020603050405020304" pitchFamily="18" charset="0"/>
                <a:sym typeface="+mn-ea"/>
              </a:rPr>
              <a:t>的动能为</a:t>
            </a: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038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4053975" y="2188405"/>
            <a:ext cx="1054356" cy="779307"/>
          </a:xfrm>
          <a:prstGeom prst="rect">
            <a:avLst/>
          </a:prstGeom>
        </p:spPr>
      </p:pic>
      <p:pic>
        <p:nvPicPr>
          <p:cNvPr id="7" name="图片 6"/>
          <p:cNvPicPr>
            <a:picLocks noChangeAspect="1"/>
          </p:cNvPicPr>
          <p:nvPr/>
        </p:nvPicPr>
        <p:blipFill>
          <a:blip r:embed="rId9"/>
          <a:stretch>
            <a:fillRect/>
          </a:stretch>
        </p:blipFill>
        <p:spPr>
          <a:xfrm>
            <a:off x="2925257" y="2790338"/>
            <a:ext cx="924935" cy="889857"/>
          </a:xfrm>
          <a:prstGeom prst="rect">
            <a:avLst/>
          </a:prstGeom>
        </p:spPr>
      </p:pic>
      <p:pic>
        <p:nvPicPr>
          <p:cNvPr id="8" name="图片 7"/>
          <p:cNvPicPr>
            <a:picLocks noChangeAspect="1"/>
          </p:cNvPicPr>
          <p:nvPr/>
        </p:nvPicPr>
        <p:blipFill>
          <a:blip r:embed="rId10"/>
          <a:stretch>
            <a:fillRect/>
          </a:stretch>
        </p:blipFill>
        <p:spPr>
          <a:xfrm>
            <a:off x="4750216" y="3321049"/>
            <a:ext cx="310291" cy="953349"/>
          </a:xfrm>
          <a:prstGeom prst="rect">
            <a:avLst/>
          </a:prstGeom>
        </p:spPr>
      </p:pic>
      <p:pic>
        <p:nvPicPr>
          <p:cNvPr id="12" name="图片 11"/>
          <p:cNvPicPr>
            <a:picLocks noChangeAspect="1"/>
          </p:cNvPicPr>
          <p:nvPr/>
        </p:nvPicPr>
        <p:blipFill>
          <a:blip r:embed="rId11"/>
          <a:stretch>
            <a:fillRect/>
          </a:stretch>
        </p:blipFill>
        <p:spPr>
          <a:xfrm>
            <a:off x="2566842" y="5140638"/>
            <a:ext cx="2566699" cy="827727"/>
          </a:xfrm>
          <a:prstGeom prst="rect">
            <a:avLst/>
          </a:prstGeom>
        </p:spPr>
      </p:pic>
    </p:spTree>
    <p:extLst>
      <p:ext uri="{BB962C8B-B14F-4D97-AF65-F5344CB8AC3E}">
        <p14:creationId xmlns:p14="http://schemas.microsoft.com/office/powerpoint/2010/main" val="23463623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单位时间内使身体重心升高所做的功</a:t>
            </a:r>
            <a:r>
              <a:rPr lang="zh-CN" altLang="en-US" sz="2800" dirty="0" smtClean="0">
                <a:latin typeface="Times New Roman" panose="02020603050405020304" pitchFamily="18" charset="0"/>
                <a:cs typeface="Times New Roman" panose="02020603050405020304" pitchFamily="18" charset="0"/>
                <a:sym typeface="+mn-ea"/>
              </a:rPr>
              <a:t>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所以单位时间行走所做需的总功为</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140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8"/>
          <a:stretch>
            <a:fillRect/>
          </a:stretch>
        </p:blipFill>
        <p:spPr>
          <a:xfrm>
            <a:off x="3534722" y="2933836"/>
            <a:ext cx="2618135" cy="774427"/>
          </a:xfrm>
          <a:prstGeom prst="rect">
            <a:avLst/>
          </a:prstGeom>
        </p:spPr>
      </p:pic>
      <p:pic>
        <p:nvPicPr>
          <p:cNvPr id="8" name="图片 7"/>
          <p:cNvPicPr>
            <a:picLocks noChangeAspect="1"/>
          </p:cNvPicPr>
          <p:nvPr/>
        </p:nvPicPr>
        <p:blipFill>
          <a:blip r:embed="rId9"/>
          <a:stretch>
            <a:fillRect/>
          </a:stretch>
        </p:blipFill>
        <p:spPr>
          <a:xfrm>
            <a:off x="3108530" y="4765431"/>
            <a:ext cx="3938632" cy="906431"/>
          </a:xfrm>
          <a:prstGeom prst="rect">
            <a:avLst/>
          </a:prstGeom>
        </p:spPr>
      </p:pic>
    </p:spTree>
    <p:extLst>
      <p:ext uri="{BB962C8B-B14F-4D97-AF65-F5344CB8AC3E}">
        <p14:creationId xmlns:p14="http://schemas.microsoft.com/office/powerpoint/2010/main" val="4114843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716010" cy="3580130"/>
          </a:xfrm>
        </p:spPr>
        <p:txBody>
          <a:bodyPr>
            <a:normAutofit lnSpcReduction="10000"/>
          </a:bodyPr>
          <a:lstStyle/>
          <a:p>
            <a:pPr algn="just" fontAlgn="auto">
              <a:lnSpc>
                <a:spcPct val="140000"/>
              </a:lnSpc>
            </a:pPr>
            <a:r>
              <a:rPr lang="zh-CN" altLang="en-US" sz="2800" dirty="0" smtClean="0"/>
              <a:t>于是，   可以表达为分量形式</a:t>
            </a:r>
            <a:endParaRPr lang="en-US" altLang="zh-CN" sz="2800" dirty="0" smtClean="0"/>
          </a:p>
          <a:p>
            <a:pPr algn="just" fontAlgn="auto">
              <a:lnSpc>
                <a:spcPct val="140000"/>
              </a:lnSpc>
            </a:pPr>
            <a:endParaRPr lang="en-US" altLang="zh-CN" sz="2800" dirty="0"/>
          </a:p>
          <a:p>
            <a:pPr algn="just" fontAlgn="auto">
              <a:lnSpc>
                <a:spcPct val="140000"/>
              </a:lnSpc>
            </a:pPr>
            <a:endParaRPr lang="en-US" altLang="zh-CN" sz="2800" dirty="0" smtClean="0"/>
          </a:p>
          <a:p>
            <a:pPr algn="just" fontAlgn="auto">
              <a:lnSpc>
                <a:spcPct val="140000"/>
              </a:lnSpc>
            </a:pPr>
            <a:endParaRPr lang="en-US" altLang="zh-CN" sz="2800" dirty="0"/>
          </a:p>
          <a:p>
            <a:pPr algn="just" fontAlgn="auto">
              <a:lnSpc>
                <a:spcPct val="140000"/>
              </a:lnSpc>
            </a:pPr>
            <a:r>
              <a:rPr lang="zh-CN" altLang="en-US" sz="2800" dirty="0" smtClean="0"/>
              <a:t>因此   又可表示为</a:t>
            </a:r>
            <a:endParaRPr lang="en-US" altLang="zh-CN" sz="2800" dirty="0" smtClean="0"/>
          </a:p>
          <a:p>
            <a:pPr algn="just" fontAlgn="auto">
              <a:lnSpc>
                <a:spcPct val="140000"/>
              </a:lnSpc>
            </a:pPr>
            <a:endParaRPr lang="en-US" altLang="zh-CN" sz="2800" dirty="0"/>
          </a:p>
          <a:p>
            <a:pPr algn="just" fontAlgn="auto">
              <a:lnSpc>
                <a:spcPct val="140000"/>
              </a:lnSpc>
            </a:pPr>
            <a:endParaRPr lang="zh-CN" altLang="en-US" sz="28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1053"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2710314" y="2351120"/>
            <a:ext cx="507671" cy="469830"/>
          </a:xfrm>
          <a:prstGeom prst="rect">
            <a:avLst/>
          </a:prstGeom>
        </p:spPr>
      </p:pic>
      <p:pic>
        <p:nvPicPr>
          <p:cNvPr id="7" name="图片 6"/>
          <p:cNvPicPr>
            <a:picLocks noChangeAspect="1"/>
          </p:cNvPicPr>
          <p:nvPr/>
        </p:nvPicPr>
        <p:blipFill>
          <a:blip r:embed="rId9"/>
          <a:stretch>
            <a:fillRect/>
          </a:stretch>
        </p:blipFill>
        <p:spPr>
          <a:xfrm>
            <a:off x="1941640" y="2868117"/>
            <a:ext cx="1746440" cy="2081491"/>
          </a:xfrm>
          <a:prstGeom prst="rect">
            <a:avLst/>
          </a:prstGeom>
        </p:spPr>
      </p:pic>
      <p:pic>
        <p:nvPicPr>
          <p:cNvPr id="8" name="图片 7"/>
          <p:cNvPicPr>
            <a:picLocks noChangeAspect="1"/>
          </p:cNvPicPr>
          <p:nvPr/>
        </p:nvPicPr>
        <p:blipFill>
          <a:blip r:embed="rId10"/>
          <a:stretch>
            <a:fillRect/>
          </a:stretch>
        </p:blipFill>
        <p:spPr>
          <a:xfrm>
            <a:off x="4180632" y="3780693"/>
            <a:ext cx="1036628" cy="415722"/>
          </a:xfrm>
          <a:prstGeom prst="rect">
            <a:avLst/>
          </a:prstGeom>
        </p:spPr>
      </p:pic>
      <p:pic>
        <p:nvPicPr>
          <p:cNvPr id="13" name="图片 12"/>
          <p:cNvPicPr>
            <a:picLocks noChangeAspect="1"/>
          </p:cNvPicPr>
          <p:nvPr/>
        </p:nvPicPr>
        <p:blipFill>
          <a:blip r:embed="rId11"/>
          <a:stretch>
            <a:fillRect/>
          </a:stretch>
        </p:blipFill>
        <p:spPr>
          <a:xfrm>
            <a:off x="2567530" y="5090514"/>
            <a:ext cx="272385" cy="393248"/>
          </a:xfrm>
          <a:prstGeom prst="rect">
            <a:avLst/>
          </a:prstGeom>
        </p:spPr>
      </p:pic>
      <p:pic>
        <p:nvPicPr>
          <p:cNvPr id="14" name="图片 13"/>
          <p:cNvPicPr>
            <a:picLocks noChangeAspect="1"/>
          </p:cNvPicPr>
          <p:nvPr/>
        </p:nvPicPr>
        <p:blipFill>
          <a:blip r:embed="rId12"/>
          <a:stretch>
            <a:fillRect/>
          </a:stretch>
        </p:blipFill>
        <p:spPr>
          <a:xfrm>
            <a:off x="4698946" y="4999094"/>
            <a:ext cx="3082959" cy="576087"/>
          </a:xfrm>
          <a:prstGeom prst="rect">
            <a:avLst/>
          </a:prstGeom>
        </p:spPr>
      </p:pic>
      <p:sp>
        <p:nvSpPr>
          <p:cNvPr id="17" name="波形 16"/>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令           ，得</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于是当   一定时，</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可使     最小，由            ，得</a:t>
            </a: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242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2273585" y="2106138"/>
            <a:ext cx="891646" cy="923100"/>
          </a:xfrm>
          <a:prstGeom prst="rect">
            <a:avLst/>
          </a:prstGeom>
        </p:spPr>
      </p:pic>
      <p:pic>
        <p:nvPicPr>
          <p:cNvPr id="7" name="图片 6"/>
          <p:cNvPicPr>
            <a:picLocks noChangeAspect="1"/>
          </p:cNvPicPr>
          <p:nvPr/>
        </p:nvPicPr>
        <p:blipFill>
          <a:blip r:embed="rId9"/>
          <a:stretch>
            <a:fillRect/>
          </a:stretch>
        </p:blipFill>
        <p:spPr>
          <a:xfrm>
            <a:off x="3267884" y="2849798"/>
            <a:ext cx="3285316" cy="942504"/>
          </a:xfrm>
          <a:prstGeom prst="rect">
            <a:avLst/>
          </a:prstGeom>
        </p:spPr>
      </p:pic>
      <p:pic>
        <p:nvPicPr>
          <p:cNvPr id="8" name="图片 7"/>
          <p:cNvPicPr>
            <a:picLocks noChangeAspect="1"/>
          </p:cNvPicPr>
          <p:nvPr/>
        </p:nvPicPr>
        <p:blipFill>
          <a:blip r:embed="rId10"/>
          <a:stretch>
            <a:fillRect/>
          </a:stretch>
        </p:blipFill>
        <p:spPr>
          <a:xfrm>
            <a:off x="2901328" y="3924441"/>
            <a:ext cx="263903" cy="317502"/>
          </a:xfrm>
          <a:prstGeom prst="rect">
            <a:avLst/>
          </a:prstGeom>
        </p:spPr>
      </p:pic>
      <p:pic>
        <p:nvPicPr>
          <p:cNvPr id="12" name="图片 11"/>
          <p:cNvPicPr>
            <a:picLocks noChangeAspect="1"/>
          </p:cNvPicPr>
          <p:nvPr/>
        </p:nvPicPr>
        <p:blipFill>
          <a:blip r:embed="rId11"/>
          <a:stretch>
            <a:fillRect/>
          </a:stretch>
        </p:blipFill>
        <p:spPr>
          <a:xfrm>
            <a:off x="1833746" y="4327825"/>
            <a:ext cx="1606733" cy="997651"/>
          </a:xfrm>
          <a:prstGeom prst="rect">
            <a:avLst/>
          </a:prstGeom>
        </p:spPr>
      </p:pic>
      <p:pic>
        <p:nvPicPr>
          <p:cNvPr id="13" name="图片 12"/>
          <p:cNvPicPr>
            <a:picLocks noChangeAspect="1"/>
          </p:cNvPicPr>
          <p:nvPr/>
        </p:nvPicPr>
        <p:blipFill>
          <a:blip r:embed="rId12"/>
          <a:stretch>
            <a:fillRect/>
          </a:stretch>
        </p:blipFill>
        <p:spPr>
          <a:xfrm>
            <a:off x="4395518" y="4573304"/>
            <a:ext cx="413873" cy="375424"/>
          </a:xfrm>
          <a:prstGeom prst="rect">
            <a:avLst/>
          </a:prstGeom>
        </p:spPr>
      </p:pic>
      <p:pic>
        <p:nvPicPr>
          <p:cNvPr id="14" name="图片 13"/>
          <p:cNvPicPr>
            <a:picLocks noChangeAspect="1"/>
          </p:cNvPicPr>
          <p:nvPr/>
        </p:nvPicPr>
        <p:blipFill>
          <a:blip r:embed="rId13"/>
          <a:stretch>
            <a:fillRect/>
          </a:stretch>
        </p:blipFill>
        <p:spPr>
          <a:xfrm>
            <a:off x="6283528" y="4327824"/>
            <a:ext cx="900810" cy="997651"/>
          </a:xfrm>
          <a:prstGeom prst="rect">
            <a:avLst/>
          </a:prstGeom>
        </p:spPr>
      </p:pic>
      <p:pic>
        <p:nvPicPr>
          <p:cNvPr id="15" name="图片 14"/>
          <p:cNvPicPr>
            <a:picLocks noChangeAspect="1"/>
          </p:cNvPicPr>
          <p:nvPr/>
        </p:nvPicPr>
        <p:blipFill>
          <a:blip r:embed="rId14"/>
          <a:stretch>
            <a:fillRect/>
          </a:stretch>
        </p:blipFill>
        <p:spPr>
          <a:xfrm>
            <a:off x="8073248" y="4241943"/>
            <a:ext cx="1844476" cy="1175877"/>
          </a:xfrm>
          <a:prstGeom prst="rect">
            <a:avLst/>
          </a:prstGeom>
        </p:spPr>
      </p:pic>
    </p:spTree>
    <p:extLst>
      <p:ext uri="{BB962C8B-B14F-4D97-AF65-F5344CB8AC3E}">
        <p14:creationId xmlns:p14="http://schemas.microsoft.com/office/powerpoint/2010/main" val="30033652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4252742"/>
          </a:xfrm>
        </p:spPr>
        <p:txBody>
          <a:bodyPr>
            <a:normAutofit/>
          </a:bodyPr>
          <a:lstStyle/>
          <a:p>
            <a:pPr algn="just">
              <a:lnSpc>
                <a:spcPct val="140000"/>
              </a:lnSpc>
            </a:pPr>
            <a:r>
              <a:rPr lang="zh-CN" altLang="en-US" sz="2800" b="1" dirty="0">
                <a:latin typeface="Times New Roman" panose="02020603050405020304" pitchFamily="18" charset="0"/>
                <a:cs typeface="Times New Roman" panose="02020603050405020304" pitchFamily="18" charset="0"/>
                <a:sym typeface="+mn-ea"/>
              </a:rPr>
              <a:t>案例二、车灯线光源设计问题 </a:t>
            </a:r>
            <a:endParaRPr lang="en-US" altLang="zh-CN" sz="2800" b="1"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b="1" dirty="0" smtClean="0">
                <a:latin typeface="Times New Roman" panose="02020603050405020304" pitchFamily="18" charset="0"/>
                <a:cs typeface="Times New Roman" panose="02020603050405020304" pitchFamily="18" charset="0"/>
                <a:sym typeface="+mn-ea"/>
              </a:rPr>
              <a:t>问题</a:t>
            </a:r>
            <a:r>
              <a:rPr lang="zh-CN" altLang="en-US" sz="2800" b="1" dirty="0">
                <a:latin typeface="Times New Roman" panose="02020603050405020304" pitchFamily="18" charset="0"/>
                <a:cs typeface="Times New Roman" panose="02020603050405020304" pitchFamily="18" charset="0"/>
                <a:sym typeface="+mn-ea"/>
              </a:rPr>
              <a:t>背景</a:t>
            </a:r>
            <a:r>
              <a:rPr lang="zh-CN" altLang="en-US" sz="2800" dirty="0">
                <a:latin typeface="Times New Roman" panose="02020603050405020304" pitchFamily="18" charset="0"/>
                <a:cs typeface="Times New Roman" panose="02020603050405020304" pitchFamily="18" charset="0"/>
                <a:sym typeface="+mn-ea"/>
              </a:rPr>
              <a:t>：安装在汽车头部的车灯的形状为一旋转抛物面，车灯的对称轴水平地</a:t>
            </a:r>
            <a:r>
              <a:rPr lang="zh-CN" altLang="en-US" sz="2800" dirty="0" smtClean="0">
                <a:latin typeface="Times New Roman" panose="02020603050405020304" pitchFamily="18" charset="0"/>
                <a:cs typeface="Times New Roman" panose="02020603050405020304" pitchFamily="18" charset="0"/>
                <a:sym typeface="+mn-ea"/>
              </a:rPr>
              <a:t>指向正前方</a:t>
            </a:r>
            <a:r>
              <a:rPr lang="zh-CN" altLang="en-US" sz="2800" dirty="0">
                <a:latin typeface="Times New Roman" panose="02020603050405020304" pitchFamily="18" charset="0"/>
                <a:cs typeface="Times New Roman" panose="02020603050405020304" pitchFamily="18" charset="0"/>
                <a:sym typeface="+mn-ea"/>
              </a:rPr>
              <a:t>，其开口半径 </a:t>
            </a:r>
            <a:r>
              <a:rPr lang="en-US" altLang="zh-CN" sz="2800" dirty="0">
                <a:latin typeface="Times New Roman" panose="02020603050405020304" pitchFamily="18" charset="0"/>
                <a:cs typeface="Times New Roman" panose="02020603050405020304" pitchFamily="18" charset="0"/>
                <a:sym typeface="+mn-ea"/>
              </a:rPr>
              <a:t>36 </a:t>
            </a:r>
            <a:r>
              <a:rPr lang="zh-CN" altLang="en-US" sz="2800" dirty="0">
                <a:latin typeface="Times New Roman" panose="02020603050405020304" pitchFamily="18" charset="0"/>
                <a:cs typeface="Times New Roman" panose="02020603050405020304" pitchFamily="18" charset="0"/>
                <a:sym typeface="+mn-ea"/>
              </a:rPr>
              <a:t>毫米，深度 </a:t>
            </a:r>
            <a:r>
              <a:rPr lang="en-US" altLang="zh-CN" sz="2800" dirty="0">
                <a:latin typeface="Times New Roman" panose="02020603050405020304" pitchFamily="18" charset="0"/>
                <a:cs typeface="Times New Roman" panose="02020603050405020304" pitchFamily="18" charset="0"/>
                <a:sym typeface="+mn-ea"/>
              </a:rPr>
              <a:t>21.6 </a:t>
            </a:r>
            <a:r>
              <a:rPr lang="zh-CN" altLang="en-US" sz="2800" dirty="0" smtClean="0">
                <a:latin typeface="Times New Roman" panose="02020603050405020304" pitchFamily="18" charset="0"/>
                <a:cs typeface="Times New Roman" panose="02020603050405020304" pitchFamily="18" charset="0"/>
                <a:sym typeface="+mn-ea"/>
              </a:rPr>
              <a:t>毫米。经过</a:t>
            </a:r>
            <a:r>
              <a:rPr lang="zh-CN" altLang="en-US" sz="2800" dirty="0">
                <a:latin typeface="Times New Roman" panose="02020603050405020304" pitchFamily="18" charset="0"/>
                <a:cs typeface="Times New Roman" panose="02020603050405020304" pitchFamily="18" charset="0"/>
                <a:sym typeface="+mn-ea"/>
              </a:rPr>
              <a:t>车灯的焦点，在与对称轴相垂直的</a:t>
            </a:r>
            <a:r>
              <a:rPr lang="zh-CN" altLang="en-US" sz="2800" dirty="0" smtClean="0">
                <a:latin typeface="Times New Roman" panose="02020603050405020304" pitchFamily="18" charset="0"/>
                <a:cs typeface="Times New Roman" panose="02020603050405020304" pitchFamily="18" charset="0"/>
                <a:sym typeface="+mn-ea"/>
              </a:rPr>
              <a:t>水平方向</a:t>
            </a:r>
            <a:r>
              <a:rPr lang="zh-CN" altLang="en-US" sz="2800" dirty="0">
                <a:latin typeface="Times New Roman" panose="02020603050405020304" pitchFamily="18" charset="0"/>
                <a:cs typeface="Times New Roman" panose="02020603050405020304" pitchFamily="18" charset="0"/>
                <a:sym typeface="+mn-ea"/>
              </a:rPr>
              <a:t>，对称地放置一定长度的均匀分布的线</a:t>
            </a:r>
            <a:r>
              <a:rPr lang="zh-CN" altLang="en-US" sz="2800" dirty="0" smtClean="0">
                <a:latin typeface="Times New Roman" panose="02020603050405020304" pitchFamily="18" charset="0"/>
                <a:cs typeface="Times New Roman" panose="02020603050405020304" pitchFamily="18" charset="0"/>
                <a:sym typeface="+mn-ea"/>
              </a:rPr>
              <a:t>光源。要求</a:t>
            </a:r>
            <a:r>
              <a:rPr lang="zh-CN" altLang="en-US" sz="2800" dirty="0">
                <a:latin typeface="Times New Roman" panose="02020603050405020304" pitchFamily="18" charset="0"/>
                <a:cs typeface="Times New Roman" panose="02020603050405020304" pitchFamily="18" charset="0"/>
                <a:sym typeface="+mn-ea"/>
              </a:rPr>
              <a:t>在某一设计规范标准下确定线光源的</a:t>
            </a:r>
            <a:r>
              <a:rPr lang="zh-CN" altLang="en-US" sz="2800" dirty="0" smtClean="0">
                <a:latin typeface="Times New Roman" panose="02020603050405020304" pitchFamily="18" charset="0"/>
                <a:cs typeface="Times New Roman" panose="02020603050405020304" pitchFamily="18" charset="0"/>
                <a:sym typeface="+mn-ea"/>
              </a:rPr>
              <a:t>长度。</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345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5338247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999231"/>
          </a:xfrm>
        </p:spPr>
        <p:txBody>
          <a:bodyPr>
            <a:normAutofit fontScale="92500" lnSpcReduction="10000"/>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该设计规范在简化后可描述如下</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在</a:t>
            </a:r>
            <a:r>
              <a:rPr lang="zh-CN" altLang="en-US" sz="2800" dirty="0">
                <a:latin typeface="Times New Roman" panose="02020603050405020304" pitchFamily="18" charset="0"/>
                <a:cs typeface="Times New Roman" panose="02020603050405020304" pitchFamily="18" charset="0"/>
                <a:sym typeface="+mn-ea"/>
              </a:rPr>
              <a:t>焦点 </a:t>
            </a:r>
            <a:r>
              <a:rPr lang="en-US" altLang="zh-CN" sz="2800" dirty="0">
                <a:latin typeface="Times New Roman" panose="02020603050405020304" pitchFamily="18" charset="0"/>
                <a:cs typeface="Times New Roman" panose="02020603050405020304" pitchFamily="18" charset="0"/>
                <a:sym typeface="+mn-ea"/>
              </a:rPr>
              <a:t>F </a:t>
            </a:r>
            <a:r>
              <a:rPr lang="zh-CN" altLang="en-US" sz="2800" dirty="0">
                <a:latin typeface="Times New Roman" panose="02020603050405020304" pitchFamily="18" charset="0"/>
                <a:cs typeface="Times New Roman" panose="02020603050405020304" pitchFamily="18" charset="0"/>
                <a:sym typeface="+mn-ea"/>
              </a:rPr>
              <a:t>正前方 </a:t>
            </a:r>
            <a:r>
              <a:rPr lang="en-US" altLang="zh-CN" sz="2800" dirty="0">
                <a:latin typeface="Times New Roman" panose="02020603050405020304" pitchFamily="18" charset="0"/>
                <a:cs typeface="Times New Roman" panose="02020603050405020304" pitchFamily="18" charset="0"/>
                <a:sym typeface="+mn-ea"/>
              </a:rPr>
              <a:t>25 </a:t>
            </a:r>
            <a:r>
              <a:rPr lang="zh-CN" altLang="en-US" sz="2800" dirty="0">
                <a:latin typeface="Times New Roman" panose="02020603050405020304" pitchFamily="18" charset="0"/>
                <a:cs typeface="Times New Roman" panose="02020603050405020304" pitchFamily="18" charset="0"/>
                <a:sym typeface="+mn-ea"/>
              </a:rPr>
              <a:t>米处的 </a:t>
            </a:r>
            <a:r>
              <a:rPr lang="en-US" altLang="zh-CN" sz="2800" dirty="0">
                <a:latin typeface="Times New Roman" panose="02020603050405020304" pitchFamily="18" charset="0"/>
                <a:cs typeface="Times New Roman" panose="02020603050405020304" pitchFamily="18" charset="0"/>
                <a:sym typeface="+mn-ea"/>
              </a:rPr>
              <a:t>A </a:t>
            </a:r>
            <a:r>
              <a:rPr lang="zh-CN" altLang="en-US" sz="2800" dirty="0">
                <a:latin typeface="Times New Roman" panose="02020603050405020304" pitchFamily="18" charset="0"/>
                <a:cs typeface="Times New Roman" panose="02020603050405020304" pitchFamily="18" charset="0"/>
                <a:sym typeface="+mn-ea"/>
              </a:rPr>
              <a:t>点放置一测试屏，屏与 </a:t>
            </a:r>
            <a:r>
              <a:rPr lang="en-US" altLang="zh-CN" sz="2800" dirty="0">
                <a:latin typeface="Times New Roman" panose="02020603050405020304" pitchFamily="18" charset="0"/>
                <a:cs typeface="Times New Roman" panose="02020603050405020304" pitchFamily="18" charset="0"/>
                <a:sym typeface="+mn-ea"/>
              </a:rPr>
              <a:t>FA </a:t>
            </a:r>
            <a:r>
              <a:rPr lang="zh-CN" altLang="en-US" sz="2800" dirty="0">
                <a:latin typeface="Times New Roman" panose="02020603050405020304" pitchFamily="18" charset="0"/>
                <a:cs typeface="Times New Roman" panose="02020603050405020304" pitchFamily="18" charset="0"/>
                <a:sym typeface="+mn-ea"/>
              </a:rPr>
              <a:t>垂直，用以测试车灯的</a:t>
            </a:r>
            <a:r>
              <a:rPr lang="zh-CN" altLang="en-US" sz="2800" dirty="0" smtClean="0">
                <a:latin typeface="Times New Roman" panose="02020603050405020304" pitchFamily="18" charset="0"/>
                <a:cs typeface="Times New Roman" panose="02020603050405020304" pitchFamily="18" charset="0"/>
                <a:sym typeface="+mn-ea"/>
              </a:rPr>
              <a:t>反射光。在</a:t>
            </a:r>
            <a:r>
              <a:rPr lang="zh-CN" altLang="en-US" sz="2800" dirty="0">
                <a:latin typeface="Times New Roman" panose="02020603050405020304" pitchFamily="18" charset="0"/>
                <a:cs typeface="Times New Roman" panose="02020603050405020304" pitchFamily="18" charset="0"/>
                <a:sym typeface="+mn-ea"/>
              </a:rPr>
              <a:t>屏上过 </a:t>
            </a:r>
            <a:r>
              <a:rPr lang="en-US" altLang="zh-CN" sz="2800" dirty="0">
                <a:latin typeface="Times New Roman" panose="02020603050405020304" pitchFamily="18" charset="0"/>
                <a:cs typeface="Times New Roman" panose="02020603050405020304" pitchFamily="18" charset="0"/>
                <a:sym typeface="+mn-ea"/>
              </a:rPr>
              <a:t>A </a:t>
            </a:r>
            <a:r>
              <a:rPr lang="zh-CN" altLang="en-US" sz="2800" dirty="0">
                <a:latin typeface="Times New Roman" panose="02020603050405020304" pitchFamily="18" charset="0"/>
                <a:cs typeface="Times New Roman" panose="02020603050405020304" pitchFamily="18" charset="0"/>
                <a:sym typeface="+mn-ea"/>
              </a:rPr>
              <a:t>点引出一条与地面相平行的直线，在该直线 </a:t>
            </a:r>
            <a:r>
              <a:rPr lang="en-US" altLang="zh-CN" sz="2800" dirty="0">
                <a:latin typeface="Times New Roman" panose="02020603050405020304" pitchFamily="18" charset="0"/>
                <a:cs typeface="Times New Roman" panose="02020603050405020304" pitchFamily="18" charset="0"/>
                <a:sym typeface="+mn-ea"/>
              </a:rPr>
              <a:t>A </a:t>
            </a:r>
            <a:r>
              <a:rPr lang="zh-CN" altLang="en-US" sz="2800" dirty="0">
                <a:latin typeface="Times New Roman" panose="02020603050405020304" pitchFamily="18" charset="0"/>
                <a:cs typeface="Times New Roman" panose="02020603050405020304" pitchFamily="18" charset="0"/>
                <a:sym typeface="+mn-ea"/>
              </a:rPr>
              <a:t>点的同侧取 </a:t>
            </a:r>
            <a:r>
              <a:rPr lang="en-US" altLang="zh-CN" sz="2800" dirty="0">
                <a:latin typeface="Times New Roman" panose="02020603050405020304" pitchFamily="18" charset="0"/>
                <a:cs typeface="Times New Roman" panose="02020603050405020304" pitchFamily="18" charset="0"/>
                <a:sym typeface="+mn-ea"/>
              </a:rPr>
              <a:t>B </a:t>
            </a:r>
            <a:r>
              <a:rPr lang="zh-CN" altLang="en-US" sz="2800" dirty="0">
                <a:latin typeface="Times New Roman" panose="02020603050405020304" pitchFamily="18" charset="0"/>
                <a:cs typeface="Times New Roman" panose="02020603050405020304" pitchFamily="18" charset="0"/>
                <a:sym typeface="+mn-ea"/>
              </a:rPr>
              <a:t>点和 </a:t>
            </a:r>
            <a:r>
              <a:rPr lang="en-US" altLang="zh-CN" sz="2800" dirty="0">
                <a:latin typeface="Times New Roman" panose="02020603050405020304" pitchFamily="18" charset="0"/>
                <a:cs typeface="Times New Roman" panose="02020603050405020304" pitchFamily="18" charset="0"/>
                <a:sym typeface="+mn-ea"/>
              </a:rPr>
              <a:t>C </a:t>
            </a:r>
            <a:r>
              <a:rPr lang="zh-CN" altLang="en-US" sz="2800" dirty="0">
                <a:latin typeface="Times New Roman" panose="02020603050405020304" pitchFamily="18" charset="0"/>
                <a:cs typeface="Times New Roman" panose="02020603050405020304" pitchFamily="18" charset="0"/>
                <a:sym typeface="+mn-ea"/>
              </a:rPr>
              <a:t>点，使 </a:t>
            </a:r>
            <a:r>
              <a:rPr lang="en-US" altLang="zh-CN" sz="2800" dirty="0">
                <a:latin typeface="Times New Roman" panose="02020603050405020304" pitchFamily="18" charset="0"/>
                <a:cs typeface="Times New Roman" panose="02020603050405020304" pitchFamily="18" charset="0"/>
                <a:sym typeface="+mn-ea"/>
              </a:rPr>
              <a:t>AC=2AB=2.6 </a:t>
            </a:r>
            <a:r>
              <a:rPr lang="zh-CN" altLang="en-US" sz="2800" dirty="0" smtClean="0">
                <a:latin typeface="Times New Roman" panose="02020603050405020304" pitchFamily="18" charset="0"/>
                <a:cs typeface="Times New Roman" panose="02020603050405020304" pitchFamily="18" charset="0"/>
                <a:sym typeface="+mn-ea"/>
              </a:rPr>
              <a:t>米。要求 </a:t>
            </a:r>
            <a:r>
              <a:rPr lang="en-US" altLang="zh-CN" sz="2800" dirty="0">
                <a:latin typeface="Times New Roman" panose="02020603050405020304" pitchFamily="18" charset="0"/>
                <a:cs typeface="Times New Roman" panose="02020603050405020304" pitchFamily="18" charset="0"/>
                <a:sym typeface="+mn-ea"/>
              </a:rPr>
              <a:t>C </a:t>
            </a:r>
            <a:r>
              <a:rPr lang="zh-CN" altLang="en-US" sz="2800" dirty="0">
                <a:latin typeface="Times New Roman" panose="02020603050405020304" pitchFamily="18" charset="0"/>
                <a:cs typeface="Times New Roman" panose="02020603050405020304" pitchFamily="18" charset="0"/>
                <a:sym typeface="+mn-ea"/>
              </a:rPr>
              <a:t>点的光强度不小于某一额定值（可取为 </a:t>
            </a:r>
            <a:r>
              <a:rPr lang="en-US" altLang="zh-CN" sz="2800" dirty="0">
                <a:latin typeface="Times New Roman" panose="02020603050405020304" pitchFamily="18" charset="0"/>
                <a:cs typeface="Times New Roman" panose="02020603050405020304" pitchFamily="18" charset="0"/>
                <a:sym typeface="+mn-ea"/>
              </a:rPr>
              <a:t>1 </a:t>
            </a:r>
            <a:r>
              <a:rPr lang="zh-CN" altLang="en-US" sz="2800" dirty="0">
                <a:latin typeface="Times New Roman" panose="02020603050405020304" pitchFamily="18" charset="0"/>
                <a:cs typeface="Times New Roman" panose="02020603050405020304" pitchFamily="18" charset="0"/>
                <a:sym typeface="+mn-ea"/>
              </a:rPr>
              <a:t>个 单位），</a:t>
            </a:r>
            <a:r>
              <a:rPr lang="en-US" altLang="zh-CN" sz="2800" dirty="0">
                <a:latin typeface="Times New Roman" panose="02020603050405020304" pitchFamily="18" charset="0"/>
                <a:cs typeface="Times New Roman" panose="02020603050405020304" pitchFamily="18" charset="0"/>
                <a:sym typeface="+mn-ea"/>
              </a:rPr>
              <a:t>B </a:t>
            </a:r>
            <a:r>
              <a:rPr lang="zh-CN" altLang="en-US" sz="2800" dirty="0">
                <a:latin typeface="Times New Roman" panose="02020603050405020304" pitchFamily="18" charset="0"/>
                <a:cs typeface="Times New Roman" panose="02020603050405020304" pitchFamily="18" charset="0"/>
                <a:sym typeface="+mn-ea"/>
              </a:rPr>
              <a:t>点的光强度不小于该额定值的两倍（只须考虑一次反射</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447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6279833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9992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问题：在满足该设计规范的条件下，计算线光源长度，使线光源的功率</a:t>
            </a:r>
            <a:r>
              <a:rPr lang="zh-CN" altLang="en-US" sz="2800" dirty="0" smtClean="0">
                <a:latin typeface="Times New Roman" panose="02020603050405020304" pitchFamily="18" charset="0"/>
                <a:cs typeface="Times New Roman" panose="02020603050405020304" pitchFamily="18" charset="0"/>
                <a:sym typeface="+mn-ea"/>
              </a:rPr>
              <a:t>最小。</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b="1" dirty="0">
                <a:latin typeface="Times New Roman" panose="02020603050405020304" pitchFamily="18" charset="0"/>
                <a:cs typeface="Times New Roman" panose="02020603050405020304" pitchFamily="18" charset="0"/>
                <a:sym typeface="+mn-ea"/>
              </a:rPr>
              <a:t>【</a:t>
            </a:r>
            <a:r>
              <a:rPr lang="zh-CN" altLang="en-US" sz="2800" b="1" dirty="0">
                <a:latin typeface="Times New Roman" panose="02020603050405020304" pitchFamily="18" charset="0"/>
                <a:cs typeface="Times New Roman" panose="02020603050405020304" pitchFamily="18" charset="0"/>
                <a:sym typeface="+mn-ea"/>
              </a:rPr>
              <a:t>问题分析</a:t>
            </a:r>
            <a:r>
              <a:rPr lang="en-US" altLang="zh-CN" sz="2800" b="1" dirty="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线光源任意一点发出的光，可直接照射在光屏上，也可以经过灯罩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旋转抛物面</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一次反射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不考虑二次反射</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后，间接照射在光屏</a:t>
            </a:r>
            <a:r>
              <a:rPr lang="zh-CN" altLang="en-US" sz="2800" dirty="0" smtClean="0">
                <a:latin typeface="Times New Roman" panose="02020603050405020304" pitchFamily="18" charset="0"/>
                <a:cs typeface="Times New Roman" panose="02020603050405020304" pitchFamily="18" charset="0"/>
                <a:sym typeface="+mn-ea"/>
              </a:rPr>
              <a:t>上。</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550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6845183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999230"/>
          </a:xfrm>
        </p:spPr>
        <p:txBody>
          <a:bodyPr>
            <a:normAutofit lnSpcReduction="10000"/>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线</a:t>
            </a:r>
            <a:r>
              <a:rPr lang="zh-CN" altLang="en-US" sz="2800" dirty="0">
                <a:latin typeface="Times New Roman" panose="02020603050405020304" pitchFamily="18" charset="0"/>
                <a:cs typeface="Times New Roman" panose="02020603050405020304" pitchFamily="18" charset="0"/>
                <a:sym typeface="+mn-ea"/>
              </a:rPr>
              <a:t>光源上不同位置的点发射的光线投射到抛物面上， 反射后能够到达指定点的投射点的集合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称为有效投射点的集合</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是不同</a:t>
            </a:r>
            <a:r>
              <a:rPr lang="zh-CN" altLang="en-US" sz="2800" dirty="0" smtClean="0">
                <a:latin typeface="Times New Roman" panose="02020603050405020304" pitchFamily="18" charset="0"/>
                <a:cs typeface="Times New Roman" panose="02020603050405020304" pitchFamily="18" charset="0"/>
                <a:sym typeface="+mn-ea"/>
              </a:rPr>
              <a:t>的。因为</a:t>
            </a:r>
            <a:r>
              <a:rPr lang="zh-CN" altLang="en-US" sz="2800" dirty="0">
                <a:latin typeface="Times New Roman" panose="02020603050405020304" pitchFamily="18" charset="0"/>
                <a:cs typeface="Times New Roman" panose="02020603050405020304" pitchFamily="18" charset="0"/>
                <a:sym typeface="+mn-ea"/>
              </a:rPr>
              <a:t>线光源过</a:t>
            </a:r>
            <a:r>
              <a:rPr lang="zh-CN" altLang="en-US" sz="2800" dirty="0" smtClean="0">
                <a:latin typeface="Times New Roman" panose="02020603050405020304" pitchFamily="18" charset="0"/>
                <a:cs typeface="Times New Roman" panose="02020603050405020304" pitchFamily="18" charset="0"/>
                <a:sym typeface="+mn-ea"/>
              </a:rPr>
              <a:t>焦点对称</a:t>
            </a:r>
            <a:r>
              <a:rPr lang="zh-CN" altLang="en-US" sz="2800" dirty="0">
                <a:latin typeface="Times New Roman" panose="02020603050405020304" pitchFamily="18" charset="0"/>
                <a:cs typeface="Times New Roman" panose="02020603050405020304" pitchFamily="18" charset="0"/>
                <a:sym typeface="+mn-ea"/>
              </a:rPr>
              <a:t>水平放置，线光源上点的位置分布仅与长度</a:t>
            </a:r>
            <a:r>
              <a:rPr lang="zh-CN" altLang="en-US" sz="2800" dirty="0" smtClean="0">
                <a:latin typeface="Times New Roman" panose="02020603050405020304" pitchFamily="18" charset="0"/>
                <a:cs typeface="Times New Roman" panose="02020603050405020304" pitchFamily="18" charset="0"/>
                <a:sym typeface="+mn-ea"/>
              </a:rPr>
              <a:t>有关。因此</a:t>
            </a:r>
            <a:r>
              <a:rPr lang="zh-CN" altLang="en-US" sz="2800" dirty="0">
                <a:latin typeface="Times New Roman" panose="02020603050405020304" pitchFamily="18" charset="0"/>
                <a:cs typeface="Times New Roman" panose="02020603050405020304" pitchFamily="18" charset="0"/>
                <a:sym typeface="+mn-ea"/>
              </a:rPr>
              <a:t>，在满足设计规范要求的条件下</a:t>
            </a:r>
            <a:r>
              <a:rPr lang="zh-CN" altLang="en-US" sz="2800" dirty="0" smtClean="0">
                <a:latin typeface="Times New Roman" panose="02020603050405020304" pitchFamily="18" charset="0"/>
                <a:cs typeface="Times New Roman" panose="02020603050405020304" pitchFamily="18" charset="0"/>
                <a:sym typeface="+mn-ea"/>
              </a:rPr>
              <a:t>，寻求</a:t>
            </a:r>
            <a:r>
              <a:rPr lang="zh-CN" altLang="en-US" sz="2800" dirty="0">
                <a:latin typeface="Times New Roman" panose="02020603050405020304" pitchFamily="18" charset="0"/>
                <a:cs typeface="Times New Roman" panose="02020603050405020304" pitchFamily="18" charset="0"/>
                <a:sym typeface="+mn-ea"/>
              </a:rPr>
              <a:t>线光源功率最小，线光源长度是决定因素，而弄清线光源上各点有效投射点的情况，则</a:t>
            </a:r>
            <a:r>
              <a:rPr lang="zh-CN" altLang="en-US" sz="2800" dirty="0" smtClean="0">
                <a:latin typeface="Times New Roman" panose="02020603050405020304" pitchFamily="18" charset="0"/>
                <a:cs typeface="Times New Roman" panose="02020603050405020304" pitchFamily="18" charset="0"/>
                <a:sym typeface="+mn-ea"/>
              </a:rPr>
              <a:t>是解决问题</a:t>
            </a:r>
            <a:r>
              <a:rPr lang="zh-CN" altLang="en-US" sz="2800" dirty="0">
                <a:latin typeface="Times New Roman" panose="02020603050405020304" pitchFamily="18" charset="0"/>
                <a:cs typeface="Times New Roman" panose="02020603050405020304" pitchFamily="18" charset="0"/>
                <a:sym typeface="+mn-ea"/>
              </a:rPr>
              <a:t>的一个关键</a:t>
            </a:r>
            <a:r>
              <a:rPr lang="zh-CN" altLang="en-US" sz="2800" dirty="0" smtClean="0">
                <a:latin typeface="Times New Roman" panose="02020603050405020304" pitchFamily="18" charset="0"/>
                <a:cs typeface="Times New Roman" panose="02020603050405020304" pitchFamily="18" charset="0"/>
                <a:sym typeface="+mn-ea"/>
              </a:rPr>
              <a:t>所在。</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652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7200255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问题假设</a:t>
            </a:r>
            <a:r>
              <a:rPr lang="en-US" altLang="zh-CN" sz="2800" dirty="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1</a:t>
            </a:r>
            <a:r>
              <a:rPr lang="zh-CN" altLang="en-US" sz="2800" dirty="0">
                <a:latin typeface="Times New Roman" panose="02020603050405020304" pitchFamily="18" charset="0"/>
                <a:cs typeface="Times New Roman" panose="02020603050405020304" pitchFamily="18" charset="0"/>
                <a:sym typeface="+mn-ea"/>
              </a:rPr>
              <a:t>）不考虑光的二次反射；</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2</a:t>
            </a:r>
            <a:r>
              <a:rPr lang="zh-CN" altLang="en-US" sz="2800" dirty="0">
                <a:latin typeface="Times New Roman" panose="02020603050405020304" pitchFamily="18" charset="0"/>
                <a:cs typeface="Times New Roman" panose="02020603050405020304" pitchFamily="18" charset="0"/>
                <a:sym typeface="+mn-ea"/>
              </a:rPr>
              <a:t>）不考虑光的折射；</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3</a:t>
            </a:r>
            <a:r>
              <a:rPr lang="zh-CN" altLang="en-US" sz="2800" dirty="0">
                <a:latin typeface="Times New Roman" panose="02020603050405020304" pitchFamily="18" charset="0"/>
                <a:cs typeface="Times New Roman" panose="02020603050405020304" pitchFamily="18" charset="0"/>
                <a:sym typeface="+mn-ea"/>
              </a:rPr>
              <a:t>）不考虑光的干涉和衍射</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754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1044895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988871"/>
          </a:xfrm>
        </p:spPr>
        <p:txBody>
          <a:bodyPr>
            <a:normAutofit fontScale="92500"/>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4</a:t>
            </a:r>
            <a:r>
              <a:rPr lang="zh-CN" altLang="en-US" sz="2800" dirty="0">
                <a:latin typeface="Times New Roman" panose="02020603050405020304" pitchFamily="18" charset="0"/>
                <a:cs typeface="Times New Roman" panose="02020603050405020304" pitchFamily="18" charset="0"/>
                <a:sym typeface="+mn-ea"/>
              </a:rPr>
              <a:t>）光在传播过程中不吸收新的能量，仅考虑光的扩散；</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5</a:t>
            </a:r>
            <a:r>
              <a:rPr lang="zh-CN" altLang="en-US" sz="2800" dirty="0">
                <a:latin typeface="Times New Roman" panose="02020603050405020304" pitchFamily="18" charset="0"/>
                <a:cs typeface="Times New Roman" panose="02020603050405020304" pitchFamily="18" charset="0"/>
                <a:sym typeface="+mn-ea"/>
              </a:rPr>
              <a:t>）光在同一连续均匀介质中 </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例如空气</a:t>
            </a: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传播；</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6</a:t>
            </a:r>
            <a:r>
              <a:rPr lang="zh-CN" altLang="en-US" sz="2800" dirty="0">
                <a:latin typeface="Times New Roman" panose="02020603050405020304" pitchFamily="18" charset="0"/>
                <a:cs typeface="Times New Roman" panose="02020603050405020304" pitchFamily="18" charset="0"/>
                <a:sym typeface="+mn-ea"/>
              </a:rPr>
              <a:t>）灯丝为理想线光源，没有横向尺寸，不考虑灯管遮光；</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a:t>
            </a:r>
            <a:r>
              <a:rPr lang="en-US" altLang="zh-CN" sz="2800" dirty="0">
                <a:latin typeface="Times New Roman" panose="02020603050405020304" pitchFamily="18" charset="0"/>
                <a:cs typeface="Times New Roman" panose="02020603050405020304" pitchFamily="18" charset="0"/>
                <a:sym typeface="+mn-ea"/>
              </a:rPr>
              <a:t>7</a:t>
            </a:r>
            <a:r>
              <a:rPr lang="zh-CN" altLang="en-US" sz="2800" dirty="0" smtClean="0">
                <a:latin typeface="Times New Roman" panose="02020603050405020304" pitchFamily="18" charset="0"/>
                <a:cs typeface="Times New Roman" panose="02020603050405020304" pitchFamily="18" charset="0"/>
                <a:sym typeface="+mn-ea"/>
              </a:rPr>
              <a:t>）入射光</a:t>
            </a:r>
            <a:r>
              <a:rPr lang="zh-CN" altLang="en-US" sz="2800" dirty="0">
                <a:latin typeface="Times New Roman" panose="02020603050405020304" pitchFamily="18" charset="0"/>
                <a:cs typeface="Times New Roman" panose="02020603050405020304" pitchFamily="18" charset="0"/>
                <a:sym typeface="+mn-ea"/>
              </a:rPr>
              <a:t>发生完全镜面反射，旋转抛物面</a:t>
            </a:r>
            <a:r>
              <a:rPr lang="zh-CN" altLang="en-US" sz="2800" dirty="0" smtClean="0">
                <a:latin typeface="Times New Roman" panose="02020603050405020304" pitchFamily="18" charset="0"/>
                <a:cs typeface="Times New Roman" panose="02020603050405020304" pitchFamily="18" charset="0"/>
                <a:sym typeface="+mn-ea"/>
              </a:rPr>
              <a:t>不吸收能量。</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857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0896949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a:t>
            </a:r>
            <a:r>
              <a:rPr lang="zh-CN" altLang="en-US" sz="2800" dirty="0">
                <a:latin typeface="Times New Roman" panose="02020603050405020304" pitchFamily="18" charset="0"/>
                <a:cs typeface="Times New Roman" panose="02020603050405020304" pitchFamily="18" charset="0"/>
                <a:sym typeface="+mn-ea"/>
              </a:rPr>
              <a:t>模型构建</a:t>
            </a:r>
            <a:r>
              <a:rPr lang="en-US" altLang="zh-CN" sz="2800" dirty="0">
                <a:latin typeface="Times New Roman" panose="02020603050405020304" pitchFamily="18" charset="0"/>
                <a:cs typeface="Times New Roman" panose="02020603050405020304" pitchFamily="18" charset="0"/>
                <a:sym typeface="+mn-ea"/>
              </a:rPr>
              <a:t>】</a:t>
            </a:r>
          </a:p>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如下图所示，按照右手螺旋准则建立空间直角坐标系（单位：</a:t>
            </a:r>
            <a:r>
              <a:rPr lang="en-US" altLang="zh-CN" sz="2800" dirty="0">
                <a:latin typeface="Times New Roman" panose="02020603050405020304" pitchFamily="18" charset="0"/>
                <a:cs typeface="Times New Roman" panose="02020603050405020304" pitchFamily="18" charset="0"/>
                <a:sym typeface="+mn-ea"/>
              </a:rPr>
              <a:t>mm</a:t>
            </a:r>
            <a:r>
              <a:rPr lang="zh-CN" altLang="en-US" sz="2800" dirty="0" smtClean="0">
                <a:latin typeface="Times New Roman" panose="02020603050405020304" pitchFamily="18" charset="0"/>
                <a:cs typeface="Times New Roman" panose="02020603050405020304" pitchFamily="18" charset="0"/>
                <a:sym typeface="+mn-ea"/>
              </a:rPr>
              <a:t>）</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在          平面内，这个旋转抛物面是由上开口抛物线</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以     为轴旋转得到的，</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959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8"/>
          <a:stretch>
            <a:fillRect/>
          </a:stretch>
        </p:blipFill>
        <p:spPr>
          <a:xfrm>
            <a:off x="2295888" y="4466492"/>
            <a:ext cx="669798" cy="386637"/>
          </a:xfrm>
          <a:prstGeom prst="rect">
            <a:avLst/>
          </a:prstGeom>
        </p:spPr>
      </p:pic>
      <p:pic>
        <p:nvPicPr>
          <p:cNvPr id="8" name="图片 7"/>
          <p:cNvPicPr>
            <a:picLocks noChangeAspect="1"/>
          </p:cNvPicPr>
          <p:nvPr/>
        </p:nvPicPr>
        <p:blipFill>
          <a:blip r:embed="rId9"/>
          <a:stretch>
            <a:fillRect/>
          </a:stretch>
        </p:blipFill>
        <p:spPr>
          <a:xfrm>
            <a:off x="9886898" y="4378569"/>
            <a:ext cx="1324017" cy="481085"/>
          </a:xfrm>
          <a:prstGeom prst="rect">
            <a:avLst/>
          </a:prstGeom>
        </p:spPr>
      </p:pic>
      <p:pic>
        <p:nvPicPr>
          <p:cNvPr id="12" name="图片 11"/>
          <p:cNvPicPr>
            <a:picLocks noChangeAspect="1"/>
          </p:cNvPicPr>
          <p:nvPr/>
        </p:nvPicPr>
        <p:blipFill>
          <a:blip r:embed="rId10"/>
          <a:stretch>
            <a:fillRect/>
          </a:stretch>
        </p:blipFill>
        <p:spPr>
          <a:xfrm>
            <a:off x="2227436" y="5144441"/>
            <a:ext cx="319851" cy="393088"/>
          </a:xfrm>
          <a:prstGeom prst="rect">
            <a:avLst/>
          </a:prstGeom>
        </p:spPr>
      </p:pic>
    </p:spTree>
    <p:extLst>
      <p:ext uri="{BB962C8B-B14F-4D97-AF65-F5344CB8AC3E}">
        <p14:creationId xmlns:p14="http://schemas.microsoft.com/office/powerpoint/2010/main" val="5714411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062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4422" y="961591"/>
            <a:ext cx="6404316" cy="4876245"/>
          </a:xfrm>
          <a:prstGeom prst="rect">
            <a:avLst/>
          </a:prstGeom>
        </p:spPr>
      </p:pic>
    </p:spTree>
    <p:extLst>
      <p:ext uri="{BB962C8B-B14F-4D97-AF65-F5344CB8AC3E}">
        <p14:creationId xmlns:p14="http://schemas.microsoft.com/office/powerpoint/2010/main" val="38970064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而                           在这个曲线上，</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故得</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旋转抛物面的方程为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164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2227469" y="2414905"/>
            <a:ext cx="2320511" cy="429797"/>
          </a:xfrm>
          <a:prstGeom prst="rect">
            <a:avLst/>
          </a:prstGeom>
        </p:spPr>
      </p:pic>
      <p:pic>
        <p:nvPicPr>
          <p:cNvPr id="7" name="图片 6"/>
          <p:cNvPicPr>
            <a:picLocks noChangeAspect="1"/>
          </p:cNvPicPr>
          <p:nvPr/>
        </p:nvPicPr>
        <p:blipFill>
          <a:blip r:embed="rId9"/>
          <a:stretch>
            <a:fillRect/>
          </a:stretch>
        </p:blipFill>
        <p:spPr>
          <a:xfrm>
            <a:off x="2555210" y="3122760"/>
            <a:ext cx="996882" cy="414190"/>
          </a:xfrm>
          <a:prstGeom prst="rect">
            <a:avLst/>
          </a:prstGeom>
        </p:spPr>
      </p:pic>
      <p:pic>
        <p:nvPicPr>
          <p:cNvPr id="8" name="图片 7"/>
          <p:cNvPicPr>
            <a:picLocks noChangeAspect="1"/>
          </p:cNvPicPr>
          <p:nvPr/>
        </p:nvPicPr>
        <p:blipFill>
          <a:blip r:embed="rId10"/>
          <a:stretch>
            <a:fillRect/>
          </a:stretch>
        </p:blipFill>
        <p:spPr>
          <a:xfrm>
            <a:off x="2028621" y="4595711"/>
            <a:ext cx="2519359" cy="625674"/>
          </a:xfrm>
          <a:prstGeom prst="rect">
            <a:avLst/>
          </a:prstGeom>
        </p:spPr>
      </p:pic>
    </p:spTree>
    <p:extLst>
      <p:ext uri="{BB962C8B-B14F-4D97-AF65-F5344CB8AC3E}">
        <p14:creationId xmlns:p14="http://schemas.microsoft.com/office/powerpoint/2010/main" val="4222088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5283" y="2193186"/>
            <a:ext cx="8716010" cy="3580130"/>
          </a:xfrm>
        </p:spPr>
        <p:txBody>
          <a:bodyPr>
            <a:normAutofit/>
          </a:bodyPr>
          <a:lstStyle/>
          <a:p>
            <a:pPr algn="just" fontAlgn="auto">
              <a:lnSpc>
                <a:spcPct val="140000"/>
              </a:lnSpc>
            </a:pPr>
            <a:r>
              <a:rPr lang="zh-CN" altLang="en-US" sz="2800" dirty="0"/>
              <a:t>它们有的是线性代数方程，比如在投入产出问题中；另一种就是非线性代数方程</a:t>
            </a:r>
            <a:r>
              <a:rPr lang="zh-CN" altLang="en-US" sz="2800" dirty="0" smtClean="0"/>
              <a:t>，往往来自于几何</a:t>
            </a:r>
            <a:r>
              <a:rPr lang="zh-CN" altLang="en-US" sz="2800" dirty="0"/>
              <a:t>中的曲线、曲面的方程以及其他</a:t>
            </a:r>
            <a:r>
              <a:rPr lang="zh-CN" altLang="en-US" sz="2800" dirty="0" smtClean="0"/>
              <a:t>领域。下面</a:t>
            </a:r>
            <a:r>
              <a:rPr lang="zh-CN" altLang="en-US" sz="2800" dirty="0"/>
              <a:t>，我们分两部分介绍：一部分是线性代数方法； 另一部分是初等几何</a:t>
            </a:r>
            <a:r>
              <a:rPr lang="zh-CN" altLang="en-US" sz="2800" dirty="0" smtClean="0"/>
              <a:t>方法。</a:t>
            </a:r>
            <a:endParaRPr lang="en-US" altLang="zh-CN" sz="28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2028" r:id="rId6" imgW="914400" imgH="215900" progId="Equation.KSEE3">
                  <p:embed/>
                </p:oleObj>
              </mc:Choice>
              <mc:Fallback>
                <p:oleObj r:id="rId6" imgW="914400" imgH="215900" progId="Equation.KSEE3">
                  <p:embed/>
                  <p:pic>
                    <p:nvPicPr>
                      <p:cNvPr id="0" name="图片 1024"/>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8" name="波形 17"/>
          <p:cNvSpPr/>
          <p:nvPr/>
        </p:nvSpPr>
        <p:spPr>
          <a:xfrm>
            <a:off x="4709796" y="13722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4.1</a:t>
            </a:r>
            <a:r>
              <a:rPr lang="zh-CN" altLang="en-US" sz="3600" dirty="0" smtClean="0">
                <a:latin typeface="微软雅黑" panose="020B0503020204020204" charset="-122"/>
                <a:ea typeface="微软雅黑" panose="020B0503020204020204" charset="-122"/>
              </a:rPr>
              <a:t>线性代数方法</a:t>
            </a:r>
            <a:endParaRPr lang="zh-CN" altLang="en-US" sz="36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这样焦点的坐标为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266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852123" y="3084735"/>
            <a:ext cx="2860553" cy="2256250"/>
          </a:xfrm>
          <a:prstGeom prst="rect">
            <a:avLst/>
          </a:prstGeom>
        </p:spPr>
      </p:pic>
    </p:spTree>
    <p:extLst>
      <p:ext uri="{BB962C8B-B14F-4D97-AF65-F5344CB8AC3E}">
        <p14:creationId xmlns:p14="http://schemas.microsoft.com/office/powerpoint/2010/main" val="26309369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19"/>
            <a:ext cx="8830994" cy="3716411"/>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线光源上的点坐标为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记其对称点的为                    的旋转面方程记为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从而在                的法向量为</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即法线：</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369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5071199" y="2379320"/>
            <a:ext cx="1647839" cy="488120"/>
          </a:xfrm>
          <a:prstGeom prst="rect">
            <a:avLst/>
          </a:prstGeom>
        </p:spPr>
      </p:pic>
      <p:pic>
        <p:nvPicPr>
          <p:cNvPr id="7" name="图片 6"/>
          <p:cNvPicPr>
            <a:picLocks noChangeAspect="1"/>
          </p:cNvPicPr>
          <p:nvPr/>
        </p:nvPicPr>
        <p:blipFill>
          <a:blip r:embed="rId9"/>
          <a:stretch>
            <a:fillRect/>
          </a:stretch>
        </p:blipFill>
        <p:spPr>
          <a:xfrm>
            <a:off x="4315410" y="3088399"/>
            <a:ext cx="1780589" cy="455049"/>
          </a:xfrm>
          <a:prstGeom prst="rect">
            <a:avLst/>
          </a:prstGeom>
        </p:spPr>
      </p:pic>
      <p:pic>
        <p:nvPicPr>
          <p:cNvPr id="8" name="图片 7"/>
          <p:cNvPicPr>
            <a:picLocks noChangeAspect="1"/>
          </p:cNvPicPr>
          <p:nvPr/>
        </p:nvPicPr>
        <p:blipFill>
          <a:blip r:embed="rId10"/>
          <a:stretch>
            <a:fillRect/>
          </a:stretch>
        </p:blipFill>
        <p:spPr>
          <a:xfrm>
            <a:off x="1889776" y="3738620"/>
            <a:ext cx="4384211" cy="518251"/>
          </a:xfrm>
          <a:prstGeom prst="rect">
            <a:avLst/>
          </a:prstGeom>
        </p:spPr>
      </p:pic>
      <p:pic>
        <p:nvPicPr>
          <p:cNvPr id="12" name="图片 11"/>
          <p:cNvPicPr>
            <a:picLocks noChangeAspect="1"/>
          </p:cNvPicPr>
          <p:nvPr/>
        </p:nvPicPr>
        <p:blipFill>
          <a:blip r:embed="rId11"/>
          <a:stretch>
            <a:fillRect/>
          </a:stretch>
        </p:blipFill>
        <p:spPr>
          <a:xfrm>
            <a:off x="2860397" y="4539691"/>
            <a:ext cx="1464978" cy="460095"/>
          </a:xfrm>
          <a:prstGeom prst="rect">
            <a:avLst/>
          </a:prstGeom>
        </p:spPr>
      </p:pic>
      <p:pic>
        <p:nvPicPr>
          <p:cNvPr id="13" name="图片 12"/>
          <p:cNvPicPr>
            <a:picLocks noChangeAspect="1"/>
          </p:cNvPicPr>
          <p:nvPr/>
        </p:nvPicPr>
        <p:blipFill>
          <a:blip r:embed="rId12"/>
          <a:stretch>
            <a:fillRect/>
          </a:stretch>
        </p:blipFill>
        <p:spPr>
          <a:xfrm>
            <a:off x="6105964" y="4489522"/>
            <a:ext cx="4392051" cy="560432"/>
          </a:xfrm>
          <a:prstGeom prst="rect">
            <a:avLst/>
          </a:prstGeom>
        </p:spPr>
      </p:pic>
      <p:pic>
        <p:nvPicPr>
          <p:cNvPr id="14" name="图片 13"/>
          <p:cNvPicPr>
            <a:picLocks noChangeAspect="1"/>
          </p:cNvPicPr>
          <p:nvPr/>
        </p:nvPicPr>
        <p:blipFill>
          <a:blip r:embed="rId13"/>
          <a:stretch>
            <a:fillRect/>
          </a:stretch>
        </p:blipFill>
        <p:spPr>
          <a:xfrm>
            <a:off x="3105877" y="5248164"/>
            <a:ext cx="2693497" cy="532985"/>
          </a:xfrm>
          <a:prstGeom prst="rect">
            <a:avLst/>
          </a:prstGeom>
        </p:spPr>
      </p:pic>
    </p:spTree>
    <p:extLst>
      <p:ext uri="{BB962C8B-B14F-4D97-AF65-F5344CB8AC3E}">
        <p14:creationId xmlns:p14="http://schemas.microsoft.com/office/powerpoint/2010/main" val="2801416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因此，切平面的方程</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的中点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满足切平面方程，即</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471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960391" y="3002509"/>
            <a:ext cx="5864763" cy="481506"/>
          </a:xfrm>
          <a:prstGeom prst="rect">
            <a:avLst/>
          </a:prstGeom>
        </p:spPr>
      </p:pic>
      <p:pic>
        <p:nvPicPr>
          <p:cNvPr id="7" name="图片 6"/>
          <p:cNvPicPr>
            <a:picLocks noChangeAspect="1"/>
          </p:cNvPicPr>
          <p:nvPr/>
        </p:nvPicPr>
        <p:blipFill>
          <a:blip r:embed="rId9"/>
          <a:stretch>
            <a:fillRect/>
          </a:stretch>
        </p:blipFill>
        <p:spPr>
          <a:xfrm>
            <a:off x="1834075" y="3791673"/>
            <a:ext cx="636563" cy="502831"/>
          </a:xfrm>
          <a:prstGeom prst="rect">
            <a:avLst/>
          </a:prstGeom>
        </p:spPr>
      </p:pic>
      <p:pic>
        <p:nvPicPr>
          <p:cNvPr id="8" name="图片 7"/>
          <p:cNvPicPr>
            <a:picLocks noChangeAspect="1"/>
          </p:cNvPicPr>
          <p:nvPr/>
        </p:nvPicPr>
        <p:blipFill>
          <a:blip r:embed="rId10"/>
          <a:stretch>
            <a:fillRect/>
          </a:stretch>
        </p:blipFill>
        <p:spPr>
          <a:xfrm>
            <a:off x="3592755" y="3806045"/>
            <a:ext cx="2046045" cy="474086"/>
          </a:xfrm>
          <a:prstGeom prst="rect">
            <a:avLst/>
          </a:prstGeom>
        </p:spPr>
      </p:pic>
      <p:pic>
        <p:nvPicPr>
          <p:cNvPr id="12" name="图片 11"/>
          <p:cNvPicPr>
            <a:picLocks noChangeAspect="1"/>
          </p:cNvPicPr>
          <p:nvPr/>
        </p:nvPicPr>
        <p:blipFill>
          <a:blip r:embed="rId11"/>
          <a:stretch>
            <a:fillRect/>
          </a:stretch>
        </p:blipFill>
        <p:spPr>
          <a:xfrm>
            <a:off x="1960391" y="5083668"/>
            <a:ext cx="7030983" cy="837086"/>
          </a:xfrm>
          <a:prstGeom prst="rect">
            <a:avLst/>
          </a:prstGeom>
        </p:spPr>
      </p:pic>
    </p:spTree>
    <p:extLst>
      <p:ext uri="{BB962C8B-B14F-4D97-AF65-F5344CB8AC3E}">
        <p14:creationId xmlns:p14="http://schemas.microsoft.com/office/powerpoint/2010/main" val="17705491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入射光线：</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反射光线：</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574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1"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8"/>
          <a:stretch>
            <a:fillRect/>
          </a:stretch>
        </p:blipFill>
        <p:spPr>
          <a:xfrm>
            <a:off x="1869392" y="3054225"/>
            <a:ext cx="4265879" cy="633615"/>
          </a:xfrm>
          <a:prstGeom prst="rect">
            <a:avLst/>
          </a:prstGeom>
        </p:spPr>
      </p:pic>
      <p:pic>
        <p:nvPicPr>
          <p:cNvPr id="7" name="图片 6"/>
          <p:cNvPicPr>
            <a:picLocks noChangeAspect="1"/>
          </p:cNvPicPr>
          <p:nvPr/>
        </p:nvPicPr>
        <p:blipFill>
          <a:blip r:embed="rId9"/>
          <a:stretch>
            <a:fillRect/>
          </a:stretch>
        </p:blipFill>
        <p:spPr>
          <a:xfrm>
            <a:off x="1757833" y="4457701"/>
            <a:ext cx="5154777" cy="577441"/>
          </a:xfrm>
          <a:prstGeom prst="rect">
            <a:avLst/>
          </a:prstGeom>
        </p:spPr>
      </p:pic>
    </p:spTree>
    <p:extLst>
      <p:ext uri="{BB962C8B-B14F-4D97-AF65-F5344CB8AC3E}">
        <p14:creationId xmlns:p14="http://schemas.microsoft.com/office/powerpoint/2010/main" val="40126508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回顾反射定律</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(1)</a:t>
            </a:r>
            <a:r>
              <a:rPr lang="zh-CN" altLang="en-US" sz="2800" dirty="0" smtClean="0">
                <a:latin typeface="Times New Roman" panose="02020603050405020304" pitchFamily="18" charset="0"/>
                <a:cs typeface="Times New Roman" panose="02020603050405020304" pitchFamily="18" charset="0"/>
                <a:sym typeface="+mn-ea"/>
              </a:rPr>
              <a:t>光反射时</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反射光线、入射光线、法线都在同一平面内。</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(2) </a:t>
            </a:r>
            <a:r>
              <a:rPr lang="zh-CN" altLang="en-US" sz="2800" dirty="0" smtClean="0">
                <a:latin typeface="Times New Roman" panose="02020603050405020304" pitchFamily="18" charset="0"/>
                <a:cs typeface="Times New Roman" panose="02020603050405020304" pitchFamily="18" charset="0"/>
                <a:sym typeface="+mn-ea"/>
              </a:rPr>
              <a:t>光反射时，反射光线、入射光线分居法线两侧。</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smtClean="0">
                <a:latin typeface="Times New Roman" panose="02020603050405020304" pitchFamily="18" charset="0"/>
                <a:cs typeface="Times New Roman" panose="02020603050405020304" pitchFamily="18" charset="0"/>
                <a:sym typeface="+mn-ea"/>
              </a:rPr>
              <a:t>(3)</a:t>
            </a:r>
            <a:r>
              <a:rPr lang="zh-CN" altLang="en-US" sz="2800" dirty="0" smtClean="0">
                <a:latin typeface="Times New Roman" panose="02020603050405020304" pitchFamily="18" charset="0"/>
                <a:cs typeface="Times New Roman" panose="02020603050405020304" pitchFamily="18" charset="0"/>
                <a:sym typeface="+mn-ea"/>
              </a:rPr>
              <a:t>光反射时，反射角等于入射角。</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2200"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7764900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入射光线        、法线    </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反射光线       在同一平面     内</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则三向量的混合积为零，即</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3224"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pic>
        <p:nvPicPr>
          <p:cNvPr id="6" name="图片 5"/>
          <p:cNvPicPr>
            <a:picLocks noChangeAspect="1"/>
          </p:cNvPicPr>
          <p:nvPr/>
        </p:nvPicPr>
        <p:blipFill>
          <a:blip r:embed="rId8"/>
          <a:stretch>
            <a:fillRect/>
          </a:stretch>
        </p:blipFill>
        <p:spPr>
          <a:xfrm>
            <a:off x="3262592" y="2353033"/>
            <a:ext cx="667569" cy="527322"/>
          </a:xfrm>
          <a:prstGeom prst="rect">
            <a:avLst/>
          </a:prstGeom>
        </p:spPr>
      </p:pic>
      <p:pic>
        <p:nvPicPr>
          <p:cNvPr id="7" name="图片 6"/>
          <p:cNvPicPr>
            <a:picLocks noChangeAspect="1"/>
          </p:cNvPicPr>
          <p:nvPr/>
        </p:nvPicPr>
        <p:blipFill>
          <a:blip r:embed="rId9"/>
          <a:stretch>
            <a:fillRect/>
          </a:stretch>
        </p:blipFill>
        <p:spPr>
          <a:xfrm>
            <a:off x="5039786" y="2353033"/>
            <a:ext cx="347143" cy="502725"/>
          </a:xfrm>
          <a:prstGeom prst="rect">
            <a:avLst/>
          </a:prstGeom>
        </p:spPr>
      </p:pic>
      <p:pic>
        <p:nvPicPr>
          <p:cNvPr id="8" name="图片 7"/>
          <p:cNvPicPr>
            <a:picLocks noChangeAspect="1"/>
          </p:cNvPicPr>
          <p:nvPr/>
        </p:nvPicPr>
        <p:blipFill>
          <a:blip r:embed="rId10"/>
          <a:stretch>
            <a:fillRect/>
          </a:stretch>
        </p:blipFill>
        <p:spPr>
          <a:xfrm>
            <a:off x="6912610" y="2399494"/>
            <a:ext cx="566597" cy="434400"/>
          </a:xfrm>
          <a:prstGeom prst="rect">
            <a:avLst/>
          </a:prstGeom>
        </p:spPr>
      </p:pic>
      <p:pic>
        <p:nvPicPr>
          <p:cNvPr id="12" name="图片 11"/>
          <p:cNvPicPr>
            <a:picLocks noChangeAspect="1"/>
          </p:cNvPicPr>
          <p:nvPr/>
        </p:nvPicPr>
        <p:blipFill>
          <a:blip r:embed="rId11"/>
          <a:stretch>
            <a:fillRect/>
          </a:stretch>
        </p:blipFill>
        <p:spPr>
          <a:xfrm>
            <a:off x="9397766" y="2418951"/>
            <a:ext cx="370488" cy="327746"/>
          </a:xfrm>
          <a:prstGeom prst="rect">
            <a:avLst/>
          </a:prstGeom>
        </p:spPr>
      </p:pic>
      <p:pic>
        <p:nvPicPr>
          <p:cNvPr id="13" name="图片 12"/>
          <p:cNvPicPr>
            <a:picLocks noChangeAspect="1"/>
          </p:cNvPicPr>
          <p:nvPr/>
        </p:nvPicPr>
        <p:blipFill>
          <a:blip r:embed="rId12"/>
          <a:stretch>
            <a:fillRect/>
          </a:stretch>
        </p:blipFill>
        <p:spPr>
          <a:xfrm>
            <a:off x="1821475" y="3956050"/>
            <a:ext cx="5576000" cy="1607820"/>
          </a:xfrm>
          <a:prstGeom prst="rect">
            <a:avLst/>
          </a:prstGeom>
        </p:spPr>
      </p:pic>
      <p:sp>
        <p:nvSpPr>
          <p:cNvPr id="15" name="标题 1"/>
          <p:cNvSpPr>
            <a:spLocks noGrp="1"/>
          </p:cNvSpPr>
          <p:nvPr>
            <p:ph type="ctrTitle"/>
          </p:nvPr>
        </p:nvSpPr>
        <p:spPr>
          <a:xfrm>
            <a:off x="676910" y="1341120"/>
            <a:ext cx="6235700" cy="654685"/>
          </a:xfrm>
        </p:spPr>
        <p:txBody>
          <a:bodyPr>
            <a:normAutofit/>
          </a:bodyPr>
          <a:lstStyle/>
          <a:p>
            <a:pPr algn="l"/>
            <a:r>
              <a:rPr lang="en-US" altLang="zh-CN" sz="2800" dirty="0" smtClean="0">
                <a:latin typeface="微软雅黑" panose="020B0503020204020204" charset="-122"/>
                <a:ea typeface="微软雅黑" panose="020B0503020204020204" charset="-122"/>
              </a:rPr>
              <a:t>4.2.3</a:t>
            </a:r>
            <a:r>
              <a:rPr lang="zh-CN" altLang="en-US" sz="2800" dirty="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610151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整理得</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en-US" altLang="zh-CN" sz="2800" dirty="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又由于                     在抛物面上，满足</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所以                           表明     可取</a:t>
            </a:r>
            <a:r>
              <a:rPr lang="en-US" altLang="zh-CN" sz="2800" dirty="0" smtClean="0">
                <a:latin typeface="Times New Roman" panose="02020603050405020304" pitchFamily="18" charset="0"/>
                <a:cs typeface="Times New Roman" panose="02020603050405020304" pitchFamily="18" charset="0"/>
                <a:sym typeface="+mn-ea"/>
              </a:rPr>
              <a:t>0</a:t>
            </a:r>
            <a:r>
              <a:rPr lang="zh-CN" altLang="en-US" sz="2800" dirty="0" smtClean="0">
                <a:latin typeface="Times New Roman" panose="02020603050405020304" pitchFamily="18" charset="0"/>
                <a:cs typeface="Times New Roman" panose="02020603050405020304" pitchFamily="18" charset="0"/>
                <a:sym typeface="+mn-ea"/>
              </a:rPr>
              <a:t>也可以不取</a:t>
            </a:r>
            <a:r>
              <a:rPr lang="en-US" altLang="zh-CN" sz="2800" dirty="0" smtClean="0">
                <a:latin typeface="Times New Roman" panose="02020603050405020304" pitchFamily="18" charset="0"/>
                <a:cs typeface="Times New Roman" panose="02020603050405020304" pitchFamily="18" charset="0"/>
                <a:sym typeface="+mn-ea"/>
              </a:rPr>
              <a:t>0</a:t>
            </a:r>
            <a:r>
              <a:rPr lang="zh-CN" altLang="en-US" sz="2800" dirty="0" smtClean="0">
                <a:latin typeface="Times New Roman" panose="02020603050405020304" pitchFamily="18" charset="0"/>
                <a:cs typeface="Times New Roman" panose="02020603050405020304" pitchFamily="18" charset="0"/>
                <a:sym typeface="+mn-ea"/>
              </a:rPr>
              <a:t>。</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424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8"/>
          <a:stretch>
            <a:fillRect/>
          </a:stretch>
        </p:blipFill>
        <p:spPr>
          <a:xfrm>
            <a:off x="1737360" y="3065289"/>
            <a:ext cx="5263595" cy="511522"/>
          </a:xfrm>
          <a:prstGeom prst="rect">
            <a:avLst/>
          </a:prstGeom>
        </p:spPr>
      </p:pic>
      <p:pic>
        <p:nvPicPr>
          <p:cNvPr id="8" name="图片 7"/>
          <p:cNvPicPr>
            <a:picLocks noChangeAspect="1"/>
          </p:cNvPicPr>
          <p:nvPr/>
        </p:nvPicPr>
        <p:blipFill>
          <a:blip r:embed="rId9"/>
          <a:stretch>
            <a:fillRect/>
          </a:stretch>
        </p:blipFill>
        <p:spPr>
          <a:xfrm>
            <a:off x="2857845" y="3786022"/>
            <a:ext cx="1949501" cy="488635"/>
          </a:xfrm>
          <a:prstGeom prst="rect">
            <a:avLst/>
          </a:prstGeom>
        </p:spPr>
      </p:pic>
      <p:pic>
        <p:nvPicPr>
          <p:cNvPr id="13" name="图片 12"/>
          <p:cNvPicPr>
            <a:picLocks noChangeAspect="1"/>
          </p:cNvPicPr>
          <p:nvPr/>
        </p:nvPicPr>
        <p:blipFill>
          <a:blip r:embed="rId10"/>
          <a:stretch>
            <a:fillRect/>
          </a:stretch>
        </p:blipFill>
        <p:spPr>
          <a:xfrm>
            <a:off x="7755431" y="3786022"/>
            <a:ext cx="1975618" cy="488636"/>
          </a:xfrm>
          <a:prstGeom prst="rect">
            <a:avLst/>
          </a:prstGeom>
        </p:spPr>
      </p:pic>
      <p:pic>
        <p:nvPicPr>
          <p:cNvPr id="14" name="图片 13"/>
          <p:cNvPicPr>
            <a:picLocks noChangeAspect="1"/>
          </p:cNvPicPr>
          <p:nvPr/>
        </p:nvPicPr>
        <p:blipFill>
          <a:blip r:embed="rId11"/>
          <a:stretch>
            <a:fillRect/>
          </a:stretch>
        </p:blipFill>
        <p:spPr>
          <a:xfrm>
            <a:off x="2773122" y="4450080"/>
            <a:ext cx="1876167" cy="1408690"/>
          </a:xfrm>
          <a:prstGeom prst="rect">
            <a:avLst/>
          </a:prstGeom>
        </p:spPr>
      </p:pic>
      <p:pic>
        <p:nvPicPr>
          <p:cNvPr id="15" name="图片 14"/>
          <p:cNvPicPr>
            <a:picLocks noChangeAspect="1"/>
          </p:cNvPicPr>
          <p:nvPr/>
        </p:nvPicPr>
        <p:blipFill>
          <a:blip r:embed="rId12"/>
          <a:stretch>
            <a:fillRect/>
          </a:stretch>
        </p:blipFill>
        <p:spPr>
          <a:xfrm>
            <a:off x="5685051" y="4450080"/>
            <a:ext cx="368147" cy="533143"/>
          </a:xfrm>
          <a:prstGeom prst="rect">
            <a:avLst/>
          </a:prstGeom>
        </p:spPr>
      </p:pic>
    </p:spTree>
    <p:extLst>
      <p:ext uri="{BB962C8B-B14F-4D97-AF65-F5344CB8AC3E}">
        <p14:creationId xmlns:p14="http://schemas.microsoft.com/office/powerpoint/2010/main" val="22903318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lnSpcReduction="10000"/>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因此，（</a:t>
            </a:r>
            <a:r>
              <a:rPr lang="en-US" altLang="zh-CN" sz="2800" dirty="0" smtClean="0">
                <a:latin typeface="Times New Roman" panose="02020603050405020304" pitchFamily="18" charset="0"/>
                <a:cs typeface="Times New Roman" panose="02020603050405020304" pitchFamily="18" charset="0"/>
                <a:sym typeface="+mn-ea"/>
              </a:rPr>
              <a:t>1</a:t>
            </a:r>
            <a:r>
              <a:rPr lang="zh-CN" altLang="en-US" sz="2800" dirty="0" smtClean="0">
                <a:latin typeface="Times New Roman" panose="02020603050405020304" pitchFamily="18" charset="0"/>
                <a:cs typeface="Times New Roman" panose="02020603050405020304" pitchFamily="18" charset="0"/>
                <a:sym typeface="+mn-ea"/>
              </a:rPr>
              <a:t>）当          ，从而</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en-US" altLang="zh-CN" sz="2800" dirty="0">
                <a:latin typeface="Times New Roman" panose="02020603050405020304" pitchFamily="18" charset="0"/>
                <a:cs typeface="Times New Roman" panose="02020603050405020304" pitchFamily="18" charset="0"/>
                <a:sym typeface="+mn-ea"/>
              </a:rPr>
              <a:t> </a:t>
            </a:r>
            <a:r>
              <a:rPr lang="en-US" altLang="zh-CN" sz="2800" dirty="0" smtClean="0">
                <a:latin typeface="Times New Roman" panose="02020603050405020304" pitchFamily="18" charset="0"/>
                <a:cs typeface="Times New Roman" panose="02020603050405020304" pitchFamily="18" charset="0"/>
                <a:sym typeface="+mn-ea"/>
              </a:rPr>
              <a:t>                                                  </a:t>
            </a:r>
            <a:r>
              <a:rPr lang="zh-CN" altLang="en-US" sz="2800" dirty="0" smtClean="0">
                <a:latin typeface="Times New Roman" panose="02020603050405020304" pitchFamily="18" charset="0"/>
                <a:cs typeface="Times New Roman" panose="02020603050405020304" pitchFamily="18" charset="0"/>
                <a:sym typeface="+mn-ea"/>
              </a:rPr>
              <a:t>时</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得到</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由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求得</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6698"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4176523" y="2335354"/>
            <a:ext cx="835091" cy="439768"/>
          </a:xfrm>
          <a:prstGeom prst="rect">
            <a:avLst/>
          </a:prstGeom>
        </p:spPr>
      </p:pic>
      <p:pic>
        <p:nvPicPr>
          <p:cNvPr id="6" name="图片 5"/>
          <p:cNvPicPr>
            <a:picLocks noChangeAspect="1"/>
          </p:cNvPicPr>
          <p:nvPr/>
        </p:nvPicPr>
        <p:blipFill>
          <a:blip r:embed="rId9"/>
          <a:stretch>
            <a:fillRect/>
          </a:stretch>
        </p:blipFill>
        <p:spPr>
          <a:xfrm>
            <a:off x="1856772" y="3053580"/>
            <a:ext cx="4469337" cy="461947"/>
          </a:xfrm>
          <a:prstGeom prst="rect">
            <a:avLst/>
          </a:prstGeom>
        </p:spPr>
      </p:pic>
      <p:pic>
        <p:nvPicPr>
          <p:cNvPr id="7" name="图片 6"/>
          <p:cNvPicPr>
            <a:picLocks noChangeAspect="1"/>
          </p:cNvPicPr>
          <p:nvPr/>
        </p:nvPicPr>
        <p:blipFill>
          <a:blip r:embed="rId10"/>
          <a:stretch>
            <a:fillRect/>
          </a:stretch>
        </p:blipFill>
        <p:spPr>
          <a:xfrm>
            <a:off x="2589403" y="3636682"/>
            <a:ext cx="2770460" cy="830912"/>
          </a:xfrm>
          <a:prstGeom prst="rect">
            <a:avLst/>
          </a:prstGeom>
        </p:spPr>
      </p:pic>
      <p:pic>
        <p:nvPicPr>
          <p:cNvPr id="8" name="图片 7"/>
          <p:cNvPicPr>
            <a:picLocks noChangeAspect="1"/>
          </p:cNvPicPr>
          <p:nvPr/>
        </p:nvPicPr>
        <p:blipFill>
          <a:blip r:embed="rId11"/>
          <a:stretch>
            <a:fillRect/>
          </a:stretch>
        </p:blipFill>
        <p:spPr>
          <a:xfrm>
            <a:off x="2249154" y="4442466"/>
            <a:ext cx="1725479" cy="428366"/>
          </a:xfrm>
          <a:prstGeom prst="rect">
            <a:avLst/>
          </a:prstGeom>
        </p:spPr>
      </p:pic>
      <p:pic>
        <p:nvPicPr>
          <p:cNvPr id="11" name="图片 10"/>
          <p:cNvPicPr>
            <a:picLocks noChangeAspect="1"/>
          </p:cNvPicPr>
          <p:nvPr/>
        </p:nvPicPr>
        <p:blipFill>
          <a:blip r:embed="rId12"/>
          <a:stretch>
            <a:fillRect/>
          </a:stretch>
        </p:blipFill>
        <p:spPr>
          <a:xfrm>
            <a:off x="2589403" y="5146062"/>
            <a:ext cx="2507235" cy="447648"/>
          </a:xfrm>
          <a:prstGeom prst="rect">
            <a:avLst/>
          </a:prstGeom>
        </p:spPr>
      </p:pic>
    </p:spTree>
    <p:extLst>
      <p:ext uri="{BB962C8B-B14F-4D97-AF65-F5344CB8AC3E}">
        <p14:creationId xmlns:p14="http://schemas.microsoft.com/office/powerpoint/2010/main" val="70270149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即仅在线光源上满足                               的点发出的光经过抛物面上           的点反射后可经过</a:t>
            </a:r>
            <a:r>
              <a:rPr lang="en-US" altLang="zh-CN" sz="2800" dirty="0" smtClean="0">
                <a:latin typeface="Times New Roman" panose="02020603050405020304" pitchFamily="18" charset="0"/>
                <a:cs typeface="Times New Roman" panose="02020603050405020304" pitchFamily="18" charset="0"/>
                <a:sym typeface="+mn-ea"/>
              </a:rPr>
              <a:t>C</a:t>
            </a:r>
            <a:r>
              <a:rPr lang="zh-CN" altLang="en-US" sz="2800" dirty="0" smtClean="0">
                <a:latin typeface="Times New Roman" panose="02020603050405020304" pitchFamily="18" charset="0"/>
                <a:cs typeface="Times New Roman" panose="02020603050405020304" pitchFamily="18" charset="0"/>
                <a:sym typeface="+mn-ea"/>
              </a:rPr>
              <a:t>点。</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a:t>
            </a:r>
            <a:r>
              <a:rPr lang="en-US" altLang="zh-CN" sz="2800" dirty="0" smtClean="0">
                <a:latin typeface="Times New Roman" panose="02020603050405020304" pitchFamily="18" charset="0"/>
                <a:cs typeface="Times New Roman" panose="02020603050405020304" pitchFamily="18" charset="0"/>
                <a:sym typeface="+mn-ea"/>
              </a:rPr>
              <a:t>2</a:t>
            </a:r>
            <a:r>
              <a:rPr lang="zh-CN" altLang="en-US" sz="2800" dirty="0" smtClean="0">
                <a:latin typeface="Times New Roman" panose="02020603050405020304" pitchFamily="18" charset="0"/>
                <a:cs typeface="Times New Roman" panose="02020603050405020304" pitchFamily="18" charset="0"/>
                <a:sym typeface="+mn-ea"/>
              </a:rPr>
              <a:t>）当            时，反射点位于            平面截旋转抛物</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面所得的抛物线上。</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7722"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8"/>
          <a:stretch>
            <a:fillRect/>
          </a:stretch>
        </p:blipFill>
        <p:spPr>
          <a:xfrm>
            <a:off x="5119128" y="2403133"/>
            <a:ext cx="2536931" cy="452950"/>
          </a:xfrm>
          <a:prstGeom prst="rect">
            <a:avLst/>
          </a:prstGeom>
        </p:spPr>
      </p:pic>
      <p:pic>
        <p:nvPicPr>
          <p:cNvPr id="6" name="图片 5"/>
          <p:cNvPicPr>
            <a:picLocks noChangeAspect="1"/>
          </p:cNvPicPr>
          <p:nvPr/>
        </p:nvPicPr>
        <p:blipFill>
          <a:blip r:embed="rId9"/>
          <a:stretch>
            <a:fillRect/>
          </a:stretch>
        </p:blipFill>
        <p:spPr>
          <a:xfrm>
            <a:off x="3605025" y="2933988"/>
            <a:ext cx="1002143" cy="527739"/>
          </a:xfrm>
          <a:prstGeom prst="rect">
            <a:avLst/>
          </a:prstGeom>
        </p:spPr>
      </p:pic>
      <p:pic>
        <p:nvPicPr>
          <p:cNvPr id="7" name="图片 6"/>
          <p:cNvPicPr>
            <a:picLocks noChangeAspect="1"/>
          </p:cNvPicPr>
          <p:nvPr/>
        </p:nvPicPr>
        <p:blipFill>
          <a:blip r:embed="rId10"/>
          <a:stretch>
            <a:fillRect/>
          </a:stretch>
        </p:blipFill>
        <p:spPr>
          <a:xfrm>
            <a:off x="3071737" y="3642026"/>
            <a:ext cx="1066575" cy="561669"/>
          </a:xfrm>
          <a:prstGeom prst="rect">
            <a:avLst/>
          </a:prstGeom>
        </p:spPr>
      </p:pic>
      <p:pic>
        <p:nvPicPr>
          <p:cNvPr id="8" name="图片 7"/>
          <p:cNvPicPr>
            <a:picLocks noChangeAspect="1"/>
          </p:cNvPicPr>
          <p:nvPr/>
        </p:nvPicPr>
        <p:blipFill>
          <a:blip r:embed="rId11"/>
          <a:stretch>
            <a:fillRect/>
          </a:stretch>
        </p:blipFill>
        <p:spPr>
          <a:xfrm>
            <a:off x="6627266" y="3616691"/>
            <a:ext cx="1066892" cy="566977"/>
          </a:xfrm>
          <a:prstGeom prst="rect">
            <a:avLst/>
          </a:prstGeom>
        </p:spPr>
      </p:pic>
    </p:spTree>
    <p:extLst>
      <p:ext uri="{BB962C8B-B14F-4D97-AF65-F5344CB8AC3E}">
        <p14:creationId xmlns:p14="http://schemas.microsoft.com/office/powerpoint/2010/main" val="1825217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2192020"/>
            <a:ext cx="8830994" cy="3580130"/>
          </a:xfrm>
        </p:spPr>
        <p:txBody>
          <a:bodyPr>
            <a:normAutofit/>
          </a:bodyPr>
          <a:lstStyle/>
          <a:p>
            <a:pPr algn="just">
              <a:lnSpc>
                <a:spcPct val="140000"/>
              </a:lnSpc>
            </a:pPr>
            <a:r>
              <a:rPr lang="zh-CN" altLang="en-US" sz="2800" dirty="0">
                <a:latin typeface="Times New Roman" panose="02020603050405020304" pitchFamily="18" charset="0"/>
                <a:cs typeface="Times New Roman" panose="02020603050405020304" pitchFamily="18" charset="0"/>
                <a:sym typeface="+mn-ea"/>
              </a:rPr>
              <a:t>以上分析仅是反射光线过 </a:t>
            </a:r>
            <a:r>
              <a:rPr lang="en-US" altLang="zh-CN" sz="2800" dirty="0">
                <a:latin typeface="Times New Roman" panose="02020603050405020304" pitchFamily="18" charset="0"/>
                <a:cs typeface="Times New Roman" panose="02020603050405020304" pitchFamily="18" charset="0"/>
                <a:sym typeface="+mn-ea"/>
              </a:rPr>
              <a:t>C </a:t>
            </a:r>
            <a:r>
              <a:rPr lang="zh-CN" altLang="en-US" sz="2800" dirty="0">
                <a:latin typeface="Times New Roman" panose="02020603050405020304" pitchFamily="18" charset="0"/>
                <a:cs typeface="Times New Roman" panose="02020603050405020304" pitchFamily="18" charset="0"/>
                <a:sym typeface="+mn-ea"/>
              </a:rPr>
              <a:t>点的必要条件，但给出了线光源上点的初步划分，大大缩小</a:t>
            </a:r>
            <a:r>
              <a:rPr lang="zh-CN" altLang="en-US" sz="2800" dirty="0" smtClean="0">
                <a:latin typeface="Times New Roman" panose="02020603050405020304" pitchFamily="18" charset="0"/>
                <a:cs typeface="Times New Roman" panose="02020603050405020304" pitchFamily="18" charset="0"/>
                <a:sym typeface="+mn-ea"/>
              </a:rPr>
              <a:t>了讨论</a:t>
            </a:r>
            <a:r>
              <a:rPr lang="zh-CN" altLang="en-US" sz="2800" dirty="0">
                <a:latin typeface="Times New Roman" panose="02020603050405020304" pitchFamily="18" charset="0"/>
                <a:cs typeface="Times New Roman" panose="02020603050405020304" pitchFamily="18" charset="0"/>
                <a:sym typeface="+mn-ea"/>
              </a:rPr>
              <a:t>的</a:t>
            </a:r>
            <a:r>
              <a:rPr lang="zh-CN" altLang="en-US" sz="2800" dirty="0" smtClean="0">
                <a:latin typeface="Times New Roman" panose="02020603050405020304" pitchFamily="18" charset="0"/>
                <a:cs typeface="Times New Roman" panose="02020603050405020304" pitchFamily="18" charset="0"/>
                <a:sym typeface="+mn-ea"/>
              </a:rPr>
              <a:t>范围。 </a:t>
            </a:r>
            <a:endParaRPr lang="en-US" altLang="zh-CN" sz="2800" dirty="0" smtClean="0">
              <a:latin typeface="Times New Roman" panose="02020603050405020304" pitchFamily="18" charset="0"/>
              <a:cs typeface="Times New Roman" panose="02020603050405020304" pitchFamily="18" charset="0"/>
              <a:sym typeface="+mn-ea"/>
            </a:endParaRPr>
          </a:p>
          <a:p>
            <a:pPr algn="just">
              <a:lnSpc>
                <a:spcPct val="140000"/>
              </a:lnSpc>
            </a:pPr>
            <a:r>
              <a:rPr lang="zh-CN" altLang="en-US" sz="2800" dirty="0" smtClean="0">
                <a:latin typeface="Times New Roman" panose="02020603050405020304" pitchFamily="18" charset="0"/>
                <a:cs typeface="Times New Roman" panose="02020603050405020304" pitchFamily="18" charset="0"/>
                <a:sym typeface="+mn-ea"/>
              </a:rPr>
              <a:t>为保证区域划分的准确性，需要再通过计算机变步长搜索的方法。</a:t>
            </a:r>
            <a:endParaRPr lang="zh-CN" altLang="en-US" sz="2800" dirty="0">
              <a:latin typeface="Times New Roman" panose="02020603050405020304" pitchFamily="18" charset="0"/>
              <a:cs typeface="Times New Roman" panose="02020603050405020304" pitchFamily="18" charset="0"/>
              <a:sym typeface="+mn-ea"/>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58746" r:id="rId6" imgW="914400" imgH="215900" progId="Equation.KSEE3">
                  <p:embed/>
                </p:oleObj>
              </mc:Choice>
              <mc:Fallback>
                <p:oleObj r:id="rId6" imgW="914400" imgH="215900" progId="Equation.KSEE3">
                  <p:embed/>
                  <p:pic>
                    <p:nvPicPr>
                      <p:cNvPr id="4" name="对象 3">
                        <a:hlinkClick r:id="" action="ppaction://ole?verb=0"/>
                      </p:cNvPr>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12" name="标题 1"/>
          <p:cNvSpPr txBox="1">
            <a:spLocks/>
          </p:cNvSpPr>
          <p:nvPr/>
        </p:nvSpPr>
        <p:spPr>
          <a:xfrm>
            <a:off x="676910" y="1341120"/>
            <a:ext cx="6235700" cy="6546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800" smtClean="0">
                <a:latin typeface="微软雅黑" panose="020B0503020204020204" charset="-122"/>
                <a:ea typeface="微软雅黑" panose="020B0503020204020204" charset="-122"/>
              </a:rPr>
              <a:t>4.2.3</a:t>
            </a:r>
            <a:r>
              <a:rPr lang="zh-CN" altLang="en-US" sz="2800" smtClean="0">
                <a:latin typeface="微软雅黑" panose="020B0503020204020204" charset="-122"/>
                <a:ea typeface="微软雅黑" panose="020B0503020204020204" charset="-122"/>
              </a:rPr>
              <a:t>案例分析</a:t>
            </a:r>
            <a:endParaRPr lang="zh-CN" altLang="en-US" sz="2800" dirty="0">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7291012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2756</TotalTime>
  <Words>4835</Words>
  <Application>Microsoft Office PowerPoint</Application>
  <PresentationFormat>宽屏</PresentationFormat>
  <Paragraphs>640</Paragraphs>
  <Slides>113</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23" baseType="lpstr">
      <vt:lpstr>等线</vt:lpstr>
      <vt:lpstr>等线 Light</vt:lpstr>
      <vt:lpstr>黑体</vt:lpstr>
      <vt:lpstr>宋体</vt:lpstr>
      <vt:lpstr>微软雅黑</vt:lpstr>
      <vt:lpstr>Arial</vt:lpstr>
      <vt:lpstr>Calibri</vt:lpstr>
      <vt:lpstr>Times New Roman</vt:lpstr>
      <vt:lpstr>Office 主题​​</vt:lpstr>
      <vt:lpstr>Equation.KSEE3</vt:lpstr>
      <vt:lpstr>初等代数方法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4.1.1源头问题与当今应用</vt:lpstr>
      <vt:lpstr>4.1.1源头问题与当今应用</vt:lpstr>
      <vt:lpstr>4.1.1源头问题与当今应用</vt:lpstr>
      <vt:lpstr>4.1.1源头问题与当今应用</vt:lpstr>
      <vt:lpstr>4.1.1源头问题与当今应用</vt:lpstr>
      <vt:lpstr>4.1.1源头问题与当今应用</vt:lpstr>
      <vt:lpstr>4.1.1源头问题与当今应用</vt:lpstr>
      <vt:lpstr>4.1.1源头问题与当今应用</vt:lpstr>
      <vt:lpstr>4.1.1源头问题与当今应用</vt:lpstr>
      <vt:lpstr>PowerPoint 演示文稿</vt:lpstr>
      <vt:lpstr>4.1.2代数思想与建模方法</vt:lpstr>
      <vt:lpstr>4.1.2代数思想与建模方法</vt:lpstr>
      <vt:lpstr>PowerPoint 演示文稿</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4.1.3案例分析</vt:lpstr>
      <vt:lpstr>PowerPoint 演示文稿</vt:lpstr>
      <vt:lpstr>初等几何方法</vt:lpstr>
      <vt:lpstr>PowerPoint 演示文稿</vt:lpstr>
      <vt:lpstr>PowerPoint 演示文稿</vt:lpstr>
      <vt:lpstr>4.2.1源头问题与当今应用</vt:lpstr>
      <vt:lpstr>4.2.1源头问题与当今应用</vt:lpstr>
      <vt:lpstr>4.2.1源头问题与当今应用</vt:lpstr>
      <vt:lpstr>4.2.1源头问题与当今应用</vt:lpstr>
      <vt:lpstr>4.2.1源头问题与当今应用</vt:lpstr>
      <vt:lpstr>4.2.1源头问题与当今应用</vt:lpstr>
      <vt:lpstr>PowerPoint 演示文稿</vt:lpstr>
      <vt:lpstr>4.2.2几何思想与建模方法</vt:lpstr>
      <vt:lpstr>PowerPoint 演示文稿</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4.2.3案例分析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陈方舟</cp:lastModifiedBy>
  <cp:revision>470</cp:revision>
  <dcterms:created xsi:type="dcterms:W3CDTF">2019-04-01T02:10:00Z</dcterms:created>
  <dcterms:modified xsi:type="dcterms:W3CDTF">2019-08-03T03:18:59Z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