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7"/>
  </p:notesMasterIdLst>
  <p:sldIdLst>
    <p:sldId id="256" r:id="rId2"/>
    <p:sldId id="403" r:id="rId3"/>
    <p:sldId id="404" r:id="rId4"/>
    <p:sldId id="267" r:id="rId5"/>
    <p:sldId id="412" r:id="rId6"/>
    <p:sldId id="413" r:id="rId7"/>
    <p:sldId id="414" r:id="rId8"/>
    <p:sldId id="415" r:id="rId9"/>
    <p:sldId id="416" r:id="rId10"/>
    <p:sldId id="417" r:id="rId11"/>
    <p:sldId id="418" r:id="rId12"/>
    <p:sldId id="419" r:id="rId13"/>
    <p:sldId id="420" r:id="rId14"/>
    <p:sldId id="421" r:id="rId15"/>
    <p:sldId id="422" r:id="rId16"/>
    <p:sldId id="423" r:id="rId17"/>
    <p:sldId id="405" r:id="rId18"/>
    <p:sldId id="424" r:id="rId19"/>
    <p:sldId id="425" r:id="rId20"/>
    <p:sldId id="426" r:id="rId21"/>
    <p:sldId id="427" r:id="rId22"/>
    <p:sldId id="428" r:id="rId23"/>
    <p:sldId id="430" r:id="rId24"/>
    <p:sldId id="429" r:id="rId25"/>
    <p:sldId id="431" r:id="rId26"/>
    <p:sldId id="435" r:id="rId27"/>
    <p:sldId id="432" r:id="rId28"/>
    <p:sldId id="434" r:id="rId29"/>
    <p:sldId id="436" r:id="rId30"/>
    <p:sldId id="433" r:id="rId31"/>
    <p:sldId id="438" r:id="rId32"/>
    <p:sldId id="439" r:id="rId33"/>
    <p:sldId id="437" r:id="rId34"/>
    <p:sldId id="440" r:id="rId35"/>
    <p:sldId id="441" r:id="rId36"/>
    <p:sldId id="442" r:id="rId37"/>
    <p:sldId id="443" r:id="rId38"/>
    <p:sldId id="444" r:id="rId39"/>
    <p:sldId id="445" r:id="rId40"/>
    <p:sldId id="446" r:id="rId41"/>
    <p:sldId id="447" r:id="rId42"/>
    <p:sldId id="448" r:id="rId43"/>
    <p:sldId id="449" r:id="rId44"/>
    <p:sldId id="450" r:id="rId45"/>
    <p:sldId id="451" r:id="rId46"/>
    <p:sldId id="452" r:id="rId47"/>
    <p:sldId id="453" r:id="rId48"/>
    <p:sldId id="454" r:id="rId49"/>
    <p:sldId id="455" r:id="rId50"/>
    <p:sldId id="456" r:id="rId51"/>
    <p:sldId id="457" r:id="rId52"/>
    <p:sldId id="458" r:id="rId53"/>
    <p:sldId id="459" r:id="rId54"/>
    <p:sldId id="460" r:id="rId55"/>
    <p:sldId id="461" r:id="rId56"/>
    <p:sldId id="462" r:id="rId57"/>
    <p:sldId id="463" r:id="rId58"/>
    <p:sldId id="464" r:id="rId59"/>
    <p:sldId id="465" r:id="rId60"/>
    <p:sldId id="466" r:id="rId61"/>
    <p:sldId id="467" r:id="rId62"/>
    <p:sldId id="468" r:id="rId63"/>
    <p:sldId id="469" r:id="rId64"/>
    <p:sldId id="470" r:id="rId65"/>
    <p:sldId id="471" r:id="rId66"/>
    <p:sldId id="472" r:id="rId67"/>
    <p:sldId id="473" r:id="rId68"/>
    <p:sldId id="474" r:id="rId69"/>
    <p:sldId id="481" r:id="rId70"/>
    <p:sldId id="475" r:id="rId71"/>
    <p:sldId id="476" r:id="rId72"/>
    <p:sldId id="478" r:id="rId73"/>
    <p:sldId id="479" r:id="rId74"/>
    <p:sldId id="480" r:id="rId75"/>
    <p:sldId id="336" r:id="rId76"/>
  </p:sldIdLst>
  <p:sldSz cx="12192000" cy="6858000"/>
  <p:notesSz cx="6858000" cy="9144000"/>
  <p:custDataLst>
    <p:tags r:id="rId7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gs" Target="tags/tag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2019/8/9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7728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2</a:t>
            </a:fld>
            <a:endParaRPr kumimoji="1" lang="zh-CN" altLang="en-US"/>
          </a:p>
        </p:txBody>
      </p:sp>
    </p:spTree>
    <p:extLst>
      <p:ext uri="{BB962C8B-B14F-4D97-AF65-F5344CB8AC3E}">
        <p14:creationId xmlns:p14="http://schemas.microsoft.com/office/powerpoint/2010/main" val="1324484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extLst>
      <p:ext uri="{BB962C8B-B14F-4D97-AF65-F5344CB8AC3E}">
        <p14:creationId xmlns:p14="http://schemas.microsoft.com/office/powerpoint/2010/main" val="3829284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17</a:t>
            </a:fld>
            <a:endParaRPr kumimoji="1" lang="zh-CN" altLang="en-US"/>
          </a:p>
        </p:txBody>
      </p:sp>
    </p:spTree>
    <p:extLst>
      <p:ext uri="{BB962C8B-B14F-4D97-AF65-F5344CB8AC3E}">
        <p14:creationId xmlns:p14="http://schemas.microsoft.com/office/powerpoint/2010/main" val="2955078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69</a:t>
            </a:fld>
            <a:endParaRPr kumimoji="1" lang="zh-CN" altLang="en-US"/>
          </a:p>
        </p:txBody>
      </p:sp>
    </p:spTree>
    <p:extLst>
      <p:ext uri="{BB962C8B-B14F-4D97-AF65-F5344CB8AC3E}">
        <p14:creationId xmlns:p14="http://schemas.microsoft.com/office/powerpoint/2010/main" val="1940190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45F0FD6-BB97-423F-8242-0FC5B9996AEC}"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45F0FD6-BB97-423F-8242-0FC5B9996AEC}" type="datetimeFigureOut">
              <a:rPr lang="zh-CN" altLang="en-US" smtClean="0"/>
              <a:t>2019/8/9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45F0FD6-BB97-423F-8242-0FC5B9996AEC}" type="datetimeFigureOut">
              <a:rPr lang="zh-CN" altLang="en-US" smtClean="0"/>
              <a:t>2019/8/9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45F0FD6-BB97-423F-8242-0FC5B9996AEC}" type="datetimeFigureOut">
              <a:rPr lang="zh-CN" altLang="en-US" smtClean="0"/>
              <a:t>2019/8/9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45F0FD6-BB97-423F-8242-0FC5B9996AEC}" type="datetimeFigureOut">
              <a:rPr lang="zh-CN" altLang="en-US" smtClean="0"/>
              <a:t>2019/8/9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5F0FD6-BB97-423F-8242-0FC5B9996AEC}" type="datetimeFigureOut">
              <a:rPr lang="zh-CN" altLang="en-US" smtClean="0"/>
              <a:t>2019/8/9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t>2019/8/9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45F0FD6-BB97-423F-8242-0FC5B9996AEC}" type="datetimeFigureOut">
              <a:rPr lang="zh-CN" altLang="en-US" smtClean="0"/>
              <a:t>2019/8/9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CD9357-EA8E-46A7-90E3-14B5474CD5D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67000"/>
          </a:blip>
          <a:stretch>
            <a:fillRect l="52000" t="4000" r="-1000" b="8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F0FD6-BB97-423F-8242-0FC5B9996AEC}" type="datetimeFigureOut">
              <a:rPr lang="zh-CN" altLang="en-US" smtClean="0"/>
              <a:t>2019/8/9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CD9357-EA8E-46A7-90E3-14B5474CD5D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5.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9.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27.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4.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27.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8.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png"/><Relationship Id="rId7"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27.pn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5.png"/><Relationship Id="rId4" Type="http://schemas.microsoft.com/office/2007/relationships/hdphoto" Target="../media/hdphoto1.wdp"/></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0.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7.jp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8.png"/><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9.jpg"/><Relationship Id="rId4" Type="http://schemas.microsoft.com/office/2007/relationships/hdphoto" Target="../media/hdphoto1.wdp"/></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3.png"/><Relationship Id="rId7" Type="http://schemas.openxmlformats.org/officeDocument/2006/relationships/image" Target="../media/image6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66.png"/><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3.png"/><Relationship Id="rId7" Type="http://schemas.openxmlformats.org/officeDocument/2006/relationships/image" Target="../media/image6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1.png"/><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3.png"/><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4.png"/><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3.png"/><Relationship Id="rId7" Type="http://schemas.openxmlformats.org/officeDocument/2006/relationships/image" Target="../media/image7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10" Type="http://schemas.openxmlformats.org/officeDocument/2006/relationships/image" Target="../media/image80.png"/><Relationship Id="rId4" Type="http://schemas.microsoft.com/office/2007/relationships/hdphoto" Target="../media/hdphoto1.wdp"/><Relationship Id="rId9" Type="http://schemas.openxmlformats.org/officeDocument/2006/relationships/image" Target="../media/image79.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 Id="rId9" Type="http://schemas.openxmlformats.org/officeDocument/2006/relationships/image" Target="../media/image15.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1.png"/><Relationship Id="rId4" Type="http://schemas.microsoft.com/office/2007/relationships/hdphoto" Target="../media/hdphoto1.wdp"/></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2.png"/><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3.png"/><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4.png"/><Relationship Id="rId4" Type="http://schemas.microsoft.com/office/2007/relationships/hdphoto" Target="../media/hdphoto1.wdp"/></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5.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48398"/>
            <a:ext cx="9144000" cy="2387600"/>
          </a:xfrm>
        </p:spPr>
        <p:txBody>
          <a:bodyPr/>
          <a:lstStyle/>
          <a:p>
            <a:r>
              <a:rPr lang="zh-CN" altLang="en-US" b="1" dirty="0">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rPr>
              <a:t>决策论</a:t>
            </a:r>
            <a:endParaRPr lang="zh-CN" altLang="en-US" b="1" dirty="0">
              <a:solidFill>
                <a:schemeClr val="tx1"/>
              </a:solidFill>
              <a:effectLst>
                <a:outerShdw blurRad="38100" dist="19050" dir="2700000" algn="tl" rotWithShape="0">
                  <a:schemeClr val="dk1">
                    <a:alpha val="40000"/>
                  </a:schemeClr>
                </a:outerShdw>
              </a:effectLst>
              <a:latin typeface="黑体" panose="02010609060101010101" pitchFamily="2" charset="-122"/>
              <a:ea typeface="黑体" panose="02010609060101010101" pitchFamily="2" charset="-122"/>
            </a:endParaRPr>
          </a:p>
        </p:txBody>
      </p:sp>
      <p:sp>
        <p:nvSpPr>
          <p:cNvPr id="3" name="副标题 2"/>
          <p:cNvSpPr>
            <a:spLocks noGrp="1"/>
          </p:cNvSpPr>
          <p:nvPr>
            <p:ph type="subTitle" idx="1"/>
          </p:nvPr>
        </p:nvSpPr>
        <p:spPr>
          <a:xfrm>
            <a:off x="1807845" y="4066540"/>
            <a:ext cx="8576945" cy="1205230"/>
          </a:xfrm>
        </p:spPr>
        <p:txBody>
          <a:bodyPr/>
          <a:lstStyle/>
          <a:p>
            <a:r>
              <a:rPr lang="zh-CN" altLang="en-US" b="1" dirty="0">
                <a:solidFill>
                  <a:schemeClr val="tx1"/>
                </a:solidFill>
                <a:effectLst>
                  <a:outerShdw blurRad="38100" dist="19050" dir="2700000" algn="tl" rotWithShape="0">
                    <a:schemeClr val="dk1">
                      <a:alpha val="40000"/>
                    </a:schemeClr>
                  </a:outerShdw>
                </a:effectLst>
              </a:rPr>
              <a:t>谭   忠 </a:t>
            </a:r>
            <a:endParaRPr lang="zh-CN" altLang="en-US" dirty="0"/>
          </a:p>
          <a:p>
            <a:endParaRPr lang="zh-CN" altLang="en-US" dirty="0"/>
          </a:p>
        </p:txBody>
      </p:sp>
      <p:pic>
        <p:nvPicPr>
          <p:cNvPr id="9" name="Picture 21"/>
          <p:cNvPicPr>
            <a:picLocks noChangeAspect="1" noChangeArrowheads="1"/>
          </p:cNvPicPr>
          <p:nvPr/>
        </p:nvPicPr>
        <p:blipFill>
          <a:blip r:embed="rId2" cstate="print"/>
          <a:srcRect/>
          <a:stretch>
            <a:fillRect/>
          </a:stretch>
        </p:blipFill>
        <p:spPr bwMode="auto">
          <a:xfrm>
            <a:off x="-1" y="6186805"/>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01295" y="134620"/>
            <a:ext cx="3853180" cy="1401445"/>
          </a:xfrm>
          <a:prstGeom prst="rect">
            <a:avLst/>
          </a:prstGeom>
          <a:effectLst>
            <a:outerShdw blurRad="50800" dist="50800" dir="5400000" algn="ctr" rotWithShape="0">
              <a:srgbClr val="000000">
                <a:alpha val="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5.1.3 </a:t>
            </a:r>
            <a:r>
              <a:rPr lang="zh-CN" altLang="en-US" sz="3200" dirty="0" smtClean="0">
                <a:latin typeface="微软雅黑" panose="020B0503020204020204" charset="-122"/>
                <a:ea typeface="微软雅黑" panose="020B0503020204020204" charset="-122"/>
              </a:rPr>
              <a:t>决策</a:t>
            </a:r>
            <a:r>
              <a:rPr lang="zh-CN" altLang="en-US" sz="3200" dirty="0">
                <a:latin typeface="微软雅黑" panose="020B0503020204020204" charset="-122"/>
                <a:ea typeface="微软雅黑" panose="020B0503020204020204" charset="-122"/>
              </a:rPr>
              <a:t>的分类</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zh-CN" altLang="en-US" dirty="0" smtClean="0">
                <a:latin typeface="微软雅黑" pitchFamily="34" charset="-122"/>
                <a:ea typeface="微软雅黑" pitchFamily="34" charset="-122"/>
              </a:rPr>
              <a:t>依据</a:t>
            </a:r>
            <a:r>
              <a:rPr lang="zh-CN" altLang="en-US" dirty="0">
                <a:latin typeface="微软雅黑" pitchFamily="34" charset="-122"/>
                <a:ea typeface="微软雅黑" pitchFamily="34" charset="-122"/>
              </a:rPr>
              <a:t>决策问题的三要素，从不同角度可以将决策问题进行分类</a:t>
            </a:r>
            <a:r>
              <a:rPr lang="en-US" altLang="zh-CN" dirty="0" smtClean="0">
                <a:latin typeface="微软雅黑" pitchFamily="34" charset="-122"/>
                <a:ea typeface="微软雅黑" pitchFamily="34" charset="-122"/>
              </a:rPr>
              <a:t>.</a:t>
            </a:r>
          </a:p>
          <a:p>
            <a:pPr indent="648000" algn="l" fontAlgn="auto">
              <a:lnSpc>
                <a:spcPct val="140000"/>
              </a:lnSpc>
            </a:pP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按照决策的环境分类</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确定型决策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决策环境是完全确定的，作出的决策方案的效益也是确定的</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75702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5.1.3 </a:t>
            </a:r>
            <a:r>
              <a:rPr lang="zh-CN" altLang="en-US" sz="3200" dirty="0" smtClean="0">
                <a:latin typeface="微软雅黑" panose="020B0503020204020204" charset="-122"/>
                <a:ea typeface="微软雅黑" panose="020B0503020204020204" charset="-122"/>
              </a:rPr>
              <a:t>决策</a:t>
            </a:r>
            <a:r>
              <a:rPr lang="zh-CN" altLang="en-US" sz="3200" dirty="0">
                <a:latin typeface="微软雅黑" panose="020B0503020204020204" charset="-122"/>
                <a:ea typeface="微软雅黑" panose="020B0503020204020204" charset="-122"/>
              </a:rPr>
              <a:t>的分类</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en-US" altLang="zh-CN" dirty="0" smtClean="0">
                <a:latin typeface="微软雅黑" pitchFamily="34" charset="-122"/>
                <a:ea typeface="微软雅黑" pitchFamily="34" charset="-122"/>
              </a:rPr>
              <a:t>2</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风险型决策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问题的环境不是完全确定的，但各种可能的结果发生的概率是已知的</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不确定型决策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决策环境是不确定的，决策者对各种可能的结果发生的概率是未知的</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711792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5.1.3 </a:t>
            </a:r>
            <a:r>
              <a:rPr lang="zh-CN" altLang="en-US" sz="3200" dirty="0" smtClean="0">
                <a:latin typeface="微软雅黑" panose="020B0503020204020204" charset="-122"/>
                <a:ea typeface="微软雅黑" panose="020B0503020204020204" charset="-122"/>
              </a:rPr>
              <a:t>决策</a:t>
            </a:r>
            <a:r>
              <a:rPr lang="zh-CN" altLang="en-US" sz="3200" dirty="0">
                <a:latin typeface="微软雅黑" panose="020B0503020204020204" charset="-122"/>
                <a:ea typeface="微软雅黑" panose="020B0503020204020204" charset="-122"/>
              </a:rPr>
              <a:t>的分类</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按照决策的重要性分类</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战略决策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涉及某组织发展和生存有关的全局性、长远问题的决策，如厂址的选择、新产品开发方向、新市场的开发、原材料供应地的选择</a:t>
            </a:r>
            <a:r>
              <a:rPr lang="zh-CN" altLang="en-US" dirty="0" smtClean="0">
                <a:latin typeface="微软雅黑" pitchFamily="34" charset="-122"/>
                <a:ea typeface="微软雅黑" pitchFamily="34" charset="-122"/>
              </a:rPr>
              <a:t>等</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975135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5.1.3 </a:t>
            </a:r>
            <a:r>
              <a:rPr lang="zh-CN" altLang="en-US" sz="3200" dirty="0" smtClean="0">
                <a:latin typeface="微软雅黑" panose="020B0503020204020204" charset="-122"/>
                <a:ea typeface="微软雅黑" panose="020B0503020204020204" charset="-122"/>
              </a:rPr>
              <a:t>决策</a:t>
            </a:r>
            <a:r>
              <a:rPr lang="zh-CN" altLang="en-US" sz="3200" dirty="0">
                <a:latin typeface="微软雅黑" panose="020B0503020204020204" charset="-122"/>
                <a:ea typeface="微软雅黑" panose="020B0503020204020204" charset="-122"/>
              </a:rPr>
              <a:t>的分类</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策略决策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为完成战略策略所规定的目的而进行的决策，如对一个企业产品规格的选择、工艺方案和设备的选择、厂区和车间内工艺路线的布置</a:t>
            </a:r>
            <a:r>
              <a:rPr lang="zh-CN" altLang="en-US" dirty="0" smtClean="0">
                <a:latin typeface="微软雅黑" pitchFamily="34" charset="-122"/>
                <a:ea typeface="微软雅黑" pitchFamily="34" charset="-122"/>
              </a:rPr>
              <a:t>等</a:t>
            </a:r>
            <a:endParaRPr lang="zh-CN" altLang="en-US"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执行决策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根据策略决策的要求对执行行为方案的选择，如生产中产品合格标准的选择、日常生产调度的决策等</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737229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5.1.3 </a:t>
            </a:r>
            <a:r>
              <a:rPr lang="zh-CN" altLang="en-US" sz="3200" dirty="0" smtClean="0">
                <a:latin typeface="微软雅黑" panose="020B0503020204020204" charset="-122"/>
                <a:ea typeface="微软雅黑" panose="020B0503020204020204" charset="-122"/>
              </a:rPr>
              <a:t>决策</a:t>
            </a:r>
            <a:r>
              <a:rPr lang="zh-CN" altLang="en-US" sz="3200" dirty="0">
                <a:latin typeface="微软雅黑" panose="020B0503020204020204" charset="-122"/>
                <a:ea typeface="微软雅黑" panose="020B0503020204020204" charset="-122"/>
              </a:rPr>
              <a:t>的分类</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按决策的结构分类</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程序决策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一种有章可循的决策，一般是可重复</a:t>
            </a:r>
            <a:r>
              <a:rPr lang="zh-CN" altLang="en-US" dirty="0" smtClean="0">
                <a:latin typeface="微软雅黑" pitchFamily="34" charset="-122"/>
                <a:ea typeface="微软雅黑" pitchFamily="34" charset="-122"/>
              </a:rPr>
              <a:t>的</a:t>
            </a:r>
            <a:endParaRPr lang="en-US" altLang="zh-CN"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非程序决策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一般是无章可循的决策，只能凭经验直觉作出应变的决策，一般是一次性的</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562999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5.1.3 </a:t>
            </a:r>
            <a:r>
              <a:rPr lang="zh-CN" altLang="en-US" sz="3200" dirty="0" smtClean="0">
                <a:latin typeface="微软雅黑" panose="020B0503020204020204" charset="-122"/>
                <a:ea typeface="微软雅黑" panose="020B0503020204020204" charset="-122"/>
              </a:rPr>
              <a:t>决策</a:t>
            </a:r>
            <a:r>
              <a:rPr lang="zh-CN" altLang="en-US" sz="3200" dirty="0">
                <a:latin typeface="微软雅黑" panose="020B0503020204020204" charset="-122"/>
                <a:ea typeface="微软雅黑" panose="020B0503020204020204" charset="-122"/>
              </a:rPr>
              <a:t>的分类</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决策过程的连续性分类</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单项决策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指整个决策过程只作一次决策就可以得到决策</a:t>
            </a:r>
            <a:r>
              <a:rPr lang="zh-CN" altLang="en-US" dirty="0" smtClean="0">
                <a:latin typeface="微软雅黑" pitchFamily="34" charset="-122"/>
                <a:ea typeface="微软雅黑" pitchFamily="34" charset="-122"/>
              </a:rPr>
              <a:t>结果</a:t>
            </a:r>
            <a:endParaRPr lang="zh-CN" altLang="en-US"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序贯决策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指整个决策过程由一系列的单项决策组成，只有完成这一系列的单项决策后，才能够最终得到整个决策的结果</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4857739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5.1.4 </a:t>
            </a:r>
            <a:r>
              <a:rPr lang="zh-CN" altLang="en-US" sz="3200" dirty="0" smtClean="0">
                <a:latin typeface="微软雅黑" panose="020B0503020204020204" charset="-122"/>
                <a:ea typeface="微软雅黑" panose="020B0503020204020204" charset="-122"/>
              </a:rPr>
              <a:t>决策过程</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明确</a:t>
            </a:r>
            <a:r>
              <a:rPr lang="zh-CN" altLang="en-US" dirty="0" smtClean="0">
                <a:latin typeface="微软雅黑" pitchFamily="34" charset="-122"/>
                <a:ea typeface="微软雅黑" pitchFamily="34" charset="-122"/>
              </a:rPr>
              <a:t>问题</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确定目标</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制定方案</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方案评估</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选择方案</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组织实施</a:t>
            </a:r>
            <a:r>
              <a:rPr lang="en-US" altLang="zh-CN" dirty="0">
                <a:latin typeface="微软雅黑" pitchFamily="34" charset="-122"/>
                <a:ea typeface="微软雅黑" pitchFamily="34" charset="-122"/>
              </a:rPr>
              <a:t>→</a:t>
            </a:r>
            <a:r>
              <a:rPr lang="zh-CN" altLang="en-US" dirty="0" smtClean="0">
                <a:latin typeface="微软雅黑" pitchFamily="34" charset="-122"/>
                <a:ea typeface="微软雅黑" pitchFamily="34" charset="-122"/>
              </a:rPr>
              <a:t>反馈</a:t>
            </a:r>
            <a:r>
              <a:rPr lang="zh-CN" altLang="en-US" dirty="0">
                <a:latin typeface="微软雅黑" pitchFamily="34" charset="-122"/>
                <a:ea typeface="微软雅黑" pitchFamily="34" charset="-122"/>
              </a:rPr>
              <a:t>调整</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091679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2</a:t>
            </a:r>
            <a:endParaRPr lang="zh-CN" altLang="en-US" sz="7200" b="1" dirty="0">
              <a:solidFill>
                <a:schemeClr val="bg1"/>
              </a:solidFill>
            </a:endParaRPr>
          </a:p>
        </p:txBody>
      </p:sp>
      <p:sp>
        <p:nvSpPr>
          <p:cNvPr id="29" name="矩形 28"/>
          <p:cNvSpPr/>
          <p:nvPr/>
        </p:nvSpPr>
        <p:spPr>
          <a:xfrm>
            <a:off x="5638797" y="2724976"/>
            <a:ext cx="2646878" cy="830997"/>
          </a:xfrm>
          <a:prstGeom prst="rect">
            <a:avLst/>
          </a:prstGeom>
        </p:spPr>
        <p:txBody>
          <a:bodyPr wrap="none" lIns="91440" tIns="45720" rIns="91440" bIns="45720">
            <a:spAutoFit/>
          </a:bodyPr>
          <a:lstStyle/>
          <a:p>
            <a:r>
              <a:rPr lang="zh-CN" altLang="en-US" sz="4800" b="1" dirty="0" smtClean="0">
                <a:solidFill>
                  <a:schemeClr val="bg1"/>
                </a:solidFill>
              </a:rPr>
              <a:t>决策模型</a:t>
            </a:r>
            <a:endParaRPr lang="zh-CN" altLang="en-US" sz="4800" b="1" dirty="0">
              <a:solidFill>
                <a:schemeClr val="bg1"/>
              </a:solidFill>
            </a:endParaRP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zh-CN" altLang="en-US" dirty="0" smtClean="0">
                <a:latin typeface="微软雅黑" pitchFamily="34" charset="-122"/>
                <a:ea typeface="微软雅黑" pitchFamily="34" charset="-122"/>
              </a:rPr>
              <a:t>是</a:t>
            </a:r>
            <a:r>
              <a:rPr lang="zh-CN" altLang="en-US" dirty="0">
                <a:latin typeface="微软雅黑" pitchFamily="34" charset="-122"/>
                <a:ea typeface="微软雅黑" pitchFamily="34" charset="-122"/>
              </a:rPr>
              <a:t>指只有一个决策目标的决策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决策的目的是满足某个指标要求</a:t>
            </a:r>
            <a:r>
              <a:rPr lang="en-US" altLang="zh-CN" dirty="0">
                <a:latin typeface="微软雅黑" pitchFamily="34" charset="-122"/>
                <a:ea typeface="微软雅黑" pitchFamily="34" charset="-122"/>
              </a:rPr>
              <a:t>.</a:t>
            </a:r>
          </a:p>
          <a:p>
            <a:pPr indent="648000" algn="l" fontAlgn="auto">
              <a:lnSpc>
                <a:spcPct val="140000"/>
              </a:lnSpc>
            </a:pPr>
            <a:r>
              <a:rPr lang="zh-CN" altLang="en-US" dirty="0" smtClean="0">
                <a:latin typeface="微软雅黑" pitchFamily="34" charset="-122"/>
                <a:ea typeface="微软雅黑" pitchFamily="34" charset="-122"/>
              </a:rPr>
              <a:t>决策分析</a:t>
            </a:r>
            <a:r>
              <a:rPr lang="zh-CN" altLang="en-US" dirty="0">
                <a:latin typeface="微软雅黑" pitchFamily="34" charset="-122"/>
                <a:ea typeface="微软雅黑" pitchFamily="34" charset="-122"/>
              </a:rPr>
              <a:t>按决策者获得信息的确定程度可分三类：</a:t>
            </a:r>
          </a:p>
          <a:p>
            <a:pPr indent="648000" algn="l" fontAlgn="auto">
              <a:lnSpc>
                <a:spcPct val="140000"/>
              </a:lnSpc>
            </a:pPr>
            <a:r>
              <a:rPr lang="zh-CN" altLang="en-US" b="1" dirty="0" smtClean="0">
                <a:latin typeface="微软雅黑" pitchFamily="34" charset="-122"/>
                <a:ea typeface="微软雅黑" pitchFamily="34" charset="-122"/>
              </a:rPr>
              <a:t>确定型</a:t>
            </a:r>
            <a:r>
              <a:rPr lang="zh-CN" altLang="en-US" b="1" dirty="0">
                <a:latin typeface="微软雅黑" pitchFamily="34" charset="-122"/>
                <a:ea typeface="微软雅黑" pitchFamily="34" charset="-122"/>
              </a:rPr>
              <a:t>决策</a:t>
            </a:r>
            <a:r>
              <a:rPr lang="zh-CN" altLang="en-US" dirty="0" smtClean="0">
                <a:latin typeface="微软雅黑" pitchFamily="34" charset="-122"/>
                <a:ea typeface="微软雅黑" pitchFamily="34" charset="-122"/>
              </a:rPr>
              <a:t>：决策者</a:t>
            </a:r>
            <a:r>
              <a:rPr lang="zh-CN" altLang="en-US" dirty="0">
                <a:latin typeface="微软雅黑" pitchFamily="34" charset="-122"/>
                <a:ea typeface="微软雅黑" pitchFamily="34" charset="-122"/>
              </a:rPr>
              <a:t>获得完全确定的信息，做选择的结果也是确定的</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4844898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zh-CN" altLang="en-US" b="1" dirty="0">
                <a:latin typeface="微软雅黑" pitchFamily="34" charset="-122"/>
                <a:ea typeface="微软雅黑" pitchFamily="34" charset="-122"/>
              </a:rPr>
              <a:t>不确定型决策</a:t>
            </a:r>
            <a:r>
              <a:rPr lang="zh-CN" altLang="en-US" dirty="0" smtClean="0">
                <a:latin typeface="微软雅黑" pitchFamily="34" charset="-122"/>
                <a:ea typeface="微软雅黑" pitchFamily="34" charset="-122"/>
              </a:rPr>
              <a:t>：决策者</a:t>
            </a:r>
            <a:r>
              <a:rPr lang="zh-CN" altLang="en-US" dirty="0">
                <a:latin typeface="微软雅黑" pitchFamily="34" charset="-122"/>
                <a:ea typeface="微软雅黑" pitchFamily="34" charset="-122"/>
              </a:rPr>
              <a:t>对于需要选择的方案出现的结果一无所知，只能凭决策者主观</a:t>
            </a:r>
            <a:r>
              <a:rPr lang="zh-CN" altLang="en-US" dirty="0" smtClean="0">
                <a:latin typeface="微软雅黑" pitchFamily="34" charset="-122"/>
                <a:ea typeface="微软雅黑" pitchFamily="34" charset="-122"/>
              </a:rPr>
              <a:t>推断的</a:t>
            </a:r>
            <a:r>
              <a:rPr lang="zh-CN" altLang="en-US" dirty="0">
                <a:latin typeface="微软雅黑" pitchFamily="34" charset="-122"/>
                <a:ea typeface="微软雅黑" pitchFamily="34" charset="-122"/>
              </a:rPr>
              <a:t>决策</a:t>
            </a:r>
            <a:r>
              <a:rPr lang="en-US" altLang="zh-CN" dirty="0">
                <a:latin typeface="微软雅黑" pitchFamily="34" charset="-122"/>
                <a:ea typeface="微软雅黑" pitchFamily="34" charset="-122"/>
              </a:rPr>
              <a:t>.</a:t>
            </a:r>
          </a:p>
          <a:p>
            <a:pPr indent="648000" algn="l" fontAlgn="auto">
              <a:lnSpc>
                <a:spcPct val="140000"/>
              </a:lnSpc>
            </a:pPr>
            <a:r>
              <a:rPr lang="zh-CN" altLang="en-US" b="1" dirty="0" smtClean="0">
                <a:latin typeface="微软雅黑" pitchFamily="34" charset="-122"/>
                <a:ea typeface="微软雅黑" pitchFamily="34" charset="-122"/>
              </a:rPr>
              <a:t>风险型决策</a:t>
            </a:r>
            <a:r>
              <a:rPr lang="zh-CN" altLang="en-US" dirty="0" smtClean="0">
                <a:latin typeface="微软雅黑" pitchFamily="34" charset="-122"/>
                <a:ea typeface="微软雅黑" pitchFamily="34" charset="-122"/>
              </a:rPr>
              <a:t>：指</a:t>
            </a:r>
            <a:r>
              <a:rPr lang="zh-CN" altLang="en-US" dirty="0">
                <a:latin typeface="微软雅黑" pitchFamily="34" charset="-122"/>
                <a:ea typeface="微软雅黑" pitchFamily="34" charset="-122"/>
              </a:rPr>
              <a:t>决策环境（信息）不是完全确定的，但知道每种选择方案出现的事件</a:t>
            </a:r>
            <a:r>
              <a:rPr lang="zh-CN" altLang="en-US" dirty="0" smtClean="0">
                <a:latin typeface="微软雅黑" pitchFamily="34" charset="-122"/>
                <a:ea typeface="微软雅黑" pitchFamily="34" charset="-122"/>
              </a:rPr>
              <a:t>可能性</a:t>
            </a:r>
            <a:r>
              <a:rPr lang="zh-CN" altLang="en-US" dirty="0">
                <a:latin typeface="微软雅黑" pitchFamily="34" charset="-122"/>
                <a:ea typeface="微软雅黑" pitchFamily="34" charset="-122"/>
              </a:rPr>
              <a:t>即概率的大小</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72427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061808" y="650380"/>
            <a:ext cx="1532327" cy="1528413"/>
            <a:chOff x="9356601" y="130557"/>
            <a:chExt cx="1335346" cy="1331936"/>
          </a:xfrm>
        </p:grpSpPr>
        <p:sp>
          <p:nvSpPr>
            <p:cNvPr id="4" name="椭圆 3"/>
            <p:cNvSpPr/>
            <p:nvPr/>
          </p:nvSpPr>
          <p:spPr>
            <a:xfrm>
              <a:off x="9356601" y="130557"/>
              <a:ext cx="1331936" cy="1331936"/>
            </a:xfrm>
            <a:prstGeom prst="ellipse">
              <a:avLst/>
            </a:prstGeom>
            <a:ln w="165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46" name="TextBox 145"/>
            <p:cNvSpPr txBox="1"/>
            <p:nvPr/>
          </p:nvSpPr>
          <p:spPr>
            <a:xfrm>
              <a:off x="9428446" y="504136"/>
              <a:ext cx="1189310" cy="562225"/>
            </a:xfrm>
            <a:prstGeom prst="rect">
              <a:avLst/>
            </a:prstGeom>
            <a:noFill/>
          </p:spPr>
          <p:txBody>
            <a:bodyPr wrap="square" rtlCol="0">
              <a:spAutoFit/>
            </a:bodyPr>
            <a:lstStyle/>
            <a:p>
              <a:pPr algn="ctr"/>
              <a:r>
                <a:rPr lang="zh-CN" altLang="en-US" sz="3600" b="1" dirty="0">
                  <a:solidFill>
                    <a:schemeClr val="bg1"/>
                  </a:solidFill>
                  <a:latin typeface="微软雅黑" panose="020B0503020204020204" charset="-122"/>
                  <a:ea typeface="微软雅黑" panose="020B0503020204020204" charset="-122"/>
                </a:rPr>
                <a:t>目录</a:t>
              </a:r>
            </a:p>
          </p:txBody>
        </p:sp>
        <p:sp>
          <p:nvSpPr>
            <p:cNvPr id="147" name="TextBox 146"/>
            <p:cNvSpPr txBox="1"/>
            <p:nvPr/>
          </p:nvSpPr>
          <p:spPr>
            <a:xfrm>
              <a:off x="9428139" y="981481"/>
              <a:ext cx="1263808" cy="276132"/>
            </a:xfrm>
            <a:prstGeom prst="rect">
              <a:avLst/>
            </a:prstGeom>
            <a:noFill/>
          </p:spPr>
          <p:txBody>
            <a:bodyPr wrap="square" rtlCol="0">
              <a:spAutoFit/>
            </a:bodyPr>
            <a:lstStyle/>
            <a:p>
              <a:pPr algn="ctr"/>
              <a:r>
                <a:rPr lang="en-US" altLang="zh-CN" sz="1465" dirty="0">
                  <a:solidFill>
                    <a:schemeClr val="bg1"/>
                  </a:solidFill>
                  <a:latin typeface="微软雅黑" panose="020B0503020204020204" charset="-122"/>
                  <a:ea typeface="微软雅黑" panose="020B0503020204020204" charset="-122"/>
                </a:rPr>
                <a:t>CONTENTS</a:t>
              </a:r>
              <a:endParaRPr lang="zh-CN" altLang="en-US" sz="1465" dirty="0">
                <a:solidFill>
                  <a:schemeClr val="bg1"/>
                </a:solidFill>
                <a:latin typeface="微软雅黑" panose="020B0503020204020204" charset="-122"/>
                <a:ea typeface="微软雅黑" panose="020B0503020204020204" charset="-122"/>
              </a:endParaRPr>
            </a:p>
          </p:txBody>
        </p:sp>
      </p:grpSp>
      <p:sp>
        <p:nvSpPr>
          <p:cNvPr id="9" name="Freeform 5"/>
          <p:cNvSpPr/>
          <p:nvPr/>
        </p:nvSpPr>
        <p:spPr bwMode="auto">
          <a:xfrm>
            <a:off x="3176" y="3017035"/>
            <a:ext cx="12188825" cy="1446568"/>
          </a:xfrm>
          <a:custGeom>
            <a:avLst/>
            <a:gdLst>
              <a:gd name="T0" fmla="*/ 0 w 2601"/>
              <a:gd name="T1" fmla="*/ 139 h 306"/>
              <a:gd name="T2" fmla="*/ 647 w 2601"/>
              <a:gd name="T3" fmla="*/ 304 h 306"/>
              <a:gd name="T4" fmla="*/ 1863 w 2601"/>
              <a:gd name="T5" fmla="*/ 11 h 306"/>
              <a:gd name="T6" fmla="*/ 2601 w 2601"/>
              <a:gd name="T7" fmla="*/ 259 h 306"/>
            </a:gdLst>
            <a:ahLst/>
            <a:cxnLst>
              <a:cxn ang="0">
                <a:pos x="T0" y="T1"/>
              </a:cxn>
              <a:cxn ang="0">
                <a:pos x="T2" y="T3"/>
              </a:cxn>
              <a:cxn ang="0">
                <a:pos x="T4" y="T5"/>
              </a:cxn>
              <a:cxn ang="0">
                <a:pos x="T6" y="T7"/>
              </a:cxn>
            </a:cxnLst>
            <a:rect l="0" t="0" r="r" b="b"/>
            <a:pathLst>
              <a:path w="2601" h="306">
                <a:moveTo>
                  <a:pt x="0" y="139"/>
                </a:moveTo>
                <a:cubicBezTo>
                  <a:pt x="0" y="139"/>
                  <a:pt x="179" y="301"/>
                  <a:pt x="647" y="304"/>
                </a:cubicBezTo>
                <a:cubicBezTo>
                  <a:pt x="1090" y="306"/>
                  <a:pt x="1474" y="0"/>
                  <a:pt x="1863" y="11"/>
                </a:cubicBezTo>
                <a:cubicBezTo>
                  <a:pt x="2253" y="21"/>
                  <a:pt x="2601" y="259"/>
                  <a:pt x="2601" y="259"/>
                </a:cubicBezTo>
              </a:path>
            </a:pathLst>
          </a:custGeom>
          <a:noFill/>
          <a:ln w="222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44" name="矩形 30"/>
          <p:cNvSpPr>
            <a:spLocks noChangeArrowheads="1"/>
          </p:cNvSpPr>
          <p:nvPr/>
        </p:nvSpPr>
        <p:spPr bwMode="auto">
          <a:xfrm>
            <a:off x="727075" y="4845050"/>
            <a:ext cx="1721485"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scene3d>
              <a:camera prst="orthographicFront"/>
              <a:lightRig rig="threePt" dir="t"/>
            </a:scene3d>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smtClean="0">
                <a:ln/>
                <a:solidFill>
                  <a:schemeClr val="tx1"/>
                </a:solidFill>
                <a:effectLst>
                  <a:outerShdw blurRad="38100" dist="19050" dir="2700000" algn="tl" rotWithShape="0">
                    <a:schemeClr val="dk1">
                      <a:alpha val="40000"/>
                    </a:schemeClr>
                  </a:outerShdw>
                </a:effectLst>
                <a:sym typeface="微软雅黑" panose="020B0503020204020204" charset="-122"/>
              </a:rPr>
              <a:t>基本概念</a:t>
            </a:r>
            <a:endPar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endParaRPr>
          </a:p>
        </p:txBody>
      </p:sp>
      <p:sp>
        <p:nvSpPr>
          <p:cNvPr id="47" name="矩形 66"/>
          <p:cNvSpPr>
            <a:spLocks noChangeArrowheads="1"/>
          </p:cNvSpPr>
          <p:nvPr/>
        </p:nvSpPr>
        <p:spPr bwMode="auto">
          <a:xfrm>
            <a:off x="4504553" y="4375957"/>
            <a:ext cx="2700245"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a:spcBef>
                <a:spcPct val="0"/>
              </a:spcBef>
              <a:buNone/>
            </a:pPr>
            <a:r>
              <a:rPr lang="zh-CN" altLang="en-US" sz="2400" b="1" dirty="0" smtClean="0">
                <a:ln/>
                <a:solidFill>
                  <a:schemeClr val="tx1"/>
                </a:solidFill>
                <a:effectLst>
                  <a:outerShdw blurRad="38100" dist="19050" dir="2700000" algn="tl" rotWithShape="0">
                    <a:schemeClr val="dk1">
                      <a:alpha val="40000"/>
                    </a:schemeClr>
                  </a:outerShdw>
                </a:effectLst>
                <a:sym typeface="微软雅黑" panose="020B0503020204020204" charset="-122"/>
              </a:rPr>
              <a:t>决策模型</a:t>
            </a:r>
            <a:endPar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endParaRPr>
          </a:p>
        </p:txBody>
      </p:sp>
      <p:grpSp>
        <p:nvGrpSpPr>
          <p:cNvPr id="48" name="组合 47"/>
          <p:cNvGrpSpPr/>
          <p:nvPr/>
        </p:nvGrpSpPr>
        <p:grpSpPr>
          <a:xfrm>
            <a:off x="1088011" y="3675719"/>
            <a:ext cx="999564" cy="1001764"/>
            <a:chOff x="3437020" y="1033173"/>
            <a:chExt cx="863676" cy="865577"/>
          </a:xfrm>
        </p:grpSpPr>
        <p:sp>
          <p:nvSpPr>
            <p:cNvPr id="49" name="椭圆 18"/>
            <p:cNvSpPr>
              <a:spLocks noChangeArrowheads="1"/>
            </p:cNvSpPr>
            <p:nvPr/>
          </p:nvSpPr>
          <p:spPr bwMode="auto">
            <a:xfrm>
              <a:off x="3437020" y="1033173"/>
              <a:ext cx="863676" cy="865577"/>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pic>
          <p:nvPicPr>
            <p:cNvPr id="50" name="图片 4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587275" y="1169757"/>
              <a:ext cx="552644" cy="566109"/>
            </a:xfrm>
            <a:prstGeom prst="rect">
              <a:avLst/>
            </a:prstGeom>
          </p:spPr>
        </p:pic>
      </p:grpSp>
      <p:sp>
        <p:nvSpPr>
          <p:cNvPr id="51" name="矩形 68"/>
          <p:cNvSpPr>
            <a:spLocks noChangeArrowheads="1"/>
          </p:cNvSpPr>
          <p:nvPr/>
        </p:nvSpPr>
        <p:spPr bwMode="auto">
          <a:xfrm>
            <a:off x="9040449" y="4141043"/>
            <a:ext cx="2651547" cy="489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r>
              <a:rPr lang="zh-CN" altLang="en-US" sz="2400" b="1" dirty="0">
                <a:ln/>
                <a:solidFill>
                  <a:schemeClr val="tx1"/>
                </a:solidFill>
                <a:effectLst>
                  <a:outerShdw blurRad="38100" dist="19050" dir="2700000" algn="tl" rotWithShape="0">
                    <a:schemeClr val="dk1">
                      <a:alpha val="40000"/>
                    </a:schemeClr>
                  </a:outerShdw>
                </a:effectLst>
                <a:sym typeface="微软雅黑" panose="020B0503020204020204" charset="-122"/>
              </a:rPr>
              <a:t>案例分析</a:t>
            </a:r>
          </a:p>
        </p:txBody>
      </p:sp>
      <p:grpSp>
        <p:nvGrpSpPr>
          <p:cNvPr id="55" name="组合 54"/>
          <p:cNvGrpSpPr/>
          <p:nvPr/>
        </p:nvGrpSpPr>
        <p:grpSpPr>
          <a:xfrm>
            <a:off x="5316872" y="3137515"/>
            <a:ext cx="999564" cy="999925"/>
            <a:chOff x="3437020" y="3157655"/>
            <a:chExt cx="863676" cy="863988"/>
          </a:xfrm>
        </p:grpSpPr>
        <p:sp>
          <p:nvSpPr>
            <p:cNvPr id="56" name="椭圆 20"/>
            <p:cNvSpPr>
              <a:spLocks noChangeArrowheads="1"/>
            </p:cNvSpPr>
            <p:nvPr/>
          </p:nvSpPr>
          <p:spPr bwMode="auto">
            <a:xfrm>
              <a:off x="3437020" y="3157655"/>
              <a:ext cx="863676" cy="863988"/>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grpSp>
          <p:nvGrpSpPr>
            <p:cNvPr id="57" name="组合 56"/>
            <p:cNvGrpSpPr/>
            <p:nvPr/>
          </p:nvGrpSpPr>
          <p:grpSpPr>
            <a:xfrm>
              <a:off x="3603965" y="3301680"/>
              <a:ext cx="519264" cy="531742"/>
              <a:chOff x="9901114" y="2870043"/>
              <a:chExt cx="1094967" cy="1121279"/>
            </a:xfrm>
          </p:grpSpPr>
          <p:sp>
            <p:nvSpPr>
              <p:cNvPr id="58" name="Freeform 5"/>
              <p:cNvSpPr/>
              <p:nvPr/>
            </p:nvSpPr>
            <p:spPr bwMode="auto">
              <a:xfrm>
                <a:off x="10585467" y="2870043"/>
                <a:ext cx="234963" cy="800500"/>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59" name="Freeform 6"/>
              <p:cNvSpPr/>
              <p:nvPr/>
            </p:nvSpPr>
            <p:spPr bwMode="auto">
              <a:xfrm>
                <a:off x="10044830" y="3280407"/>
                <a:ext cx="289711" cy="34679"/>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0" name="Freeform 7"/>
              <p:cNvSpPr/>
              <p:nvPr/>
            </p:nvSpPr>
            <p:spPr bwMode="auto">
              <a:xfrm>
                <a:off x="10044830" y="3442241"/>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1" name="Freeform 8"/>
              <p:cNvSpPr/>
              <p:nvPr/>
            </p:nvSpPr>
            <p:spPr bwMode="auto">
              <a:xfrm>
                <a:off x="10044830" y="3601186"/>
                <a:ext cx="289711" cy="34679"/>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sp>
            <p:nvSpPr>
              <p:cNvPr id="62" name="Freeform 9"/>
              <p:cNvSpPr>
                <a:spLocks noEditPoints="1"/>
              </p:cNvSpPr>
              <p:nvPr/>
            </p:nvSpPr>
            <p:spPr bwMode="auto">
              <a:xfrm>
                <a:off x="9901114" y="2953851"/>
                <a:ext cx="1094967" cy="1037471"/>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2400">
                  <a:solidFill>
                    <a:prstClr val="black"/>
                  </a:solidFill>
                  <a:latin typeface="Arial" panose="020B0604020202020204" pitchFamily="34" charset="0"/>
                  <a:ea typeface="微软雅黑" panose="020B0503020204020204" charset="-122"/>
                  <a:sym typeface="Arial" panose="020B0604020202020204" pitchFamily="34" charset="0"/>
                </a:endParaRPr>
              </a:p>
            </p:txBody>
          </p:sp>
        </p:grpSp>
      </p:grpSp>
      <p:grpSp>
        <p:nvGrpSpPr>
          <p:cNvPr id="73" name="组合 72"/>
          <p:cNvGrpSpPr/>
          <p:nvPr/>
        </p:nvGrpSpPr>
        <p:grpSpPr>
          <a:xfrm>
            <a:off x="9858481" y="2882545"/>
            <a:ext cx="999564" cy="1001763"/>
            <a:chOff x="3437020" y="5246272"/>
            <a:chExt cx="863676" cy="865576"/>
          </a:xfrm>
        </p:grpSpPr>
        <p:sp>
          <p:nvSpPr>
            <p:cNvPr id="74" name="椭圆 21"/>
            <p:cNvSpPr>
              <a:spLocks noChangeArrowheads="1"/>
            </p:cNvSpPr>
            <p:nvPr/>
          </p:nvSpPr>
          <p:spPr bwMode="auto">
            <a:xfrm>
              <a:off x="3437020" y="5246272"/>
              <a:ext cx="863676" cy="865576"/>
            </a:xfrm>
            <a:prstGeom prst="ellipse">
              <a:avLst/>
            </a:prstGeom>
            <a:solidFill>
              <a:schemeClr val="accent1"/>
            </a:solidFill>
            <a:ln w="38100">
              <a:solidFill>
                <a:schemeClr val="bg1">
                  <a:lumMod val="75000"/>
                </a:schemeClr>
              </a:solidFill>
              <a:miter lim="800000"/>
            </a:ln>
          </p:spPr>
          <p:txBody>
            <a:bodyPr anchor="ctr"/>
            <a:lstStyle>
              <a:lvl1pPr>
                <a:spcBef>
                  <a:spcPct val="20000"/>
                </a:spcBef>
                <a:buFont typeface="Arial" panose="020B0604020202020204" pitchFamily="34" charset="0"/>
                <a:buChar char="•"/>
                <a:defRPr sz="3200">
                  <a:solidFill>
                    <a:schemeClr val="tx1"/>
                  </a:solidFill>
                  <a:latin typeface="微软雅黑" panose="020B0503020204020204" charset="-122"/>
                  <a:ea typeface="微软雅黑" panose="020B050302020402020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charset="-122"/>
                  <a:ea typeface="微软雅黑" panose="020B050302020402020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charset="-122"/>
                  <a:ea typeface="微软雅黑" panose="020B050302020402020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charset="-122"/>
                  <a:ea typeface="微软雅黑" panose="020B0503020204020204" charset="-122"/>
                  <a:sym typeface="Calibri" panose="020F0502020204030204" charset="0"/>
                </a:defRPr>
              </a:lvl9pPr>
            </a:lstStyle>
            <a:p>
              <a:pPr algn="ctr" eaLnBrk="1" hangingPunct="1">
                <a:spcBef>
                  <a:spcPct val="0"/>
                </a:spcBef>
                <a:buFont typeface="Arial" panose="020B0604020202020204" pitchFamily="34" charset="0"/>
                <a:buNone/>
              </a:pPr>
              <a:endParaRPr lang="zh-CN" altLang="zh-CN" sz="2400">
                <a:solidFill>
                  <a:srgbClr val="FFFFFF"/>
                </a:solidFill>
                <a:sym typeface="微软雅黑" panose="020B0503020204020204" charset="-122"/>
              </a:endParaRPr>
            </a:p>
          </p:txBody>
        </p:sp>
        <p:sp>
          <p:nvSpPr>
            <p:cNvPr id="75" name="Freeform 9"/>
            <p:cNvSpPr>
              <a:spLocks noEditPoints="1"/>
            </p:cNvSpPr>
            <p:nvPr/>
          </p:nvSpPr>
          <p:spPr bwMode="auto">
            <a:xfrm>
              <a:off x="3564624" y="5446833"/>
              <a:ext cx="605440" cy="464249"/>
            </a:xfrm>
            <a:custGeom>
              <a:avLst/>
              <a:gdLst>
                <a:gd name="T0" fmla="*/ 16 w 104"/>
                <a:gd name="T1" fmla="*/ 2 h 79"/>
                <a:gd name="T2" fmla="*/ 27 w 104"/>
                <a:gd name="T3" fmla="*/ 4 h 79"/>
                <a:gd name="T4" fmla="*/ 19 w 104"/>
                <a:gd name="T5" fmla="*/ 48 h 79"/>
                <a:gd name="T6" fmla="*/ 4 w 104"/>
                <a:gd name="T7" fmla="*/ 45 h 79"/>
                <a:gd name="T8" fmla="*/ 16 w 104"/>
                <a:gd name="T9" fmla="*/ 2 h 79"/>
                <a:gd name="T10" fmla="*/ 18 w 104"/>
                <a:gd name="T11" fmla="*/ 65 h 79"/>
                <a:gd name="T12" fmla="*/ 16 w 104"/>
                <a:gd name="T13" fmla="*/ 72 h 79"/>
                <a:gd name="T14" fmla="*/ 101 w 104"/>
                <a:gd name="T15" fmla="*/ 72 h 79"/>
                <a:gd name="T16" fmla="*/ 104 w 104"/>
                <a:gd name="T17" fmla="*/ 72 h 79"/>
                <a:gd name="T18" fmla="*/ 104 w 104"/>
                <a:gd name="T19" fmla="*/ 68 h 79"/>
                <a:gd name="T20" fmla="*/ 104 w 104"/>
                <a:gd name="T21" fmla="*/ 26 h 79"/>
                <a:gd name="T22" fmla="*/ 104 w 104"/>
                <a:gd name="T23" fmla="*/ 24 h 79"/>
                <a:gd name="T24" fmla="*/ 103 w 104"/>
                <a:gd name="T25" fmla="*/ 23 h 79"/>
                <a:gd name="T26" fmla="*/ 90 w 104"/>
                <a:gd name="T27" fmla="*/ 10 h 79"/>
                <a:gd name="T28" fmla="*/ 89 w 104"/>
                <a:gd name="T29" fmla="*/ 9 h 79"/>
                <a:gd name="T30" fmla="*/ 87 w 104"/>
                <a:gd name="T31" fmla="*/ 9 h 79"/>
                <a:gd name="T32" fmla="*/ 31 w 104"/>
                <a:gd name="T33" fmla="*/ 9 h 79"/>
                <a:gd name="T34" fmla="*/ 31 w 104"/>
                <a:gd name="T35" fmla="*/ 17 h 79"/>
                <a:gd name="T36" fmla="*/ 84 w 104"/>
                <a:gd name="T37" fmla="*/ 17 h 79"/>
                <a:gd name="T38" fmla="*/ 83 w 104"/>
                <a:gd name="T39" fmla="*/ 28 h 79"/>
                <a:gd name="T40" fmla="*/ 83 w 104"/>
                <a:gd name="T41" fmla="*/ 30 h 79"/>
                <a:gd name="T42" fmla="*/ 85 w 104"/>
                <a:gd name="T43" fmla="*/ 30 h 79"/>
                <a:gd name="T44" fmla="*/ 97 w 104"/>
                <a:gd name="T45" fmla="*/ 29 h 79"/>
                <a:gd name="T46" fmla="*/ 97 w 104"/>
                <a:gd name="T47" fmla="*/ 65 h 79"/>
                <a:gd name="T48" fmla="*/ 18 w 104"/>
                <a:gd name="T49" fmla="*/ 65 h 79"/>
                <a:gd name="T50" fmla="*/ 95 w 104"/>
                <a:gd name="T51" fmla="*/ 26 h 79"/>
                <a:gd name="T52" fmla="*/ 86 w 104"/>
                <a:gd name="T53" fmla="*/ 26 h 79"/>
                <a:gd name="T54" fmla="*/ 87 w 104"/>
                <a:gd name="T55" fmla="*/ 18 h 79"/>
                <a:gd name="T56" fmla="*/ 95 w 104"/>
                <a:gd name="T57" fmla="*/ 26 h 79"/>
                <a:gd name="T58" fmla="*/ 32 w 104"/>
                <a:gd name="T59" fmla="*/ 43 h 79"/>
                <a:gd name="T60" fmla="*/ 74 w 104"/>
                <a:gd name="T61" fmla="*/ 43 h 79"/>
                <a:gd name="T62" fmla="*/ 74 w 104"/>
                <a:gd name="T63" fmla="*/ 45 h 79"/>
                <a:gd name="T64" fmla="*/ 32 w 104"/>
                <a:gd name="T65" fmla="*/ 45 h 79"/>
                <a:gd name="T66" fmla="*/ 32 w 104"/>
                <a:gd name="T67" fmla="*/ 43 h 79"/>
                <a:gd name="T68" fmla="*/ 32 w 104"/>
                <a:gd name="T69" fmla="*/ 32 h 79"/>
                <a:gd name="T70" fmla="*/ 71 w 104"/>
                <a:gd name="T71" fmla="*/ 32 h 79"/>
                <a:gd name="T72" fmla="*/ 71 w 104"/>
                <a:gd name="T73" fmla="*/ 35 h 79"/>
                <a:gd name="T74" fmla="*/ 32 w 104"/>
                <a:gd name="T75" fmla="*/ 35 h 79"/>
                <a:gd name="T76" fmla="*/ 32 w 104"/>
                <a:gd name="T77" fmla="*/ 32 h 79"/>
                <a:gd name="T78" fmla="*/ 32 w 104"/>
                <a:gd name="T79" fmla="*/ 22 h 79"/>
                <a:gd name="T80" fmla="*/ 71 w 104"/>
                <a:gd name="T81" fmla="*/ 22 h 79"/>
                <a:gd name="T82" fmla="*/ 71 w 104"/>
                <a:gd name="T83" fmla="*/ 25 h 79"/>
                <a:gd name="T84" fmla="*/ 32 w 104"/>
                <a:gd name="T85" fmla="*/ 25 h 79"/>
                <a:gd name="T86" fmla="*/ 32 w 104"/>
                <a:gd name="T87" fmla="*/ 22 h 79"/>
                <a:gd name="T88" fmla="*/ 3 w 104"/>
                <a:gd name="T89" fmla="*/ 66 h 79"/>
                <a:gd name="T90" fmla="*/ 9 w 104"/>
                <a:gd name="T91" fmla="*/ 68 h 79"/>
                <a:gd name="T92" fmla="*/ 9 w 104"/>
                <a:gd name="T93" fmla="*/ 74 h 79"/>
                <a:gd name="T94" fmla="*/ 5 w 104"/>
                <a:gd name="T95" fmla="*/ 79 h 79"/>
                <a:gd name="T96" fmla="*/ 2 w 104"/>
                <a:gd name="T97" fmla="*/ 78 h 79"/>
                <a:gd name="T98" fmla="*/ 0 w 104"/>
                <a:gd name="T99" fmla="*/ 72 h 79"/>
                <a:gd name="T100" fmla="*/ 3 w 104"/>
                <a:gd name="T101" fmla="*/ 66 h 79"/>
                <a:gd name="T102" fmla="*/ 4 w 104"/>
                <a:gd name="T103" fmla="*/ 48 h 79"/>
                <a:gd name="T104" fmla="*/ 2 w 104"/>
                <a:gd name="T105" fmla="*/ 65 h 79"/>
                <a:gd name="T106" fmla="*/ 12 w 104"/>
                <a:gd name="T107" fmla="*/ 67 h 79"/>
                <a:gd name="T108" fmla="*/ 17 w 104"/>
                <a:gd name="T109" fmla="*/ 51 h 79"/>
                <a:gd name="T110" fmla="*/ 4 w 104"/>
                <a:gd name="T111" fmla="*/ 4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4" h="79">
                  <a:moveTo>
                    <a:pt x="16" y="2"/>
                  </a:moveTo>
                  <a:cubicBezTo>
                    <a:pt x="21" y="0"/>
                    <a:pt x="24" y="1"/>
                    <a:pt x="27" y="4"/>
                  </a:cubicBezTo>
                  <a:cubicBezTo>
                    <a:pt x="26" y="20"/>
                    <a:pt x="23" y="35"/>
                    <a:pt x="19" y="48"/>
                  </a:cubicBezTo>
                  <a:cubicBezTo>
                    <a:pt x="14" y="47"/>
                    <a:pt x="9" y="46"/>
                    <a:pt x="4" y="45"/>
                  </a:cubicBezTo>
                  <a:cubicBezTo>
                    <a:pt x="6" y="29"/>
                    <a:pt x="10" y="15"/>
                    <a:pt x="16" y="2"/>
                  </a:cubicBezTo>
                  <a:close/>
                  <a:moveTo>
                    <a:pt x="18" y="65"/>
                  </a:moveTo>
                  <a:cubicBezTo>
                    <a:pt x="16" y="72"/>
                    <a:pt x="16" y="72"/>
                    <a:pt x="16" y="72"/>
                  </a:cubicBezTo>
                  <a:cubicBezTo>
                    <a:pt x="69" y="72"/>
                    <a:pt x="74" y="72"/>
                    <a:pt x="101" y="72"/>
                  </a:cubicBezTo>
                  <a:cubicBezTo>
                    <a:pt x="104" y="72"/>
                    <a:pt x="104" y="72"/>
                    <a:pt x="104" y="72"/>
                  </a:cubicBezTo>
                  <a:cubicBezTo>
                    <a:pt x="104" y="68"/>
                    <a:pt x="104" y="68"/>
                    <a:pt x="104" y="68"/>
                  </a:cubicBezTo>
                  <a:cubicBezTo>
                    <a:pt x="104" y="26"/>
                    <a:pt x="104" y="26"/>
                    <a:pt x="104" y="26"/>
                  </a:cubicBezTo>
                  <a:cubicBezTo>
                    <a:pt x="104" y="24"/>
                    <a:pt x="104" y="24"/>
                    <a:pt x="104" y="24"/>
                  </a:cubicBezTo>
                  <a:cubicBezTo>
                    <a:pt x="103" y="23"/>
                    <a:pt x="103" y="23"/>
                    <a:pt x="103" y="23"/>
                  </a:cubicBezTo>
                  <a:cubicBezTo>
                    <a:pt x="90" y="10"/>
                    <a:pt x="90" y="10"/>
                    <a:pt x="90" y="10"/>
                  </a:cubicBezTo>
                  <a:cubicBezTo>
                    <a:pt x="89" y="9"/>
                    <a:pt x="89" y="9"/>
                    <a:pt x="89" y="9"/>
                  </a:cubicBezTo>
                  <a:cubicBezTo>
                    <a:pt x="87" y="9"/>
                    <a:pt x="87" y="9"/>
                    <a:pt x="87" y="9"/>
                  </a:cubicBezTo>
                  <a:cubicBezTo>
                    <a:pt x="31" y="9"/>
                    <a:pt x="31" y="9"/>
                    <a:pt x="31" y="9"/>
                  </a:cubicBezTo>
                  <a:cubicBezTo>
                    <a:pt x="31" y="12"/>
                    <a:pt x="31" y="14"/>
                    <a:pt x="31" y="17"/>
                  </a:cubicBezTo>
                  <a:cubicBezTo>
                    <a:pt x="84" y="17"/>
                    <a:pt x="84" y="17"/>
                    <a:pt x="84" y="17"/>
                  </a:cubicBezTo>
                  <a:cubicBezTo>
                    <a:pt x="83" y="28"/>
                    <a:pt x="83" y="28"/>
                    <a:pt x="83" y="28"/>
                  </a:cubicBezTo>
                  <a:cubicBezTo>
                    <a:pt x="83" y="30"/>
                    <a:pt x="83" y="30"/>
                    <a:pt x="83" y="30"/>
                  </a:cubicBezTo>
                  <a:cubicBezTo>
                    <a:pt x="85" y="30"/>
                    <a:pt x="85" y="30"/>
                    <a:pt x="85" y="30"/>
                  </a:cubicBezTo>
                  <a:cubicBezTo>
                    <a:pt x="97" y="29"/>
                    <a:pt x="97" y="29"/>
                    <a:pt x="97" y="29"/>
                  </a:cubicBezTo>
                  <a:cubicBezTo>
                    <a:pt x="97" y="65"/>
                    <a:pt x="97" y="65"/>
                    <a:pt x="97" y="65"/>
                  </a:cubicBezTo>
                  <a:cubicBezTo>
                    <a:pt x="79" y="65"/>
                    <a:pt x="57" y="65"/>
                    <a:pt x="18" y="65"/>
                  </a:cubicBezTo>
                  <a:close/>
                  <a:moveTo>
                    <a:pt x="95" y="26"/>
                  </a:moveTo>
                  <a:cubicBezTo>
                    <a:pt x="86" y="26"/>
                    <a:pt x="86" y="26"/>
                    <a:pt x="86" y="26"/>
                  </a:cubicBezTo>
                  <a:cubicBezTo>
                    <a:pt x="87" y="18"/>
                    <a:pt x="87" y="18"/>
                    <a:pt x="87" y="18"/>
                  </a:cubicBezTo>
                  <a:cubicBezTo>
                    <a:pt x="95" y="26"/>
                    <a:pt x="95" y="26"/>
                    <a:pt x="95" y="26"/>
                  </a:cubicBezTo>
                  <a:close/>
                  <a:moveTo>
                    <a:pt x="32" y="43"/>
                  </a:moveTo>
                  <a:cubicBezTo>
                    <a:pt x="74" y="43"/>
                    <a:pt x="74" y="43"/>
                    <a:pt x="74" y="43"/>
                  </a:cubicBezTo>
                  <a:cubicBezTo>
                    <a:pt x="74" y="45"/>
                    <a:pt x="74" y="45"/>
                    <a:pt x="74" y="45"/>
                  </a:cubicBezTo>
                  <a:cubicBezTo>
                    <a:pt x="32" y="45"/>
                    <a:pt x="32" y="45"/>
                    <a:pt x="32" y="45"/>
                  </a:cubicBezTo>
                  <a:cubicBezTo>
                    <a:pt x="32" y="43"/>
                    <a:pt x="32" y="43"/>
                    <a:pt x="32" y="43"/>
                  </a:cubicBezTo>
                  <a:close/>
                  <a:moveTo>
                    <a:pt x="32" y="32"/>
                  </a:moveTo>
                  <a:cubicBezTo>
                    <a:pt x="71" y="32"/>
                    <a:pt x="71" y="32"/>
                    <a:pt x="71" y="32"/>
                  </a:cubicBezTo>
                  <a:cubicBezTo>
                    <a:pt x="71" y="35"/>
                    <a:pt x="71" y="35"/>
                    <a:pt x="71" y="35"/>
                  </a:cubicBezTo>
                  <a:cubicBezTo>
                    <a:pt x="32" y="35"/>
                    <a:pt x="32" y="35"/>
                    <a:pt x="32" y="35"/>
                  </a:cubicBezTo>
                  <a:cubicBezTo>
                    <a:pt x="32" y="32"/>
                    <a:pt x="32" y="32"/>
                    <a:pt x="32" y="32"/>
                  </a:cubicBezTo>
                  <a:close/>
                  <a:moveTo>
                    <a:pt x="32" y="22"/>
                  </a:moveTo>
                  <a:cubicBezTo>
                    <a:pt x="71" y="22"/>
                    <a:pt x="71" y="22"/>
                    <a:pt x="71" y="22"/>
                  </a:cubicBezTo>
                  <a:cubicBezTo>
                    <a:pt x="71" y="25"/>
                    <a:pt x="71" y="25"/>
                    <a:pt x="71" y="25"/>
                  </a:cubicBezTo>
                  <a:cubicBezTo>
                    <a:pt x="32" y="25"/>
                    <a:pt x="32" y="25"/>
                    <a:pt x="32" y="25"/>
                  </a:cubicBezTo>
                  <a:cubicBezTo>
                    <a:pt x="32" y="22"/>
                    <a:pt x="32" y="22"/>
                    <a:pt x="32" y="22"/>
                  </a:cubicBezTo>
                  <a:close/>
                  <a:moveTo>
                    <a:pt x="3" y="66"/>
                  </a:moveTo>
                  <a:cubicBezTo>
                    <a:pt x="9" y="68"/>
                    <a:pt x="9" y="68"/>
                    <a:pt x="9" y="68"/>
                  </a:cubicBezTo>
                  <a:cubicBezTo>
                    <a:pt x="9" y="74"/>
                    <a:pt x="9" y="74"/>
                    <a:pt x="9" y="74"/>
                  </a:cubicBezTo>
                  <a:cubicBezTo>
                    <a:pt x="5" y="79"/>
                    <a:pt x="5" y="79"/>
                    <a:pt x="5" y="79"/>
                  </a:cubicBezTo>
                  <a:cubicBezTo>
                    <a:pt x="4" y="79"/>
                    <a:pt x="3" y="79"/>
                    <a:pt x="2" y="78"/>
                  </a:cubicBezTo>
                  <a:cubicBezTo>
                    <a:pt x="0" y="72"/>
                    <a:pt x="0" y="72"/>
                    <a:pt x="0" y="72"/>
                  </a:cubicBezTo>
                  <a:cubicBezTo>
                    <a:pt x="3" y="66"/>
                    <a:pt x="3" y="66"/>
                    <a:pt x="3" y="66"/>
                  </a:cubicBezTo>
                  <a:close/>
                  <a:moveTo>
                    <a:pt x="4" y="48"/>
                  </a:moveTo>
                  <a:cubicBezTo>
                    <a:pt x="3" y="53"/>
                    <a:pt x="3" y="59"/>
                    <a:pt x="2" y="65"/>
                  </a:cubicBezTo>
                  <a:cubicBezTo>
                    <a:pt x="5" y="65"/>
                    <a:pt x="9" y="66"/>
                    <a:pt x="12" y="67"/>
                  </a:cubicBezTo>
                  <a:cubicBezTo>
                    <a:pt x="14" y="61"/>
                    <a:pt x="15" y="56"/>
                    <a:pt x="17" y="51"/>
                  </a:cubicBezTo>
                  <a:cubicBezTo>
                    <a:pt x="13" y="50"/>
                    <a:pt x="9" y="49"/>
                    <a:pt x="4" y="48"/>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grpSp>
      <p:pic>
        <p:nvPicPr>
          <p:cNvPr id="2" name="Picture 21"/>
          <p:cNvPicPr>
            <a:picLocks noChangeAspect="1" noChangeArrowheads="1"/>
          </p:cNvPicPr>
          <p:nvPr/>
        </p:nvPicPr>
        <p:blipFill>
          <a:blip r:embed="rId4"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6" name="图片 5" descr="屏幕剪辑"/>
          <p:cNvPicPr>
            <a:picLocks noChangeAspect="1"/>
          </p:cNvPicPr>
          <p:nvPr/>
        </p:nvPicPr>
        <p:blipFill>
          <a:blip r:embed="rId5">
            <a:extLst>
              <a:ext uri="{BEBA8EAE-BF5A-486C-A8C5-ECC9F3942E4B}">
                <a14:imgProps xmlns:a14="http://schemas.microsoft.com/office/drawing/2010/main">
                  <a14:imgLayer r:embed="rId6">
                    <a14:imgEffect>
                      <a14:sharpenSoften amount="3000"/>
                    </a14:imgEffect>
                  </a14:imgLayer>
                </a14:imgProps>
              </a:ext>
              <a:ext uri="{28A0092B-C50C-407E-A947-70E740481C1C}">
                <a14:useLocalDpi xmlns:a14="http://schemas.microsoft.com/office/drawing/2010/main" val="0"/>
              </a:ext>
            </a:extLst>
          </a:blip>
          <a:stretch>
            <a:fillRect/>
          </a:stretch>
        </p:blipFill>
        <p:spPr>
          <a:xfrm>
            <a:off x="3175" y="5927"/>
            <a:ext cx="3853180" cy="1401445"/>
          </a:xfrm>
          <a:prstGeom prst="rect">
            <a:avLst/>
          </a:prstGeom>
          <a:effectLst>
            <a:outerShdw blurRad="50800" dist="50800" dir="5400000" algn="ctr" rotWithShape="0">
              <a:srgbClr val="000000">
                <a:alpha val="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400" advClick="0" advTm="0">
        <p14:doors dir="ver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par>
                          <p:cTn id="13" fill="hold">
                            <p:stCondLst>
                              <p:cond delay="1500"/>
                            </p:stCondLst>
                            <p:childTnLst>
                              <p:par>
                                <p:cTn id="14" presetID="2" presetClass="entr" presetSubtype="1"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additive="base">
                                        <p:cTn id="16" dur="500" fill="hold"/>
                                        <p:tgtEl>
                                          <p:spTgt spid="48"/>
                                        </p:tgtEl>
                                        <p:attrNameLst>
                                          <p:attrName>ppt_x</p:attrName>
                                        </p:attrNameLst>
                                      </p:cBhvr>
                                      <p:tavLst>
                                        <p:tav tm="0">
                                          <p:val>
                                            <p:strVal val="#ppt_x"/>
                                          </p:val>
                                        </p:tav>
                                        <p:tav tm="100000">
                                          <p:val>
                                            <p:strVal val="#ppt_x"/>
                                          </p:val>
                                        </p:tav>
                                      </p:tavLst>
                                    </p:anim>
                                    <p:anim calcmode="lin" valueType="num">
                                      <p:cBhvr additive="base">
                                        <p:cTn id="17" dur="500" fill="hold"/>
                                        <p:tgtEl>
                                          <p:spTgt spid="48"/>
                                        </p:tgtEl>
                                        <p:attrNameLst>
                                          <p:attrName>ppt_y</p:attrName>
                                        </p:attrNameLst>
                                      </p:cBhvr>
                                      <p:tavLst>
                                        <p:tav tm="0">
                                          <p:val>
                                            <p:strVal val="0-#ppt_h/2"/>
                                          </p:val>
                                        </p:tav>
                                        <p:tav tm="100000">
                                          <p:val>
                                            <p:strVal val="#ppt_y"/>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par>
                          <p:cTn id="22" fill="hold">
                            <p:stCondLst>
                              <p:cond delay="2500"/>
                            </p:stCondLst>
                            <p:childTnLst>
                              <p:par>
                                <p:cTn id="23" presetID="2" presetClass="entr" presetSubtype="1"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 calcmode="lin" valueType="num">
                                      <p:cBhvr additive="base">
                                        <p:cTn id="25" dur="500" fill="hold"/>
                                        <p:tgtEl>
                                          <p:spTgt spid="55"/>
                                        </p:tgtEl>
                                        <p:attrNameLst>
                                          <p:attrName>ppt_x</p:attrName>
                                        </p:attrNameLst>
                                      </p:cBhvr>
                                      <p:tavLst>
                                        <p:tav tm="0">
                                          <p:val>
                                            <p:strVal val="#ppt_x"/>
                                          </p:val>
                                        </p:tav>
                                        <p:tav tm="100000">
                                          <p:val>
                                            <p:strVal val="#ppt_x"/>
                                          </p:val>
                                        </p:tav>
                                      </p:tavLst>
                                    </p:anim>
                                    <p:anim calcmode="lin" valueType="num">
                                      <p:cBhvr additive="base">
                                        <p:cTn id="26" dur="500" fill="hold"/>
                                        <p:tgtEl>
                                          <p:spTgt spid="55"/>
                                        </p:tgtEl>
                                        <p:attrNameLst>
                                          <p:attrName>ppt_y</p:attrName>
                                        </p:attrNameLst>
                                      </p:cBhvr>
                                      <p:tavLst>
                                        <p:tav tm="0">
                                          <p:val>
                                            <p:strVal val="0-#ppt_h/2"/>
                                          </p:val>
                                        </p:tav>
                                        <p:tav tm="100000">
                                          <p:val>
                                            <p:strVal val="#ppt_y"/>
                                          </p:val>
                                        </p:tav>
                                      </p:tavLst>
                                    </p:anim>
                                  </p:childTnLst>
                                </p:cTn>
                              </p:par>
                            </p:childTnLst>
                          </p:cTn>
                        </p:par>
                        <p:par>
                          <p:cTn id="27" fill="hold">
                            <p:stCondLst>
                              <p:cond delay="3000"/>
                            </p:stCondLst>
                            <p:childTnLst>
                              <p:par>
                                <p:cTn id="28" presetID="22" presetClass="entr" presetSubtype="8" fill="hold" grpId="0"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childTnLst>
                          </p:cTn>
                        </p:par>
                        <p:par>
                          <p:cTn id="31" fill="hold">
                            <p:stCondLst>
                              <p:cond delay="3500"/>
                            </p:stCondLst>
                            <p:childTnLst>
                              <p:par>
                                <p:cTn id="32" presetID="2" presetClass="entr" presetSubtype="1" fill="hold" nodeType="afterEffect">
                                  <p:stCondLst>
                                    <p:cond delay="0"/>
                                  </p:stCondLst>
                                  <p:childTnLst>
                                    <p:set>
                                      <p:cBhvr>
                                        <p:cTn id="33" dur="1" fill="hold">
                                          <p:stCondLst>
                                            <p:cond delay="0"/>
                                          </p:stCondLst>
                                        </p:cTn>
                                        <p:tgtEl>
                                          <p:spTgt spid="73"/>
                                        </p:tgtEl>
                                        <p:attrNameLst>
                                          <p:attrName>style.visibility</p:attrName>
                                        </p:attrNameLst>
                                      </p:cBhvr>
                                      <p:to>
                                        <p:strVal val="visible"/>
                                      </p:to>
                                    </p:set>
                                    <p:anim calcmode="lin" valueType="num">
                                      <p:cBhvr additive="base">
                                        <p:cTn id="34" dur="500" fill="hold"/>
                                        <p:tgtEl>
                                          <p:spTgt spid="73"/>
                                        </p:tgtEl>
                                        <p:attrNameLst>
                                          <p:attrName>ppt_x</p:attrName>
                                        </p:attrNameLst>
                                      </p:cBhvr>
                                      <p:tavLst>
                                        <p:tav tm="0">
                                          <p:val>
                                            <p:strVal val="#ppt_x"/>
                                          </p:val>
                                        </p:tav>
                                        <p:tav tm="100000">
                                          <p:val>
                                            <p:strVal val="#ppt_x"/>
                                          </p:val>
                                        </p:tav>
                                      </p:tavLst>
                                    </p:anim>
                                    <p:anim calcmode="lin" valueType="num">
                                      <p:cBhvr additive="base">
                                        <p:cTn id="35" dur="500" fill="hold"/>
                                        <p:tgtEl>
                                          <p:spTgt spid="73"/>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44" grpId="0"/>
      <p:bldP spid="47" grpId="0"/>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en-US" altLang="zh-CN" b="1" dirty="0" smtClean="0">
                <a:latin typeface="微软雅黑" pitchFamily="34" charset="-122"/>
                <a:ea typeface="微软雅黑" pitchFamily="34" charset="-122"/>
              </a:rPr>
              <a:t>1.</a:t>
            </a:r>
            <a:r>
              <a:rPr lang="zh-CN" altLang="en-US" b="1" dirty="0" smtClean="0">
                <a:latin typeface="微软雅黑" pitchFamily="34" charset="-122"/>
                <a:ea typeface="微软雅黑" pitchFamily="34" charset="-122"/>
              </a:rPr>
              <a:t>确定型</a:t>
            </a:r>
            <a:r>
              <a:rPr lang="zh-CN" altLang="en-US" b="1" dirty="0">
                <a:latin typeface="微软雅黑" pitchFamily="34" charset="-122"/>
                <a:ea typeface="微软雅黑" pitchFamily="34" charset="-122"/>
              </a:rPr>
              <a:t>决策问题</a:t>
            </a:r>
            <a:r>
              <a:rPr lang="zh-CN" altLang="en-US" b="1" dirty="0" smtClean="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前面讨论的线性规划、整数规划、动态规划等都是确定型的决策问题</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687525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en-US" altLang="zh-CN" b="1" dirty="0" smtClean="0">
                <a:latin typeface="微软雅黑" pitchFamily="34" charset="-122"/>
                <a:ea typeface="微软雅黑" pitchFamily="34" charset="-122"/>
              </a:rPr>
              <a:t>2.</a:t>
            </a:r>
            <a:r>
              <a:rPr lang="zh-CN" altLang="en-US" b="1" dirty="0" smtClean="0">
                <a:latin typeface="微软雅黑" pitchFamily="34" charset="-122"/>
                <a:ea typeface="微软雅黑" pitchFamily="34" charset="-122"/>
              </a:rPr>
              <a:t>不确定型决策问题</a:t>
            </a:r>
            <a:endParaRPr lang="en-US" altLang="zh-CN" b="1"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例：设某厂批量生产一种产品，月产量为</a:t>
            </a:r>
            <a:r>
              <a:rPr lang="en-US" altLang="zh-CN" dirty="0">
                <a:latin typeface="微软雅黑" pitchFamily="34" charset="-122"/>
                <a:ea typeface="微软雅黑" pitchFamily="34" charset="-122"/>
              </a:rPr>
              <a:t>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或</a:t>
            </a:r>
            <a:r>
              <a:rPr lang="en-US" altLang="zh-CN" dirty="0">
                <a:latin typeface="微软雅黑" pitchFamily="34" charset="-122"/>
                <a:ea typeface="微软雅黑" pitchFamily="34" charset="-122"/>
              </a:rPr>
              <a:t>40</a:t>
            </a:r>
            <a:r>
              <a:rPr lang="zh-CN" altLang="en-US" dirty="0">
                <a:latin typeface="微软雅黑" pitchFamily="34" charset="-122"/>
                <a:ea typeface="微软雅黑" pitchFamily="34" charset="-122"/>
              </a:rPr>
              <a:t>等</a:t>
            </a: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种方案，每件产品成本</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，售价</a:t>
            </a:r>
            <a:r>
              <a:rPr lang="en-US" altLang="zh-CN" dirty="0">
                <a:latin typeface="微软雅黑" pitchFamily="34" charset="-122"/>
                <a:ea typeface="微软雅黑" pitchFamily="34" charset="-122"/>
              </a:rPr>
              <a:t>35. </a:t>
            </a:r>
            <a:r>
              <a:rPr lang="zh-CN" altLang="en-US" dirty="0">
                <a:latin typeface="微软雅黑" pitchFamily="34" charset="-122"/>
                <a:ea typeface="微软雅黑" pitchFamily="34" charset="-122"/>
              </a:rPr>
              <a:t>若当月售不出则每件损失</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假设决策者对其产品的需求情况一无所知，试问这时决策者应如何决策</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（假设每月需求量为</a:t>
            </a:r>
            <a:r>
              <a:rPr lang="en-US" altLang="zh-CN" dirty="0">
                <a:latin typeface="微软雅黑" pitchFamily="34" charset="-122"/>
                <a:ea typeface="微软雅黑" pitchFamily="34" charset="-122"/>
              </a:rPr>
              <a:t>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10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20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30</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40</a:t>
            </a:r>
            <a:r>
              <a:rPr lang="zh-CN" altLang="en-US" dirty="0">
                <a:latin typeface="微软雅黑" pitchFamily="34" charset="-122"/>
                <a:ea typeface="微软雅黑" pitchFamily="34" charset="-122"/>
              </a:rPr>
              <a:t>中的一个</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7635725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algn="l" fontAlgn="auto">
              <a:lnSpc>
                <a:spcPct val="140000"/>
              </a:lnSpc>
            </a:pPr>
            <a:r>
              <a:rPr lang="zh-CN" altLang="en-US" dirty="0">
                <a:latin typeface="微软雅黑" pitchFamily="34" charset="-122"/>
                <a:ea typeface="微软雅黑" pitchFamily="34" charset="-122"/>
              </a:rPr>
              <a:t>解</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     策略</a:t>
            </a:r>
            <a:r>
              <a:rPr lang="zh-CN" altLang="en-US" dirty="0">
                <a:latin typeface="微软雅黑" pitchFamily="34" charset="-122"/>
                <a:ea typeface="微软雅黑" pitchFamily="34" charset="-122"/>
              </a:rPr>
              <a:t>集合</a:t>
            </a:r>
            <a:r>
              <a:rPr lang="en-US" altLang="zh-CN" dirty="0" smtClean="0">
                <a:latin typeface="微软雅黑" pitchFamily="34" charset="-122"/>
                <a:ea typeface="微软雅黑" pitchFamily="34" charset="-122"/>
              </a:rPr>
              <a:t>.</a:t>
            </a:r>
          </a:p>
          <a:p>
            <a:pPr indent="648000" algn="l" fontAlgn="auto">
              <a:lnSpc>
                <a:spcPct val="140000"/>
              </a:lnSpc>
            </a:pPr>
            <a:r>
              <a:rPr lang="zh-CN" altLang="en-US" dirty="0" smtClean="0">
                <a:latin typeface="微软雅黑" pitchFamily="34" charset="-122"/>
                <a:ea typeface="微软雅黑" pitchFamily="34" charset="-122"/>
              </a:rPr>
              <a:t>     事件</a:t>
            </a:r>
            <a:r>
              <a:rPr lang="zh-CN" altLang="en-US" dirty="0">
                <a:latin typeface="微软雅黑" pitchFamily="34" charset="-122"/>
                <a:ea typeface="微软雅黑" pitchFamily="34" charset="-122"/>
              </a:rPr>
              <a:t>集合（销售情况）</a:t>
            </a:r>
            <a:r>
              <a:rPr lang="en-US" altLang="zh-CN" dirty="0" smtClean="0">
                <a:latin typeface="微软雅黑" pitchFamily="34" charset="-122"/>
                <a:ea typeface="微软雅黑" pitchFamily="34" charset="-122"/>
              </a:rPr>
              <a:t>.</a:t>
            </a:r>
          </a:p>
          <a:p>
            <a:pPr indent="648000" algn="l" fontAlgn="auto">
              <a:lnSpc>
                <a:spcPct val="140000"/>
              </a:lnSpc>
            </a:pPr>
            <a:r>
              <a:rPr lang="zh-CN" altLang="en-US" dirty="0" smtClean="0">
                <a:latin typeface="微软雅黑" pitchFamily="34" charset="-122"/>
                <a:ea typeface="微软雅黑" pitchFamily="34" charset="-122"/>
              </a:rPr>
              <a:t>    “</a:t>
            </a:r>
            <a:r>
              <a:rPr lang="zh-CN" altLang="en-US" dirty="0">
                <a:latin typeface="微软雅黑" pitchFamily="34" charset="-122"/>
                <a:ea typeface="微软雅黑" pitchFamily="34" charset="-122"/>
              </a:rPr>
              <a:t>策略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事件”对应的收益值或损失值</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2914652"/>
            <a:ext cx="112395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88427" y="2899935"/>
            <a:ext cx="27051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5999" y="3571877"/>
            <a:ext cx="27622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40638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algn="l" fontAlgn="auto">
              <a:lnSpc>
                <a:spcPct val="140000"/>
              </a:lnSpc>
            </a:pPr>
            <a:r>
              <a:rPr lang="zh-CN" altLang="en-US" dirty="0">
                <a:latin typeface="微软雅黑" pitchFamily="34" charset="-122"/>
                <a:ea typeface="微软雅黑" pitchFamily="34" charset="-122"/>
              </a:rPr>
              <a:t>则可得收益矩阵：</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74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665" y="2209800"/>
            <a:ext cx="65722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6225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下面讨论决策者是如何应用决策准则进行决策的</a:t>
            </a:r>
            <a:r>
              <a:rPr lang="en-US" altLang="zh-CN" dirty="0" smtClean="0">
                <a:latin typeface="微软雅黑" pitchFamily="34" charset="-122"/>
                <a:ea typeface="微软雅黑" pitchFamily="34" charset="-122"/>
              </a:rPr>
              <a:t>.</a:t>
            </a:r>
          </a:p>
          <a:p>
            <a:pPr indent="648000" algn="l" fontAlgn="auto">
              <a:lnSpc>
                <a:spcPct val="140000"/>
              </a:lnSpc>
            </a:pPr>
            <a:r>
              <a:rPr lang="en-US" altLang="zh-CN" dirty="0" smtClean="0">
                <a:latin typeface="微软雅黑" pitchFamily="34" charset="-122"/>
                <a:ea typeface="微软雅黑" pitchFamily="34" charset="-122"/>
              </a:rPr>
              <a:t> (</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悲观主义准则：对于任何行动方案，都认为将是最坏的状态发生，即在收益矩阵中先从各策略所对应的可能发生的“策略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事件“对的结果中选出最小值，将他们列于表的最后列</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然后再从此列的数值中选出最大者，以它对应的策略作为决策策略</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741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1393" y="4995863"/>
            <a:ext cx="37433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5213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即策略</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或</a:t>
            </a:r>
            <a:r>
              <a:rPr lang="zh-CN" altLang="en-US" dirty="0">
                <a:latin typeface="微软雅黑" pitchFamily="34" charset="-122"/>
                <a:ea typeface="微软雅黑" pitchFamily="34" charset="-122"/>
              </a:rPr>
              <a:t>产量为</a:t>
            </a:r>
            <a:r>
              <a:rPr lang="en-US" altLang="zh-CN" dirty="0">
                <a:latin typeface="微软雅黑" pitchFamily="34" charset="-122"/>
                <a:ea typeface="微软雅黑" pitchFamily="34" charset="-122"/>
              </a:rPr>
              <a:t>0</a:t>
            </a:r>
            <a:r>
              <a:rPr lang="zh-CN" altLang="en-US" dirty="0">
                <a:latin typeface="微软雅黑" pitchFamily="34" charset="-122"/>
                <a:ea typeface="微软雅黑" pitchFamily="34" charset="-122"/>
              </a:rPr>
              <a:t>是其选择的策略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它可记为</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84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2066271"/>
            <a:ext cx="8316623" cy="274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288" y="4807095"/>
            <a:ext cx="3714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00763" y="5299797"/>
            <a:ext cx="3810000"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54388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15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582" y="2854036"/>
            <a:ext cx="10529139" cy="1335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7233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乐观主义准则：对于任何行动方案，都认为将是最好的状态发生，即在收益矩阵中先从各策略所对应的可能发生的“策略</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事件“对的结果中选出最大值，将他们列于表的最后列</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然后再从此列的数值中选出最大者，以它对应的策略作为决策策略</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94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2625" y="4413538"/>
            <a:ext cx="40100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143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即策略</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或</a:t>
            </a:r>
            <a:r>
              <a:rPr lang="zh-CN" altLang="en-US" dirty="0">
                <a:latin typeface="微软雅黑" pitchFamily="34" charset="-122"/>
                <a:ea typeface="微软雅黑" pitchFamily="34" charset="-122"/>
              </a:rPr>
              <a:t>产量</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40</a:t>
            </a:r>
            <a:r>
              <a:rPr lang="zh-CN" altLang="en-US" dirty="0">
                <a:latin typeface="微软雅黑" pitchFamily="34" charset="-122"/>
                <a:ea typeface="微软雅黑" pitchFamily="34" charset="-122"/>
              </a:rPr>
              <a:t>是其选择的策略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它可记为</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048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4743" y="2016830"/>
            <a:ext cx="8246784" cy="2790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4159" y="4807095"/>
            <a:ext cx="4095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3734" y="5396779"/>
            <a:ext cx="3800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84549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25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641" y="2549237"/>
            <a:ext cx="10947936" cy="1427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7058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a:solidFill>
                  <a:schemeClr val="bg1"/>
                </a:solidFill>
              </a:rPr>
              <a:t>Part</a:t>
            </a:r>
            <a:r>
              <a:rPr lang="en-US" altLang="zh-CN" sz="7200" b="1" dirty="0">
                <a:solidFill>
                  <a:schemeClr val="bg1"/>
                </a:solidFill>
              </a:rPr>
              <a:t>1</a:t>
            </a:r>
            <a:endParaRPr lang="zh-CN" altLang="en-US" sz="7200" b="1" dirty="0">
              <a:solidFill>
                <a:schemeClr val="bg1"/>
              </a:solidFill>
            </a:endParaRPr>
          </a:p>
        </p:txBody>
      </p:sp>
      <p:sp>
        <p:nvSpPr>
          <p:cNvPr id="29" name="矩形 28"/>
          <p:cNvSpPr/>
          <p:nvPr/>
        </p:nvSpPr>
        <p:spPr>
          <a:xfrm>
            <a:off x="5638797" y="2692404"/>
            <a:ext cx="4493538" cy="830997"/>
          </a:xfrm>
          <a:prstGeom prst="rect">
            <a:avLst/>
          </a:prstGeom>
        </p:spPr>
        <p:txBody>
          <a:bodyPr wrap="none" lIns="91440" tIns="45720" rIns="91440" bIns="45720">
            <a:spAutoFit/>
          </a:bodyPr>
          <a:lstStyle/>
          <a:p>
            <a:r>
              <a:rPr lang="zh-CN" altLang="en-US" sz="4800" b="1" dirty="0">
                <a:solidFill>
                  <a:schemeClr val="bg1"/>
                </a:solidFill>
              </a:rPr>
              <a:t>决策的基本概念</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212" y="45720"/>
            <a:ext cx="3853180" cy="1401445"/>
          </a:xfrm>
          <a:prstGeom prst="rect">
            <a:avLst/>
          </a:prstGeom>
          <a:effectLst>
            <a:outerShdw blurRad="50800" dist="50800" dir="5400000" algn="ctr" rotWithShape="0">
              <a:srgbClr val="000000">
                <a:alpha val="0"/>
              </a:srgbClr>
            </a:outerShdw>
          </a:effectLst>
        </p:spPr>
      </p:pic>
      <p:pic>
        <p:nvPicPr>
          <p:cNvPr id="3" name="Picture 21"/>
          <p:cNvPicPr>
            <a:picLocks noChangeAspect="1" noChangeArrowheads="1"/>
          </p:cNvPicPr>
          <p:nvPr/>
        </p:nvPicPr>
        <p:blipFill>
          <a:blip r:embed="rId5" cstate="print"/>
          <a:srcRect/>
          <a:stretch>
            <a:fillRect/>
          </a:stretch>
        </p:blipFill>
        <p:spPr bwMode="auto">
          <a:xfrm>
            <a:off x="-1" y="6186805"/>
            <a:ext cx="12192001" cy="666751"/>
          </a:xfrm>
          <a:prstGeom prst="rect">
            <a:avLst/>
          </a:prstGeom>
          <a:noFill/>
          <a:ln w="9525" algn="ctr">
            <a:noFill/>
            <a:miter lim="800000"/>
            <a:headEnd/>
            <a:tailEnd/>
          </a:ln>
        </p:spPr>
      </p:pic>
      <p:sp>
        <p:nvSpPr>
          <p:cNvPr id="10" name="TextBox 17"/>
          <p:cNvSpPr txBox="1"/>
          <p:nvPr/>
        </p:nvSpPr>
        <p:spPr>
          <a:xfrm>
            <a:off x="9753860" y="6290456"/>
            <a:ext cx="2145323" cy="429895"/>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spTree>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等可能准则：当一个人面临着某事件集合，在没有什么确切理由来说明这一事件比那一事件有更多发生机会时，只能认为各事件发生的</a:t>
            </a:r>
            <a:r>
              <a:rPr lang="zh-CN" altLang="en-US" dirty="0" smtClean="0">
                <a:latin typeface="微软雅黑" pitchFamily="34" charset="-122"/>
                <a:ea typeface="微软雅黑" pitchFamily="34" charset="-122"/>
              </a:rPr>
              <a:t>机会</a:t>
            </a:r>
            <a:r>
              <a:rPr lang="zh-CN" altLang="en-US" dirty="0">
                <a:latin typeface="微软雅黑" pitchFamily="34" charset="-122"/>
                <a:ea typeface="微软雅黑" pitchFamily="34" charset="-122"/>
              </a:rPr>
              <a:t>是</a:t>
            </a:r>
            <a:r>
              <a:rPr lang="zh-CN" altLang="en-US" dirty="0" smtClean="0">
                <a:latin typeface="微软雅黑" pitchFamily="34" charset="-122"/>
                <a:ea typeface="微软雅黑" pitchFamily="34" charset="-122"/>
              </a:rPr>
              <a:t>均等</a:t>
            </a:r>
            <a:r>
              <a:rPr lang="zh-CN" altLang="en-US" dirty="0">
                <a:latin typeface="微软雅黑" pitchFamily="34" charset="-122"/>
                <a:ea typeface="微软雅黑" pitchFamily="34" charset="-122"/>
              </a:rPr>
              <a:t>的</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即每</a:t>
            </a:r>
            <a:r>
              <a:rPr lang="zh-CN" altLang="en-US" dirty="0">
                <a:latin typeface="微软雅黑" pitchFamily="34" charset="-122"/>
                <a:ea typeface="微软雅黑" pitchFamily="34" charset="-122"/>
              </a:rPr>
              <a:t>一事件发生的概率都是</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事件数</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决策者计算各策略的收益期望值，然后再所有这些期望值中选择最大者，以它对应的策略为决策策略</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7934" y="5150427"/>
            <a:ext cx="40195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7484" y="4912302"/>
            <a:ext cx="54959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0500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即策略</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或</a:t>
            </a:r>
            <a:r>
              <a:rPr lang="zh-CN" altLang="en-US" dirty="0">
                <a:latin typeface="微软雅黑" pitchFamily="34" charset="-122"/>
                <a:ea typeface="微软雅黑" pitchFamily="34" charset="-122"/>
              </a:rPr>
              <a:t>产量</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40</a:t>
            </a:r>
            <a:r>
              <a:rPr lang="zh-CN" altLang="en-US" dirty="0">
                <a:latin typeface="微软雅黑" pitchFamily="34" charset="-122"/>
                <a:ea typeface="微软雅黑" pitchFamily="34" charset="-122"/>
              </a:rPr>
              <a:t>是其选择的策略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它可记为</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048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4159" y="4807095"/>
            <a:ext cx="4095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4945" y="1962047"/>
            <a:ext cx="8577767" cy="2845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3733" y="5339197"/>
            <a:ext cx="364807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896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547" y="2266518"/>
            <a:ext cx="10908592" cy="352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7033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en-US" altLang="zh-CN" dirty="0">
                <a:latin typeface="微软雅黑" pitchFamily="34" charset="-122"/>
                <a:ea typeface="微软雅黑" pitchFamily="34" charset="-122"/>
              </a:rPr>
              <a:t>(4)</a:t>
            </a:r>
            <a:r>
              <a:rPr lang="zh-CN" altLang="en-US" dirty="0">
                <a:latin typeface="微软雅黑" pitchFamily="34" charset="-122"/>
                <a:ea typeface="微软雅黑" pitchFamily="34" charset="-122"/>
              </a:rPr>
              <a:t>最小机会损失准则：首先将收益矩阵中各元素变换为每一“策略</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事件”对的机会损失值（遗憾值，后悔值）</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其含义是：当某一事件发生后，由于决策者没有选用收益最大的策略，而形成的损失值</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然后从最大机会损失值中选取最小者，它对应的策略为决策策略</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63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6790" y="4307894"/>
            <a:ext cx="6334125"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0670" y="4936544"/>
            <a:ext cx="622935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8455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即策略</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或</a:t>
            </a:r>
            <a:r>
              <a:rPr lang="zh-CN" altLang="en-US" dirty="0">
                <a:latin typeface="微软雅黑" pitchFamily="34" charset="-122"/>
                <a:ea typeface="微软雅黑" pitchFamily="34" charset="-122"/>
              </a:rPr>
              <a:t>产量</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40</a:t>
            </a:r>
            <a:r>
              <a:rPr lang="zh-CN" altLang="en-US" dirty="0">
                <a:latin typeface="微软雅黑" pitchFamily="34" charset="-122"/>
                <a:ea typeface="微软雅黑" pitchFamily="34" charset="-122"/>
              </a:rPr>
              <a:t>是其选择的策略</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048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4159" y="4807095"/>
            <a:ext cx="4095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7456" y="2012729"/>
            <a:ext cx="7706158" cy="2764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p:cNvSpPr txBox="1"/>
          <p:nvPr/>
        </p:nvSpPr>
        <p:spPr>
          <a:xfrm>
            <a:off x="6439437" y="4182236"/>
            <a:ext cx="576204" cy="523220"/>
          </a:xfrm>
          <a:prstGeom prst="rect">
            <a:avLst/>
          </a:prstGeom>
          <a:noFill/>
        </p:spPr>
        <p:txBody>
          <a:bodyPr wrap="square" rtlCol="0">
            <a:spAutoFit/>
          </a:bodyPr>
          <a:lstStyle/>
          <a:p>
            <a:r>
              <a:rPr lang="en-US" altLang="zh-CN" sz="2800" b="1" dirty="0" smtClean="0"/>
              <a:t>0</a:t>
            </a:r>
            <a:endParaRPr lang="zh-CN" altLang="en-US" sz="2800" b="1" dirty="0"/>
          </a:p>
        </p:txBody>
      </p:sp>
    </p:spTree>
    <p:extLst>
      <p:ext uri="{BB962C8B-B14F-4D97-AF65-F5344CB8AC3E}">
        <p14:creationId xmlns:p14="http://schemas.microsoft.com/office/powerpoint/2010/main" val="108555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843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163" y="2227950"/>
            <a:ext cx="11555523" cy="3036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7508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en-US" altLang="zh-CN" dirty="0">
                <a:latin typeface="微软雅黑" pitchFamily="34" charset="-122"/>
                <a:ea typeface="微软雅黑" pitchFamily="34" charset="-122"/>
              </a:rPr>
              <a:t>(5)</a:t>
            </a:r>
            <a:r>
              <a:rPr lang="zh-CN" altLang="en-US" dirty="0">
                <a:latin typeface="微软雅黑" pitchFamily="34" charset="-122"/>
                <a:ea typeface="微软雅黑" pitchFamily="34" charset="-122"/>
              </a:rPr>
              <a:t>折中主义准则：对于任何行动方案，最好的与最坏的两个状态的损益值，求加权平均值</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计算公式</a:t>
            </a:r>
            <a:r>
              <a:rPr lang="zh-CN" altLang="en-US" dirty="0" smtClean="0">
                <a:latin typeface="微软雅黑" pitchFamily="34" charset="-122"/>
                <a:ea typeface="微软雅黑" pitchFamily="34" charset="-122"/>
              </a:rPr>
              <a:t>为</a:t>
            </a:r>
            <a:endParaRPr lang="en-US" altLang="zh-CN" dirty="0" smtClean="0">
              <a:latin typeface="微软雅黑" pitchFamily="34" charset="-122"/>
              <a:ea typeface="微软雅黑" pitchFamily="34" charset="-122"/>
            </a:endParaRPr>
          </a:p>
          <a:p>
            <a:pPr indent="648000" algn="l" fontAlgn="auto">
              <a:lnSpc>
                <a:spcPct val="140000"/>
              </a:lnSpc>
            </a:pPr>
            <a:r>
              <a:rPr lang="en-US" altLang="zh-CN" dirty="0" smtClean="0">
                <a:latin typeface="微软雅黑" pitchFamily="34" charset="-122"/>
                <a:ea typeface="微软雅黑" pitchFamily="34" charset="-122"/>
              </a:rPr>
              <a:t>                                         </a:t>
            </a:r>
          </a:p>
          <a:p>
            <a:pPr indent="648000" algn="l" fontAlgn="auto">
              <a:lnSpc>
                <a:spcPct val="140000"/>
              </a:lnSpc>
            </a:pPr>
            <a:r>
              <a:rPr lang="zh-CN" altLang="en-US" dirty="0" smtClean="0">
                <a:latin typeface="微软雅黑" pitchFamily="34" charset="-122"/>
                <a:ea typeface="微软雅黑" pitchFamily="34" charset="-122"/>
              </a:rPr>
              <a:t>        为</a:t>
            </a:r>
            <a:r>
              <a:rPr lang="zh-CN" altLang="en-US" dirty="0">
                <a:latin typeface="微软雅黑" pitchFamily="34" charset="-122"/>
                <a:ea typeface="微软雅黑" pitchFamily="34" charset="-122"/>
              </a:rPr>
              <a:t>乐观系数</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然后比较各行动方案实施后的结果，取具有最大加权平均值的行动为最优行动的决策原则</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945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8811" y="2815072"/>
            <a:ext cx="10001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8231" y="3367522"/>
            <a:ext cx="95726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8231" y="4055920"/>
            <a:ext cx="16859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2675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令</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则选</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a:t>
            </a:r>
            <a:r>
              <a:rPr lang="zh-CN" altLang="en-US" dirty="0">
                <a:latin typeface="微软雅黑" pitchFamily="34" charset="-122"/>
                <a:ea typeface="微软雅黑" pitchFamily="34" charset="-122"/>
              </a:rPr>
              <a:t>即生产</a:t>
            </a:r>
            <a:r>
              <a:rPr lang="en-US" altLang="zh-CN" dirty="0">
                <a:latin typeface="微软雅黑" pitchFamily="34" charset="-122"/>
                <a:ea typeface="微软雅黑" pitchFamily="34" charset="-122"/>
              </a:rPr>
              <a:t>40</a:t>
            </a:r>
            <a:r>
              <a:rPr lang="zh-CN" altLang="en-US" dirty="0">
                <a:latin typeface="微软雅黑" pitchFamily="34" charset="-122"/>
                <a:ea typeface="微软雅黑" pitchFamily="34" charset="-122"/>
              </a:rPr>
              <a:t>者，此法可记为</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048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2740" y="4832207"/>
            <a:ext cx="4095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3862" y="1968645"/>
            <a:ext cx="8601691"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1313" y="4786747"/>
            <a:ext cx="12477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29459" y="5381625"/>
            <a:ext cx="429577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1801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en-US" altLang="zh-CN" b="1" dirty="0" smtClean="0">
                <a:latin typeface="微软雅黑" pitchFamily="34" charset="-122"/>
                <a:ea typeface="微软雅黑" pitchFamily="34" charset="-122"/>
              </a:rPr>
              <a:t>3.</a:t>
            </a:r>
            <a:r>
              <a:rPr lang="zh-CN" altLang="en-US" b="1" dirty="0" smtClean="0">
                <a:latin typeface="微软雅黑" pitchFamily="34" charset="-122"/>
                <a:ea typeface="微软雅黑" pitchFamily="34" charset="-122"/>
              </a:rPr>
              <a:t>风险决策问题</a:t>
            </a:r>
            <a:endParaRPr lang="en-US" altLang="zh-CN" b="1" dirty="0" smtClean="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下面讨论决策者是如何应用决策准则进行决策的</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最大期望效益决策准则</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决策矩阵的各元素代表“策略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事件”的收益值，各事件发生的概率为</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150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1786" y="4700154"/>
            <a:ext cx="27813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55725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先计算各策略的期望</a:t>
            </a:r>
            <a:r>
              <a:rPr lang="zh-CN" altLang="en-US" dirty="0" smtClean="0">
                <a:latin typeface="微软雅黑" pitchFamily="34" charset="-122"/>
                <a:ea typeface="微软雅黑" pitchFamily="34" charset="-122"/>
              </a:rPr>
              <a:t>收益值</a:t>
            </a:r>
            <a:r>
              <a:rPr lang="en-US" altLang="zh-CN" dirty="0" smtClean="0">
                <a:latin typeface="微软雅黑" pitchFamily="34" charset="-122"/>
                <a:ea typeface="微软雅黑" pitchFamily="34" charset="-122"/>
              </a:rPr>
              <a:t>:</a:t>
            </a: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再从这些期望收益值中选取最大者，它对应的策略为决策应选策略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即</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253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3816" y="2254827"/>
            <a:ext cx="47529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6524" y="4195763"/>
            <a:ext cx="37814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8886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5.1.1 </a:t>
            </a:r>
            <a:r>
              <a:rPr lang="zh-CN" altLang="en-US" sz="3200" dirty="0" smtClean="0">
                <a:latin typeface="微软雅黑" panose="020B0503020204020204" charset="-122"/>
                <a:ea typeface="微软雅黑" panose="020B0503020204020204" charset="-122"/>
              </a:rPr>
              <a:t>决策</a:t>
            </a:r>
            <a:r>
              <a:rPr lang="zh-CN" altLang="en-US" sz="3200" dirty="0">
                <a:latin typeface="微软雅黑" panose="020B0503020204020204" charset="-122"/>
                <a:ea typeface="微软雅黑" panose="020B0503020204020204" charset="-122"/>
              </a:rPr>
              <a:t>的基本概念</a:t>
            </a:r>
          </a:p>
        </p:txBody>
      </p:sp>
      <p:sp>
        <p:nvSpPr>
          <p:cNvPr id="3" name="副标题 2"/>
          <p:cNvSpPr>
            <a:spLocks noGrp="1"/>
          </p:cNvSpPr>
          <p:nvPr>
            <p:ph type="subTitle" idx="1"/>
          </p:nvPr>
        </p:nvSpPr>
        <p:spPr>
          <a:xfrm>
            <a:off x="1737360" y="2192020"/>
            <a:ext cx="8716010" cy="3759200"/>
          </a:xfrm>
        </p:spPr>
        <p:txBody>
          <a:bodyPr>
            <a:normAutofit/>
          </a:bodyPr>
          <a:lstStyle/>
          <a:p>
            <a:pPr indent="648000" algn="just" fontAlgn="auto">
              <a:lnSpc>
                <a:spcPct val="140000"/>
              </a:lnSpc>
            </a:pPr>
            <a:r>
              <a:rPr lang="zh-CN" altLang="en-US" dirty="0">
                <a:latin typeface="微软雅黑" pitchFamily="34" charset="-122"/>
                <a:ea typeface="微软雅黑" pitchFamily="34" charset="-122"/>
              </a:rPr>
              <a:t>决策就是决定、排版</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即为了最优地达到目标，对若干备选方案进行的选择</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为解决当前或未来可能发生的问题，据当前和未来的环境、条件，从多种可能方案中选取最优或最满意的方案过程，即为决策过程</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363287" y="2040368"/>
            <a:ext cx="9477628" cy="3759200"/>
          </a:xfrm>
        </p:spPr>
        <p:txBody>
          <a:bodyPr>
            <a:noAutofit/>
          </a:bodyPr>
          <a:lstStyle/>
          <a:p>
            <a:pPr indent="648000" algn="l"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最小期望效益决策准则</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决策矩阵的各元素代表“策略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事件”对的收益值，各事件发生的概率</a:t>
            </a:r>
            <a:r>
              <a:rPr lang="zh-CN" altLang="en-US" dirty="0" smtClean="0">
                <a:latin typeface="微软雅黑" pitchFamily="34" charset="-122"/>
                <a:ea typeface="微软雅黑" pitchFamily="34" charset="-122"/>
              </a:rPr>
              <a:t>为     </a:t>
            </a:r>
            <a:r>
              <a:rPr lang="en-US" altLang="zh-CN" dirty="0" smtClean="0">
                <a:latin typeface="微软雅黑" pitchFamily="34" charset="-122"/>
                <a:ea typeface="微软雅黑" pitchFamily="34" charset="-122"/>
              </a:rPr>
              <a:t>                             </a:t>
            </a:r>
          </a:p>
          <a:p>
            <a:pPr indent="648000" algn="l" fontAlgn="auto">
              <a:lnSpc>
                <a:spcPct val="140000"/>
              </a:lnSpc>
            </a:pPr>
            <a:r>
              <a:rPr lang="zh-CN" altLang="en-US" dirty="0" smtClean="0">
                <a:latin typeface="微软雅黑" pitchFamily="34" charset="-122"/>
                <a:ea typeface="微软雅黑" pitchFamily="34" charset="-122"/>
              </a:rPr>
              <a:t>先</a:t>
            </a:r>
            <a:r>
              <a:rPr lang="zh-CN" altLang="en-US" dirty="0">
                <a:latin typeface="微软雅黑" pitchFamily="34" charset="-122"/>
                <a:ea typeface="微软雅黑" pitchFamily="34" charset="-122"/>
              </a:rPr>
              <a:t>计算各策略的期望收益值</a:t>
            </a:r>
            <a:r>
              <a:rPr lang="zh-CN" altLang="en-US"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再</a:t>
            </a:r>
            <a:r>
              <a:rPr lang="zh-CN" altLang="en-US" dirty="0">
                <a:latin typeface="微软雅黑" pitchFamily="34" charset="-122"/>
                <a:ea typeface="微软雅黑" pitchFamily="34" charset="-122"/>
              </a:rPr>
              <a:t>从这些期望收益值中选取最小者，它对应的策略为决策应选策略</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即</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355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7055" y="3334180"/>
            <a:ext cx="29337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5163" y="3577067"/>
            <a:ext cx="4648200"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5105" y="5090695"/>
            <a:ext cx="3657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30125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决策树方法</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把各情况用决策树表示</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其中</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表示</a:t>
            </a:r>
            <a:r>
              <a:rPr lang="zh-CN" altLang="en-US" dirty="0">
                <a:latin typeface="微软雅黑" pitchFamily="34" charset="-122"/>
                <a:ea typeface="微软雅黑" pitchFamily="34" charset="-122"/>
              </a:rPr>
              <a:t>决策点，从它引出的分枝成为方案分枝，分枝的数目就是方案的个数</a:t>
            </a:r>
            <a:r>
              <a:rPr lang="en-US" altLang="zh-CN" dirty="0">
                <a:latin typeface="微软雅黑" pitchFamily="34" charset="-122"/>
                <a:ea typeface="微软雅黑" pitchFamily="34" charset="-122"/>
              </a:rPr>
              <a:t>.</a:t>
            </a:r>
          </a:p>
          <a:p>
            <a:pPr indent="648000" algn="l" fontAlgn="auto">
              <a:lnSpc>
                <a:spcPct val="140000"/>
              </a:lnSpc>
            </a:pPr>
            <a:r>
              <a:rPr lang="zh-CN" altLang="en-US" dirty="0" smtClean="0">
                <a:latin typeface="微软雅黑" pitchFamily="34" charset="-122"/>
                <a:ea typeface="微软雅黑" pitchFamily="34" charset="-122"/>
              </a:rPr>
              <a:t>表示</a:t>
            </a:r>
            <a:r>
              <a:rPr lang="zh-CN" altLang="en-US" dirty="0">
                <a:latin typeface="微软雅黑" pitchFamily="34" charset="-122"/>
                <a:ea typeface="微软雅黑" pitchFamily="34" charset="-122"/>
              </a:rPr>
              <a:t>机会节点，从它引出的分枝称为概率分枝；一条概率分枝代表一种状态，标有相应发生的概率</a:t>
            </a:r>
            <a:r>
              <a:rPr lang="en-US" altLang="zh-CN" dirty="0">
                <a:latin typeface="微软雅黑" pitchFamily="34" charset="-122"/>
                <a:ea typeface="微软雅黑" pitchFamily="34" charset="-122"/>
              </a:rPr>
              <a:t>.</a:t>
            </a:r>
          </a:p>
          <a:p>
            <a:pPr indent="648000" algn="l" fontAlgn="auto">
              <a:lnSpc>
                <a:spcPct val="140000"/>
              </a:lnSpc>
            </a:pPr>
            <a:r>
              <a:rPr lang="zh-CN" altLang="en-US" dirty="0" smtClean="0">
                <a:latin typeface="微软雅黑" pitchFamily="34" charset="-122"/>
                <a:ea typeface="微软雅黑" pitchFamily="34" charset="-122"/>
              </a:rPr>
              <a:t>表示</a:t>
            </a:r>
            <a:r>
              <a:rPr lang="zh-CN" altLang="en-US" dirty="0">
                <a:latin typeface="微软雅黑" pitchFamily="34" charset="-122"/>
                <a:ea typeface="微软雅黑" pitchFamily="34" charset="-122"/>
              </a:rPr>
              <a:t>末梢节点，右边的数字代表各个方案在不同状态下的效益值</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457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2234" y="2876550"/>
            <a:ext cx="4381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4609" y="4003531"/>
            <a:ext cx="53340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8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8000" y="5264728"/>
            <a:ext cx="409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1964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zh-CN" altLang="en-US" b="1" dirty="0">
                <a:latin typeface="微软雅黑" pitchFamily="34" charset="-122"/>
                <a:ea typeface="微软雅黑" pitchFamily="34" charset="-122"/>
              </a:rPr>
              <a:t>利用决策树进行决策时要掌握两个步骤</a:t>
            </a:r>
            <a:r>
              <a:rPr lang="zh-CN" altLang="en-US" b="1" dirty="0" smtClean="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画决策树</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从根部到枝部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问题的益损矩阵就是决策树的框图</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决策过程</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从枝部到根部</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先计算每个行动下的益损期望值，再比较各行动方案的值，将最大（小）的期望值保留，同时截去其他方案的分枝</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2126109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在决策树上的计算式从右往左进行的，遇到机会节点，就计算该点的期望值，将结果标在节点的上方；遇到决策点，比较各方案分枝的效益期望值，决定优劣</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淘汰的打</a:t>
            </a:r>
            <a:r>
              <a:rPr lang="zh-CN" altLang="en-US" dirty="0" smtClean="0">
                <a:latin typeface="微软雅黑" pitchFamily="34" charset="-122"/>
                <a:ea typeface="微软雅黑" pitchFamily="34" charset="-122"/>
              </a:rPr>
              <a:t>上</a:t>
            </a:r>
            <a:r>
              <a:rPr lang="en-US" altLang="zh-CN" dirty="0" smtClean="0">
                <a:latin typeface="微软雅黑" pitchFamily="34" charset="-122"/>
                <a:ea typeface="微软雅黑" pitchFamily="34" charset="-122"/>
              </a:rPr>
              <a:t>“  ╳“  </a:t>
            </a:r>
            <a:r>
              <a:rPr lang="zh-CN" altLang="en-US" dirty="0" smtClean="0">
                <a:latin typeface="微软雅黑" pitchFamily="34" charset="-122"/>
                <a:ea typeface="微软雅黑" pitchFamily="34" charset="-122"/>
              </a:rPr>
              <a:t>号</a:t>
            </a:r>
            <a:r>
              <a:rPr lang="zh-CN" altLang="en-US" dirty="0">
                <a:latin typeface="微软雅黑" pitchFamily="34" charset="-122"/>
                <a:ea typeface="微软雅黑" pitchFamily="34" charset="-122"/>
              </a:rPr>
              <a:t>，余下的为最佳方案，其效益期望值标在决策点旁</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0781688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zh-CN" altLang="en-US" b="1" dirty="0">
                <a:latin typeface="微软雅黑" pitchFamily="34" charset="-122"/>
                <a:ea typeface="微软雅黑" pitchFamily="34" charset="-122"/>
              </a:rPr>
              <a:t>例：沿江企业潜在的</a:t>
            </a:r>
            <a:r>
              <a:rPr lang="zh-CN" altLang="en-US" b="1" dirty="0" smtClean="0">
                <a:latin typeface="微软雅黑" pitchFamily="34" charset="-122"/>
                <a:ea typeface="微软雅黑" pitchFamily="34" charset="-122"/>
              </a:rPr>
              <a:t>风险</a:t>
            </a:r>
            <a:endParaRPr lang="en-US" altLang="zh-CN" b="1" dirty="0" smtClean="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许多</a:t>
            </a:r>
            <a:r>
              <a:rPr lang="zh-CN" altLang="en-US" dirty="0">
                <a:latin typeface="微软雅黑" pitchFamily="34" charset="-122"/>
                <a:ea typeface="微软雅黑" pitchFamily="34" charset="-122"/>
              </a:rPr>
              <a:t>企业需水量巨大，沿江河而建有利于企业生产，但一遇到特大洪水，可能造成重大损失</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现在我们做一个简单的模拟</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假设汛期出现平水水情的概率为 </a:t>
            </a:r>
            <a:r>
              <a:rPr lang="en-US" altLang="zh-CN" dirty="0">
                <a:latin typeface="微软雅黑" pitchFamily="34" charset="-122"/>
                <a:ea typeface="微软雅黑" pitchFamily="34" charset="-122"/>
              </a:rPr>
              <a:t>0.7 </a:t>
            </a:r>
            <a:r>
              <a:rPr lang="zh-CN" altLang="en-US" dirty="0">
                <a:latin typeface="微软雅黑" pitchFamily="34" charset="-122"/>
                <a:ea typeface="微软雅黑" pitchFamily="34" charset="-122"/>
              </a:rPr>
              <a:t>，出现高水水情的概率为 </a:t>
            </a:r>
            <a:r>
              <a:rPr lang="en-US" altLang="zh-CN" dirty="0">
                <a:latin typeface="微软雅黑" pitchFamily="34" charset="-122"/>
                <a:ea typeface="微软雅黑" pitchFamily="34" charset="-122"/>
              </a:rPr>
              <a:t>0.25 </a:t>
            </a:r>
            <a:r>
              <a:rPr lang="zh-CN" altLang="en-US" dirty="0">
                <a:latin typeface="微软雅黑" pitchFamily="34" charset="-122"/>
                <a:ea typeface="微软雅黑" pitchFamily="34" charset="-122"/>
              </a:rPr>
              <a:t>，出现洪水水情的概率为 </a:t>
            </a:r>
            <a:r>
              <a:rPr lang="en-US" altLang="zh-CN" dirty="0">
                <a:latin typeface="微软雅黑" pitchFamily="34" charset="-122"/>
                <a:ea typeface="微软雅黑" pitchFamily="34" charset="-122"/>
              </a:rPr>
              <a:t>0.05 .</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2589991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位于江边的某工厂固定资产 </a:t>
            </a:r>
            <a:r>
              <a:rPr lang="en-US" altLang="zh-CN" dirty="0">
                <a:latin typeface="微软雅黑" pitchFamily="34" charset="-122"/>
                <a:ea typeface="微软雅黑" pitchFamily="34" charset="-122"/>
              </a:rPr>
              <a:t>2000 </a:t>
            </a:r>
            <a:r>
              <a:rPr lang="zh-CN" altLang="en-US" dirty="0">
                <a:latin typeface="微软雅黑" pitchFamily="34" charset="-122"/>
                <a:ea typeface="微软雅黑" pitchFamily="34" charset="-122"/>
              </a:rPr>
              <a:t>万元，其年产价值 </a:t>
            </a:r>
            <a:r>
              <a:rPr lang="en-US" altLang="zh-CN" dirty="0">
                <a:latin typeface="微软雅黑" pitchFamily="34" charset="-122"/>
                <a:ea typeface="微软雅黑" pitchFamily="34" charset="-122"/>
              </a:rPr>
              <a:t>8000 </a:t>
            </a:r>
            <a:r>
              <a:rPr lang="zh-CN" altLang="en-US" dirty="0">
                <a:latin typeface="微软雅黑" pitchFamily="34" charset="-122"/>
                <a:ea typeface="微软雅黑" pitchFamily="34" charset="-122"/>
              </a:rPr>
              <a:t>万元</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鉴于安全的考虑，政府部门敦促其进行搬迁</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但搬迁需要高额的费用，总资金需要 </a:t>
            </a:r>
            <a:r>
              <a:rPr lang="en-US" altLang="zh-CN" dirty="0">
                <a:latin typeface="微软雅黑" pitchFamily="34" charset="-122"/>
                <a:ea typeface="微软雅黑" pitchFamily="34" charset="-122"/>
              </a:rPr>
              <a:t>2000 </a:t>
            </a:r>
            <a:r>
              <a:rPr lang="zh-CN" altLang="en-US" dirty="0">
                <a:latin typeface="微软雅黑" pitchFamily="34" charset="-122"/>
                <a:ea typeface="微软雅黑" pitchFamily="34" charset="-122"/>
              </a:rPr>
              <a:t>万元</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因此，该工厂希望通过修堤坝来保护工厂的安全，费用也相对较少，仅需 </a:t>
            </a:r>
            <a:r>
              <a:rPr lang="en-US" altLang="zh-CN" dirty="0">
                <a:latin typeface="微软雅黑" pitchFamily="34" charset="-122"/>
                <a:ea typeface="微软雅黑" pitchFamily="34" charset="-122"/>
              </a:rPr>
              <a:t>100 </a:t>
            </a:r>
            <a:r>
              <a:rPr lang="zh-CN" altLang="en-US" dirty="0">
                <a:latin typeface="微软雅黑" pitchFamily="34" charset="-122"/>
                <a:ea typeface="微软雅黑" pitchFamily="34" charset="-122"/>
              </a:rPr>
              <a:t>万元</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当然，置之不理也是一种方案</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0552701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349433" y="2192020"/>
            <a:ext cx="8972204"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当灾难来临时，这三种方案会有不同的结果</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若采取搬迁的方案，那么无论出现任何水情都不会遭受损失</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若采用修堤坝的方案，则仅当发生洪水时，因堤坝被冲垮而损失 </a:t>
            </a:r>
            <a:r>
              <a:rPr lang="en-US" altLang="zh-CN" dirty="0">
                <a:latin typeface="微软雅黑" pitchFamily="34" charset="-122"/>
                <a:ea typeface="微软雅黑" pitchFamily="34" charset="-122"/>
              </a:rPr>
              <a:t>8000 </a:t>
            </a:r>
            <a:r>
              <a:rPr lang="zh-CN" altLang="en-US" dirty="0">
                <a:latin typeface="微软雅黑" pitchFamily="34" charset="-122"/>
                <a:ea typeface="微软雅黑" pitchFamily="34" charset="-122"/>
              </a:rPr>
              <a:t>万元</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若采用最后的方案，那么当出现平水位时不遭受损失，发生高水位时损失部分产品 </a:t>
            </a:r>
            <a:r>
              <a:rPr lang="en-US" altLang="zh-CN" dirty="0">
                <a:latin typeface="微软雅黑" pitchFamily="34" charset="-122"/>
                <a:ea typeface="微软雅黑" pitchFamily="34" charset="-122"/>
              </a:rPr>
              <a:t>4000 </a:t>
            </a:r>
            <a:r>
              <a:rPr lang="zh-CN" altLang="en-US" dirty="0">
                <a:latin typeface="微软雅黑" pitchFamily="34" charset="-122"/>
                <a:ea typeface="微软雅黑" pitchFamily="34" charset="-122"/>
              </a:rPr>
              <a:t>万元，发生洪水时损失 </a:t>
            </a:r>
            <a:r>
              <a:rPr lang="en-US" altLang="zh-CN" dirty="0">
                <a:latin typeface="微软雅黑" pitchFamily="34" charset="-122"/>
                <a:ea typeface="微软雅黑" pitchFamily="34" charset="-122"/>
              </a:rPr>
              <a:t>8000 </a:t>
            </a:r>
            <a:r>
              <a:rPr lang="zh-CN" altLang="en-US" dirty="0">
                <a:latin typeface="微软雅黑" pitchFamily="34" charset="-122"/>
                <a:ea typeface="微软雅黑" pitchFamily="34" charset="-122"/>
              </a:rPr>
              <a:t>万元</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0333720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349433" y="2192020"/>
            <a:ext cx="8972204"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根据上述条件，为该工厂选择最佳的决策方案</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这个问题属于风险决策问题，可以通过比较各方案的损失大小来评定方案的优劣，损失最小者为最佳方案</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由于并不知道真正的水情，因此，每种方案的损失应计算其期望值</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4564851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349433" y="2192020"/>
            <a:ext cx="8972204" cy="3759200"/>
          </a:xfrm>
        </p:spPr>
        <p:txBody>
          <a:bodyPr>
            <a:noAutofit/>
          </a:bodyPr>
          <a:lstStyle/>
          <a:p>
            <a:pPr indent="648000" algn="l" fontAlgn="auto">
              <a:lnSpc>
                <a:spcPct val="140000"/>
              </a:lnSpc>
            </a:pPr>
            <a:r>
              <a:rPr lang="zh-CN" altLang="en-US" b="1" dirty="0">
                <a:latin typeface="微软雅黑" pitchFamily="34" charset="-122"/>
                <a:ea typeface="微软雅黑" pitchFamily="34" charset="-122"/>
              </a:rPr>
              <a:t>模型的建立和求解</a:t>
            </a:r>
            <a:r>
              <a:rPr lang="zh-CN" altLang="en-US" b="1"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把</a:t>
            </a:r>
            <a:r>
              <a:rPr lang="zh-CN" altLang="en-US" dirty="0">
                <a:latin typeface="微软雅黑" pitchFamily="34" charset="-122"/>
                <a:ea typeface="微软雅黑" pitchFamily="34" charset="-122"/>
              </a:rPr>
              <a:t>各种情况用决策树表示，其中</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表示</a:t>
            </a:r>
            <a:r>
              <a:rPr lang="zh-CN" altLang="en-US" dirty="0">
                <a:latin typeface="微软雅黑" pitchFamily="34" charset="-122"/>
                <a:ea typeface="微软雅黑" pitchFamily="34" charset="-122"/>
              </a:rPr>
              <a:t>决策点，从它引出的分枝成为方案分枝，分枝的数目就是方案的个数</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表示</a:t>
            </a:r>
            <a:r>
              <a:rPr lang="zh-CN" altLang="en-US" dirty="0">
                <a:latin typeface="微软雅黑" pitchFamily="34" charset="-122"/>
                <a:ea typeface="微软雅黑" pitchFamily="34" charset="-122"/>
              </a:rPr>
              <a:t>机会节点，从它引出的分枝称为概率分枝；一条概率分枝代表一种状态，标有相应发生的概率</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表示</a:t>
            </a:r>
            <a:r>
              <a:rPr lang="zh-CN" altLang="en-US" dirty="0">
                <a:latin typeface="微软雅黑" pitchFamily="34" charset="-122"/>
                <a:ea typeface="微软雅黑" pitchFamily="34" charset="-122"/>
              </a:rPr>
              <a:t>末梢节点，右边的数字代表各个方案在不同状态下的效益值</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560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0734" y="2918114"/>
            <a:ext cx="4333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3896" y="4060537"/>
            <a:ext cx="530225"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5358" y="5209309"/>
            <a:ext cx="407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8315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7661" y="2006708"/>
            <a:ext cx="6533283" cy="4297294"/>
          </a:xfrm>
          <a:prstGeom prst="rect">
            <a:avLst/>
          </a:prstGeom>
        </p:spPr>
      </p:pic>
    </p:spTree>
    <p:extLst>
      <p:ext uri="{BB962C8B-B14F-4D97-AF65-F5344CB8AC3E}">
        <p14:creationId xmlns:p14="http://schemas.microsoft.com/office/powerpoint/2010/main" val="10472819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5.1.2 </a:t>
            </a:r>
            <a:r>
              <a:rPr lang="zh-CN" altLang="en-US" sz="3200" dirty="0" smtClean="0">
                <a:latin typeface="微软雅黑" panose="020B0503020204020204" charset="-122"/>
                <a:ea typeface="微软雅黑" panose="020B0503020204020204" charset="-122"/>
              </a:rPr>
              <a:t>决策</a:t>
            </a:r>
            <a:r>
              <a:rPr lang="zh-CN" altLang="en-US" sz="3200" dirty="0">
                <a:latin typeface="微软雅黑" panose="020B0503020204020204" charset="-122"/>
                <a:ea typeface="微软雅黑" panose="020B0503020204020204" charset="-122"/>
              </a:rPr>
              <a:t>问题的三要素</a:t>
            </a:r>
          </a:p>
        </p:txBody>
      </p:sp>
      <p:sp>
        <p:nvSpPr>
          <p:cNvPr id="3" name="副标题 2"/>
          <p:cNvSpPr>
            <a:spLocks noGrp="1"/>
          </p:cNvSpPr>
          <p:nvPr>
            <p:ph type="subTitle" idx="1"/>
          </p:nvPr>
        </p:nvSpPr>
        <p:spPr>
          <a:xfrm>
            <a:off x="1737360" y="2192020"/>
            <a:ext cx="8716010" cy="3759200"/>
          </a:xfrm>
        </p:spPr>
        <p:txBody>
          <a:bodyPr>
            <a:normAutofit/>
          </a:bodyPr>
          <a:lstStyle/>
          <a:p>
            <a:pPr indent="648000" algn="just" fontAlgn="auto">
              <a:lnSpc>
                <a:spcPct val="140000"/>
              </a:lnSpc>
            </a:pPr>
            <a:r>
              <a:rPr lang="zh-CN" altLang="en-US" b="1" dirty="0">
                <a:latin typeface="微软雅黑" pitchFamily="34" charset="-122"/>
                <a:ea typeface="微软雅黑" pitchFamily="34" charset="-122"/>
              </a:rPr>
              <a:t>状态集</a:t>
            </a:r>
            <a:r>
              <a:rPr lang="zh-CN" altLang="en-US" dirty="0" smtClean="0">
                <a:latin typeface="微软雅黑" pitchFamily="34" charset="-122"/>
                <a:ea typeface="微软雅黑" pitchFamily="34" charset="-122"/>
              </a:rPr>
              <a:t>：把</a:t>
            </a:r>
            <a:r>
              <a:rPr lang="zh-CN" altLang="en-US" dirty="0">
                <a:latin typeface="微软雅黑" pitchFamily="34" charset="-122"/>
                <a:ea typeface="微软雅黑" pitchFamily="34" charset="-122"/>
              </a:rPr>
              <a:t>决策的对象称为一个系统，系统所处的不同情况称为状态</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将其数量化后得到状态变量</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所有状态构成的集合成为状态集，记</a:t>
            </a:r>
            <a:r>
              <a:rPr lang="zh-CN" altLang="en-US" dirty="0" smtClean="0">
                <a:latin typeface="微软雅黑" pitchFamily="34" charset="-122"/>
                <a:ea typeface="微软雅黑" pitchFamily="34" charset="-122"/>
              </a:rPr>
              <a:t>为</a:t>
            </a:r>
            <a:endParaRPr lang="en-US" altLang="zh-CN" dirty="0" smtClean="0">
              <a:latin typeface="微软雅黑" pitchFamily="34" charset="-122"/>
              <a:ea typeface="微软雅黑" pitchFamily="34" charset="-122"/>
            </a:endParaRPr>
          </a:p>
          <a:p>
            <a:pPr indent="648000" algn="just" fontAlgn="auto">
              <a:lnSpc>
                <a:spcPct val="140000"/>
              </a:lnSpc>
            </a:pPr>
            <a:endParaRPr lang="en-US" altLang="zh-CN" dirty="0">
              <a:latin typeface="微软雅黑" pitchFamily="34" charset="-122"/>
              <a:ea typeface="微软雅黑" pitchFamily="34" charset="-122"/>
            </a:endParaRPr>
          </a:p>
          <a:p>
            <a:pPr indent="648000" algn="just" fontAlgn="auto">
              <a:lnSpc>
                <a:spcPct val="140000"/>
              </a:lnSpc>
            </a:pPr>
            <a:r>
              <a:rPr lang="zh-CN" altLang="en-US" dirty="0" smtClean="0">
                <a:latin typeface="微软雅黑" pitchFamily="34" charset="-122"/>
                <a:ea typeface="微软雅黑" pitchFamily="34" charset="-122"/>
              </a:rPr>
              <a:t>其中</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是第</a:t>
            </a:r>
            <a:r>
              <a:rPr lang="en-US" altLang="zh-CN" dirty="0" smtClean="0">
                <a:latin typeface="微软雅黑" pitchFamily="34" charset="-122"/>
                <a:ea typeface="微软雅黑" pitchFamily="34" charset="-122"/>
              </a:rPr>
              <a:t>i</a:t>
            </a:r>
            <a:r>
              <a:rPr lang="zh-CN" altLang="en-US" dirty="0" smtClean="0">
                <a:latin typeface="微软雅黑" pitchFamily="34" charset="-122"/>
                <a:ea typeface="微软雅黑" pitchFamily="34" charset="-122"/>
              </a:rPr>
              <a:t>种</a:t>
            </a:r>
            <a:r>
              <a:rPr lang="zh-CN" altLang="en-US" dirty="0">
                <a:latin typeface="微软雅黑" pitchFamily="34" charset="-122"/>
                <a:ea typeface="微软雅黑" pitchFamily="34" charset="-122"/>
              </a:rPr>
              <a:t>状态的状态变量；</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33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1936" y="3609109"/>
            <a:ext cx="40481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650" y="4568104"/>
            <a:ext cx="4381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7014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349433" y="2192020"/>
            <a:ext cx="8972204"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在决策树上的计算式从右往左进行的，遇到机会节点，就计算该点的期望值，将结果标在节点的上方；遇到决策点，比较各方案分枝的效益期望值，决定优劣</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淘汰的打上 </a:t>
            </a:r>
            <a:r>
              <a:rPr lang="en-US" altLang="zh-CN" dirty="0" smtClean="0">
                <a:latin typeface="微软雅黑" pitchFamily="34" charset="-122"/>
                <a:ea typeface="微软雅黑" pitchFamily="34" charset="-122"/>
              </a:rPr>
              <a:t>“  ╳“  </a:t>
            </a:r>
            <a:r>
              <a:rPr lang="zh-CN" altLang="en-US" dirty="0">
                <a:latin typeface="微软雅黑" pitchFamily="34" charset="-122"/>
                <a:ea typeface="微软雅黑" pitchFamily="34" charset="-122"/>
              </a:rPr>
              <a:t>号，余下的为最佳方案，其效益期望值标在决策点旁</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3713431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5.2.1 </a:t>
            </a:r>
            <a:r>
              <a:rPr lang="zh-CN" altLang="en-US" sz="3200" dirty="0" smtClean="0">
                <a:latin typeface="微软雅黑" panose="020B0503020204020204" charset="-122"/>
                <a:ea typeface="微软雅黑" panose="020B0503020204020204" charset="-122"/>
              </a:rPr>
              <a:t>单</a:t>
            </a:r>
            <a:r>
              <a:rPr lang="zh-CN" altLang="en-US" sz="3200" dirty="0">
                <a:latin typeface="微软雅黑" panose="020B0503020204020204" charset="-122"/>
                <a:ea typeface="微软雅黑" panose="020B0503020204020204" charset="-122"/>
              </a:rPr>
              <a:t>目标决策</a:t>
            </a:r>
          </a:p>
        </p:txBody>
      </p:sp>
      <p:sp>
        <p:nvSpPr>
          <p:cNvPr id="3" name="副标题 2"/>
          <p:cNvSpPr>
            <a:spLocks noGrp="1"/>
          </p:cNvSpPr>
          <p:nvPr>
            <p:ph type="subTitle" idx="1"/>
          </p:nvPr>
        </p:nvSpPr>
        <p:spPr>
          <a:xfrm>
            <a:off x="1405804" y="1942638"/>
            <a:ext cx="8972204"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现在我们计算各点的期望值</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第一</a:t>
            </a:r>
            <a:r>
              <a:rPr lang="zh-CN" altLang="en-US" dirty="0">
                <a:latin typeface="微软雅黑" pitchFamily="34" charset="-122"/>
                <a:ea typeface="微软雅黑" pitchFamily="34" charset="-122"/>
              </a:rPr>
              <a:t>种方案是将厂址迁移，其损失为 </a:t>
            </a:r>
            <a:r>
              <a:rPr lang="en-US" altLang="zh-CN" dirty="0">
                <a:latin typeface="微软雅黑" pitchFamily="34" charset="-122"/>
                <a:ea typeface="微软雅黑" pitchFamily="34" charset="-122"/>
              </a:rPr>
              <a:t>2000 </a:t>
            </a:r>
            <a:r>
              <a:rPr lang="zh-CN" altLang="en-US" dirty="0">
                <a:latin typeface="微软雅黑" pitchFamily="34" charset="-122"/>
                <a:ea typeface="微软雅黑" pitchFamily="34" charset="-122"/>
              </a:rPr>
              <a:t>万元</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经过比较，工厂的最佳方案应该是修坝</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76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111" y="2686915"/>
            <a:ext cx="9629775"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226642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349433" y="2192020"/>
            <a:ext cx="8972204"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多目标决策问题的特点是目标多于一个、目标间无统一的衡量标准、各目标间存在矛盾性</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解决这些问题的方法很多，我们着重介绍</a:t>
            </a:r>
            <a:r>
              <a:rPr lang="zh-CN" altLang="en-US" dirty="0" smtClean="0">
                <a:latin typeface="微软雅黑" pitchFamily="34" charset="-122"/>
                <a:ea typeface="微软雅黑" pitchFamily="34" charset="-122"/>
              </a:rPr>
              <a:t>层次分析法（</a:t>
            </a:r>
            <a:r>
              <a:rPr lang="en-US" altLang="zh-CN" dirty="0">
                <a:latin typeface="微软雅黑" pitchFamily="34" charset="-122"/>
                <a:ea typeface="微软雅黑" pitchFamily="34" charset="-122"/>
              </a:rPr>
              <a:t>AHP</a:t>
            </a:r>
            <a:r>
              <a:rPr lang="zh-CN" altLang="en-US" dirty="0">
                <a:latin typeface="微软雅黑" pitchFamily="34" charset="-122"/>
                <a:ea typeface="微软雅黑" pitchFamily="34" charset="-122"/>
              </a:rPr>
              <a:t>）。这是一种定性分析预定量计算相结合的分析方法，在目标对象属性复杂时，采用层次分析法往往能取得较好的结果。</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3588351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349433" y="2192020"/>
            <a:ext cx="8972204"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在实际中，当问题的属性数量不太多时，人们容易判断出个属性之间的关系和差异。但是，当问题的属性数量较多时，人们的直观判断就可能出现偏差和错误。层次分析法是通过两两比较各属性之间的关系和差异，来判断各属性的重要程度。最突出的特点是分层比较、综合优化。</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14282041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7" y="2178165"/>
            <a:ext cx="9678785" cy="3759200"/>
          </a:xfrm>
        </p:spPr>
        <p:txBody>
          <a:bodyPr>
            <a:noAutofit/>
          </a:bodyPr>
          <a:lstStyle/>
          <a:p>
            <a:pPr indent="648000" algn="l" fontAlgn="auto">
              <a:lnSpc>
                <a:spcPct val="140000"/>
              </a:lnSpc>
            </a:pPr>
            <a:r>
              <a:rPr lang="zh-CN" altLang="en-US" b="1" dirty="0">
                <a:latin typeface="微软雅黑" pitchFamily="34" charset="-122"/>
                <a:ea typeface="微软雅黑" pitchFamily="34" charset="-122"/>
              </a:rPr>
              <a:t>例</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假期</a:t>
            </a:r>
            <a:r>
              <a:rPr lang="zh-CN" altLang="en-US" b="1" dirty="0" smtClean="0">
                <a:latin typeface="微软雅黑" pitchFamily="34" charset="-122"/>
                <a:ea typeface="微软雅黑" pitchFamily="34" charset="-122"/>
              </a:rPr>
              <a:t>旅游</a:t>
            </a:r>
            <a:endParaRPr lang="en-US" altLang="zh-CN" b="1"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假如有</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个旅游胜地</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供你选择，你会根据诸如景色、费用和居住、饮食、旅途条件等一些准则去反复比较这</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个候选地点</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首先，你会确定这些准则在你的心目中各占多大比重</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如果你经济宽绰、醉心旅游，自然看重景色条件，而平素俭朴或手头拮据的人则会优先考虑费用，中老年旅游者还会对居住、饮食等条件寄以较大关注</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40051036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7" y="2178165"/>
            <a:ext cx="8709767"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其次，你会就每一个准则将</a:t>
            </a: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个地点进行对比，譬如</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景色最好，</a:t>
            </a:r>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次之；</a:t>
            </a:r>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费用最低，</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次之；</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居住等条件较好等等</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最后，你要将这两个层次的比较判断进行综合，在</a:t>
            </a:r>
            <a:r>
              <a:rPr lang="en-US" altLang="zh-CN" dirty="0">
                <a:latin typeface="微软雅黑" pitchFamily="34" charset="-122"/>
                <a:ea typeface="微软雅黑" pitchFamily="34" charset="-122"/>
              </a:rPr>
              <a:t>A</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B</a:t>
            </a:r>
            <a:r>
              <a:rPr lang="zh-CN" altLang="en-US" dirty="0">
                <a:latin typeface="微软雅黑" pitchFamily="34" charset="-122"/>
                <a:ea typeface="微软雅黑" pitchFamily="34" charset="-122"/>
              </a:rPr>
              <a:t>、</a:t>
            </a:r>
            <a:r>
              <a:rPr lang="en-US" altLang="zh-CN" dirty="0">
                <a:latin typeface="微软雅黑" pitchFamily="34" charset="-122"/>
                <a:ea typeface="微软雅黑" pitchFamily="34" charset="-122"/>
              </a:rPr>
              <a:t>C</a:t>
            </a:r>
            <a:r>
              <a:rPr lang="zh-CN" altLang="en-US" dirty="0">
                <a:latin typeface="微软雅黑" pitchFamily="34" charset="-122"/>
                <a:ea typeface="微软雅黑" pitchFamily="34" charset="-122"/>
              </a:rPr>
              <a:t>中确定哪个作为最佳地点</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4024896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7" y="2178165"/>
            <a:ext cx="8709767" cy="3759200"/>
          </a:xfrm>
        </p:spPr>
        <p:txBody>
          <a:bodyPr>
            <a:noAutofit/>
          </a:bodyPr>
          <a:lstStyle/>
          <a:p>
            <a:pPr indent="648000" algn="l" fontAlgn="auto">
              <a:lnSpc>
                <a:spcPct val="140000"/>
              </a:lnSpc>
            </a:pPr>
            <a:r>
              <a:rPr lang="zh-CN" altLang="en-US" b="1" dirty="0">
                <a:latin typeface="微软雅黑" pitchFamily="34" charset="-122"/>
                <a:ea typeface="微软雅黑" pitchFamily="34" charset="-122"/>
              </a:rPr>
              <a:t>层次分析法的基本</a:t>
            </a:r>
            <a:r>
              <a:rPr lang="zh-CN" altLang="en-US" b="1" dirty="0" smtClean="0">
                <a:latin typeface="微软雅黑" pitchFamily="34" charset="-122"/>
                <a:ea typeface="微软雅黑" pitchFamily="34" charset="-122"/>
              </a:rPr>
              <a:t>步骤</a:t>
            </a:r>
            <a:endParaRPr lang="en-US" altLang="zh-CN" b="1" dirty="0">
              <a:latin typeface="微软雅黑" pitchFamily="34" charset="-122"/>
              <a:ea typeface="微软雅黑" pitchFamily="34" charset="-122"/>
            </a:endParaRPr>
          </a:p>
          <a:p>
            <a:pPr indent="648000" algn="l" fontAlgn="auto">
              <a:lnSpc>
                <a:spcPct val="140000"/>
              </a:lnSpc>
            </a:pPr>
            <a:r>
              <a:rPr lang="en-US" altLang="zh-CN" dirty="0" smtClean="0">
                <a:latin typeface="微软雅黑" pitchFamily="34" charset="-122"/>
                <a:ea typeface="微软雅黑" pitchFamily="34" charset="-122"/>
              </a:rPr>
              <a:t>(</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建立层次结构模型</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在深入分析实际问题的基础上，将有关的各个因素按照不同属性自上而下地分解成若干层次，同一层的诸因素从属于上一层的因素或对上层因素有影响，同时又支配下一层的因素或受到下层因素的作用</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42396263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8" y="2178165"/>
            <a:ext cx="3624348" cy="3759200"/>
          </a:xfrm>
        </p:spPr>
        <p:txBody>
          <a:bodyPr>
            <a:noAutofit/>
          </a:bodyPr>
          <a:lstStyle/>
          <a:p>
            <a:pPr indent="648000" algn="l" fontAlgn="auto">
              <a:lnSpc>
                <a:spcPct val="140000"/>
              </a:lnSpc>
            </a:pPr>
            <a:r>
              <a:rPr lang="zh-CN" altLang="en-US" dirty="0" smtClean="0">
                <a:latin typeface="微软雅黑" pitchFamily="34" charset="-122"/>
                <a:ea typeface="微软雅黑" pitchFamily="34" charset="-122"/>
              </a:rPr>
              <a:t>最</a:t>
            </a:r>
            <a:r>
              <a:rPr lang="zh-CN" altLang="en-US" dirty="0">
                <a:latin typeface="微软雅黑" pitchFamily="34" charset="-122"/>
                <a:ea typeface="微软雅黑" pitchFamily="34" charset="-122"/>
              </a:rPr>
              <a:t>上层为目标层，通常只有</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个因素，最下层通常为方案或对象层，中间可以有一个或几个层次，通常为准则或指标层</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当准则过多时</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譬如多于</a:t>
            </a:r>
            <a:r>
              <a:rPr lang="en-US" altLang="zh-CN" dirty="0">
                <a:latin typeface="微软雅黑" pitchFamily="34" charset="-122"/>
                <a:ea typeface="微软雅黑" pitchFamily="34" charset="-122"/>
              </a:rPr>
              <a:t>9</a:t>
            </a:r>
            <a:r>
              <a:rPr lang="zh-CN" altLang="en-US" dirty="0">
                <a:latin typeface="微软雅黑" pitchFamily="34" charset="-122"/>
                <a:ea typeface="微软雅黑" pitchFamily="34" charset="-122"/>
              </a:rPr>
              <a:t>个</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应进一步分解出子准则层</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5374" y="1848751"/>
            <a:ext cx="7286626" cy="3999599"/>
          </a:xfrm>
          <a:prstGeom prst="rect">
            <a:avLst/>
          </a:prstGeom>
        </p:spPr>
      </p:pic>
    </p:spTree>
    <p:extLst>
      <p:ext uri="{BB962C8B-B14F-4D97-AF65-F5344CB8AC3E}">
        <p14:creationId xmlns:p14="http://schemas.microsoft.com/office/powerpoint/2010/main" val="9214942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7" y="2178165"/>
            <a:ext cx="8709767" cy="3759200"/>
          </a:xfrm>
        </p:spPr>
        <p:txBody>
          <a:bodyPr>
            <a:noAutofit/>
          </a:bodyPr>
          <a:lstStyle/>
          <a:p>
            <a:pPr indent="648000" algn="l"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构造判断</a:t>
            </a:r>
            <a:r>
              <a:rPr lang="zh-CN" altLang="en-US" dirty="0" smtClean="0">
                <a:latin typeface="微软雅黑" pitchFamily="34" charset="-122"/>
                <a:ea typeface="微软雅黑" pitchFamily="34" charset="-122"/>
              </a:rPr>
              <a:t>矩阵</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设某层有</a:t>
            </a: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个因素，要比较它们对上一层某一准则（或目标）的影响程度</a:t>
            </a:r>
            <a:r>
              <a:rPr lang="zh-CN" altLang="en-US" dirty="0" smtClean="0">
                <a:latin typeface="微软雅黑" pitchFamily="34" charset="-122"/>
                <a:ea typeface="微软雅黑" pitchFamily="34" charset="-122"/>
              </a:rPr>
              <a:t>，确定</a:t>
            </a:r>
            <a:r>
              <a:rPr lang="zh-CN" altLang="en-US" dirty="0">
                <a:latin typeface="微软雅黑" pitchFamily="34" charset="-122"/>
                <a:ea typeface="微软雅黑" pitchFamily="34" charset="-122"/>
              </a:rPr>
              <a:t>在该层中相对于某一准则所占的比重</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即把</a:t>
            </a: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个因素对上层某一目标的影响程度排序</a:t>
            </a:r>
            <a:r>
              <a:rPr lang="en-US" altLang="zh-CN" dirty="0">
                <a:latin typeface="微软雅黑" pitchFamily="34" charset="-122"/>
                <a:ea typeface="微软雅黑" pitchFamily="34" charset="-122"/>
              </a:rPr>
              <a:t>.</a:t>
            </a:r>
          </a:p>
          <a:p>
            <a:pPr indent="648000" algn="l" fontAlgn="auto">
              <a:lnSpc>
                <a:spcPct val="140000"/>
              </a:lnSpc>
            </a:pP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个</a:t>
            </a:r>
            <a:r>
              <a:rPr lang="zh-CN" altLang="en-US" dirty="0" smtClean="0">
                <a:latin typeface="微软雅黑" pitchFamily="34" charset="-122"/>
                <a:ea typeface="微软雅黑" pitchFamily="34" charset="-122"/>
              </a:rPr>
              <a:t>元素</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两两</a:t>
            </a:r>
            <a:r>
              <a:rPr lang="zh-CN" altLang="en-US" dirty="0">
                <a:latin typeface="微软雅黑" pitchFamily="34" charset="-122"/>
                <a:ea typeface="微软雅黑" pitchFamily="34" charset="-122"/>
              </a:rPr>
              <a:t>比较其重要性共要</a:t>
            </a:r>
            <a:r>
              <a:rPr lang="zh-CN" altLang="en-US" dirty="0" smtClean="0">
                <a:latin typeface="微软雅黑" pitchFamily="34" charset="-122"/>
                <a:ea typeface="微软雅黑" pitchFamily="34" charset="-122"/>
              </a:rPr>
              <a:t>比较</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次</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86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4272" y="4599709"/>
            <a:ext cx="227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09363" y="4509221"/>
            <a:ext cx="1066800"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84236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7" y="2178165"/>
            <a:ext cx="8709767"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本来</a:t>
            </a: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个元素比较</a:t>
            </a:r>
            <a:r>
              <a:rPr lang="en-US" altLang="zh-CN" dirty="0">
                <a:latin typeface="微软雅黑" pitchFamily="34" charset="-122"/>
                <a:ea typeface="微软雅黑" pitchFamily="34" charset="-122"/>
              </a:rPr>
              <a:t>n-1</a:t>
            </a:r>
            <a:r>
              <a:rPr lang="zh-CN" altLang="en-US" dirty="0">
                <a:latin typeface="微软雅黑" pitchFamily="34" charset="-122"/>
                <a:ea typeface="微软雅黑" pitchFamily="34" charset="-122"/>
              </a:rPr>
              <a:t>次，即可确定顺序，为什么要</a:t>
            </a:r>
            <a:r>
              <a:rPr lang="zh-CN" altLang="en-US" dirty="0" smtClean="0">
                <a:latin typeface="微软雅黑" pitchFamily="34" charset="-122"/>
                <a:ea typeface="微软雅黑" pitchFamily="34" charset="-122"/>
              </a:rPr>
              <a:t>比较</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次</a:t>
            </a:r>
            <a:r>
              <a:rPr lang="zh-CN" altLang="en-US" dirty="0">
                <a:latin typeface="微软雅黑" pitchFamily="34" charset="-122"/>
                <a:ea typeface="微软雅黑" pitchFamily="34" charset="-122"/>
              </a:rPr>
              <a:t>呢？这是由事物的复杂度和决策人的局限性决定的，事实证明，</a:t>
            </a:r>
            <a:r>
              <a:rPr lang="en-US" altLang="zh-CN" dirty="0">
                <a:latin typeface="微软雅黑" pitchFamily="34" charset="-122"/>
                <a:ea typeface="微软雅黑" pitchFamily="34" charset="-122"/>
              </a:rPr>
              <a:t>n</a:t>
            </a:r>
            <a:r>
              <a:rPr lang="zh-CN" altLang="en-US" dirty="0">
                <a:latin typeface="微软雅黑" pitchFamily="34" charset="-122"/>
                <a:ea typeface="微软雅黑" pitchFamily="34" charset="-122"/>
              </a:rPr>
              <a:t>个元素按重要性</a:t>
            </a:r>
            <a:r>
              <a:rPr lang="zh-CN" altLang="en-US" dirty="0" smtClean="0">
                <a:latin typeface="微软雅黑" pitchFamily="34" charset="-122"/>
                <a:ea typeface="微软雅黑" pitchFamily="34" charset="-122"/>
              </a:rPr>
              <a:t>只有两两</a:t>
            </a:r>
            <a:r>
              <a:rPr lang="zh-CN" altLang="en-US" dirty="0">
                <a:latin typeface="微软雅黑" pitchFamily="34" charset="-122"/>
                <a:ea typeface="微软雅黑" pitchFamily="34" charset="-122"/>
              </a:rPr>
              <a:t>比较，才能揭示重要性的内在规律，仅仅比较</a:t>
            </a:r>
            <a:r>
              <a:rPr lang="en-US" altLang="zh-CN" dirty="0">
                <a:latin typeface="微软雅黑" pitchFamily="34" charset="-122"/>
                <a:ea typeface="微软雅黑" pitchFamily="34" charset="-122"/>
              </a:rPr>
              <a:t>n-1</a:t>
            </a:r>
            <a:r>
              <a:rPr lang="zh-CN" altLang="en-US" dirty="0">
                <a:latin typeface="微软雅黑" pitchFamily="34" charset="-122"/>
                <a:ea typeface="微软雅黑" pitchFamily="34" charset="-122"/>
              </a:rPr>
              <a:t>次是决然不行的，因为只比较</a:t>
            </a:r>
            <a:r>
              <a:rPr lang="en-US" altLang="zh-CN" dirty="0">
                <a:latin typeface="微软雅黑" pitchFamily="34" charset="-122"/>
                <a:ea typeface="微软雅黑" pitchFamily="34" charset="-122"/>
              </a:rPr>
              <a:t>n-1</a:t>
            </a:r>
            <a:r>
              <a:rPr lang="zh-CN" altLang="en-US" dirty="0">
                <a:latin typeface="微软雅黑" pitchFamily="34" charset="-122"/>
                <a:ea typeface="微软雅黑" pitchFamily="34" charset="-122"/>
              </a:rPr>
              <a:t>次</a:t>
            </a:r>
            <a:r>
              <a:rPr lang="zh-CN" altLang="en-US" dirty="0" smtClean="0">
                <a:latin typeface="微软雅黑" pitchFamily="34" charset="-122"/>
                <a:ea typeface="微软雅黑" pitchFamily="34" charset="-122"/>
              </a:rPr>
              <a:t>，其中</a:t>
            </a:r>
            <a:r>
              <a:rPr lang="zh-CN" altLang="en-US" dirty="0">
                <a:latin typeface="微软雅黑" pitchFamily="34" charset="-122"/>
                <a:ea typeface="微软雅黑" pitchFamily="34" charset="-122"/>
              </a:rPr>
              <a:t>若有一次失误，则</a:t>
            </a:r>
            <a:r>
              <a:rPr lang="zh-CN" altLang="en-US" dirty="0" smtClean="0">
                <a:latin typeface="微软雅黑" pitchFamily="34" charset="-122"/>
                <a:ea typeface="微软雅黑" pitchFamily="34" charset="-122"/>
              </a:rPr>
              <a:t>排序就</a:t>
            </a:r>
            <a:r>
              <a:rPr lang="zh-CN" altLang="en-US" dirty="0">
                <a:latin typeface="微软雅黑" pitchFamily="34" charset="-122"/>
                <a:ea typeface="微软雅黑" pitchFamily="34" charset="-122"/>
              </a:rPr>
              <a:t>将遭到破坏</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因此两两比较可减少失误</a:t>
            </a:r>
            <a:r>
              <a:rPr lang="en-US" altLang="zh-CN" dirty="0" smtClean="0">
                <a:latin typeface="微软雅黑" pitchFamily="34" charset="-122"/>
                <a:ea typeface="微软雅黑" pitchFamily="34" charset="-122"/>
              </a:rPr>
              <a:t>.</a:t>
            </a:r>
          </a:p>
          <a:p>
            <a:pPr indent="648000" algn="l" fontAlgn="auto">
              <a:lnSpc>
                <a:spcPct val="140000"/>
              </a:lnSpc>
            </a:pPr>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i</a:t>
            </a:r>
            <a:r>
              <a:rPr lang="zh-CN" altLang="en-US" dirty="0" smtClean="0">
                <a:latin typeface="微软雅黑" pitchFamily="34" charset="-122"/>
                <a:ea typeface="微软雅黑" pitchFamily="34" charset="-122"/>
              </a:rPr>
              <a:t>个元素</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与第</a:t>
            </a:r>
            <a:r>
              <a:rPr lang="en-US" altLang="zh-CN" dirty="0" smtClean="0">
                <a:latin typeface="微软雅黑" pitchFamily="34" charset="-122"/>
                <a:ea typeface="微软雅黑" pitchFamily="34" charset="-122"/>
              </a:rPr>
              <a:t>j</a:t>
            </a:r>
            <a:r>
              <a:rPr lang="zh-CN" altLang="en-US" dirty="0" smtClean="0">
                <a:latin typeface="微软雅黑" pitchFamily="34" charset="-122"/>
                <a:ea typeface="微软雅黑" pitchFamily="34" charset="-122"/>
              </a:rPr>
              <a:t>个元素</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重要性</a:t>
            </a:r>
            <a:r>
              <a:rPr lang="zh-CN" altLang="en-US" dirty="0">
                <a:latin typeface="微软雅黑" pitchFamily="34" charset="-122"/>
                <a:ea typeface="微软雅黑" pitchFamily="34" charset="-122"/>
              </a:rPr>
              <a:t>之比</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         AHP</a:t>
            </a:r>
            <a:r>
              <a:rPr lang="zh-CN" altLang="en-US" dirty="0">
                <a:latin typeface="微软雅黑" pitchFamily="34" charset="-122"/>
                <a:ea typeface="微软雅黑" pitchFamily="34" charset="-122"/>
              </a:rPr>
              <a:t>采用</a:t>
            </a:r>
            <a:r>
              <a:rPr lang="en-US" altLang="zh-CN" dirty="0">
                <a:latin typeface="微软雅黑" pitchFamily="34" charset="-122"/>
                <a:ea typeface="微软雅黑" pitchFamily="34" charset="-122"/>
              </a:rPr>
              <a:t>1-9</a:t>
            </a:r>
            <a:r>
              <a:rPr lang="zh-CN" altLang="en-US" dirty="0">
                <a:latin typeface="微软雅黑" pitchFamily="34" charset="-122"/>
                <a:ea typeface="微软雅黑" pitchFamily="34" charset="-122"/>
              </a:rPr>
              <a:t>比例标度来</a:t>
            </a:r>
            <a:r>
              <a:rPr lang="zh-CN" altLang="en-US" dirty="0" smtClean="0">
                <a:latin typeface="微软雅黑" pitchFamily="34" charset="-122"/>
                <a:ea typeface="微软雅黑" pitchFamily="34" charset="-122"/>
              </a:rPr>
              <a:t>确定</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这</a:t>
            </a:r>
            <a:r>
              <a:rPr lang="zh-CN" altLang="en-US" dirty="0">
                <a:latin typeface="微软雅黑" pitchFamily="34" charset="-122"/>
                <a:ea typeface="微软雅黑" pitchFamily="34" charset="-122"/>
              </a:rPr>
              <a:t>是</a:t>
            </a:r>
            <a:r>
              <a:rPr lang="en-US" altLang="zh-CN" dirty="0">
                <a:latin typeface="微软雅黑" pitchFamily="34" charset="-122"/>
                <a:ea typeface="微软雅黑" pitchFamily="34" charset="-122"/>
              </a:rPr>
              <a:t>AHP</a:t>
            </a:r>
            <a:r>
              <a:rPr lang="zh-CN" altLang="en-US" dirty="0">
                <a:latin typeface="微软雅黑" pitchFamily="34" charset="-122"/>
                <a:ea typeface="微软雅黑" pitchFamily="34" charset="-122"/>
              </a:rPr>
              <a:t>的特点，也是优点</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296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4854" y="2224809"/>
            <a:ext cx="1066800"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8175" y="4960361"/>
            <a:ext cx="41910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02815" y="4960361"/>
            <a:ext cx="42862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8004" y="4960361"/>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3421" y="5534890"/>
            <a:ext cx="63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592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5.1.2 </a:t>
            </a:r>
            <a:r>
              <a:rPr lang="zh-CN" altLang="en-US" sz="3200" dirty="0" smtClean="0">
                <a:latin typeface="微软雅黑" panose="020B0503020204020204" charset="-122"/>
                <a:ea typeface="微软雅黑" panose="020B0503020204020204" charset="-122"/>
              </a:rPr>
              <a:t>决策</a:t>
            </a:r>
            <a:r>
              <a:rPr lang="zh-CN" altLang="en-US" sz="3200" dirty="0">
                <a:latin typeface="微软雅黑" panose="020B0503020204020204" charset="-122"/>
                <a:ea typeface="微软雅黑" panose="020B0503020204020204" charset="-122"/>
              </a:rPr>
              <a:t>问题的三要素</a:t>
            </a:r>
          </a:p>
        </p:txBody>
      </p:sp>
      <p:sp>
        <p:nvSpPr>
          <p:cNvPr id="3" name="副标题 2"/>
          <p:cNvSpPr>
            <a:spLocks noGrp="1"/>
          </p:cNvSpPr>
          <p:nvPr>
            <p:ph type="subTitle" idx="1"/>
          </p:nvPr>
        </p:nvSpPr>
        <p:spPr>
          <a:xfrm>
            <a:off x="1737360" y="2192020"/>
            <a:ext cx="8716010" cy="3759200"/>
          </a:xfrm>
        </p:spPr>
        <p:txBody>
          <a:bodyPr>
            <a:normAutofit/>
          </a:bodyPr>
          <a:lstStyle/>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表示</a:t>
            </a:r>
            <a:r>
              <a:rPr lang="zh-CN" altLang="en-US" dirty="0">
                <a:latin typeface="微软雅黑" pitchFamily="34" charset="-122"/>
                <a:ea typeface="微软雅黑" pitchFamily="34" charset="-122"/>
              </a:rPr>
              <a:t>各种状态出现的概率，</a:t>
            </a:r>
            <a:r>
              <a:rPr lang="zh-CN" altLang="en-US" dirty="0" smtClean="0">
                <a:latin typeface="微软雅黑" pitchFamily="34" charset="-122"/>
                <a:ea typeface="微软雅黑" pitchFamily="34" charset="-122"/>
              </a:rPr>
              <a:t>其中</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表示第</a:t>
            </a:r>
            <a:r>
              <a:rPr lang="en-US" altLang="zh-CN" dirty="0" smtClean="0">
                <a:latin typeface="微软雅黑" pitchFamily="34" charset="-122"/>
                <a:ea typeface="微软雅黑" pitchFamily="34" charset="-122"/>
              </a:rPr>
              <a:t>i</a:t>
            </a:r>
            <a:r>
              <a:rPr lang="zh-CN" altLang="en-US" dirty="0" smtClean="0">
                <a:latin typeface="微软雅黑" pitchFamily="34" charset="-122"/>
                <a:ea typeface="微软雅黑" pitchFamily="34" charset="-122"/>
              </a:rPr>
              <a:t>种状态     发生</a:t>
            </a:r>
            <a:r>
              <a:rPr lang="zh-CN" altLang="en-US" dirty="0">
                <a:latin typeface="微软雅黑" pitchFamily="34" charset="-122"/>
                <a:ea typeface="微软雅黑" pitchFamily="34" charset="-122"/>
              </a:rPr>
              <a:t>的概率</a:t>
            </a:r>
            <a:r>
              <a:rPr lang="en-US" altLang="zh-CN" dirty="0">
                <a:latin typeface="微软雅黑" pitchFamily="34" charset="-122"/>
                <a:ea typeface="微软雅黑" pitchFamily="34" charset="-122"/>
              </a:rPr>
              <a:t>.</a:t>
            </a:r>
          </a:p>
          <a:p>
            <a:pPr indent="648000" algn="l" fontAlgn="auto">
              <a:lnSpc>
                <a:spcPct val="140000"/>
              </a:lnSpc>
            </a:pPr>
            <a:r>
              <a:rPr lang="zh-CN" altLang="en-US" b="1" dirty="0" smtClean="0">
                <a:latin typeface="微软雅黑" pitchFamily="34" charset="-122"/>
                <a:ea typeface="微软雅黑" pitchFamily="34" charset="-122"/>
              </a:rPr>
              <a:t>决策</a:t>
            </a:r>
            <a:r>
              <a:rPr lang="zh-CN" altLang="en-US" b="1" dirty="0">
                <a:latin typeface="微软雅黑" pitchFamily="34" charset="-122"/>
                <a:ea typeface="微软雅黑" pitchFamily="34" charset="-122"/>
              </a:rPr>
              <a:t>集</a:t>
            </a:r>
            <a:r>
              <a:rPr lang="zh-CN" altLang="en-US" dirty="0" smtClean="0">
                <a:latin typeface="微软雅黑" pitchFamily="34" charset="-122"/>
                <a:ea typeface="微软雅黑" pitchFamily="34" charset="-122"/>
              </a:rPr>
              <a:t>：为</a:t>
            </a:r>
            <a:r>
              <a:rPr lang="zh-CN" altLang="en-US" dirty="0">
                <a:latin typeface="微软雅黑" pitchFamily="34" charset="-122"/>
                <a:ea typeface="微软雅黑" pitchFamily="34" charset="-122"/>
              </a:rPr>
              <a:t>达到某种目的而选择的行动方案成为方案；将其数量化后成为决策变量，记</a:t>
            </a:r>
            <a:r>
              <a:rPr lang="zh-CN" altLang="en-US" dirty="0" smtClean="0">
                <a:latin typeface="微软雅黑" pitchFamily="34" charset="-122"/>
                <a:ea typeface="微软雅黑" pitchFamily="34" charset="-122"/>
              </a:rPr>
              <a:t>为</a:t>
            </a:r>
            <a:r>
              <a:rPr lang="en-US" altLang="zh-CN" dirty="0" smtClean="0">
                <a:latin typeface="微软雅黑" pitchFamily="34" charset="-122"/>
                <a:ea typeface="微软雅黑" pitchFamily="34" charset="-122"/>
              </a:rPr>
              <a:t>s. </a:t>
            </a:r>
            <a:r>
              <a:rPr lang="zh-CN" altLang="en-US" dirty="0">
                <a:latin typeface="微软雅黑" pitchFamily="34" charset="-122"/>
                <a:ea typeface="微软雅黑" pitchFamily="34" charset="-122"/>
              </a:rPr>
              <a:t>决策变量的集合称为决策集，记为</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0620" y="2168236"/>
            <a:ext cx="51911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7790" y="2847975"/>
            <a:ext cx="9810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51028" y="2938462"/>
            <a:ext cx="381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0620" y="5124450"/>
            <a:ext cx="320992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0667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07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25" y="1437593"/>
            <a:ext cx="8334375"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843452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7" y="2178165"/>
            <a:ext cx="8709767"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设目标 </a:t>
            </a:r>
            <a:r>
              <a:rPr lang="en-US" altLang="zh-CN" dirty="0" smtClean="0">
                <a:latin typeface="微软雅黑" pitchFamily="34" charset="-122"/>
                <a:ea typeface="微软雅黑" pitchFamily="34" charset="-122"/>
              </a:rPr>
              <a:t>Z </a:t>
            </a:r>
            <a:r>
              <a:rPr lang="zh-CN" altLang="en-US" dirty="0">
                <a:latin typeface="微软雅黑" pitchFamily="34" charset="-122"/>
                <a:ea typeface="微软雅黑" pitchFamily="34" charset="-122"/>
              </a:rPr>
              <a:t>有 </a:t>
            </a:r>
            <a:r>
              <a:rPr lang="en-US" altLang="zh-CN" dirty="0" smtClean="0">
                <a:latin typeface="微软雅黑" pitchFamily="34" charset="-122"/>
                <a:ea typeface="微软雅黑" pitchFamily="34" charset="-122"/>
              </a:rPr>
              <a:t>n </a:t>
            </a:r>
            <a:r>
              <a:rPr lang="zh-CN" altLang="en-US" dirty="0">
                <a:latin typeface="微软雅黑" pitchFamily="34" charset="-122"/>
                <a:ea typeface="微软雅黑" pitchFamily="34" charset="-122"/>
              </a:rPr>
              <a:t>项</a:t>
            </a:r>
            <a:r>
              <a:rPr lang="zh-CN" altLang="en-US" dirty="0" smtClean="0">
                <a:latin typeface="微软雅黑" pitchFamily="34" charset="-122"/>
                <a:ea typeface="微软雅黑" pitchFamily="34" charset="-122"/>
              </a:rPr>
              <a:t>因素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它们</a:t>
            </a:r>
            <a:r>
              <a:rPr lang="zh-CN" altLang="en-US" dirty="0">
                <a:latin typeface="微软雅黑" pitchFamily="34" charset="-122"/>
                <a:ea typeface="微软雅黑" pitchFamily="34" charset="-122"/>
              </a:rPr>
              <a:t>的权重分别为 </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它</a:t>
            </a:r>
            <a:r>
              <a:rPr lang="zh-CN" altLang="en-US" dirty="0">
                <a:latin typeface="微软雅黑" pitchFamily="34" charset="-122"/>
                <a:ea typeface="微软雅黑" pitchFamily="34" charset="-122"/>
              </a:rPr>
              <a:t>被称为判断矩阵</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它表示因素间的相对重要程度</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若 </a:t>
            </a:r>
            <a:r>
              <a:rPr lang="en-US" altLang="zh-CN" dirty="0" smtClean="0">
                <a:latin typeface="微软雅黑" pitchFamily="34" charset="-122"/>
                <a:ea typeface="微软雅黑" pitchFamily="34" charset="-122"/>
              </a:rPr>
              <a:t>A </a:t>
            </a:r>
            <a:r>
              <a:rPr lang="zh-CN" altLang="en-US" dirty="0" smtClean="0">
                <a:latin typeface="微软雅黑" pitchFamily="34" charset="-122"/>
                <a:ea typeface="微软雅黑" pitchFamily="34" charset="-122"/>
              </a:rPr>
              <a:t>满足</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则 </a:t>
            </a:r>
            <a:r>
              <a:rPr lang="en-US" altLang="zh-CN" dirty="0" smtClean="0">
                <a:latin typeface="微软雅黑" pitchFamily="34" charset="-122"/>
                <a:ea typeface="微软雅黑" pitchFamily="34" charset="-122"/>
              </a:rPr>
              <a:t>A </a:t>
            </a:r>
            <a:r>
              <a:rPr lang="zh-CN" altLang="en-US" dirty="0">
                <a:latin typeface="微软雅黑" pitchFamily="34" charset="-122"/>
                <a:ea typeface="微软雅黑" pitchFamily="34" charset="-122"/>
              </a:rPr>
              <a:t>称为一致性矩阵</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b="1" dirty="0" smtClean="0">
                <a:latin typeface="微软雅黑" pitchFamily="34" charset="-122"/>
                <a:ea typeface="微软雅黑" pitchFamily="34" charset="-122"/>
              </a:rPr>
              <a:t>命题</a:t>
            </a:r>
            <a:r>
              <a:rPr lang="zh-CN" altLang="en-US" dirty="0" smtClean="0">
                <a:latin typeface="微软雅黑" pitchFamily="34" charset="-122"/>
                <a:ea typeface="微软雅黑" pitchFamily="34" charset="-122"/>
              </a:rPr>
              <a:t>：一致性</a:t>
            </a:r>
            <a:r>
              <a:rPr lang="zh-CN" altLang="en-US" dirty="0">
                <a:latin typeface="微软雅黑" pitchFamily="34" charset="-122"/>
                <a:ea typeface="微软雅黑" pitchFamily="34" charset="-122"/>
              </a:rPr>
              <a:t>矩阵 </a:t>
            </a:r>
            <a:r>
              <a:rPr lang="en-US" altLang="zh-CN" dirty="0" smtClean="0">
                <a:latin typeface="微软雅黑" pitchFamily="34" charset="-122"/>
                <a:ea typeface="微软雅黑" pitchFamily="34" charset="-122"/>
              </a:rPr>
              <a:t>A </a:t>
            </a:r>
            <a:r>
              <a:rPr lang="zh-CN" altLang="en-US" dirty="0">
                <a:latin typeface="微软雅黑" pitchFamily="34" charset="-122"/>
                <a:ea typeface="微软雅黑" pitchFamily="34" charset="-122"/>
              </a:rPr>
              <a:t>具有唯一的最大特征根 </a:t>
            </a: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n </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174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7961" y="2257425"/>
            <a:ext cx="30194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8374" y="2771775"/>
            <a:ext cx="77152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9179" y="3794414"/>
            <a:ext cx="71056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7386" y="5093711"/>
            <a:ext cx="13811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18577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7" y="2178165"/>
            <a:ext cx="8709767"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人们用指标 </a:t>
            </a:r>
            <a:r>
              <a:rPr lang="en-US" altLang="zh-CN" dirty="0" smtClean="0">
                <a:latin typeface="微软雅黑" pitchFamily="34" charset="-122"/>
                <a:ea typeface="微软雅黑" pitchFamily="34" charset="-122"/>
              </a:rPr>
              <a:t>CR=CI/RI </a:t>
            </a:r>
            <a:r>
              <a:rPr lang="zh-CN" altLang="en-US" dirty="0">
                <a:latin typeface="微软雅黑" pitchFamily="34" charset="-122"/>
                <a:ea typeface="微软雅黑" pitchFamily="34" charset="-122"/>
              </a:rPr>
              <a:t>来检验判断矩阵的一致性，其中 </a:t>
            </a:r>
            <a:r>
              <a:rPr lang="en-US" altLang="zh-CN" dirty="0" smtClean="0">
                <a:latin typeface="微软雅黑" pitchFamily="34" charset="-122"/>
                <a:ea typeface="微软雅黑" pitchFamily="34" charset="-122"/>
              </a:rPr>
              <a:t>             </a:t>
            </a:r>
          </a:p>
          <a:p>
            <a:pPr indent="648000" algn="l" fontAlgn="auto">
              <a:lnSpc>
                <a:spcPct val="140000"/>
              </a:lnSpc>
            </a:pP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RI </a:t>
            </a:r>
            <a:r>
              <a:rPr lang="zh-CN" altLang="en-US" dirty="0">
                <a:latin typeface="微软雅黑" pitchFamily="34" charset="-122"/>
                <a:ea typeface="微软雅黑" pitchFamily="34" charset="-122"/>
              </a:rPr>
              <a:t>由表给出</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若 </a:t>
            </a:r>
            <a:r>
              <a:rPr lang="en-US" altLang="zh-CN" dirty="0" smtClean="0">
                <a:latin typeface="微软雅黑" pitchFamily="34" charset="-122"/>
                <a:ea typeface="微软雅黑" pitchFamily="34" charset="-122"/>
              </a:rPr>
              <a:t>CR&lt;0.1 </a:t>
            </a:r>
            <a:r>
              <a:rPr lang="zh-CN" altLang="en-US" dirty="0">
                <a:latin typeface="微软雅黑" pitchFamily="34" charset="-122"/>
                <a:ea typeface="微软雅黑" pitchFamily="34" charset="-122"/>
              </a:rPr>
              <a:t>，则认为矩阵具有满意的一致性</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27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5081" y="2799052"/>
            <a:ext cx="265747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5845" y="4130819"/>
            <a:ext cx="11467732" cy="1217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19610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8" y="2178165"/>
            <a:ext cx="8473440"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判断</a:t>
            </a:r>
            <a:r>
              <a:rPr lang="zh-CN" altLang="en-US" dirty="0" smtClean="0">
                <a:latin typeface="微软雅黑" pitchFamily="34" charset="-122"/>
                <a:ea typeface="微软雅黑" pitchFamily="34" charset="-122"/>
              </a:rPr>
              <a:t>矩阵</a:t>
            </a:r>
            <a:r>
              <a:rPr lang="en-US" altLang="zh-CN"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对应</a:t>
            </a:r>
            <a:r>
              <a:rPr lang="zh-CN" altLang="en-US" dirty="0">
                <a:latin typeface="微软雅黑" pitchFamily="34" charset="-122"/>
                <a:ea typeface="微软雅黑" pitchFamily="34" charset="-122"/>
              </a:rPr>
              <a:t>于最大</a:t>
            </a:r>
            <a:r>
              <a:rPr lang="zh-CN" altLang="en-US" dirty="0" smtClean="0">
                <a:latin typeface="微软雅黑" pitchFamily="34" charset="-122"/>
                <a:ea typeface="微软雅黑" pitchFamily="34" charset="-122"/>
              </a:rPr>
              <a:t>特征值</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的特征向量</a:t>
            </a:r>
            <a:r>
              <a:rPr lang="en-US" altLang="zh-CN" dirty="0" smtClean="0">
                <a:latin typeface="微软雅黑" pitchFamily="34" charset="-122"/>
                <a:ea typeface="微软雅黑" pitchFamily="34" charset="-122"/>
              </a:rPr>
              <a:t>W</a:t>
            </a:r>
            <a:r>
              <a:rPr lang="zh-CN" altLang="en-US" dirty="0" smtClean="0">
                <a:latin typeface="微软雅黑" pitchFamily="34" charset="-122"/>
                <a:ea typeface="微软雅黑" pitchFamily="34" charset="-122"/>
              </a:rPr>
              <a:t>经</a:t>
            </a:r>
            <a:r>
              <a:rPr lang="zh-CN" altLang="en-US" dirty="0">
                <a:latin typeface="微软雅黑" pitchFamily="34" charset="-122"/>
                <a:ea typeface="微软雅黑" pitchFamily="34" charset="-122"/>
              </a:rPr>
              <a:t>归一化处理后即为同一层次相应元素对于上一层次某因素相对重要性的排序权值，这一过程称为层次单排序</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37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5097" y="2290330"/>
            <a:ext cx="18764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834070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8" y="2178165"/>
            <a:ext cx="8473440" cy="3759200"/>
          </a:xfrm>
        </p:spPr>
        <p:txBody>
          <a:bodyPr>
            <a:noAutofit/>
          </a:bodyPr>
          <a:lstStyle/>
          <a:p>
            <a:pPr indent="648000" algn="l" fontAlgn="auto">
              <a:lnSpc>
                <a:spcPct val="140000"/>
              </a:lnSpc>
            </a:pPr>
            <a:r>
              <a:rPr lang="en-US" altLang="zh-CN" dirty="0">
                <a:latin typeface="微软雅黑" pitchFamily="34" charset="-122"/>
                <a:ea typeface="微软雅黑" pitchFamily="34" charset="-122"/>
              </a:rPr>
              <a:t>(3)</a:t>
            </a:r>
            <a:r>
              <a:rPr lang="zh-CN" altLang="en-US" dirty="0">
                <a:latin typeface="微软雅黑" pitchFamily="34" charset="-122"/>
                <a:ea typeface="微软雅黑" pitchFamily="34" charset="-122"/>
              </a:rPr>
              <a:t>层次总排序及其一致性检验</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48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111" y="2686050"/>
            <a:ext cx="840105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3543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8" y="2178165"/>
            <a:ext cx="8473440"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其中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表示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对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的</a:t>
            </a:r>
            <a:r>
              <a:rPr lang="zh-CN" altLang="en-US" dirty="0">
                <a:latin typeface="微软雅黑" pitchFamily="34" charset="-122"/>
                <a:ea typeface="微软雅黑" pitchFamily="34" charset="-122"/>
              </a:rPr>
              <a:t>相对权重矩阵</a:t>
            </a:r>
            <a:r>
              <a:rPr lang="en-US" altLang="zh-CN"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表示 </a:t>
            </a:r>
            <a:r>
              <a:rPr lang="en-US" altLang="zh-CN" dirty="0" smtClean="0">
                <a:latin typeface="微软雅黑" pitchFamily="34" charset="-122"/>
                <a:ea typeface="微软雅黑" pitchFamily="34" charset="-122"/>
              </a:rPr>
              <a:t>P </a:t>
            </a:r>
            <a:r>
              <a:rPr lang="zh-CN" altLang="en-US" dirty="0">
                <a:latin typeface="微软雅黑" pitchFamily="34" charset="-122"/>
                <a:ea typeface="微软雅黑" pitchFamily="34" charset="-122"/>
              </a:rPr>
              <a:t>层各方案对目标的相对权重量，这便完成了总排序</a:t>
            </a:r>
            <a:r>
              <a:rPr lang="en-US" altLang="zh-CN" dirty="0">
                <a:latin typeface="微软雅黑" pitchFamily="34" charset="-122"/>
                <a:ea typeface="微软雅黑" pitchFamily="34" charset="-122"/>
              </a:rPr>
              <a:t>.</a:t>
            </a:r>
          </a:p>
          <a:p>
            <a:pPr indent="648000" algn="l" fontAlgn="auto">
              <a:lnSpc>
                <a:spcPct val="140000"/>
              </a:lnSpc>
            </a:pPr>
            <a:r>
              <a:rPr lang="zh-CN" altLang="en-US" dirty="0" smtClean="0">
                <a:latin typeface="微软雅黑" pitchFamily="34" charset="-122"/>
                <a:ea typeface="微软雅黑" pitchFamily="34" charset="-122"/>
              </a:rPr>
              <a:t>最后</a:t>
            </a:r>
            <a:r>
              <a:rPr lang="zh-CN" altLang="en-US" dirty="0">
                <a:latin typeface="微软雅黑" pitchFamily="34" charset="-122"/>
                <a:ea typeface="微软雅黑" pitchFamily="34" charset="-122"/>
              </a:rPr>
              <a:t>，进行一致性检验</a:t>
            </a:r>
            <a:r>
              <a:rPr lang="en-US" altLang="zh-CN" dirty="0">
                <a:latin typeface="微软雅黑" pitchFamily="34" charset="-122"/>
                <a:ea typeface="微软雅黑" pitchFamily="34" charset="-122"/>
              </a:rPr>
              <a:t>. </a:t>
            </a:r>
            <a:endParaRPr lang="en-US" altLang="zh-CN" dirty="0" smtClean="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                 当 </a:t>
            </a:r>
            <a:r>
              <a:rPr lang="en-US" altLang="zh-CN" dirty="0" smtClean="0">
                <a:latin typeface="微软雅黑" pitchFamily="34" charset="-122"/>
                <a:ea typeface="微软雅黑" pitchFamily="34" charset="-122"/>
              </a:rPr>
              <a:t>CR&lt;0.1 </a:t>
            </a:r>
            <a:r>
              <a:rPr lang="zh-CN" altLang="en-US" dirty="0">
                <a:latin typeface="微软雅黑" pitchFamily="34" charset="-122"/>
                <a:ea typeface="微软雅黑" pitchFamily="34" charset="-122"/>
              </a:rPr>
              <a:t>认为层次总排序结果具有满意的一致性</a:t>
            </a:r>
            <a:r>
              <a:rPr lang="en-US" altLang="zh-CN" dirty="0">
                <a:latin typeface="微软雅黑" pitchFamily="34" charset="-122"/>
                <a:ea typeface="微软雅黑" pitchFamily="34" charset="-122"/>
              </a:rPr>
              <a:t>.</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58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582" y="2069090"/>
            <a:ext cx="79152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3911" y="2821565"/>
            <a:ext cx="4762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5113" y="2850140"/>
            <a:ext cx="17049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8139" y="2799917"/>
            <a:ext cx="32956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8515" y="3824288"/>
            <a:ext cx="401002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7"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1839" y="4552518"/>
            <a:ext cx="20097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87383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8" y="2178165"/>
            <a:ext cx="8473440"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在应用层次分析法研究问题时，遇到的主要困难有两个</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如何根据实际情况抽象出较为贴切的层次结构</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如何将某些定性的量作比较接近实际定量化处理</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层次分析法对人们的思维过程进行了加工整理，提出了一套系统分析问题的方法，为科学管理和决策提供了较有说服力的依据。</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7242614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8" y="2178165"/>
            <a:ext cx="8473440"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但层次分析法也有其局限性，主要表现在</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它的严重非一致性，却无法排除决策者个人可能存在的严重片面性</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en-US" altLang="zh-CN" dirty="0">
                <a:latin typeface="微软雅黑" pitchFamily="34" charset="-122"/>
                <a:ea typeface="微软雅黑" pitchFamily="34" charset="-122"/>
              </a:rPr>
              <a:t>(2)</a:t>
            </a:r>
            <a:r>
              <a:rPr lang="zh-CN" altLang="en-US" dirty="0">
                <a:latin typeface="微软雅黑" pitchFamily="34" charset="-122"/>
                <a:ea typeface="微软雅黑" pitchFamily="34" charset="-122"/>
              </a:rPr>
              <a:t>比较判断过程较为粗糙</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不能用于精度要求较高的决策问题</a:t>
            </a:r>
            <a:r>
              <a:rPr lang="en-US" altLang="zh-CN" dirty="0">
                <a:latin typeface="微软雅黑" pitchFamily="34" charset="-122"/>
                <a:ea typeface="微软雅黑" pitchFamily="34" charset="-122"/>
              </a:rPr>
              <a:t>. AHP </a:t>
            </a:r>
            <a:r>
              <a:rPr lang="zh-CN" altLang="en-US" dirty="0">
                <a:latin typeface="微软雅黑" pitchFamily="34" charset="-122"/>
                <a:ea typeface="微软雅黑" pitchFamily="34" charset="-122"/>
              </a:rPr>
              <a:t>至多只能算是一种半</a:t>
            </a:r>
            <a:r>
              <a:rPr lang="zh-CN" altLang="en-US" dirty="0" smtClean="0">
                <a:latin typeface="微软雅黑" pitchFamily="34" charset="-122"/>
                <a:ea typeface="微软雅黑" pitchFamily="34" charset="-122"/>
              </a:rPr>
              <a:t>定量</a:t>
            </a:r>
            <a:r>
              <a:rPr lang="zh-CN" altLang="en-US" dirty="0">
                <a:latin typeface="微软雅黑" pitchFamily="34" charset="-122"/>
                <a:ea typeface="微软雅黑" pitchFamily="34" charset="-122"/>
              </a:rPr>
              <a:t>（或或定性与定量结合）的方法。</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35815711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5.2.2 </a:t>
            </a:r>
            <a:r>
              <a:rPr lang="zh-CN" altLang="en-US" sz="3200" dirty="0" smtClean="0">
                <a:latin typeface="微软雅黑" panose="020B0503020204020204" charset="-122"/>
                <a:ea typeface="微软雅黑" panose="020B0503020204020204" charset="-122"/>
              </a:rPr>
              <a:t>多目标决策</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8" y="2178165"/>
            <a:ext cx="8473440"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在应用层次分析法时，建立层次结构模型是十分关键的一步。现再分析一个实例</a:t>
            </a:r>
            <a:r>
              <a:rPr lang="zh-CN" altLang="en-US" dirty="0" smtClean="0">
                <a:latin typeface="微软雅黑" pitchFamily="34" charset="-122"/>
                <a:ea typeface="微软雅黑" pitchFamily="34" charset="-122"/>
              </a:rPr>
              <a:t>，以便</a:t>
            </a:r>
            <a:r>
              <a:rPr lang="zh-CN" altLang="en-US" dirty="0">
                <a:latin typeface="微软雅黑" pitchFamily="34" charset="-122"/>
                <a:ea typeface="微软雅黑" pitchFamily="34" charset="-122"/>
              </a:rPr>
              <a:t>说明如何从实际问题中抽象出相应的层次结构。</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9068923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7446197" y="-451317"/>
            <a:ext cx="2291737" cy="7199871"/>
          </a:xfrm>
          <a:prstGeom prst="trapezoid">
            <a:avLst>
              <a:gd name="adj" fmla="val 16935"/>
            </a:avLst>
          </a:prstGeom>
          <a:solidFill>
            <a:srgbClr val="071F6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37" name="梯形 36"/>
          <p:cNvSpPr/>
          <p:nvPr/>
        </p:nvSpPr>
        <p:spPr>
          <a:xfrm rot="5400000">
            <a:off x="1331640" y="636803"/>
            <a:ext cx="2344067" cy="5007345"/>
          </a:xfrm>
          <a:prstGeom prst="trapezoid">
            <a:avLst>
              <a:gd name="adj" fmla="val 17865"/>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0" algn="ctr"/>
            <a:endParaRPr lang="zh-CN" altLang="en-US" sz="2400"/>
          </a:p>
        </p:txBody>
      </p:sp>
      <p:sp>
        <p:nvSpPr>
          <p:cNvPr id="27" name="文本框 2"/>
          <p:cNvSpPr txBox="1"/>
          <p:nvPr/>
        </p:nvSpPr>
        <p:spPr>
          <a:xfrm>
            <a:off x="3729079" y="2556164"/>
            <a:ext cx="1250950" cy="1198880"/>
          </a:xfrm>
          <a:prstGeom prst="rect">
            <a:avLst/>
          </a:prstGeom>
          <a:noFill/>
        </p:spPr>
        <p:txBody>
          <a:bodyPr wrap="none" lIns="91440" tIns="45720" rIns="91440" bIns="45720" rtlCol="0">
            <a:spAutoFit/>
          </a:bodyPr>
          <a:lstStyle/>
          <a:p>
            <a:r>
              <a:rPr lang="en-US" altLang="zh-CN" sz="2400" b="1" dirty="0" smtClean="0">
                <a:solidFill>
                  <a:schemeClr val="bg1"/>
                </a:solidFill>
              </a:rPr>
              <a:t>Part</a:t>
            </a:r>
            <a:r>
              <a:rPr lang="en-US" altLang="zh-CN" sz="7200" b="1" dirty="0" smtClean="0">
                <a:solidFill>
                  <a:schemeClr val="bg1"/>
                </a:solidFill>
              </a:rPr>
              <a:t>3</a:t>
            </a:r>
            <a:endParaRPr lang="zh-CN" altLang="en-US" sz="7200" b="1" dirty="0">
              <a:solidFill>
                <a:schemeClr val="bg1"/>
              </a:solidFill>
            </a:endParaRPr>
          </a:p>
        </p:txBody>
      </p:sp>
      <p:sp>
        <p:nvSpPr>
          <p:cNvPr id="29" name="矩形 28"/>
          <p:cNvSpPr/>
          <p:nvPr/>
        </p:nvSpPr>
        <p:spPr>
          <a:xfrm>
            <a:off x="5638797" y="2724976"/>
            <a:ext cx="2646878" cy="830997"/>
          </a:xfrm>
          <a:prstGeom prst="rect">
            <a:avLst/>
          </a:prstGeom>
        </p:spPr>
        <p:txBody>
          <a:bodyPr wrap="none" lIns="91440" tIns="45720" rIns="91440" bIns="45720">
            <a:spAutoFit/>
          </a:bodyPr>
          <a:lstStyle/>
          <a:p>
            <a:r>
              <a:rPr lang="zh-CN" altLang="en-US" sz="4800" b="1" dirty="0" smtClean="0">
                <a:solidFill>
                  <a:schemeClr val="bg1"/>
                </a:solidFill>
              </a:rPr>
              <a:t>案例分析</a:t>
            </a:r>
            <a:endParaRPr lang="zh-CN" altLang="en-US" sz="4800" b="1" dirty="0">
              <a:solidFill>
                <a:schemeClr val="bg1"/>
              </a:solidFill>
            </a:endParaRP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9" name="Picture 21"/>
          <p:cNvPicPr>
            <a:picLocks noChangeAspect="1" noChangeArrowheads="1"/>
          </p:cNvPicPr>
          <p:nvPr/>
        </p:nvPicPr>
        <p:blipFill>
          <a:blip r:embed="rId5"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spTree>
    <p:extLst>
      <p:ext uri="{BB962C8B-B14F-4D97-AF65-F5344CB8AC3E}">
        <p14:creationId xmlns:p14="http://schemas.microsoft.com/office/powerpoint/2010/main" val="1653409645"/>
      </p:ext>
    </p:extLst>
  </p:cSld>
  <p:clrMapOvr>
    <a:masterClrMapping/>
  </p:clrMapOvr>
  <mc:AlternateContent xmlns:mc="http://schemas.openxmlformats.org/markup-compatibility/2006" xmlns:p14="http://schemas.microsoft.com/office/powerpoint/2010/main">
    <mc:Choice Requires="p14">
      <p:transition spd="slow" p14:dur="1200" advClick="0" advTm="0">
        <p14:prism/>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5.1.2 </a:t>
            </a:r>
            <a:r>
              <a:rPr lang="zh-CN" altLang="en-US" sz="3200" dirty="0" smtClean="0">
                <a:latin typeface="微软雅黑" panose="020B0503020204020204" charset="-122"/>
                <a:ea typeface="微软雅黑" panose="020B0503020204020204" charset="-122"/>
              </a:rPr>
              <a:t>决策</a:t>
            </a:r>
            <a:r>
              <a:rPr lang="zh-CN" altLang="en-US" sz="3200" dirty="0">
                <a:latin typeface="微软雅黑" panose="020B0503020204020204" charset="-122"/>
                <a:ea typeface="微软雅黑" panose="020B0503020204020204" charset="-122"/>
              </a:rPr>
              <a:t>问题的三要素</a:t>
            </a: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zh-CN" altLang="en-US" b="1" dirty="0">
                <a:latin typeface="微软雅黑" pitchFamily="34" charset="-122"/>
                <a:ea typeface="微软雅黑" pitchFamily="34" charset="-122"/>
              </a:rPr>
              <a:t>效益函数</a:t>
            </a:r>
            <a:r>
              <a:rPr lang="zh-CN" altLang="en-US" dirty="0" smtClean="0">
                <a:latin typeface="微软雅黑" pitchFamily="34" charset="-122"/>
                <a:ea typeface="微软雅黑" pitchFamily="34" charset="-122"/>
              </a:rPr>
              <a:t>：定义在</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上</a:t>
            </a:r>
            <a:r>
              <a:rPr lang="zh-CN" altLang="en-US" dirty="0">
                <a:latin typeface="微软雅黑" pitchFamily="34" charset="-122"/>
                <a:ea typeface="微软雅黑" pitchFamily="34" charset="-122"/>
              </a:rPr>
              <a:t>的一个二元</a:t>
            </a:r>
            <a:r>
              <a:rPr lang="zh-CN" altLang="en-US" dirty="0" smtClean="0">
                <a:latin typeface="微软雅黑" pitchFamily="34" charset="-122"/>
                <a:ea typeface="微软雅黑" pitchFamily="34" charset="-122"/>
              </a:rPr>
              <a:t>函数         它</a:t>
            </a:r>
            <a:r>
              <a:rPr lang="zh-CN" altLang="en-US" dirty="0">
                <a:latin typeface="微软雅黑" pitchFamily="34" charset="-122"/>
                <a:ea typeface="微软雅黑" pitchFamily="34" charset="-122"/>
              </a:rPr>
              <a:t>表示在</a:t>
            </a:r>
            <a:r>
              <a:rPr lang="zh-CN" altLang="en-US" dirty="0" smtClean="0">
                <a:latin typeface="微软雅黑" pitchFamily="34" charset="-122"/>
                <a:ea typeface="微软雅黑" pitchFamily="34" charset="-122"/>
              </a:rPr>
              <a:t>状态</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出现</a:t>
            </a:r>
            <a:r>
              <a:rPr lang="zh-CN" altLang="en-US" dirty="0">
                <a:latin typeface="微软雅黑" pitchFamily="34" charset="-122"/>
                <a:ea typeface="微软雅黑" pitchFamily="34" charset="-122"/>
              </a:rPr>
              <a:t>时，决策者采取</a:t>
            </a:r>
            <a:r>
              <a:rPr lang="zh-CN" altLang="en-US" dirty="0" smtClean="0">
                <a:latin typeface="微软雅黑" pitchFamily="34" charset="-122"/>
                <a:ea typeface="微软雅黑" pitchFamily="34" charset="-122"/>
              </a:rPr>
              <a:t>方案</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所得</a:t>
            </a:r>
            <a:r>
              <a:rPr lang="zh-CN" altLang="en-US" dirty="0">
                <a:latin typeface="微软雅黑" pitchFamily="34" charset="-122"/>
                <a:ea typeface="微软雅黑" pitchFamily="34" charset="-122"/>
              </a:rPr>
              <a:t>到的收益或损益值，即称为效益</a:t>
            </a:r>
            <a:r>
              <a:rPr lang="en-US" altLang="zh-CN" dirty="0">
                <a:latin typeface="微软雅黑" pitchFamily="34" charset="-122"/>
                <a:ea typeface="微软雅黑" pitchFamily="34" charset="-122"/>
              </a:rPr>
              <a:t>.</a:t>
            </a:r>
            <a:r>
              <a:rPr lang="zh-CN" altLang="en-US" dirty="0">
                <a:latin typeface="微软雅黑" pitchFamily="34" charset="-122"/>
                <a:ea typeface="微软雅黑" pitchFamily="34" charset="-122"/>
              </a:rPr>
              <a:t>对所有状态和所有可能的方案所对应效益的全体构成的集合称为效益函数，记</a:t>
            </a:r>
            <a:r>
              <a:rPr lang="zh-CN" altLang="en-US" dirty="0" smtClean="0">
                <a:latin typeface="微软雅黑" pitchFamily="34" charset="-122"/>
                <a:ea typeface="微软雅黑" pitchFamily="34" charset="-122"/>
              </a:rPr>
              <a:t>为</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对于实际问题，如果决策的三要素确定了，则相应问题的决策模型也确定了</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1536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393" y="2271280"/>
            <a:ext cx="115252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2231" y="2295092"/>
            <a:ext cx="7143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2936" y="2785630"/>
            <a:ext cx="4095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68862" y="2785630"/>
            <a:ext cx="51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6"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8908" y="3779261"/>
            <a:ext cx="303847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913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5.3 </a:t>
            </a:r>
            <a:r>
              <a:rPr lang="zh-CN" altLang="en-US" sz="3200" dirty="0" smtClean="0">
                <a:latin typeface="微软雅黑" pitchFamily="34" charset="-122"/>
                <a:ea typeface="微软雅黑" pitchFamily="34" charset="-122"/>
              </a:rPr>
              <a:t>案例</a:t>
            </a:r>
            <a:r>
              <a:rPr lang="zh-CN" altLang="en-US" sz="3200" dirty="0">
                <a:latin typeface="微软雅黑" pitchFamily="34" charset="-122"/>
                <a:ea typeface="微软雅黑" pitchFamily="34" charset="-122"/>
              </a:rPr>
              <a:t>分析</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058488" y="2178165"/>
            <a:ext cx="8473440" cy="3759200"/>
          </a:xfrm>
        </p:spPr>
        <p:txBody>
          <a:bodyPr>
            <a:noAutofit/>
          </a:bodyPr>
          <a:lstStyle/>
          <a:p>
            <a:pPr indent="648000" algn="l" fontAlgn="auto">
              <a:lnSpc>
                <a:spcPct val="140000"/>
              </a:lnSpc>
            </a:pPr>
            <a:r>
              <a:rPr lang="zh-CN" altLang="en-US" b="1" dirty="0" smtClean="0">
                <a:latin typeface="微软雅黑" pitchFamily="34" charset="-122"/>
                <a:ea typeface="微软雅黑" pitchFamily="34" charset="-122"/>
              </a:rPr>
              <a:t>挑选</a:t>
            </a:r>
            <a:r>
              <a:rPr lang="zh-CN" altLang="en-US" b="1" dirty="0">
                <a:latin typeface="微软雅黑" pitchFamily="34" charset="-122"/>
                <a:ea typeface="微软雅黑" pitchFamily="34" charset="-122"/>
              </a:rPr>
              <a:t>合适的</a:t>
            </a:r>
            <a:r>
              <a:rPr lang="zh-CN" altLang="en-US" b="1" dirty="0" smtClean="0">
                <a:latin typeface="微软雅黑" pitchFamily="34" charset="-122"/>
                <a:ea typeface="微软雅黑" pitchFamily="34" charset="-122"/>
              </a:rPr>
              <a:t>工作</a:t>
            </a:r>
            <a:endParaRPr lang="en-US" altLang="zh-CN" b="1"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经双方恳谈，有三个企业表示愿意录用某毕业生。</a:t>
            </a:r>
          </a:p>
          <a:p>
            <a:pPr indent="648000" algn="l" fontAlgn="auto">
              <a:lnSpc>
                <a:spcPct val="140000"/>
              </a:lnSpc>
            </a:pPr>
            <a:r>
              <a:rPr lang="zh-CN" altLang="en-US" dirty="0">
                <a:latin typeface="微软雅黑" pitchFamily="34" charset="-122"/>
                <a:ea typeface="微软雅黑" pitchFamily="34" charset="-122"/>
              </a:rPr>
              <a:t>该毕业生根据已有信息建立了一个层次结构模型，如下图所示。</a:t>
            </a:r>
            <a:endParaRPr lang="en-US" altLang="zh-CN"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40105742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a:latin typeface="微软雅黑" panose="020B0503020204020204" charset="-122"/>
                <a:ea typeface="微软雅黑" panose="020B0503020204020204" charset="-122"/>
              </a:rPr>
              <a:t>5.3 </a:t>
            </a:r>
            <a:r>
              <a:rPr lang="zh-CN" altLang="en-US" sz="3200" dirty="0">
                <a:latin typeface="微软雅黑" panose="020B0503020204020204" charset="-122"/>
                <a:ea typeface="微软雅黑" panose="020B0503020204020204" charset="-122"/>
              </a:rPr>
              <a:t>案例分析</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68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2413" y="1398046"/>
            <a:ext cx="7270605" cy="4627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5521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a:latin typeface="微软雅黑" panose="020B0503020204020204" charset="-122"/>
                <a:ea typeface="微软雅黑" panose="020B0503020204020204" charset="-122"/>
              </a:rPr>
              <a:t>5.3 </a:t>
            </a:r>
            <a:r>
              <a:rPr lang="zh-CN" altLang="en-US" sz="3200" dirty="0">
                <a:latin typeface="微软雅黑" panose="020B0503020204020204" charset="-122"/>
                <a:ea typeface="微软雅黑" panose="020B0503020204020204" charset="-122"/>
              </a:rPr>
              <a:t>案例分析</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78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2" y="1975426"/>
            <a:ext cx="6688281" cy="4077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272416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a:latin typeface="微软雅黑" panose="020B0503020204020204" charset="-122"/>
                <a:ea typeface="微软雅黑" panose="020B0503020204020204" charset="-122"/>
              </a:rPr>
              <a:t>5.3 </a:t>
            </a:r>
            <a:r>
              <a:rPr lang="zh-CN" altLang="en-US" sz="3200" dirty="0">
                <a:latin typeface="微软雅黑" panose="020B0503020204020204" charset="-122"/>
                <a:ea typeface="微软雅黑" panose="020B0503020204020204" charset="-122"/>
              </a:rPr>
              <a:t>案例分析</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89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7631" y="2018143"/>
            <a:ext cx="9499023" cy="396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36371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a:latin typeface="微软雅黑" panose="020B0503020204020204" charset="-122"/>
                <a:ea typeface="微软雅黑" panose="020B0503020204020204" charset="-122"/>
              </a:rPr>
              <a:t>5.3 </a:t>
            </a:r>
            <a:r>
              <a:rPr lang="zh-CN" altLang="en-US" sz="3200" dirty="0">
                <a:latin typeface="微软雅黑" panose="020B0503020204020204" charset="-122"/>
                <a:ea typeface="微软雅黑" panose="020B0503020204020204" charset="-122"/>
              </a:rPr>
              <a:t>案例分析</a:t>
            </a: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pic>
        <p:nvPicPr>
          <p:cNvPr id="399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551" y="2233275"/>
            <a:ext cx="11094026" cy="3254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副标题 2"/>
          <p:cNvSpPr>
            <a:spLocks noGrp="1"/>
          </p:cNvSpPr>
          <p:nvPr>
            <p:ph type="subTitle" idx="1"/>
          </p:nvPr>
        </p:nvSpPr>
        <p:spPr>
          <a:xfrm>
            <a:off x="1058488" y="2178165"/>
            <a:ext cx="8473440" cy="3759200"/>
          </a:xfrm>
        </p:spPr>
        <p:txBody>
          <a:bodyPr>
            <a:noAutofit/>
          </a:bodyPr>
          <a:lstStyle/>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endParaRPr lang="en-US" altLang="zh-CN" dirty="0">
              <a:latin typeface="微软雅黑" pitchFamily="34" charset="-122"/>
              <a:ea typeface="微软雅黑" pitchFamily="34" charset="-122"/>
            </a:endParaRPr>
          </a:p>
          <a:p>
            <a:pPr indent="648000" algn="l" fontAlgn="auto">
              <a:lnSpc>
                <a:spcPct val="140000"/>
              </a:lnSpc>
            </a:pPr>
            <a:endParaRPr lang="en-US" altLang="zh-CN" dirty="0" smtClean="0">
              <a:latin typeface="微软雅黑" pitchFamily="34" charset="-122"/>
              <a:ea typeface="微软雅黑" pitchFamily="34" charset="-122"/>
            </a:endParaRPr>
          </a:p>
          <a:p>
            <a:pPr indent="648000" algn="l" fontAlgn="auto">
              <a:lnSpc>
                <a:spcPct val="140000"/>
              </a:lnSpc>
            </a:pPr>
            <a:r>
              <a:rPr lang="zh-CN" altLang="en-US" dirty="0" smtClean="0">
                <a:latin typeface="微软雅黑" pitchFamily="34" charset="-122"/>
                <a:ea typeface="微软雅黑" pitchFamily="34" charset="-122"/>
              </a:rPr>
              <a:t>根据</a:t>
            </a:r>
            <a:r>
              <a:rPr lang="zh-CN" altLang="en-US" dirty="0">
                <a:latin typeface="微软雅黑" pitchFamily="34" charset="-122"/>
                <a:ea typeface="微软雅黑" pitchFamily="34" charset="-122"/>
              </a:rPr>
              <a:t>层次总排序权值可知，该生最满意的工作是工作</a:t>
            </a:r>
            <a:r>
              <a:rPr lang="en-US" altLang="zh-CN" dirty="0">
                <a:latin typeface="微软雅黑" pitchFamily="34" charset="-122"/>
                <a:ea typeface="微软雅黑" pitchFamily="34" charset="-122"/>
              </a:rPr>
              <a:t>1.</a:t>
            </a:r>
          </a:p>
        </p:txBody>
      </p:sp>
    </p:spTree>
    <p:extLst>
      <p:ext uri="{BB962C8B-B14F-4D97-AF65-F5344CB8AC3E}">
        <p14:creationId xmlns:p14="http://schemas.microsoft.com/office/powerpoint/2010/main" val="20005520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15110" y="1161415"/>
            <a:ext cx="8938260" cy="4307205"/>
          </a:xfrm>
        </p:spPr>
        <p:txBody>
          <a:bodyPr>
            <a:noAutofit/>
          </a:bodyPr>
          <a:lstStyle/>
          <a:p>
            <a:pPr algn="just" fontAlgn="auto">
              <a:lnSpc>
                <a:spcPct val="190000"/>
              </a:lnSpc>
            </a:pPr>
            <a:endParaRPr lang="zh-CN" altLang="en-US" sz="2000" dirty="0"/>
          </a:p>
          <a:p>
            <a:pPr algn="just" fontAlgn="auto">
              <a:lnSpc>
                <a:spcPct val="190000"/>
              </a:lnSpc>
            </a:pPr>
            <a:endParaRPr lang="zh-CN" altLang="en-US" sz="2000" dirty="0"/>
          </a:p>
        </p:txBody>
      </p:sp>
      <p:pic>
        <p:nvPicPr>
          <p:cNvPr id="9" name="Picture 21"/>
          <p:cNvPicPr>
            <a:picLocks noChangeAspect="1" noChangeArrowheads="1"/>
          </p:cNvPicPr>
          <p:nvPr/>
        </p:nvPicPr>
        <p:blipFill>
          <a:blip r:embed="rId3"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4">
            <a:extLst>
              <a:ext uri="{BEBA8EAE-BF5A-486C-A8C5-ECC9F3942E4B}">
                <a14:imgProps xmlns:a14="http://schemas.microsoft.com/office/drawing/2010/main">
                  <a14:imgLayer r:embed="rId5">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graphicFrame>
        <p:nvGraphicFramePr>
          <p:cNvPr id="4" name="对象 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2307" r:id="rId6" imgW="914400" imgH="215900" progId="Equation.KSEE3">
                  <p:embed/>
                </p:oleObj>
              </mc:Choice>
              <mc:Fallback>
                <p:oleObj r:id="rId6" imgW="914400" imgH="215900" progId="Equation.KSEE3">
                  <p:embed/>
                  <p:pic>
                    <p:nvPicPr>
                      <p:cNvPr id="0" name="图片 5120"/>
                      <p:cNvPicPr/>
                      <p:nvPr/>
                    </p:nvPicPr>
                    <p:blipFill>
                      <a:blip r:embed="rId7"/>
                      <a:stretch>
                        <a:fillRect/>
                      </a:stretch>
                    </p:blipFill>
                    <p:spPr>
                      <a:xfrm>
                        <a:off x="5638800" y="3321050"/>
                        <a:ext cx="914400" cy="215900"/>
                      </a:xfrm>
                      <a:prstGeom prst="rect">
                        <a:avLst/>
                      </a:prstGeom>
                    </p:spPr>
                  </p:pic>
                </p:oleObj>
              </mc:Fallback>
            </mc:AlternateContent>
          </a:graphicData>
        </a:graphic>
      </p:graphicFrame>
      <p:sp>
        <p:nvSpPr>
          <p:cNvPr id="7" name="矩形 6"/>
          <p:cNvSpPr/>
          <p:nvPr/>
        </p:nvSpPr>
        <p:spPr>
          <a:xfrm>
            <a:off x="3422015" y="2829560"/>
            <a:ext cx="5347970" cy="1198880"/>
          </a:xfrm>
          <a:prstGeom prst="rect">
            <a:avLst/>
          </a:prstGeom>
          <a:noFill/>
          <a:ln>
            <a:noFill/>
          </a:ln>
        </p:spPr>
        <p:txBody>
          <a:bodyPr wrap="none" rtlCol="0" anchor="t">
            <a:spAutoFit/>
          </a:bodyPr>
          <a:lstStyle/>
          <a:p>
            <a:pPr algn="ctr"/>
            <a:r>
              <a:rPr lang="en-US" altLang="zh-CN"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5.1.3 </a:t>
            </a:r>
            <a:r>
              <a:rPr lang="zh-CN" altLang="en-US" sz="3200" dirty="0" smtClean="0">
                <a:latin typeface="微软雅黑" panose="020B0503020204020204" charset="-122"/>
                <a:ea typeface="微软雅黑" panose="020B0503020204020204" charset="-122"/>
              </a:rPr>
              <a:t>例题</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zh-CN" altLang="en-US" dirty="0" smtClean="0">
                <a:latin typeface="微软雅黑" pitchFamily="34" charset="-122"/>
                <a:ea typeface="微软雅黑" pitchFamily="34" charset="-122"/>
              </a:rPr>
              <a:t>例</a:t>
            </a:r>
            <a:r>
              <a:rPr lang="en-US" altLang="zh-CN" dirty="0">
                <a:latin typeface="微软雅黑" pitchFamily="34" charset="-122"/>
                <a:ea typeface="微软雅黑" pitchFamily="34" charset="-122"/>
              </a:rPr>
              <a:t>1:</a:t>
            </a:r>
            <a:r>
              <a:rPr lang="zh-CN" altLang="en-US" dirty="0">
                <a:latin typeface="微软雅黑" pitchFamily="34" charset="-122"/>
                <a:ea typeface="微软雅黑" pitchFamily="34" charset="-122"/>
              </a:rPr>
              <a:t>某房地产开发公司打算投资几处楼盘，不同地段的楼盘其升值潜力是不同的，在决策时需要考虑方方面面的因素，该公司应该如何根据实际情况作出选择决策？这就是一个决策问题</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822189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76910" y="1341120"/>
            <a:ext cx="6235700" cy="654685"/>
          </a:xfrm>
        </p:spPr>
        <p:txBody>
          <a:bodyPr>
            <a:normAutofit/>
          </a:bodyPr>
          <a:lstStyle/>
          <a:p>
            <a:pPr algn="l"/>
            <a:r>
              <a:rPr lang="en-US" altLang="zh-CN" sz="3200" dirty="0" smtClean="0">
                <a:latin typeface="微软雅黑" panose="020B0503020204020204" charset="-122"/>
                <a:ea typeface="微软雅黑" panose="020B0503020204020204" charset="-122"/>
              </a:rPr>
              <a:t>5.1.3 </a:t>
            </a:r>
            <a:r>
              <a:rPr lang="zh-CN" altLang="en-US" sz="3200" dirty="0" smtClean="0">
                <a:latin typeface="微软雅黑" panose="020B0503020204020204" charset="-122"/>
                <a:ea typeface="微软雅黑" panose="020B0503020204020204" charset="-122"/>
              </a:rPr>
              <a:t>例题</a:t>
            </a:r>
            <a:endParaRPr lang="zh-CN" altLang="en-US" sz="3200" dirty="0">
              <a:latin typeface="微软雅黑" panose="020B0503020204020204" charset="-122"/>
              <a:ea typeface="微软雅黑" panose="020B0503020204020204" charset="-122"/>
            </a:endParaRPr>
          </a:p>
        </p:txBody>
      </p:sp>
      <p:sp>
        <p:nvSpPr>
          <p:cNvPr id="3" name="副标题 2"/>
          <p:cNvSpPr>
            <a:spLocks noGrp="1"/>
          </p:cNvSpPr>
          <p:nvPr>
            <p:ph type="subTitle" idx="1"/>
          </p:nvPr>
        </p:nvSpPr>
        <p:spPr>
          <a:xfrm>
            <a:off x="1737360" y="2192020"/>
            <a:ext cx="8716010" cy="3759200"/>
          </a:xfrm>
        </p:spPr>
        <p:txBody>
          <a:bodyPr>
            <a:noAutofit/>
          </a:bodyPr>
          <a:lstStyle/>
          <a:p>
            <a:pPr indent="648000" algn="l" fontAlgn="auto">
              <a:lnSpc>
                <a:spcPct val="140000"/>
              </a:lnSpc>
            </a:pPr>
            <a:r>
              <a:rPr lang="zh-CN" altLang="en-US" dirty="0">
                <a:latin typeface="微软雅黑" pitchFamily="34" charset="-122"/>
                <a:ea typeface="微软雅黑" pitchFamily="34" charset="-122"/>
              </a:rPr>
              <a:t>状态集：各处地价，升值潜力，预期的销售情况、银行利率、税率等影响成本和收入的因素，以及相应的发生概率</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决策集：在各处的投资强度，开发户型，销售定价等</a:t>
            </a:r>
            <a:r>
              <a:rPr lang="en-US" altLang="zh-CN" dirty="0" smtClean="0">
                <a:latin typeface="微软雅黑" pitchFamily="34" charset="-122"/>
                <a:ea typeface="微软雅黑" pitchFamily="34" charset="-122"/>
              </a:rPr>
              <a:t>.</a:t>
            </a:r>
            <a:endParaRPr lang="en-US" altLang="zh-CN" dirty="0">
              <a:latin typeface="微软雅黑" pitchFamily="34" charset="-122"/>
              <a:ea typeface="微软雅黑" pitchFamily="34" charset="-122"/>
            </a:endParaRPr>
          </a:p>
          <a:p>
            <a:pPr indent="648000" algn="l" fontAlgn="auto">
              <a:lnSpc>
                <a:spcPct val="140000"/>
              </a:lnSpc>
            </a:pPr>
            <a:r>
              <a:rPr lang="zh-CN" altLang="en-US" dirty="0">
                <a:latin typeface="微软雅黑" pitchFamily="34" charset="-122"/>
                <a:ea typeface="微软雅黑" pitchFamily="34" charset="-122"/>
              </a:rPr>
              <a:t>效益函数：根据状态集的各种因素，采用不同策略下可获得的盈利</a:t>
            </a:r>
            <a:r>
              <a:rPr lang="en-US" altLang="zh-CN" dirty="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pic>
        <p:nvPicPr>
          <p:cNvPr id="9" name="Picture 21"/>
          <p:cNvPicPr>
            <a:picLocks noChangeAspect="1" noChangeArrowheads="1"/>
          </p:cNvPicPr>
          <p:nvPr/>
        </p:nvPicPr>
        <p:blipFill>
          <a:blip r:embed="rId2" cstate="print"/>
          <a:srcRect/>
          <a:stretch>
            <a:fillRect/>
          </a:stretch>
        </p:blipFill>
        <p:spPr bwMode="auto">
          <a:xfrm>
            <a:off x="-1" y="6191250"/>
            <a:ext cx="12192001" cy="666750"/>
          </a:xfrm>
          <a:prstGeom prst="rect">
            <a:avLst/>
          </a:prstGeom>
          <a:noFill/>
          <a:ln w="9525" algn="ctr">
            <a:noFill/>
            <a:miter lim="800000"/>
            <a:headEnd/>
            <a:tailEnd/>
          </a:ln>
        </p:spPr>
      </p:pic>
      <p:sp>
        <p:nvSpPr>
          <p:cNvPr id="10" name="TextBox 17"/>
          <p:cNvSpPr txBox="1"/>
          <p:nvPr/>
        </p:nvSpPr>
        <p:spPr>
          <a:xfrm>
            <a:off x="9768254" y="6304002"/>
            <a:ext cx="2145323" cy="430887"/>
          </a:xfrm>
          <a:prstGeom prst="rect">
            <a:avLst/>
          </a:prstGeom>
          <a:noFill/>
        </p:spPr>
        <p:txBody>
          <a:bodyPr wrap="square">
            <a:spAutoFit/>
          </a:bodyPr>
          <a:lstStyle/>
          <a:p>
            <a:pPr algn="dist" fontAlgn="base">
              <a:spcBef>
                <a:spcPct val="0"/>
              </a:spcBef>
              <a:spcAft>
                <a:spcPct val="0"/>
              </a:spcAft>
              <a:defRPr/>
            </a:pPr>
            <a:r>
              <a:rPr kumimoji="1" lang="zh-CN" altLang="en-US" sz="1400" b="1" dirty="0">
                <a:solidFill>
                  <a:srgbClr val="FFFFFF"/>
                </a:solidFill>
                <a:latin typeface="黑体" panose="02010609060101010101" pitchFamily="2" charset="-122"/>
                <a:ea typeface="黑体" panose="02010609060101010101" pitchFamily="2" charset="-122"/>
              </a:rPr>
              <a:t>数学科学学院</a:t>
            </a:r>
            <a:endParaRPr kumimoji="1" lang="en-US" altLang="zh-CN" sz="1400" b="1" dirty="0">
              <a:solidFill>
                <a:srgbClr val="FFFFFF"/>
              </a:solidFill>
              <a:latin typeface="黑体" panose="02010609060101010101" pitchFamily="2" charset="-122"/>
              <a:ea typeface="黑体" panose="02010609060101010101" pitchFamily="2" charset="-122"/>
            </a:endParaRPr>
          </a:p>
          <a:p>
            <a:pPr algn="dist" fontAlgn="base">
              <a:spcBef>
                <a:spcPct val="0"/>
              </a:spcBef>
              <a:spcAft>
                <a:spcPct val="0"/>
              </a:spcAft>
              <a:defRPr/>
            </a:pPr>
            <a:r>
              <a:rPr kumimoji="1" lang="en-US" altLang="zh-CN" sz="800" dirty="0" smtClean="0">
                <a:solidFill>
                  <a:srgbClr val="FFFFFF"/>
                </a:solidFill>
                <a:ea typeface="宋体" panose="02010600030101010101" pitchFamily="2" charset="-122"/>
              </a:rPr>
              <a:t>SCHOOL </a:t>
            </a:r>
            <a:r>
              <a:rPr kumimoji="1" lang="en-US" altLang="zh-CN" sz="800" dirty="0">
                <a:solidFill>
                  <a:srgbClr val="FFFFFF"/>
                </a:solidFill>
                <a:ea typeface="宋体" panose="02010600030101010101" pitchFamily="2" charset="-122"/>
              </a:rPr>
              <a:t>OF MATHEMATICS SCIENCE</a:t>
            </a:r>
          </a:p>
        </p:txBody>
      </p:sp>
      <p:pic>
        <p:nvPicPr>
          <p:cNvPr id="5" name="图片 4" descr="屏幕剪辑"/>
          <p:cNvPicPr>
            <a:picLocks noChangeAspect="1"/>
          </p:cNvPicPr>
          <p:nvPr/>
        </p:nvPicPr>
        <p:blipFill>
          <a:blip r:embed="rId3">
            <a:extLst>
              <a:ext uri="{BEBA8EAE-BF5A-486C-A8C5-ECC9F3942E4B}">
                <a14:imgProps xmlns:a14="http://schemas.microsoft.com/office/drawing/2010/main">
                  <a14:imgLayer r:embed="rId4">
                    <a14:imgEffect>
                      <a14:sharpenSoften amount="3000"/>
                    </a14:imgEffect>
                  </a14:imgLayer>
                </a14:imgProps>
              </a:ext>
              <a:ext uri="{28A0092B-C50C-407E-A947-70E740481C1C}">
                <a14:useLocalDpi xmlns:a14="http://schemas.microsoft.com/office/drawing/2010/main" val="0"/>
              </a:ext>
            </a:extLst>
          </a:blip>
          <a:stretch>
            <a:fillRect/>
          </a:stretch>
        </p:blipFill>
        <p:spPr>
          <a:xfrm>
            <a:off x="0" y="-13970"/>
            <a:ext cx="3387725" cy="1159510"/>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60669770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42b5e375-ab78-48d1-b0b7-9ac42d7d6df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4092</Words>
  <Application>Microsoft Office PowerPoint</Application>
  <PresentationFormat>宽屏</PresentationFormat>
  <Paragraphs>402</Paragraphs>
  <Slides>75</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75</vt:i4>
      </vt:variant>
    </vt:vector>
  </HeadingPairs>
  <TitlesOfParts>
    <vt:vector size="84" baseType="lpstr">
      <vt:lpstr>等线</vt:lpstr>
      <vt:lpstr>等线 Light</vt:lpstr>
      <vt:lpstr>黑体</vt:lpstr>
      <vt:lpstr>宋体</vt:lpstr>
      <vt:lpstr>微软雅黑</vt:lpstr>
      <vt:lpstr>Arial</vt:lpstr>
      <vt:lpstr>Calibri</vt:lpstr>
      <vt:lpstr>Office 主题​​</vt:lpstr>
      <vt:lpstr>Equation.KSEE3</vt:lpstr>
      <vt:lpstr>决策论</vt:lpstr>
      <vt:lpstr>PowerPoint 演示文稿</vt:lpstr>
      <vt:lpstr>PowerPoint 演示文稿</vt:lpstr>
      <vt:lpstr>5.1.1 决策的基本概念</vt:lpstr>
      <vt:lpstr>5.1.2 决策问题的三要素</vt:lpstr>
      <vt:lpstr>5.1.2 决策问题的三要素</vt:lpstr>
      <vt:lpstr>5.1.2 决策问题的三要素</vt:lpstr>
      <vt:lpstr>5.1.3 例题</vt:lpstr>
      <vt:lpstr>5.1.3 例题</vt:lpstr>
      <vt:lpstr>5.1.3 决策的分类</vt:lpstr>
      <vt:lpstr>5.1.3 决策的分类</vt:lpstr>
      <vt:lpstr>5.1.3 决策的分类</vt:lpstr>
      <vt:lpstr>5.1.3 决策的分类</vt:lpstr>
      <vt:lpstr>5.1.3 决策的分类</vt:lpstr>
      <vt:lpstr>5.1.3 决策的分类</vt:lpstr>
      <vt:lpstr>5.1.4 决策过程</vt:lpstr>
      <vt:lpstr>PowerPoint 演示文稿</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5.2.1 单目标决策</vt:lpstr>
      <vt:lpstr>5.2.2 多目标决策</vt:lpstr>
      <vt:lpstr>5.2.2 多目标决策</vt:lpstr>
      <vt:lpstr>5.2.2 多目标决策</vt:lpstr>
      <vt:lpstr>5.2.2 多目标决策</vt:lpstr>
      <vt:lpstr>5.2.2 多目标决策</vt:lpstr>
      <vt:lpstr>5.2.2 多目标决策</vt:lpstr>
      <vt:lpstr>5.2.2 多目标决策</vt:lpstr>
      <vt:lpstr>5.2.2 多目标决策</vt:lpstr>
      <vt:lpstr>5.2.2 多目标决策</vt:lpstr>
      <vt:lpstr>5.2.2 多目标决策</vt:lpstr>
      <vt:lpstr>5.2.2 多目标决策</vt:lpstr>
      <vt:lpstr>5.2.2 多目标决策</vt:lpstr>
      <vt:lpstr>5.2.2 多目标决策</vt:lpstr>
      <vt:lpstr>5.2.2 多目标决策</vt:lpstr>
      <vt:lpstr>5.2.2 多目标决策</vt:lpstr>
      <vt:lpstr>5.2.2 多目标决策</vt:lpstr>
      <vt:lpstr>5.2.2 多目标决策</vt:lpstr>
      <vt:lpstr>PowerPoint 演示文稿</vt:lpstr>
      <vt:lpstr>5.3 案例分析</vt:lpstr>
      <vt:lpstr>5.3 案例分析</vt:lpstr>
      <vt:lpstr>5.3 案例分析</vt:lpstr>
      <vt:lpstr>5.3 案例分析</vt:lpstr>
      <vt:lpstr>5.3 案例分析</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陈方舟</cp:lastModifiedBy>
  <cp:revision>49</cp:revision>
  <dcterms:created xsi:type="dcterms:W3CDTF">2019-04-01T02:10:00Z</dcterms:created>
  <dcterms:modified xsi:type="dcterms:W3CDTF">2019-08-09T02:06:51Z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