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1"/>
  </p:notesMasterIdLst>
  <p:sldIdLst>
    <p:sldId id="256" r:id="rId2"/>
    <p:sldId id="403" r:id="rId3"/>
    <p:sldId id="404" r:id="rId4"/>
    <p:sldId id="267" r:id="rId5"/>
    <p:sldId id="412" r:id="rId6"/>
    <p:sldId id="413" r:id="rId7"/>
    <p:sldId id="414" r:id="rId8"/>
    <p:sldId id="415" r:id="rId9"/>
    <p:sldId id="416" r:id="rId10"/>
    <p:sldId id="417"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05" r:id="rId45"/>
    <p:sldId id="451" r:id="rId46"/>
    <p:sldId id="452" r:id="rId47"/>
    <p:sldId id="453" r:id="rId48"/>
    <p:sldId id="455" r:id="rId49"/>
    <p:sldId id="456" r:id="rId50"/>
    <p:sldId id="454" r:id="rId51"/>
    <p:sldId id="457" r:id="rId52"/>
    <p:sldId id="458" r:id="rId53"/>
    <p:sldId id="460" r:id="rId54"/>
    <p:sldId id="459" r:id="rId55"/>
    <p:sldId id="461" r:id="rId56"/>
    <p:sldId id="406" r:id="rId57"/>
    <p:sldId id="462" r:id="rId58"/>
    <p:sldId id="463" r:id="rId59"/>
    <p:sldId id="464" r:id="rId60"/>
    <p:sldId id="465" r:id="rId61"/>
    <p:sldId id="466" r:id="rId62"/>
    <p:sldId id="467" r:id="rId63"/>
    <p:sldId id="468" r:id="rId64"/>
    <p:sldId id="469" r:id="rId65"/>
    <p:sldId id="470" r:id="rId66"/>
    <p:sldId id="471" r:id="rId67"/>
    <p:sldId id="472" r:id="rId68"/>
    <p:sldId id="473" r:id="rId69"/>
    <p:sldId id="474" r:id="rId70"/>
    <p:sldId id="475" r:id="rId71"/>
    <p:sldId id="476" r:id="rId72"/>
    <p:sldId id="477" r:id="rId73"/>
    <p:sldId id="478" r:id="rId74"/>
    <p:sldId id="479" r:id="rId75"/>
    <p:sldId id="480" r:id="rId76"/>
    <p:sldId id="481" r:id="rId77"/>
    <p:sldId id="482" r:id="rId78"/>
    <p:sldId id="483" r:id="rId79"/>
    <p:sldId id="484" r:id="rId80"/>
    <p:sldId id="485" r:id="rId81"/>
    <p:sldId id="486" r:id="rId82"/>
    <p:sldId id="487" r:id="rId83"/>
    <p:sldId id="488" r:id="rId84"/>
    <p:sldId id="489" r:id="rId85"/>
    <p:sldId id="490" r:id="rId86"/>
    <p:sldId id="491" r:id="rId87"/>
    <p:sldId id="492" r:id="rId88"/>
    <p:sldId id="493" r:id="rId89"/>
    <p:sldId id="494" r:id="rId90"/>
    <p:sldId id="495" r:id="rId91"/>
    <p:sldId id="496" r:id="rId92"/>
    <p:sldId id="497" r:id="rId93"/>
    <p:sldId id="498" r:id="rId94"/>
    <p:sldId id="499" r:id="rId95"/>
    <p:sldId id="500" r:id="rId96"/>
    <p:sldId id="501" r:id="rId97"/>
    <p:sldId id="503" r:id="rId98"/>
    <p:sldId id="502" r:id="rId99"/>
    <p:sldId id="336" r:id="rId100"/>
  </p:sldIdLst>
  <p:sldSz cx="12192000" cy="6858000"/>
  <p:notesSz cx="6858000" cy="9144000"/>
  <p:custDataLst>
    <p:tags r:id="rId10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78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7728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56</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t>2019/8/8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67000"/>
          </a:blip>
          <a:stretch>
            <a:fillRect l="52000" t="4000" r="-1000" b="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F0FD6-BB97-423F-8242-0FC5B9996AEC}" type="datetimeFigureOut">
              <a:rPr lang="zh-CN" altLang="en-US" smtClean="0"/>
              <a:t>2019/8/8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9357-EA8E-46A7-90E3-14B5474CD5D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2.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3.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8.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3.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3.png"/><Relationship Id="rId7"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7.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1.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52.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png"/><Relationship Id="rId7" Type="http://schemas.openxmlformats.org/officeDocument/2006/relationships/image" Target="../media/image55.png"/><Relationship Id="rId12"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4.pn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png"/><Relationship Id="rId4" Type="http://schemas.microsoft.com/office/2007/relationships/hdphoto" Target="../media/hdphoto1.wdp"/><Relationship Id="rId9"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61.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3.png"/><Relationship Id="rId7" Type="http://schemas.openxmlformats.org/officeDocument/2006/relationships/image" Target="../media/image6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3.png"/><Relationship Id="rId7"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microsoft.com/office/2007/relationships/hdphoto" Target="../media/hdphoto1.wdp"/><Relationship Id="rId9" Type="http://schemas.openxmlformats.org/officeDocument/2006/relationships/image" Target="../media/image72.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7.pn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8.jp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9.jp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0.png"/><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1.jpg"/><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2.jpg"/><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3.png"/><Relationship Id="rId7" Type="http://schemas.openxmlformats.org/officeDocument/2006/relationships/image" Target="../media/image8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7.png"/><Relationship Id="rId5" Type="http://schemas.openxmlformats.org/officeDocument/2006/relationships/image" Target="../media/image86.png"/><Relationship Id="rId4" Type="http://schemas.microsoft.com/office/2007/relationships/hdphoto" Target="../media/hdphoto1.wdp"/><Relationship Id="rId9" Type="http://schemas.openxmlformats.org/officeDocument/2006/relationships/image" Target="../media/image90.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4.png"/><Relationship Id="rId5" Type="http://schemas.openxmlformats.org/officeDocument/2006/relationships/image" Target="../media/image93.png"/><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6.png"/><Relationship Id="rId5" Type="http://schemas.openxmlformats.org/officeDocument/2006/relationships/image" Target="../media/image95.png"/><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8.png"/><Relationship Id="rId5" Type="http://schemas.openxmlformats.org/officeDocument/2006/relationships/image" Target="../media/image97.png"/><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9.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3.png"/><Relationship Id="rId7" Type="http://schemas.openxmlformats.org/officeDocument/2006/relationships/image" Target="../media/image10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3.png"/><Relationship Id="rId7" Type="http://schemas.openxmlformats.org/officeDocument/2006/relationships/image" Target="../media/image10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5.png"/><Relationship Id="rId5" Type="http://schemas.openxmlformats.org/officeDocument/2006/relationships/image" Target="../media/image104.png"/><Relationship Id="rId4" Type="http://schemas.microsoft.com/office/2007/relationships/hdphoto" Target="../media/hdphoto1.wdp"/><Relationship Id="rId9" Type="http://schemas.openxmlformats.org/officeDocument/2006/relationships/image" Target="../media/image108.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0.png"/><Relationship Id="rId5" Type="http://schemas.openxmlformats.org/officeDocument/2006/relationships/image" Target="../media/image109.png"/><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3.png"/><Relationship Id="rId7" Type="http://schemas.openxmlformats.org/officeDocument/2006/relationships/image" Target="../media/image11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microsoft.com/office/2007/relationships/hdphoto" Target="../media/hdphoto1.wdp"/><Relationship Id="rId9" Type="http://schemas.openxmlformats.org/officeDocument/2006/relationships/image" Target="../media/image116.png"/></Relationships>
</file>

<file path=ppt/slides/_rels/slide74.xml.rels><?xml version="1.0" encoding="UTF-8" standalone="yes"?>
<Relationships xmlns="http://schemas.openxmlformats.org/package/2006/relationships"><Relationship Id="rId8" Type="http://schemas.openxmlformats.org/officeDocument/2006/relationships/image" Target="../media/image120.png"/><Relationship Id="rId3" Type="http://schemas.openxmlformats.org/officeDocument/2006/relationships/image" Target="../media/image3.png"/><Relationship Id="rId7" Type="http://schemas.openxmlformats.org/officeDocument/2006/relationships/image" Target="../media/image1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8.png"/><Relationship Id="rId5" Type="http://schemas.openxmlformats.org/officeDocument/2006/relationships/image" Target="../media/image117.png"/><Relationship Id="rId4" Type="http://schemas.microsoft.com/office/2007/relationships/hdphoto" Target="../media/hdphoto1.wdp"/><Relationship Id="rId9" Type="http://schemas.openxmlformats.org/officeDocument/2006/relationships/image" Target="../media/image121.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3.png"/><Relationship Id="rId5" Type="http://schemas.openxmlformats.org/officeDocument/2006/relationships/image" Target="../media/image122.png"/><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4.png"/><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6.png"/><Relationship Id="rId5" Type="http://schemas.openxmlformats.org/officeDocument/2006/relationships/image" Target="../media/image125.png"/><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3.png"/><Relationship Id="rId7" Type="http://schemas.openxmlformats.org/officeDocument/2006/relationships/image" Target="../media/image13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130.png"/><Relationship Id="rId4" Type="http://schemas.microsoft.com/office/2007/relationships/hdphoto" Target="../media/hdphoto1.wdp"/><Relationship Id="rId9" Type="http://schemas.openxmlformats.org/officeDocument/2006/relationships/image" Target="../media/image13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6.png"/><Relationship Id="rId5" Type="http://schemas.openxmlformats.org/officeDocument/2006/relationships/image" Target="../media/image135.png"/><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3.png"/><Relationship Id="rId7" Type="http://schemas.openxmlformats.org/officeDocument/2006/relationships/image" Target="../media/image140.png"/><Relationship Id="rId12" Type="http://schemas.openxmlformats.org/officeDocument/2006/relationships/image" Target="../media/image14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9.png"/><Relationship Id="rId11" Type="http://schemas.openxmlformats.org/officeDocument/2006/relationships/image" Target="../media/image144.png"/><Relationship Id="rId5" Type="http://schemas.openxmlformats.org/officeDocument/2006/relationships/image" Target="../media/image138.png"/><Relationship Id="rId10" Type="http://schemas.openxmlformats.org/officeDocument/2006/relationships/image" Target="../media/image143.png"/><Relationship Id="rId4" Type="http://schemas.microsoft.com/office/2007/relationships/hdphoto" Target="../media/hdphoto1.wdp"/><Relationship Id="rId9" Type="http://schemas.openxmlformats.org/officeDocument/2006/relationships/image" Target="../media/image142.png"/></Relationships>
</file>

<file path=ppt/slides/_rels/slide82.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3.png"/><Relationship Id="rId7" Type="http://schemas.openxmlformats.org/officeDocument/2006/relationships/image" Target="../media/image14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7.png"/><Relationship Id="rId5" Type="http://schemas.openxmlformats.org/officeDocument/2006/relationships/image" Target="../media/image146.png"/><Relationship Id="rId4" Type="http://schemas.microsoft.com/office/2007/relationships/hdphoto" Target="../media/hdphoto1.wdp"/><Relationship Id="rId9" Type="http://schemas.openxmlformats.org/officeDocument/2006/relationships/image" Target="../media/image150.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1.png"/><Relationship Id="rId4" Type="http://schemas.microsoft.com/office/2007/relationships/hdphoto" Target="../media/hdphoto1.wdp"/></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2.png"/><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3.png"/><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4.jpg"/><Relationship Id="rId4" Type="http://schemas.microsoft.com/office/2007/relationships/hdphoto" Target="../media/hdphoto1.wdp"/></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5.jpg"/><Relationship Id="rId4" Type="http://schemas.microsoft.com/office/2007/relationships/hdphoto" Target="../media/hdphoto1.wdp"/></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6.jpg"/><Relationship Id="rId4" Type="http://schemas.microsoft.com/office/2007/relationships/hdphoto" Target="../media/hdphoto1.wdp"/></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7.jpg"/><Relationship Id="rId4" Type="http://schemas.microsoft.com/office/2007/relationships/hdphoto" Target="../media/hdphoto1.wdp"/></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8.png"/><Relationship Id="rId4" Type="http://schemas.microsoft.com/office/2007/relationships/hdphoto" Target="../media/hdphoto1.wdp"/></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9.png"/><Relationship Id="rId4" Type="http://schemas.microsoft.com/office/2007/relationships/hdphoto" Target="../media/hdphoto1.wdp"/></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0.jpg"/><Relationship Id="rId4" Type="http://schemas.microsoft.com/office/2007/relationships/hdphoto" Target="../media/hdphoto1.wdp"/></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2.png"/><Relationship Id="rId5" Type="http://schemas.openxmlformats.org/officeDocument/2006/relationships/image" Target="../media/image161.png"/><Relationship Id="rId4" Type="http://schemas.microsoft.com/office/2007/relationships/hdphoto" Target="../media/hdphoto1.wdp"/></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3.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48398"/>
            <a:ext cx="9144000" cy="2387600"/>
          </a:xfrm>
        </p:spPr>
        <p:txBody>
          <a:bodyPr/>
          <a:lstStyle/>
          <a:p>
            <a:r>
              <a:rPr lang="zh-CN" altLang="en-US" b="1" dirty="0">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rPr>
              <a:t>对应分析与典型相关分析</a:t>
            </a:r>
            <a:endParaRPr lang="zh-CN" altLang="en-US" b="1" dirty="0">
              <a:solidFill>
                <a:schemeClr val="tx1"/>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endParaRPr>
          </a:p>
        </p:txBody>
      </p:sp>
      <p:sp>
        <p:nvSpPr>
          <p:cNvPr id="3" name="副标题 2"/>
          <p:cNvSpPr>
            <a:spLocks noGrp="1"/>
          </p:cNvSpPr>
          <p:nvPr>
            <p:ph type="subTitle" idx="1"/>
          </p:nvPr>
        </p:nvSpPr>
        <p:spPr>
          <a:xfrm>
            <a:off x="1807845" y="4066540"/>
            <a:ext cx="8576945" cy="1205230"/>
          </a:xfrm>
        </p:spPr>
        <p:txBody>
          <a:bodyPr/>
          <a:lstStyle/>
          <a:p>
            <a:r>
              <a:rPr lang="zh-CN" altLang="en-US" b="1" dirty="0">
                <a:solidFill>
                  <a:schemeClr val="tx1"/>
                </a:solidFill>
                <a:effectLst>
                  <a:outerShdw blurRad="38100" dist="19050" dir="2700000" algn="tl" rotWithShape="0">
                    <a:schemeClr val="dk1">
                      <a:alpha val="40000"/>
                    </a:schemeClr>
                  </a:outerShdw>
                </a:effectLst>
              </a:rPr>
              <a:t>谭   忠 </a:t>
            </a:r>
            <a:endParaRPr lang="zh-CN" altLang="en-US" dirty="0"/>
          </a:p>
          <a:p>
            <a:endParaRPr lang="zh-CN" altLang="en-US" dirty="0"/>
          </a:p>
        </p:txBody>
      </p:sp>
      <p:pic>
        <p:nvPicPr>
          <p:cNvPr id="9" name="Picture 21"/>
          <p:cNvPicPr>
            <a:picLocks noChangeAspect="1" noChangeArrowheads="1"/>
          </p:cNvPicPr>
          <p:nvPr/>
        </p:nvPicPr>
        <p:blipFill>
          <a:blip r:embed="rId2" cstate="print"/>
          <a:srcRect/>
          <a:stretch>
            <a:fillRect/>
          </a:stretch>
        </p:blipFill>
        <p:spPr bwMode="auto">
          <a:xfrm>
            <a:off x="-1" y="6186805"/>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01295" y="134620"/>
            <a:ext cx="3853180" cy="1401445"/>
          </a:xfrm>
          <a:prstGeom prst="rect">
            <a:avLst/>
          </a:prstGeom>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rmAutofit/>
          </a:bodyPr>
          <a:lstStyle/>
          <a:p>
            <a:pPr indent="612000" algn="just" fontAlgn="auto">
              <a:lnSpc>
                <a:spcPct val="140000"/>
              </a:lnSpc>
            </a:pPr>
            <a:r>
              <a:rPr lang="zh-CN" altLang="en-US" dirty="0" smtClean="0">
                <a:latin typeface="微软雅黑" pitchFamily="34" charset="-122"/>
                <a:ea typeface="微软雅黑" pitchFamily="34" charset="-122"/>
              </a:rPr>
              <a:t>设有</a:t>
            </a:r>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样品，每个样品</a:t>
            </a:r>
            <a:r>
              <a:rPr lang="zh-CN" altLang="en-US" dirty="0" smtClean="0">
                <a:latin typeface="微软雅黑" pitchFamily="34" charset="-122"/>
                <a:ea typeface="微软雅黑" pitchFamily="34" charset="-122"/>
              </a:rPr>
              <a:t>观测</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指标，原始数据为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316" y="2948854"/>
            <a:ext cx="50863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733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just" fontAlgn="auto">
              <a:lnSpc>
                <a:spcPct val="140000"/>
              </a:lnSpc>
            </a:pPr>
            <a:r>
              <a:rPr lang="zh-CN" altLang="en-US" dirty="0">
                <a:latin typeface="微软雅黑" pitchFamily="34" charset="-122"/>
                <a:ea typeface="微软雅黑" pitchFamily="34" charset="-122"/>
              </a:rPr>
              <a:t>为了消除量纲或数量级的差异，经常对变量进行标准化处理，如标准化变换、极差标准化变换等，这些变换对变量和样品是不对称的</a:t>
            </a:r>
            <a:r>
              <a:rPr lang="zh-CN" altLang="en-US" dirty="0" smtClean="0">
                <a:latin typeface="微软雅黑" pitchFamily="34" charset="-122"/>
                <a:ea typeface="微软雅黑" pitchFamily="34" charset="-122"/>
              </a:rPr>
              <a:t>。这种</a:t>
            </a:r>
            <a:r>
              <a:rPr lang="zh-CN" altLang="en-US" dirty="0">
                <a:latin typeface="微软雅黑" pitchFamily="34" charset="-122"/>
                <a:ea typeface="微软雅黑" pitchFamily="34" charset="-122"/>
              </a:rPr>
              <a:t>不对称性是导致变量和样品之间关系复杂化的主要原因</a:t>
            </a:r>
            <a:r>
              <a:rPr lang="zh-CN" altLang="en-US" dirty="0" smtClean="0">
                <a:latin typeface="微软雅黑" pitchFamily="34" charset="-122"/>
                <a:ea typeface="微软雅黑" pitchFamily="34" charset="-122"/>
              </a:rPr>
              <a:t>。在</a:t>
            </a:r>
            <a:r>
              <a:rPr lang="zh-CN" altLang="en-US" dirty="0">
                <a:latin typeface="微软雅黑" pitchFamily="34" charset="-122"/>
                <a:ea typeface="微软雅黑" pitchFamily="34" charset="-122"/>
              </a:rPr>
              <a:t>对应分析中，采用数据的变换方法即可克服这种不对称性（假设所有的数据都大于</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，否则对所有数据同加一适当常数，便可满足以上要求）。</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734354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just" fontAlgn="auto">
              <a:lnSpc>
                <a:spcPct val="140000"/>
              </a:lnSpc>
            </a:pPr>
            <a:r>
              <a:rPr lang="zh-CN" altLang="en-US" dirty="0">
                <a:latin typeface="微软雅黑" pitchFamily="34" charset="-122"/>
                <a:ea typeface="微软雅黑" pitchFamily="34" charset="-122"/>
              </a:rPr>
              <a:t>数据变换的方法</a:t>
            </a:r>
            <a:r>
              <a:rPr lang="zh-CN" altLang="en-US" dirty="0" smtClean="0">
                <a:latin typeface="微软雅黑" pitchFamily="34" charset="-122"/>
                <a:ea typeface="微软雅黑" pitchFamily="34" charset="-122"/>
              </a:rPr>
              <a:t>的具体步骤如下：</a:t>
            </a:r>
            <a:endParaRPr lang="en-US" altLang="zh-CN" dirty="0">
              <a:latin typeface="微软雅黑" pitchFamily="34" charset="-122"/>
              <a:ea typeface="微软雅黑" pitchFamily="34" charset="-122"/>
            </a:endParaRPr>
          </a:p>
          <a:p>
            <a:pPr indent="612000" algn="just"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、对数据阵先分别按行和列求和，再求总和：</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5099141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006" y="2080964"/>
            <a:ext cx="6974459" cy="4001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727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just"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、化数据</a:t>
            </a:r>
            <a:r>
              <a:rPr lang="zh-CN" altLang="en-US" dirty="0" smtClean="0">
                <a:latin typeface="微软雅黑" pitchFamily="34" charset="-122"/>
                <a:ea typeface="微软雅黑" pitchFamily="34" charset="-122"/>
              </a:rPr>
              <a:t>阵</a:t>
            </a:r>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规格化的“概率矩阵”</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令</a:t>
            </a:r>
          </a:p>
          <a:p>
            <a:pPr indent="612000" algn="just" fontAlgn="auto">
              <a:lnSpc>
                <a:spcPct val="140000"/>
              </a:lnSpc>
            </a:pPr>
            <a:endParaRPr lang="en-US" altLang="zh-CN" dirty="0" smtClean="0">
              <a:latin typeface="微软雅黑" pitchFamily="34" charset="-122"/>
              <a:ea typeface="微软雅黑" pitchFamily="34" charset="-122"/>
            </a:endParaRPr>
          </a:p>
          <a:p>
            <a:pPr indent="612000" algn="just" fontAlgn="auto">
              <a:lnSpc>
                <a:spcPct val="140000"/>
              </a:lnSpc>
            </a:pPr>
            <a:endParaRPr lang="en-US" altLang="zh-CN" dirty="0" smtClean="0">
              <a:latin typeface="微软雅黑" pitchFamily="34" charset="-122"/>
              <a:ea typeface="微软雅黑" pitchFamily="34" charset="-122"/>
            </a:endParaRPr>
          </a:p>
          <a:p>
            <a:pPr indent="612000" algn="just" fontAlgn="auto">
              <a:lnSpc>
                <a:spcPct val="140000"/>
              </a:lnSpc>
            </a:pPr>
            <a:r>
              <a:rPr lang="zh-CN" altLang="en-US" dirty="0" smtClean="0">
                <a:latin typeface="微软雅黑" pitchFamily="34" charset="-122"/>
                <a:ea typeface="微软雅黑" pitchFamily="34" charset="-122"/>
              </a:rPr>
              <a:t>其中</a:t>
            </a:r>
            <a:endParaRPr lang="en-US" altLang="zh-CN" dirty="0" smtClean="0">
              <a:latin typeface="微软雅黑" pitchFamily="34" charset="-122"/>
              <a:ea typeface="微软雅黑" pitchFamily="34" charset="-122"/>
            </a:endParaRPr>
          </a:p>
          <a:p>
            <a:pPr indent="612000" algn="just" fontAlgn="auto">
              <a:lnSpc>
                <a:spcPct val="140000"/>
              </a:lnSpc>
            </a:pPr>
            <a:r>
              <a:rPr lang="zh-CN" altLang="en-US" dirty="0" smtClean="0">
                <a:latin typeface="微软雅黑" pitchFamily="34" charset="-122"/>
                <a:ea typeface="微软雅黑" pitchFamily="34" charset="-122"/>
              </a:rPr>
              <a:t>不难看出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且</a:t>
            </a:r>
            <a:endParaRPr lang="zh-CN" altLang="en-US" dirty="0">
              <a:latin typeface="微软雅黑" pitchFamily="34" charset="-122"/>
              <a:ea typeface="微软雅黑" pitchFamily="34" charset="-122"/>
            </a:endParaRPr>
          </a:p>
          <a:p>
            <a:pPr indent="612000" algn="just" fontAlgn="auto">
              <a:lnSpc>
                <a:spcPct val="140000"/>
              </a:lnSpc>
            </a:pPr>
            <a:r>
              <a:rPr lang="zh-CN" altLang="en-US" dirty="0" smtClean="0">
                <a:latin typeface="微软雅黑" pitchFamily="34" charset="-122"/>
                <a:ea typeface="微软雅黑" pitchFamily="34" charset="-122"/>
              </a:rPr>
              <a:t>可</a:t>
            </a:r>
            <a:r>
              <a:rPr lang="zh-CN" altLang="en-US" dirty="0">
                <a:latin typeface="微软雅黑" pitchFamily="34" charset="-122"/>
                <a:ea typeface="微软雅黑" pitchFamily="34" charset="-122"/>
              </a:rPr>
              <a:t>理解为</a:t>
            </a:r>
            <a:r>
              <a:rPr lang="zh-CN" altLang="en-US" dirty="0" smtClean="0">
                <a:latin typeface="微软雅黑" pitchFamily="34" charset="-122"/>
                <a:ea typeface="微软雅黑" pitchFamily="34" charset="-122"/>
              </a:rPr>
              <a:t>数据</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出现</a:t>
            </a:r>
            <a:r>
              <a:rPr lang="zh-CN" altLang="en-US" dirty="0">
                <a:latin typeface="微软雅黑" pitchFamily="34" charset="-122"/>
                <a:ea typeface="微软雅黑" pitchFamily="34" charset="-122"/>
              </a:rPr>
              <a:t>的“概率”并</a:t>
            </a:r>
            <a:r>
              <a:rPr lang="zh-CN" altLang="en-US" dirty="0" smtClean="0">
                <a:latin typeface="微软雅黑" pitchFamily="34" charset="-122"/>
                <a:ea typeface="微软雅黑" pitchFamily="34" charset="-122"/>
              </a:rPr>
              <a:t>称</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为对应阵。</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140" y="2743200"/>
            <a:ext cx="728662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9206" y="4895417"/>
            <a:ext cx="21812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8287" y="4267200"/>
            <a:ext cx="27051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5950" y="5547014"/>
            <a:ext cx="495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2226" y="5580351"/>
            <a:ext cx="5334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033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just" fontAlgn="auto">
              <a:lnSpc>
                <a:spcPct val="140000"/>
              </a:lnSpc>
            </a:pPr>
            <a:r>
              <a:rPr lang="zh-CN" altLang="en-US" dirty="0">
                <a:latin typeface="微软雅黑" pitchFamily="34" charset="-122"/>
                <a:ea typeface="微软雅黑" pitchFamily="34" charset="-122"/>
              </a:rPr>
              <a:t>类似地可以写出对应</a:t>
            </a:r>
            <a:r>
              <a:rPr lang="zh-CN" altLang="en-US" dirty="0" smtClean="0">
                <a:latin typeface="微软雅黑" pitchFamily="34" charset="-122"/>
                <a:ea typeface="微软雅黑" pitchFamily="34" charset="-122"/>
              </a:rPr>
              <a:t>阵</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行和列和，并</a:t>
            </a:r>
            <a:r>
              <a:rPr lang="zh-CN" altLang="en-US" dirty="0" smtClean="0">
                <a:latin typeface="微软雅黑" pitchFamily="34" charset="-122"/>
                <a:ea typeface="微软雅黑" pitchFamily="34" charset="-122"/>
              </a:rPr>
              <a:t>把</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成如下一张列联表：</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2817236"/>
            <a:ext cx="429577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7539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其中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可</a:t>
            </a:r>
            <a:r>
              <a:rPr lang="zh-CN" altLang="en-US" dirty="0">
                <a:latin typeface="微软雅黑" pitchFamily="34" charset="-122"/>
                <a:ea typeface="微软雅黑" pitchFamily="34" charset="-122"/>
              </a:rPr>
              <a:t>理解为</a:t>
            </a:r>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变量的边缘</a:t>
            </a:r>
            <a:r>
              <a:rPr lang="zh-CN" altLang="en-US" dirty="0" smtClean="0">
                <a:latin typeface="微软雅黑" pitchFamily="34" charset="-122"/>
                <a:ea typeface="微软雅黑" pitchFamily="34" charset="-122"/>
              </a:rPr>
              <a:t>概率</a:t>
            </a: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可</a:t>
            </a:r>
            <a:r>
              <a:rPr lang="zh-CN" altLang="en-US" dirty="0">
                <a:latin typeface="微软雅黑" pitchFamily="34" charset="-122"/>
                <a:ea typeface="微软雅黑" pitchFamily="34" charset="-122"/>
              </a:rPr>
              <a:t>理解为</a:t>
            </a:r>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样品的边缘概率</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6840" y="2158712"/>
            <a:ext cx="2466975"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0733" y="3216853"/>
            <a:ext cx="55340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561" y="4159828"/>
            <a:ext cx="27241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423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记</a:t>
            </a: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则</a:t>
            </a: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其中 </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元素全为 </a:t>
            </a:r>
            <a:r>
              <a:rPr lang="en-US" altLang="zh-CN" dirty="0">
                <a:latin typeface="微软雅黑" pitchFamily="34" charset="-122"/>
                <a:ea typeface="微软雅黑" pitchFamily="34" charset="-122"/>
              </a:rPr>
              <a:t>1 </a:t>
            </a:r>
            <a:r>
              <a:rPr lang="zh-CN" altLang="en-US" dirty="0">
                <a:latin typeface="微软雅黑" pitchFamily="34" charset="-122"/>
                <a:ea typeface="微软雅黑" pitchFamily="34" charset="-122"/>
              </a:rPr>
              <a:t>的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维常向量</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8463" y="2358735"/>
            <a:ext cx="540067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8463" y="4263735"/>
            <a:ext cx="40100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4814" y="4862512"/>
            <a:ext cx="32956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0883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、从对应阵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出发计算变量的协方差阵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考虑 </a:t>
            </a:r>
            <a:r>
              <a:rPr lang="en-US" altLang="zh-CN" dirty="0" smtClean="0">
                <a:latin typeface="微软雅黑" pitchFamily="34" charset="-122"/>
                <a:ea typeface="微软雅黑" pitchFamily="34" charset="-122"/>
              </a:rPr>
              <a:t>R </a:t>
            </a:r>
            <a:r>
              <a:rPr lang="zh-CN" altLang="en-US" dirty="0">
                <a:latin typeface="微软雅黑" pitchFamily="34" charset="-122"/>
                <a:ea typeface="微软雅黑" pitchFamily="34" charset="-122"/>
              </a:rPr>
              <a:t>型因子分析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，我们把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矩阵中的 </a:t>
            </a:r>
            <a:r>
              <a:rPr lang="en-US" altLang="zh-CN" dirty="0" smtClean="0">
                <a:latin typeface="微软雅黑" pitchFamily="34" charset="-122"/>
                <a:ea typeface="微软雅黑" pitchFamily="34" charset="-122"/>
              </a:rPr>
              <a:t>n </a:t>
            </a:r>
            <a:r>
              <a:rPr lang="zh-CN" altLang="en-US" dirty="0">
                <a:latin typeface="微软雅黑" pitchFamily="34" charset="-122"/>
                <a:ea typeface="微软雅黑" pitchFamily="34" charset="-122"/>
              </a:rPr>
              <a:t>个行作为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维空间中 </a:t>
            </a:r>
            <a:r>
              <a:rPr lang="en-US" altLang="zh-CN" dirty="0" smtClean="0">
                <a:latin typeface="微软雅黑" pitchFamily="34" charset="-122"/>
                <a:ea typeface="微软雅黑" pitchFamily="34" charset="-122"/>
              </a:rPr>
              <a:t>n </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样品点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具体步骤如下：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120241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(i) </a:t>
            </a:r>
            <a:r>
              <a:rPr lang="zh-CN" altLang="en-US" dirty="0">
                <a:latin typeface="微软雅黑" pitchFamily="34" charset="-122"/>
                <a:ea typeface="微软雅黑" pitchFamily="34" charset="-122"/>
              </a:rPr>
              <a:t>消除各样品点</a:t>
            </a:r>
            <a:r>
              <a:rPr lang="zh-CN" altLang="en-US" dirty="0" smtClean="0">
                <a:latin typeface="微软雅黑" pitchFamily="34" charset="-122"/>
                <a:ea typeface="微软雅黑" pitchFamily="34" charset="-122"/>
              </a:rPr>
              <a:t>出现的概率大小的</a:t>
            </a:r>
            <a:r>
              <a:rPr lang="zh-CN" altLang="en-US" dirty="0">
                <a:latin typeface="微软雅黑" pitchFamily="34" charset="-122"/>
                <a:ea typeface="微软雅黑" pitchFamily="34" charset="-122"/>
              </a:rPr>
              <a:t>影响，称</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样品 </a:t>
            </a:r>
            <a:r>
              <a:rPr lang="en-US" altLang="zh-CN" dirty="0" smtClean="0">
                <a:latin typeface="微软雅黑" pitchFamily="34" charset="-122"/>
                <a:ea typeface="微软雅黑" pitchFamily="34" charset="-122"/>
              </a:rPr>
              <a:t>i </a:t>
            </a:r>
            <a:r>
              <a:rPr lang="zh-CN" altLang="en-US" dirty="0" smtClean="0">
                <a:latin typeface="微软雅黑" pitchFamily="34" charset="-122"/>
                <a:ea typeface="微软雅黑" pitchFamily="34" charset="-122"/>
              </a:rPr>
              <a:t>的形象，</a:t>
            </a:r>
            <a:r>
              <a:rPr lang="zh-CN" altLang="en-US" dirty="0">
                <a:latin typeface="微软雅黑" pitchFamily="34" charset="-122"/>
                <a:ea typeface="微软雅黑" pitchFamily="34" charset="-122"/>
              </a:rPr>
              <a:t>或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个变量在第 </a:t>
            </a:r>
            <a:r>
              <a:rPr lang="en-US" altLang="zh-CN" dirty="0" smtClean="0">
                <a:latin typeface="微软雅黑" pitchFamily="34" charset="-122"/>
                <a:ea typeface="微软雅黑" pitchFamily="34" charset="-122"/>
              </a:rPr>
              <a:t>i </a:t>
            </a:r>
            <a:r>
              <a:rPr lang="zh-CN" altLang="en-US" dirty="0">
                <a:latin typeface="微软雅黑" pitchFamily="34" charset="-122"/>
                <a:ea typeface="微软雅黑" pitchFamily="34" charset="-122"/>
              </a:rPr>
              <a:t>个样品上</a:t>
            </a:r>
            <a:r>
              <a:rPr lang="zh-CN" altLang="en-US" dirty="0" smtClean="0">
                <a:latin typeface="微软雅黑" pitchFamily="34" charset="-122"/>
                <a:ea typeface="微软雅黑" pitchFamily="34" charset="-122"/>
              </a:rPr>
              <a:t>的分布轮廓，</a:t>
            </a:r>
            <a:r>
              <a:rPr lang="zh-CN" altLang="en-US" dirty="0">
                <a:latin typeface="微软雅黑" pitchFamily="34" charset="-122"/>
                <a:ea typeface="微软雅黑" pitchFamily="34" charset="-122"/>
              </a:rPr>
              <a:t>显然有</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5975" y="2909888"/>
            <a:ext cx="8020050"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4827" y="4660322"/>
            <a:ext cx="90487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154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061808" y="650380"/>
            <a:ext cx="1532327" cy="1528413"/>
            <a:chOff x="9356601" y="130557"/>
            <a:chExt cx="1335346" cy="1331936"/>
          </a:xfrm>
        </p:grpSpPr>
        <p:sp>
          <p:nvSpPr>
            <p:cNvPr id="4" name="椭圆 3"/>
            <p:cNvSpPr/>
            <p:nvPr/>
          </p:nvSpPr>
          <p:spPr>
            <a:xfrm>
              <a:off x="9356601" y="130557"/>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6" name="TextBox 145"/>
            <p:cNvSpPr txBox="1"/>
            <p:nvPr/>
          </p:nvSpPr>
          <p:spPr>
            <a:xfrm>
              <a:off x="9428446" y="504136"/>
              <a:ext cx="1189310" cy="562225"/>
            </a:xfrm>
            <a:prstGeom prst="rect">
              <a:avLst/>
            </a:prstGeom>
            <a:noFill/>
          </p:spPr>
          <p:txBody>
            <a:bodyPr wrap="square" rtlCol="0">
              <a:spAutoFit/>
            </a:bodyPr>
            <a:lstStyle/>
            <a:p>
              <a:pPr algn="ctr"/>
              <a:r>
                <a:rPr lang="zh-CN" altLang="en-US" sz="3600" b="1" dirty="0">
                  <a:solidFill>
                    <a:schemeClr val="bg1"/>
                  </a:solidFill>
                  <a:latin typeface="微软雅黑" panose="020B0503020204020204" charset="-122"/>
                  <a:ea typeface="微软雅黑" panose="020B0503020204020204" charset="-122"/>
                </a:rPr>
                <a:t>目录</a:t>
              </a:r>
            </a:p>
          </p:txBody>
        </p:sp>
        <p:sp>
          <p:nvSpPr>
            <p:cNvPr id="147" name="TextBox 146"/>
            <p:cNvSpPr txBox="1"/>
            <p:nvPr/>
          </p:nvSpPr>
          <p:spPr>
            <a:xfrm>
              <a:off x="9428139" y="981481"/>
              <a:ext cx="1263808" cy="276132"/>
            </a:xfrm>
            <a:prstGeom prst="rect">
              <a:avLst/>
            </a:prstGeom>
            <a:noFill/>
          </p:spPr>
          <p:txBody>
            <a:bodyPr wrap="square" rtlCol="0">
              <a:spAutoFit/>
            </a:bodyPr>
            <a:lstStyle/>
            <a:p>
              <a:pPr algn="ctr"/>
              <a:r>
                <a:rPr lang="en-US" altLang="zh-CN" sz="1465" dirty="0">
                  <a:solidFill>
                    <a:schemeClr val="bg1"/>
                  </a:solidFill>
                  <a:latin typeface="微软雅黑" panose="020B0503020204020204" charset="-122"/>
                  <a:ea typeface="微软雅黑" panose="020B0503020204020204" charset="-122"/>
                </a:rPr>
                <a:t>CONTENTS</a:t>
              </a:r>
              <a:endParaRPr lang="zh-CN" altLang="en-US" sz="1465" dirty="0">
                <a:solidFill>
                  <a:schemeClr val="bg1"/>
                </a:solidFill>
                <a:latin typeface="微软雅黑" panose="020B0503020204020204" charset="-122"/>
                <a:ea typeface="微软雅黑" panose="020B0503020204020204" charset="-122"/>
              </a:endParaRPr>
            </a:p>
          </p:txBody>
        </p:sp>
      </p:grpSp>
      <p:sp>
        <p:nvSpPr>
          <p:cNvPr id="9" name="Freeform 5"/>
          <p:cNvSpPr/>
          <p:nvPr/>
        </p:nvSpPr>
        <p:spPr bwMode="auto">
          <a:xfrm>
            <a:off x="3176"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44" name="矩形 30"/>
          <p:cNvSpPr>
            <a:spLocks noChangeArrowheads="1"/>
          </p:cNvSpPr>
          <p:nvPr/>
        </p:nvSpPr>
        <p:spPr bwMode="auto">
          <a:xfrm>
            <a:off x="727075" y="4845050"/>
            <a:ext cx="1721485"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a:ln/>
                <a:effectLst>
                  <a:outerShdw blurRad="38100" dist="19050" dir="2700000" algn="tl" rotWithShape="0">
                    <a:schemeClr val="dk1">
                      <a:alpha val="40000"/>
                    </a:schemeClr>
                  </a:outerShdw>
                </a:effectLst>
                <a:sym typeface="微软雅黑" panose="020B0503020204020204" charset="-122"/>
              </a:rPr>
              <a:t>对应分析方法概述</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sp>
        <p:nvSpPr>
          <p:cNvPr id="45" name="矩形 68"/>
          <p:cNvSpPr>
            <a:spLocks noChangeArrowheads="1"/>
          </p:cNvSpPr>
          <p:nvPr/>
        </p:nvSpPr>
        <p:spPr bwMode="auto">
          <a:xfrm>
            <a:off x="6950656" y="1619235"/>
            <a:ext cx="2092243"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a:ln/>
                <a:effectLst>
                  <a:outerShdw blurRad="38100" dist="19050" dir="2700000" algn="tl" rotWithShape="0">
                    <a:schemeClr val="dk1">
                      <a:alpha val="40000"/>
                    </a:schemeClr>
                  </a:outerShdw>
                </a:effectLst>
                <a:sym typeface="微软雅黑" panose="020B0503020204020204" charset="-122"/>
              </a:rPr>
              <a:t>典型相关分析方法概述</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sp>
        <p:nvSpPr>
          <p:cNvPr id="46" name="矩形 64"/>
          <p:cNvSpPr>
            <a:spLocks noChangeArrowheads="1"/>
          </p:cNvSpPr>
          <p:nvPr/>
        </p:nvSpPr>
        <p:spPr bwMode="auto">
          <a:xfrm>
            <a:off x="2980883" y="2809259"/>
            <a:ext cx="1519179"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a:ln/>
                <a:effectLst>
                  <a:outerShdw blurRad="38100" dist="19050" dir="2700000" algn="tl" rotWithShape="0">
                    <a:schemeClr val="dk1">
                      <a:alpha val="40000"/>
                    </a:schemeClr>
                  </a:outerShdw>
                </a:effectLst>
                <a:sym typeface="微软雅黑" panose="020B0503020204020204" charset="-122"/>
              </a:rPr>
              <a:t>对应分析案例分析</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grpSp>
        <p:nvGrpSpPr>
          <p:cNvPr id="48" name="组合 47"/>
          <p:cNvGrpSpPr/>
          <p:nvPr/>
        </p:nvGrpSpPr>
        <p:grpSpPr>
          <a:xfrm>
            <a:off x="1088011" y="3675719"/>
            <a:ext cx="999564" cy="1001764"/>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0" name="图片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9230285" y="4032718"/>
            <a:ext cx="2278715"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a:ln/>
                <a:effectLst>
                  <a:outerShdw blurRad="38100" dist="19050" dir="2700000" algn="tl" rotWithShape="0">
                    <a:schemeClr val="dk1">
                      <a:alpha val="40000"/>
                    </a:schemeClr>
                  </a:outerShdw>
                </a:effectLst>
                <a:sym typeface="微软雅黑" panose="020B0503020204020204" charset="-122"/>
              </a:rPr>
              <a:t>典型相关分析案例分析</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grpSp>
        <p:nvGrpSpPr>
          <p:cNvPr id="52" name="组合 51"/>
          <p:cNvGrpSpPr/>
          <p:nvPr/>
        </p:nvGrpSpPr>
        <p:grpSpPr>
          <a:xfrm>
            <a:off x="3240691" y="3843013"/>
            <a:ext cx="999564" cy="1001764"/>
            <a:chOff x="3437020" y="2074814"/>
            <a:chExt cx="863676" cy="865577"/>
          </a:xfrm>
        </p:grpSpPr>
        <p:sp>
          <p:nvSpPr>
            <p:cNvPr id="53" name="椭圆 19"/>
            <p:cNvSpPr>
              <a:spLocks noChangeArrowheads="1"/>
            </p:cNvSpPr>
            <p:nvPr/>
          </p:nvSpPr>
          <p:spPr bwMode="auto">
            <a:xfrm>
              <a:off x="3437020" y="2074814"/>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4" name="图片 5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596360" y="2243692"/>
              <a:ext cx="553608" cy="567096"/>
            </a:xfrm>
            <a:prstGeom prst="rect">
              <a:avLst/>
            </a:prstGeom>
          </p:spPr>
        </p:pic>
      </p:grpSp>
      <p:grpSp>
        <p:nvGrpSpPr>
          <p:cNvPr id="63" name="组合 62"/>
          <p:cNvGrpSpPr/>
          <p:nvPr/>
        </p:nvGrpSpPr>
        <p:grpSpPr>
          <a:xfrm>
            <a:off x="7529563" y="2650283"/>
            <a:ext cx="999564" cy="1001763"/>
            <a:chOff x="3437020" y="4201727"/>
            <a:chExt cx="863676" cy="865576"/>
          </a:xfrm>
        </p:grpSpPr>
        <p:sp>
          <p:nvSpPr>
            <p:cNvPr id="64" name="椭圆 21"/>
            <p:cNvSpPr>
              <a:spLocks noChangeArrowheads="1"/>
            </p:cNvSpPr>
            <p:nvPr/>
          </p:nvSpPr>
          <p:spPr bwMode="auto">
            <a:xfrm>
              <a:off x="3437020" y="4201727"/>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65" name="Group 4"/>
            <p:cNvGrpSpPr>
              <a:grpSpLocks noChangeAspect="1"/>
            </p:cNvGrpSpPr>
            <p:nvPr/>
          </p:nvGrpSpPr>
          <p:grpSpPr bwMode="auto">
            <a:xfrm>
              <a:off x="3626902" y="4339091"/>
              <a:ext cx="476560" cy="578496"/>
              <a:chOff x="2694" y="1931"/>
              <a:chExt cx="374" cy="454"/>
            </a:xfrm>
            <a:solidFill>
              <a:schemeClr val="bg1"/>
            </a:solidFill>
          </p:grpSpPr>
          <p:sp>
            <p:nvSpPr>
              <p:cNvPr id="66"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7"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8"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69"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0"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1"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sp>
            <p:nvSpPr>
              <p:cNvPr id="72"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latin typeface="Arial" panose="020B0604020202020204" pitchFamily="34" charset="0"/>
                  <a:ea typeface="微软雅黑" panose="020B0503020204020204" charset="-122"/>
                  <a:sym typeface="Arial" panose="020B0604020202020204" pitchFamily="34" charset="0"/>
                </a:endParaRPr>
              </a:p>
            </p:txBody>
          </p:sp>
        </p:grpSp>
      </p:grpSp>
      <p:grpSp>
        <p:nvGrpSpPr>
          <p:cNvPr id="73" name="组合 72"/>
          <p:cNvGrpSpPr/>
          <p:nvPr/>
        </p:nvGrpSpPr>
        <p:grpSpPr>
          <a:xfrm>
            <a:off x="9858481" y="2882545"/>
            <a:ext cx="999564" cy="1001763"/>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pic>
        <p:nvPicPr>
          <p:cNvPr id="2"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6" name="图片 5" descr="屏幕剪辑"/>
          <p:cNvPicPr>
            <a:picLocks noChangeAspect="1"/>
          </p:cNvPicPr>
          <p:nvPr/>
        </p:nvPicPr>
        <p:blipFill>
          <a:blip r:embed="rId6">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tretch>
            <a:fillRect/>
          </a:stretch>
        </p:blipFill>
        <p:spPr>
          <a:xfrm>
            <a:off x="3175" y="5927"/>
            <a:ext cx="3853180" cy="1401445"/>
          </a:xfrm>
          <a:prstGeom prst="rect">
            <a:avLst/>
          </a:prstGeom>
          <a:effectLst>
            <a:outerShdw blurRad="50800" dist="50800" dir="5400000" algn="ctr" rotWithShape="0">
              <a:srgbClr val="000000">
                <a:alpha val="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left)">
                                      <p:cBhvr>
                                        <p:cTn id="30" dur="500"/>
                                        <p:tgtEl>
                                          <p:spTgt spid="46"/>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63"/>
                                        </p:tgtEl>
                                        <p:attrNameLst>
                                          <p:attrName>style.visibility</p:attrName>
                                        </p:attrNameLst>
                                      </p:cBhvr>
                                      <p:to>
                                        <p:strVal val="visible"/>
                                      </p:to>
                                    </p:set>
                                    <p:anim calcmode="lin" valueType="num">
                                      <p:cBhvr additive="base">
                                        <p:cTn id="34" dur="500" fill="hold"/>
                                        <p:tgtEl>
                                          <p:spTgt spid="63"/>
                                        </p:tgtEl>
                                        <p:attrNameLst>
                                          <p:attrName>ppt_x</p:attrName>
                                        </p:attrNameLst>
                                      </p:cBhvr>
                                      <p:tavLst>
                                        <p:tav tm="0">
                                          <p:val>
                                            <p:strVal val="#ppt_x"/>
                                          </p:val>
                                        </p:tav>
                                        <p:tav tm="100000">
                                          <p:val>
                                            <p:strVal val="#ppt_x"/>
                                          </p:val>
                                        </p:tav>
                                      </p:tavLst>
                                    </p:anim>
                                    <p:anim calcmode="lin" valueType="num">
                                      <p:cBhvr additive="base">
                                        <p:cTn id="35" dur="500" fill="hold"/>
                                        <p:tgtEl>
                                          <p:spTgt spid="63"/>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par>
                          <p:cTn id="40" fill="hold">
                            <p:stCondLst>
                              <p:cond delay="4500"/>
                            </p:stCondLst>
                            <p:childTnLst>
                              <p:par>
                                <p:cTn id="41" presetID="2" presetClass="entr" presetSubtype="1" fill="hold" nodeType="afterEffect">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cBhvr additive="base">
                                        <p:cTn id="43" dur="500" fill="hold"/>
                                        <p:tgtEl>
                                          <p:spTgt spid="73"/>
                                        </p:tgtEl>
                                        <p:attrNameLst>
                                          <p:attrName>ppt_x</p:attrName>
                                        </p:attrNameLst>
                                      </p:cBhvr>
                                      <p:tavLst>
                                        <p:tav tm="0">
                                          <p:val>
                                            <p:strVal val="#ppt_x"/>
                                          </p:val>
                                        </p:tav>
                                        <p:tav tm="100000">
                                          <p:val>
                                            <p:strVal val="#ppt_x"/>
                                          </p:val>
                                        </p:tav>
                                      </p:tavLst>
                                    </p:anim>
                                    <p:anim calcmode="lin" valueType="num">
                                      <p:cBhvr additive="base">
                                        <p:cTn id="44" dur="500" fill="hold"/>
                                        <p:tgtEl>
                                          <p:spTgt spid="73"/>
                                        </p:tgtEl>
                                        <p:attrNameLst>
                                          <p:attrName>ppt_y</p:attrName>
                                        </p:attrNameLst>
                                      </p:cBhvr>
                                      <p:tavLst>
                                        <p:tav tm="0">
                                          <p:val>
                                            <p:strVal val="0-#ppt_h/2"/>
                                          </p:val>
                                        </p:tav>
                                        <p:tav tm="100000">
                                          <p:val>
                                            <p:strVal val="#ppt_y"/>
                                          </p:val>
                                        </p:tav>
                                      </p:tavLst>
                                    </p:anim>
                                  </p:childTnLst>
                                </p:cTn>
                              </p:par>
                            </p:childTnLst>
                          </p:cTn>
                        </p:par>
                        <p:par>
                          <p:cTn id="45" fill="hold">
                            <p:stCondLst>
                              <p:cond delay="5000"/>
                            </p:stCondLst>
                            <p:childTnLst>
                              <p:par>
                                <p:cTn id="46" presetID="22" presetClass="entr" presetSubtype="8" fill="hold" grpId="0" nodeType="after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wipe(left)">
                                      <p:cBhvr>
                                        <p:cTn id="4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4" grpId="0"/>
      <p:bldP spid="45" grpId="0"/>
      <p:bldP spid="46"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748145" y="2192020"/>
            <a:ext cx="10834255"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研究样品点的相互关系一般用两个样品点的欧式距离来表示，为了消除各变量量纲不同的影响，引入第 </a:t>
            </a:r>
            <a:r>
              <a:rPr lang="en-US" altLang="zh-CN" dirty="0" smtClean="0">
                <a:latin typeface="微软雅黑" pitchFamily="34" charset="-122"/>
                <a:ea typeface="微软雅黑" pitchFamily="34" charset="-122"/>
              </a:rPr>
              <a:t>k </a:t>
            </a:r>
            <a:r>
              <a:rPr lang="zh-CN" altLang="en-US" dirty="0">
                <a:latin typeface="微软雅黑" pitchFamily="34" charset="-122"/>
                <a:ea typeface="微软雅黑" pitchFamily="34" charset="-122"/>
              </a:rPr>
              <a:t>个和第 </a:t>
            </a:r>
            <a:r>
              <a:rPr lang="en-US" altLang="zh-CN" dirty="0" smtClean="0">
                <a:latin typeface="微软雅黑" pitchFamily="34" charset="-122"/>
                <a:ea typeface="微软雅黑" pitchFamily="34" charset="-122"/>
              </a:rPr>
              <a:t>l </a:t>
            </a:r>
            <a:r>
              <a:rPr lang="zh-CN" altLang="en-US" dirty="0">
                <a:latin typeface="微软雅黑" pitchFamily="34" charset="-122"/>
                <a:ea typeface="微软雅黑" pitchFamily="34" charset="-122"/>
              </a:rPr>
              <a:t>个样品点的加权平方距离公式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或称卡方距离</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1062" y="3299298"/>
            <a:ext cx="72009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182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(ii) </a:t>
            </a:r>
            <a:r>
              <a:rPr lang="zh-CN" altLang="en-US" dirty="0">
                <a:latin typeface="微软雅黑" pitchFamily="34" charset="-122"/>
                <a:ea typeface="微软雅黑" pitchFamily="34" charset="-122"/>
              </a:rPr>
              <a:t>消除各</a:t>
            </a:r>
            <a:r>
              <a:rPr lang="zh-CN" altLang="en-US" dirty="0" smtClean="0">
                <a:latin typeface="微软雅黑" pitchFamily="34" charset="-122"/>
                <a:ea typeface="微软雅黑" pitchFamily="34" charset="-122"/>
              </a:rPr>
              <a:t>变量量纲不同的</a:t>
            </a:r>
            <a:r>
              <a:rPr lang="zh-CN" altLang="en-US" dirty="0">
                <a:latin typeface="微软雅黑" pitchFamily="34" charset="-122"/>
                <a:ea typeface="微软雅黑" pitchFamily="34" charset="-122"/>
              </a:rPr>
              <a:t>影响，把第 </a:t>
            </a:r>
            <a:r>
              <a:rPr lang="en-US" altLang="zh-CN" dirty="0" smtClean="0">
                <a:latin typeface="微软雅黑" pitchFamily="34" charset="-122"/>
                <a:ea typeface="微软雅黑" pitchFamily="34" charset="-122"/>
              </a:rPr>
              <a:t>i </a:t>
            </a:r>
            <a:r>
              <a:rPr lang="zh-CN" altLang="en-US" dirty="0">
                <a:latin typeface="微软雅黑" pitchFamily="34" charset="-122"/>
                <a:ea typeface="微软雅黑" pitchFamily="34" charset="-122"/>
              </a:rPr>
              <a:t>个样品点的坐标化为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15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1665" y="3363190"/>
            <a:ext cx="92392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826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(iii) </a:t>
            </a:r>
            <a:r>
              <a:rPr lang="zh-CN" altLang="en-US" dirty="0">
                <a:latin typeface="微软雅黑" pitchFamily="34" charset="-122"/>
                <a:ea typeface="微软雅黑" pitchFamily="34" charset="-122"/>
              </a:rPr>
              <a:t>计算第 </a:t>
            </a:r>
            <a:r>
              <a:rPr lang="en-US" altLang="zh-CN" dirty="0" smtClean="0">
                <a:latin typeface="微软雅黑" pitchFamily="34" charset="-122"/>
                <a:ea typeface="微软雅黑" pitchFamily="34" charset="-122"/>
              </a:rPr>
              <a:t>j </a:t>
            </a:r>
            <a:r>
              <a:rPr lang="zh-CN" altLang="en-US" dirty="0">
                <a:latin typeface="微软雅黑" pitchFamily="34" charset="-122"/>
                <a:ea typeface="微软雅黑" pitchFamily="34" charset="-122"/>
              </a:rPr>
              <a:t>个变量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即第 </a:t>
            </a:r>
            <a:r>
              <a:rPr lang="en-US" altLang="zh-CN" dirty="0" smtClean="0">
                <a:latin typeface="微软雅黑" pitchFamily="34" charset="-122"/>
                <a:ea typeface="微软雅黑" pitchFamily="34" charset="-122"/>
              </a:rPr>
              <a:t>j </a:t>
            </a:r>
            <a:r>
              <a:rPr lang="zh-CN" altLang="en-US" dirty="0">
                <a:latin typeface="微软雅黑" pitchFamily="34" charset="-122"/>
                <a:ea typeface="微软雅黑" pitchFamily="34" charset="-122"/>
              </a:rPr>
              <a:t>列</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的加权平均值</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以第 </a:t>
            </a:r>
            <a:r>
              <a:rPr lang="en-US" altLang="zh-CN" dirty="0" smtClean="0">
                <a:latin typeface="微软雅黑" pitchFamily="34" charset="-122"/>
                <a:ea typeface="微软雅黑" pitchFamily="34" charset="-122"/>
              </a:rPr>
              <a:t>i </a:t>
            </a:r>
            <a:r>
              <a:rPr lang="zh-CN" altLang="en-US" dirty="0">
                <a:latin typeface="微软雅黑" pitchFamily="34" charset="-122"/>
                <a:ea typeface="微软雅黑" pitchFamily="34" charset="-122"/>
              </a:rPr>
              <a:t>个样品点的概率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作为</a:t>
            </a:r>
            <a:r>
              <a:rPr lang="zh-CN" altLang="en-US" dirty="0">
                <a:latin typeface="微软雅黑" pitchFamily="34" charset="-122"/>
                <a:ea typeface="微软雅黑" pitchFamily="34" charset="-122"/>
              </a:rPr>
              <a:t>权重来计算第 </a:t>
            </a:r>
            <a:r>
              <a:rPr lang="en-US" altLang="zh-CN" dirty="0" smtClean="0">
                <a:latin typeface="微软雅黑" pitchFamily="34" charset="-122"/>
                <a:ea typeface="微软雅黑" pitchFamily="34" charset="-122"/>
              </a:rPr>
              <a:t>j </a:t>
            </a:r>
            <a:r>
              <a:rPr lang="zh-CN" altLang="en-US" dirty="0">
                <a:latin typeface="微软雅黑" pitchFamily="34" charset="-122"/>
                <a:ea typeface="微软雅黑" pitchFamily="34" charset="-122"/>
              </a:rPr>
              <a:t>个变量的加权平均值</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公式为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1025" y="2835420"/>
            <a:ext cx="5334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5908" y="3429000"/>
            <a:ext cx="76962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48528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(iv) </a:t>
            </a:r>
            <a:r>
              <a:rPr lang="zh-CN" altLang="en-US" dirty="0">
                <a:latin typeface="微软雅黑" pitchFamily="34" charset="-122"/>
                <a:ea typeface="微软雅黑" pitchFamily="34" charset="-122"/>
              </a:rPr>
              <a:t>用加权方法计算第 </a:t>
            </a:r>
            <a:r>
              <a:rPr lang="en-US" altLang="zh-CN" dirty="0" smtClean="0">
                <a:latin typeface="微软雅黑" pitchFamily="34" charset="-122"/>
                <a:ea typeface="微软雅黑" pitchFamily="34" charset="-122"/>
              </a:rPr>
              <a:t>i </a:t>
            </a:r>
            <a:r>
              <a:rPr lang="zh-CN" altLang="en-US" dirty="0">
                <a:latin typeface="微软雅黑" pitchFamily="34" charset="-122"/>
                <a:ea typeface="微软雅黑" pitchFamily="34" charset="-122"/>
              </a:rPr>
              <a:t>个变量与第 </a:t>
            </a:r>
            <a:r>
              <a:rPr lang="en-US" altLang="zh-CN" dirty="0" smtClean="0">
                <a:latin typeface="微软雅黑" pitchFamily="34" charset="-122"/>
                <a:ea typeface="微软雅黑" pitchFamily="34" charset="-122"/>
              </a:rPr>
              <a:t>j </a:t>
            </a:r>
            <a:r>
              <a:rPr lang="zh-CN" altLang="en-US" dirty="0">
                <a:latin typeface="微软雅黑" pitchFamily="34" charset="-122"/>
                <a:ea typeface="微软雅黑" pitchFamily="34" charset="-122"/>
              </a:rPr>
              <a:t>个变量</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协方差：</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400" y="2801648"/>
            <a:ext cx="221932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725" y="2801648"/>
            <a:ext cx="8153400"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539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(iv) </a:t>
            </a:r>
            <a:r>
              <a:rPr lang="zh-CN" altLang="en-US" dirty="0">
                <a:latin typeface="微软雅黑" pitchFamily="34" charset="-122"/>
                <a:ea typeface="微软雅黑" pitchFamily="34" charset="-122"/>
              </a:rPr>
              <a:t>用加权方法计算第 </a:t>
            </a:r>
            <a:r>
              <a:rPr lang="en-US" altLang="zh-CN" dirty="0" smtClean="0">
                <a:latin typeface="微软雅黑" pitchFamily="34" charset="-122"/>
                <a:ea typeface="微软雅黑" pitchFamily="34" charset="-122"/>
              </a:rPr>
              <a:t>i </a:t>
            </a:r>
            <a:r>
              <a:rPr lang="zh-CN" altLang="en-US" dirty="0">
                <a:latin typeface="微软雅黑" pitchFamily="34" charset="-122"/>
                <a:ea typeface="微软雅黑" pitchFamily="34" charset="-122"/>
              </a:rPr>
              <a:t>个变量与第 </a:t>
            </a:r>
            <a:r>
              <a:rPr lang="en-US" altLang="zh-CN" dirty="0" smtClean="0">
                <a:latin typeface="微软雅黑" pitchFamily="34" charset="-122"/>
                <a:ea typeface="微软雅黑" pitchFamily="34" charset="-122"/>
              </a:rPr>
              <a:t>j </a:t>
            </a:r>
            <a:r>
              <a:rPr lang="zh-CN" altLang="en-US" dirty="0">
                <a:latin typeface="微软雅黑" pitchFamily="34" charset="-122"/>
                <a:ea typeface="微软雅黑" pitchFamily="34" charset="-122"/>
              </a:rPr>
              <a:t>个变量</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协方差：</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35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5147" y="3121167"/>
            <a:ext cx="625792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643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其中</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令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矩阵</a:t>
            </a:r>
            <a:r>
              <a:rPr lang="zh-CN" altLang="en-US" dirty="0">
                <a:latin typeface="微软雅黑" pitchFamily="34" charset="-122"/>
                <a:ea typeface="微软雅黑" pitchFamily="34" charset="-122"/>
              </a:rPr>
              <a:t>，则变量间的协方差阵为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097" y="2452688"/>
            <a:ext cx="6905625"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9359" y="3620799"/>
            <a:ext cx="31527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3757" y="4268066"/>
            <a:ext cx="406717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6254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、从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出发计算样品间的协方差阵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考虑 </a:t>
            </a:r>
            <a:r>
              <a:rPr lang="en-US" altLang="zh-CN" dirty="0" smtClean="0">
                <a:latin typeface="微软雅黑" pitchFamily="34" charset="-122"/>
                <a:ea typeface="微软雅黑" pitchFamily="34" charset="-122"/>
              </a:rPr>
              <a:t>Q </a:t>
            </a:r>
            <a:r>
              <a:rPr lang="zh-CN" altLang="en-US" dirty="0">
                <a:latin typeface="微软雅黑" pitchFamily="34" charset="-122"/>
                <a:ea typeface="微软雅黑" pitchFamily="34" charset="-122"/>
              </a:rPr>
              <a:t>型因子分析</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用类似地方法可以得出 </a:t>
            </a:r>
            <a:r>
              <a:rPr lang="en-US" altLang="zh-CN" dirty="0" smtClean="0">
                <a:latin typeface="微软雅黑" pitchFamily="34" charset="-122"/>
                <a:ea typeface="微软雅黑" pitchFamily="34" charset="-122"/>
              </a:rPr>
              <a:t>n </a:t>
            </a:r>
            <a:r>
              <a:rPr lang="zh-CN" altLang="en-US" dirty="0">
                <a:latin typeface="微软雅黑" pitchFamily="34" charset="-122"/>
                <a:ea typeface="微软雅黑" pitchFamily="34" charset="-122"/>
              </a:rPr>
              <a:t>个样品间的协方差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endParaRPr lang="zh-CN" altLang="en-US" dirty="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、进行数据的对应变换，令</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56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2791" y="2755756"/>
            <a:ext cx="5334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5823" y="3395663"/>
            <a:ext cx="38671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5823" y="4747347"/>
            <a:ext cx="23336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45643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9.1.3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的数据变换方法</a:t>
            </a:r>
          </a:p>
        </p:txBody>
      </p:sp>
      <p:sp>
        <p:nvSpPr>
          <p:cNvPr id="3" name="副标题 2"/>
          <p:cNvSpPr>
            <a:spLocks noGrp="1"/>
          </p:cNvSpPr>
          <p:nvPr>
            <p:ph type="subTitle" idx="1"/>
          </p:nvPr>
        </p:nvSpPr>
        <p:spPr>
          <a:xfrm>
            <a:off x="1737360" y="2192020"/>
            <a:ext cx="8716010"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其中</a:t>
            </a: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公式 </a:t>
            </a:r>
            <a:r>
              <a:rPr lang="en-US" altLang="zh-CN" dirty="0" smtClean="0">
                <a:latin typeface="微软雅黑" pitchFamily="34" charset="-122"/>
                <a:ea typeface="微软雅黑" pitchFamily="34" charset="-122"/>
              </a:rPr>
              <a:t>(   ) </a:t>
            </a:r>
            <a:r>
              <a:rPr lang="zh-CN" altLang="en-US" dirty="0">
                <a:latin typeface="微软雅黑" pitchFamily="34" charset="-122"/>
                <a:ea typeface="微软雅黑" pitchFamily="34" charset="-122"/>
              </a:rPr>
              <a:t>即是我们同时研究 </a:t>
            </a:r>
            <a:r>
              <a:rPr lang="en-US" altLang="zh-CN" dirty="0" smtClean="0">
                <a:latin typeface="微软雅黑" pitchFamily="34" charset="-122"/>
                <a:ea typeface="微软雅黑" pitchFamily="34" charset="-122"/>
              </a:rPr>
              <a:t>R </a:t>
            </a:r>
            <a:r>
              <a:rPr lang="zh-CN" altLang="en-US" dirty="0">
                <a:latin typeface="微软雅黑" pitchFamily="34" charset="-122"/>
                <a:ea typeface="微软雅黑" pitchFamily="34" charset="-122"/>
              </a:rPr>
              <a:t>型和 </a:t>
            </a:r>
            <a:r>
              <a:rPr lang="en-US" altLang="zh-CN" dirty="0" smtClean="0">
                <a:latin typeface="微软雅黑" pitchFamily="34" charset="-122"/>
                <a:ea typeface="微软雅黑" pitchFamily="34" charset="-122"/>
              </a:rPr>
              <a:t>Q </a:t>
            </a:r>
            <a:r>
              <a:rPr lang="zh-CN" altLang="en-US" dirty="0">
                <a:latin typeface="微软雅黑" pitchFamily="34" charset="-122"/>
                <a:ea typeface="微软雅黑" pitchFamily="34" charset="-122"/>
              </a:rPr>
              <a:t>型因子分析的角度导出的数据对应变换公式</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66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5764" y="2353974"/>
            <a:ext cx="80772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3425" y="4220874"/>
            <a:ext cx="2286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858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、由原始数据 </a:t>
            </a:r>
            <a:r>
              <a:rPr lang="en-US" altLang="zh-CN" dirty="0" smtClean="0">
                <a:latin typeface="微软雅黑" pitchFamily="34" charset="-122"/>
                <a:ea typeface="微软雅黑" pitchFamily="34" charset="-122"/>
              </a:rPr>
              <a:t>X </a:t>
            </a:r>
            <a:r>
              <a:rPr lang="zh-CN" altLang="en-US" dirty="0">
                <a:latin typeface="微软雅黑" pitchFamily="34" charset="-122"/>
                <a:ea typeface="微软雅黑" pitchFamily="34" charset="-122"/>
              </a:rPr>
              <a:t>出发计算对应阵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和变换后的新数据阵 </a:t>
            </a:r>
            <a:r>
              <a:rPr lang="en-US" altLang="zh-CN" dirty="0" smtClean="0">
                <a:latin typeface="微软雅黑" pitchFamily="34" charset="-122"/>
                <a:ea typeface="微软雅黑" pitchFamily="34" charset="-122"/>
              </a:rPr>
              <a:t>Z .</a:t>
            </a:r>
            <a:endParaRPr lang="en-US" altLang="zh-CN" dirty="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、计算行轮廓分布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或行形象分布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，记</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7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3561" y="3395229"/>
            <a:ext cx="822007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2488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smtClean="0">
                <a:latin typeface="微软雅黑" pitchFamily="34" charset="-122"/>
                <a:ea typeface="微软雅黑" pitchFamily="34" charset="-122"/>
              </a:rPr>
              <a:t>R </a:t>
            </a:r>
            <a:r>
              <a:rPr lang="zh-CN" altLang="en-US" dirty="0">
                <a:latin typeface="微软雅黑" pitchFamily="34" charset="-122"/>
                <a:ea typeface="微软雅黑" pitchFamily="34" charset="-122"/>
              </a:rPr>
              <a:t>矩阵由 </a:t>
            </a:r>
            <a:r>
              <a:rPr lang="en-US" altLang="zh-CN" dirty="0" smtClean="0">
                <a:latin typeface="微软雅黑" pitchFamily="34" charset="-122"/>
                <a:ea typeface="微软雅黑" pitchFamily="34" charset="-122"/>
              </a:rPr>
              <a:t>X </a:t>
            </a:r>
            <a:r>
              <a:rPr lang="zh-CN" altLang="en-US" dirty="0">
                <a:latin typeface="微软雅黑" pitchFamily="34" charset="-122"/>
                <a:ea typeface="微软雅黑" pitchFamily="34" charset="-122"/>
              </a:rPr>
              <a:t>矩阵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或对应</a:t>
            </a:r>
            <a:r>
              <a:rPr lang="zh-CN" altLang="en-US" dirty="0" smtClean="0">
                <a:latin typeface="微软雅黑" pitchFamily="34" charset="-122"/>
                <a:ea typeface="微软雅黑" pitchFamily="34" charset="-122"/>
              </a:rPr>
              <a:t>阵 </a:t>
            </a:r>
            <a:r>
              <a:rPr lang="en-US" altLang="zh-CN" dirty="0" smtClean="0">
                <a:latin typeface="微软雅黑" pitchFamily="34" charset="-122"/>
                <a:ea typeface="微软雅黑" pitchFamily="34" charset="-122"/>
              </a:rPr>
              <a:t>P </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的每一行除以行和得到，其目的在于消除行点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即样品点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出现的“概率”不同的影响</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736566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1</a:t>
            </a:r>
            <a:endParaRPr lang="zh-CN" altLang="en-US" sz="7200" b="1" dirty="0">
              <a:solidFill>
                <a:schemeClr val="bg1"/>
              </a:solidFill>
            </a:endParaRPr>
          </a:p>
        </p:txBody>
      </p:sp>
      <p:sp>
        <p:nvSpPr>
          <p:cNvPr id="29" name="矩形 28"/>
          <p:cNvSpPr/>
          <p:nvPr/>
        </p:nvSpPr>
        <p:spPr>
          <a:xfrm>
            <a:off x="5638797" y="2692404"/>
            <a:ext cx="5109091" cy="830997"/>
          </a:xfrm>
          <a:prstGeom prst="rect">
            <a:avLst/>
          </a:prstGeom>
        </p:spPr>
        <p:txBody>
          <a:bodyPr wrap="none" lIns="91440" tIns="45720" rIns="91440" bIns="45720">
            <a:spAutoFit/>
          </a:bodyPr>
          <a:lstStyle/>
          <a:p>
            <a:r>
              <a:rPr lang="zh-CN" altLang="en-US" sz="4800" b="1" dirty="0">
                <a:solidFill>
                  <a:schemeClr val="bg1"/>
                </a:solidFill>
              </a:rPr>
              <a:t>对应分析方法概述</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12" y="45720"/>
            <a:ext cx="3853180" cy="1401445"/>
          </a:xfrm>
          <a:prstGeom prst="rect">
            <a:avLst/>
          </a:prstGeom>
          <a:effectLst>
            <a:outerShdw blurRad="50800" dist="50800" dir="5400000" algn="ctr" rotWithShape="0">
              <a:srgbClr val="000000">
                <a:alpha val="0"/>
              </a:srgbClr>
            </a:outerShdw>
          </a:effectLst>
        </p:spPr>
      </p:pic>
      <p:pic>
        <p:nvPicPr>
          <p:cNvPr id="3"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记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表示 </a:t>
            </a:r>
            <a:r>
              <a:rPr lang="en-US" altLang="zh-CN" dirty="0" smtClean="0">
                <a:latin typeface="微软雅黑" pitchFamily="34" charset="-122"/>
                <a:ea typeface="微软雅黑" pitchFamily="34" charset="-122"/>
              </a:rPr>
              <a:t>n </a:t>
            </a:r>
            <a:r>
              <a:rPr lang="zh-CN" altLang="en-US" dirty="0">
                <a:latin typeface="微软雅黑" pitchFamily="34" charset="-122"/>
                <a:ea typeface="微软雅黑" pitchFamily="34" charset="-122"/>
              </a:rPr>
              <a:t>行向量组成的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维空间的点集，则点集 </a:t>
            </a:r>
            <a:r>
              <a:rPr lang="en-US" altLang="zh-CN" dirty="0" smtClean="0">
                <a:latin typeface="微软雅黑" pitchFamily="34" charset="-122"/>
                <a:ea typeface="微软雅黑" pitchFamily="34" charset="-122"/>
              </a:rPr>
              <a:t>N(R) </a:t>
            </a:r>
            <a:r>
              <a:rPr lang="zh-CN" altLang="en-US" dirty="0">
                <a:latin typeface="微软雅黑" pitchFamily="34" charset="-122"/>
                <a:ea typeface="微软雅黑" pitchFamily="34" charset="-122"/>
              </a:rPr>
              <a:t>的重心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每个样品点以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权重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86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9115" y="2294660"/>
            <a:ext cx="5991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1054" y="2789960"/>
            <a:ext cx="4572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199" y="3790950"/>
            <a:ext cx="972502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70451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注</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记</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分别</a:t>
            </a:r>
            <a:r>
              <a:rPr lang="zh-CN" altLang="en-US" dirty="0">
                <a:latin typeface="微软雅黑" pitchFamily="34" charset="-122"/>
                <a:ea typeface="微软雅黑" pitchFamily="34" charset="-122"/>
              </a:rPr>
              <a:t>为：</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c </a:t>
            </a:r>
            <a:r>
              <a:rPr lang="zh-CN" altLang="en-US" dirty="0">
                <a:latin typeface="微软雅黑" pitchFamily="34" charset="-122"/>
                <a:ea typeface="微软雅黑" pitchFamily="34" charset="-122"/>
              </a:rPr>
              <a:t>是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个列变量的边缘分布</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9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4620" y="2969204"/>
            <a:ext cx="12382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3871" y="3465804"/>
            <a:ext cx="44196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05323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、计算列轮廓分布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或列形象分布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，记</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en-US" altLang="zh-CN" dirty="0" smtClean="0">
                <a:latin typeface="微软雅黑" pitchFamily="34" charset="-122"/>
                <a:ea typeface="微软雅黑" pitchFamily="34" charset="-122"/>
              </a:rPr>
              <a:t> C </a:t>
            </a:r>
            <a:r>
              <a:rPr lang="zh-CN" altLang="en-US" dirty="0">
                <a:latin typeface="微软雅黑" pitchFamily="34" charset="-122"/>
                <a:ea typeface="微软雅黑" pitchFamily="34" charset="-122"/>
              </a:rPr>
              <a:t>矩阵由 </a:t>
            </a:r>
            <a:r>
              <a:rPr lang="en-US" altLang="zh-CN" dirty="0" smtClean="0">
                <a:latin typeface="微软雅黑" pitchFamily="34" charset="-122"/>
                <a:ea typeface="微软雅黑" pitchFamily="34" charset="-122"/>
              </a:rPr>
              <a:t>X </a:t>
            </a:r>
            <a:r>
              <a:rPr lang="zh-CN" altLang="en-US" dirty="0">
                <a:latin typeface="微软雅黑" pitchFamily="34" charset="-122"/>
                <a:ea typeface="微软雅黑" pitchFamily="34" charset="-122"/>
              </a:rPr>
              <a:t>矩阵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或对应阵 </a:t>
            </a:r>
            <a:r>
              <a:rPr lang="en-US" altLang="zh-CN" dirty="0" smtClean="0">
                <a:latin typeface="微软雅黑" pitchFamily="34" charset="-122"/>
                <a:ea typeface="微软雅黑" pitchFamily="34" charset="-122"/>
              </a:rPr>
              <a:t>P </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的每一列除以列和得到，其目的在于消除列点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即变量点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出现“概率”不同的影响</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07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1613" y="2862263"/>
            <a:ext cx="924877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6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4</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统计量</a:t>
            </a:r>
            <a:r>
              <a:rPr lang="zh-CN" altLang="en-US" dirty="0">
                <a:latin typeface="微软雅黑" pitchFamily="34" charset="-122"/>
                <a:ea typeface="微软雅黑" pitchFamily="34" charset="-122"/>
              </a:rPr>
              <a:t>和总惯量</a:t>
            </a:r>
          </a:p>
          <a:p>
            <a:pPr indent="612000" algn="l" fontAlgn="auto">
              <a:lnSpc>
                <a:spcPct val="140000"/>
              </a:lnSpc>
            </a:pPr>
            <a:r>
              <a:rPr lang="zh-CN" altLang="en-US" dirty="0" smtClean="0">
                <a:latin typeface="微软雅黑" pitchFamily="34" charset="-122"/>
                <a:ea typeface="微软雅黑" pitchFamily="34" charset="-122"/>
              </a:rPr>
              <a:t>      统计量：设</a:t>
            </a:r>
            <a:r>
              <a:rPr lang="zh-CN" altLang="en-US" dirty="0">
                <a:latin typeface="微软雅黑" pitchFamily="34" charset="-122"/>
                <a:ea typeface="微软雅黑" pitchFamily="34" charset="-122"/>
              </a:rPr>
              <a:t>用于检验行和列两个属性变量是否互不相关的统计量</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17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6601" y="2247900"/>
            <a:ext cx="466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625" y="2878282"/>
            <a:ext cx="466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2746" y="3429000"/>
            <a:ext cx="70485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165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其中</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表示第</a:t>
            </a:r>
            <a:r>
              <a:rPr lang="en-US" altLang="zh-CN" dirty="0" smtClean="0">
                <a:latin typeface="微软雅黑" pitchFamily="34" charset="-122"/>
                <a:ea typeface="微软雅黑" pitchFamily="34" charset="-122"/>
              </a:rPr>
              <a:t>( i , j)</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单位元在检验行与列两个属性变量是否不相关时对</a:t>
            </a:r>
            <a:r>
              <a:rPr lang="zh-CN" altLang="en-US" dirty="0" smtClean="0">
                <a:latin typeface="微软雅黑" pitchFamily="34" charset="-122"/>
                <a:ea typeface="微软雅黑" pitchFamily="34" charset="-122"/>
              </a:rPr>
              <a:t>总</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统计量</a:t>
            </a:r>
            <a:r>
              <a:rPr lang="zh-CN" altLang="en-US" dirty="0">
                <a:latin typeface="微软雅黑" pitchFamily="34" charset="-122"/>
                <a:ea typeface="微软雅黑" pitchFamily="34" charset="-122"/>
              </a:rPr>
              <a:t>的贡献：</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故</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27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9321" y="2190750"/>
            <a:ext cx="31432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5788" y="2725594"/>
            <a:ext cx="463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9300" y="3255819"/>
            <a:ext cx="47529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57311" y="4620925"/>
            <a:ext cx="94773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4429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总惯量</a:t>
            </a:r>
            <a:r>
              <a:rPr lang="zh-CN" altLang="en-US" dirty="0" smtClean="0">
                <a:latin typeface="微软雅黑" pitchFamily="34" charset="-122"/>
                <a:ea typeface="微软雅黑" pitchFamily="34" charset="-122"/>
              </a:rPr>
              <a:t>：首先</a:t>
            </a:r>
            <a:r>
              <a:rPr lang="zh-CN" altLang="en-US" dirty="0">
                <a:latin typeface="微软雅黑" pitchFamily="34" charset="-122"/>
                <a:ea typeface="微软雅黑" pitchFamily="34" charset="-122"/>
              </a:rPr>
              <a:t>由加权平方距离公式可知，</a:t>
            </a:r>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k</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与</a:t>
            </a:r>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l</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样品点</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                   </a:t>
            </a:r>
          </a:p>
          <a:p>
            <a:pPr indent="612000" algn="l" fontAlgn="auto">
              <a:lnSpc>
                <a:spcPct val="140000"/>
              </a:lnSpc>
            </a:pPr>
            <a:r>
              <a:rPr lang="zh-CN" altLang="en-US" dirty="0" smtClean="0">
                <a:latin typeface="微软雅黑" pitchFamily="34" charset="-122"/>
                <a:ea typeface="微软雅黑" pitchFamily="34" charset="-122"/>
              </a:rPr>
              <a:t>距离为</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37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0312" y="2822575"/>
            <a:ext cx="463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5954" y="3429000"/>
            <a:ext cx="661987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8957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我们</a:t>
            </a:r>
            <a:r>
              <a:rPr lang="zh-CN" altLang="en-US" dirty="0" smtClean="0">
                <a:latin typeface="微软雅黑" pitchFamily="34" charset="-122"/>
                <a:ea typeface="微软雅黑" pitchFamily="34" charset="-122"/>
              </a:rPr>
              <a:t>把</a:t>
            </a:r>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样品点（即行点）到</a:t>
            </a:r>
            <a:r>
              <a:rPr lang="zh-CN" altLang="en-US" dirty="0" smtClean="0">
                <a:latin typeface="微软雅黑" pitchFamily="34" charset="-122"/>
                <a:ea typeface="微软雅黑" pitchFamily="34" charset="-122"/>
              </a:rPr>
              <a:t>重心</a:t>
            </a:r>
            <a:r>
              <a:rPr lang="en-US" altLang="zh-CN"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加权平方距离的总和定义为行形象点</a:t>
            </a:r>
            <a:r>
              <a:rPr lang="zh-CN" altLang="en-US" dirty="0" smtClean="0">
                <a:latin typeface="微软雅黑" pitchFamily="34" charset="-122"/>
                <a:ea typeface="微软雅黑" pitchFamily="34" charset="-122"/>
              </a:rPr>
              <a:t>集</a:t>
            </a:r>
            <a:r>
              <a:rPr lang="en-US" altLang="zh-CN" dirty="0" smtClean="0">
                <a:latin typeface="微软雅黑" pitchFamily="34" charset="-122"/>
                <a:ea typeface="微软雅黑" pitchFamily="34" charset="-122"/>
              </a:rPr>
              <a:t>N(R)</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总</a:t>
            </a:r>
            <a:r>
              <a:rPr lang="zh-CN" altLang="en-US" dirty="0" smtClean="0">
                <a:latin typeface="微软雅黑" pitchFamily="34" charset="-122"/>
                <a:ea typeface="微软雅黑" pitchFamily="34" charset="-122"/>
              </a:rPr>
              <a:t>惯量</a:t>
            </a:r>
            <a:r>
              <a:rPr lang="en-US" altLang="zh-CN" dirty="0" smtClean="0">
                <a:latin typeface="微软雅黑" pitchFamily="34" charset="-122"/>
                <a:ea typeface="微软雅黑" pitchFamily="34" charset="-122"/>
              </a:rPr>
              <a:t>Q</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48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7349" y="3353665"/>
            <a:ext cx="8877300"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1957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其中</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统计量</a:t>
            </a:r>
            <a:r>
              <a:rPr lang="zh-CN" altLang="en-US" dirty="0">
                <a:latin typeface="微软雅黑" pitchFamily="34" charset="-122"/>
                <a:ea typeface="微软雅黑" pitchFamily="34" charset="-122"/>
              </a:rPr>
              <a:t>是检验行点与列点是否互不相关的检验统计量。</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557" y="2219758"/>
            <a:ext cx="451485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3120" y="4762933"/>
            <a:ext cx="463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031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754806" y="2088717"/>
            <a:ext cx="10086109"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、对标准化后的新矩阵 </a:t>
            </a:r>
            <a:r>
              <a:rPr lang="en-US" altLang="zh-CN" dirty="0" smtClean="0">
                <a:latin typeface="微软雅黑" pitchFamily="34" charset="-122"/>
                <a:ea typeface="微软雅黑" pitchFamily="34" charset="-122"/>
              </a:rPr>
              <a:t>Z </a:t>
            </a:r>
            <a:r>
              <a:rPr lang="zh-CN" altLang="en-US" dirty="0">
                <a:latin typeface="微软雅黑" pitchFamily="34" charset="-122"/>
                <a:ea typeface="微软雅黑" pitchFamily="34" charset="-122"/>
              </a:rPr>
              <a:t>做奇异值分解。求 </a:t>
            </a:r>
            <a:r>
              <a:rPr lang="en-US" altLang="zh-CN" dirty="0" smtClean="0">
                <a:latin typeface="微软雅黑" pitchFamily="34" charset="-122"/>
                <a:ea typeface="微软雅黑" pitchFamily="34" charset="-122"/>
              </a:rPr>
              <a:t>Z </a:t>
            </a:r>
            <a:r>
              <a:rPr lang="zh-CN" altLang="en-US" dirty="0">
                <a:latin typeface="微软雅黑" pitchFamily="34" charset="-122"/>
                <a:ea typeface="微软雅黑" pitchFamily="34" charset="-122"/>
              </a:rPr>
              <a:t>的奇异值分解式其实是通过</a:t>
            </a:r>
            <a:r>
              <a:rPr lang="zh-CN" altLang="en-US" dirty="0" smtClean="0">
                <a:latin typeface="微软雅黑" pitchFamily="34" charset="-122"/>
                <a:ea typeface="微软雅黑" pitchFamily="34" charset="-122"/>
              </a:rPr>
              <a:t>求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矩阵</a:t>
            </a:r>
            <a:r>
              <a:rPr lang="zh-CN" altLang="en-US" dirty="0">
                <a:latin typeface="微软雅黑" pitchFamily="34" charset="-122"/>
                <a:ea typeface="微软雅黑" pitchFamily="34" charset="-122"/>
              </a:rPr>
              <a:t>的特征值和标准化特征向量来得到</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设特征值为 </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相应</a:t>
            </a:r>
            <a:r>
              <a:rPr lang="zh-CN" altLang="en-US" dirty="0">
                <a:latin typeface="微软雅黑" pitchFamily="34" charset="-122"/>
                <a:ea typeface="微软雅黑" pitchFamily="34" charset="-122"/>
              </a:rPr>
              <a:t>标准化特征向量为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a:t>
            </a:r>
            <a:r>
              <a:rPr lang="zh-CN" altLang="en-US" dirty="0">
                <a:latin typeface="微软雅黑" pitchFamily="34" charset="-122"/>
                <a:ea typeface="微软雅黑" pitchFamily="34" charset="-122"/>
              </a:rPr>
              <a:t>实际应用用常按累计</a:t>
            </a:r>
            <a:r>
              <a:rPr lang="zh-CN" altLang="en-US" dirty="0" smtClean="0">
                <a:latin typeface="微软雅黑" pitchFamily="34" charset="-122"/>
                <a:ea typeface="微软雅黑" pitchFamily="34" charset="-122"/>
              </a:rPr>
              <a:t>贡献率</a:t>
            </a:r>
            <a:endParaRPr lang="en-US" altLang="zh-CN" dirty="0" smtClean="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p>
          <a:p>
            <a:pPr indent="612000" algn="l" fontAlgn="auto">
              <a:lnSpc>
                <a:spcPct val="140000"/>
              </a:lnSpc>
            </a:pPr>
            <a:r>
              <a:rPr lang="zh-CN" altLang="en-US" dirty="0" smtClean="0">
                <a:latin typeface="微软雅黑" pitchFamily="34" charset="-122"/>
                <a:ea typeface="微软雅黑" pitchFamily="34" charset="-122"/>
              </a:rPr>
              <a:t>确定</a:t>
            </a:r>
            <a:r>
              <a:rPr lang="zh-CN" altLang="en-US" dirty="0">
                <a:latin typeface="微软雅黑" pitchFamily="34" charset="-122"/>
                <a:ea typeface="微软雅黑" pitchFamily="34" charset="-122"/>
              </a:rPr>
              <a:t>所取公共因子个数 </a:t>
            </a:r>
            <a:r>
              <a:rPr lang="en-US" altLang="zh-CN" dirty="0" smtClean="0">
                <a:latin typeface="微软雅黑" pitchFamily="34" charset="-122"/>
                <a:ea typeface="微软雅黑" pitchFamily="34" charset="-122"/>
              </a:rPr>
              <a:t>l(l    m)</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Z </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奇异值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以下</a:t>
            </a:r>
            <a:r>
              <a:rPr lang="zh-CN" altLang="en-US" dirty="0">
                <a:latin typeface="微软雅黑" pitchFamily="34" charset="-122"/>
                <a:ea typeface="微软雅黑" pitchFamily="34" charset="-122"/>
              </a:rPr>
              <a:t>我们仍用 </a:t>
            </a:r>
            <a:r>
              <a:rPr lang="en-US" altLang="zh-CN" dirty="0" smtClean="0">
                <a:latin typeface="微软雅黑" pitchFamily="34" charset="-122"/>
                <a:ea typeface="微软雅黑" pitchFamily="34" charset="-122"/>
              </a:rPr>
              <a:t>m </a:t>
            </a: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选定的因子个数</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68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3010" y="2679566"/>
            <a:ext cx="18859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2348" y="3174424"/>
            <a:ext cx="32194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4003" y="3185683"/>
            <a:ext cx="16287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6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70402" y="3293923"/>
            <a:ext cx="2543175"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6012" y="3680982"/>
            <a:ext cx="69246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6012" y="5019242"/>
            <a:ext cx="3524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2"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87081" y="4933517"/>
            <a:ext cx="9429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873"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94564" y="4904942"/>
            <a:ext cx="7810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76293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、计算行轮廓的</a:t>
            </a:r>
            <a:r>
              <a:rPr lang="zh-CN" altLang="en-US" dirty="0" smtClean="0">
                <a:latin typeface="微软雅黑" pitchFamily="34" charset="-122"/>
                <a:ea typeface="微软雅黑" pitchFamily="34" charset="-122"/>
              </a:rPr>
              <a:t>坐标</a:t>
            </a:r>
            <a:r>
              <a:rPr lang="en-US" altLang="zh-CN" dirty="0" smtClean="0">
                <a:latin typeface="微软雅黑" pitchFamily="34" charset="-122"/>
                <a:ea typeface="微软雅黑" pitchFamily="34" charset="-122"/>
              </a:rPr>
              <a:t>G</a:t>
            </a:r>
            <a:r>
              <a:rPr lang="zh-CN" altLang="en-US" dirty="0" smtClean="0">
                <a:latin typeface="微软雅黑" pitchFamily="34" charset="-122"/>
                <a:ea typeface="微软雅黑" pitchFamily="34" charset="-122"/>
              </a:rPr>
              <a:t>和</a:t>
            </a:r>
            <a:r>
              <a:rPr lang="zh-CN" altLang="en-US" dirty="0">
                <a:latin typeface="微软雅黑" pitchFamily="34" charset="-122"/>
                <a:ea typeface="微软雅黑" pitchFamily="34" charset="-122"/>
              </a:rPr>
              <a:t>列轮廓的坐标 </a:t>
            </a:r>
            <a:r>
              <a:rPr lang="en-US" altLang="zh-CN" dirty="0" smtClean="0">
                <a:latin typeface="微软雅黑" pitchFamily="34" charset="-122"/>
                <a:ea typeface="微软雅黑" pitchFamily="34" charset="-122"/>
              </a:rPr>
              <a:t>F </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令</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则       </a:t>
            </a:r>
            <a:r>
              <a:rPr lang="en-US" altLang="zh-CN" dirty="0" smtClean="0">
                <a:latin typeface="微软雅黑" pitchFamily="34" charset="-122"/>
                <a:ea typeface="微软雅黑" pitchFamily="34" charset="-122"/>
              </a:rPr>
              <a:t>                                                   R </a:t>
            </a:r>
            <a:r>
              <a:rPr lang="zh-CN" altLang="en-US" dirty="0">
                <a:latin typeface="微软雅黑" pitchFamily="34" charset="-122"/>
                <a:ea typeface="微软雅黑" pitchFamily="34" charset="-122"/>
              </a:rPr>
              <a:t>型因子分析的“因子载荷矩阵”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或列轮廓坐标</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78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8852" y="2886075"/>
            <a:ext cx="25717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5832" y="3531611"/>
            <a:ext cx="49911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1165" y="4593648"/>
            <a:ext cx="51911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785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9.1.1 </a:t>
            </a:r>
            <a:r>
              <a:rPr lang="zh-CN" altLang="en-US" sz="3200" dirty="0" smtClean="0">
                <a:latin typeface="微软雅黑" panose="020B0503020204020204" charset="-122"/>
                <a:ea typeface="微软雅黑" panose="020B0503020204020204" charset="-122"/>
              </a:rPr>
              <a:t>引言</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737360" y="2192020"/>
            <a:ext cx="8716010" cy="3759200"/>
          </a:xfrm>
        </p:spPr>
        <p:txBody>
          <a:bodyPr>
            <a:normAutofit/>
          </a:bodyPr>
          <a:lstStyle/>
          <a:p>
            <a:pPr indent="612000" algn="just" fontAlgn="auto">
              <a:lnSpc>
                <a:spcPct val="140000"/>
              </a:lnSpc>
            </a:pPr>
            <a:r>
              <a:rPr lang="zh-CN" altLang="en-US" dirty="0">
                <a:latin typeface="微软雅黑" pitchFamily="34" charset="-122"/>
                <a:ea typeface="微软雅黑" pitchFamily="34" charset="-122"/>
              </a:rPr>
              <a:t>在因子分析中，或者对变量（列中的变量）进行分析</a:t>
            </a:r>
            <a:r>
              <a:rPr lang="en-US" altLang="zh-CN" dirty="0">
                <a:latin typeface="微软雅黑" pitchFamily="34" charset="-122"/>
                <a:ea typeface="微软雅黑" pitchFamily="34" charset="-122"/>
              </a:rPr>
              <a:t>(R</a:t>
            </a:r>
            <a:r>
              <a:rPr lang="zh-CN" altLang="en-US" dirty="0">
                <a:latin typeface="微软雅黑" pitchFamily="34" charset="-122"/>
                <a:ea typeface="微软雅黑" pitchFamily="34" charset="-122"/>
              </a:rPr>
              <a:t>型因子分析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，或者对样品（观测值或行中的变量）进行分析</a:t>
            </a:r>
            <a:r>
              <a:rPr lang="en-US" altLang="zh-CN" dirty="0">
                <a:latin typeface="微软雅黑" pitchFamily="34" charset="-122"/>
                <a:ea typeface="微软雅黑" pitchFamily="34" charset="-122"/>
              </a:rPr>
              <a:t>(Q</a:t>
            </a:r>
            <a:r>
              <a:rPr lang="zh-CN" altLang="en-US" dirty="0">
                <a:latin typeface="微软雅黑" pitchFamily="34" charset="-122"/>
                <a:ea typeface="微软雅黑" pitchFamily="34" charset="-122"/>
              </a:rPr>
              <a:t>型因子分析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，而且通常把每一种分析结果画出载荷图来看各变量之间的接近程度。</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令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                                                    </a:t>
            </a:r>
            <a:r>
              <a:rPr lang="en-US" altLang="zh-CN" dirty="0" smtClean="0">
                <a:latin typeface="微软雅黑" pitchFamily="34" charset="-122"/>
                <a:ea typeface="微软雅黑" pitchFamily="34" charset="-122"/>
              </a:rPr>
              <a:t>                                     Q </a:t>
            </a:r>
            <a:r>
              <a:rPr lang="zh-CN" altLang="en-US" dirty="0" smtClean="0">
                <a:latin typeface="微软雅黑" pitchFamily="34" charset="-122"/>
                <a:ea typeface="微软雅黑" pitchFamily="34" charset="-122"/>
              </a:rPr>
              <a:t>型</a:t>
            </a:r>
            <a:r>
              <a:rPr lang="zh-CN" altLang="en-US" dirty="0">
                <a:latin typeface="微软雅黑" pitchFamily="34" charset="-122"/>
                <a:ea typeface="微软雅黑" pitchFamily="34" charset="-122"/>
              </a:rPr>
              <a:t>因子分子的“因子载荷矩阵”</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或行轮廓坐标</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为</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我们</a:t>
            </a:r>
            <a:r>
              <a:rPr lang="zh-CN" altLang="en-US" dirty="0">
                <a:latin typeface="微软雅黑" pitchFamily="34" charset="-122"/>
                <a:ea typeface="微软雅黑" pitchFamily="34" charset="-122"/>
              </a:rPr>
              <a:t>常常</a:t>
            </a:r>
            <a:r>
              <a:rPr lang="zh-CN" altLang="en-US" dirty="0" smtClean="0">
                <a:latin typeface="微软雅黑" pitchFamily="34" charset="-122"/>
                <a:ea typeface="微软雅黑" pitchFamily="34" charset="-122"/>
              </a:rPr>
              <a:t>把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称为</a:t>
            </a:r>
            <a:r>
              <a:rPr lang="zh-CN" altLang="en-US" dirty="0">
                <a:latin typeface="微软雅黑" pitchFamily="34" charset="-122"/>
                <a:ea typeface="微软雅黑" pitchFamily="34" charset="-122"/>
              </a:rPr>
              <a:t>加权意义下有单位长度的特征向量</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89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8724" y="2308081"/>
            <a:ext cx="27146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2378" y="2308081"/>
            <a:ext cx="4991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7725" y="3380509"/>
            <a:ext cx="50482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7725" y="4067175"/>
            <a:ext cx="40481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3912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7</a:t>
            </a:r>
            <a:r>
              <a:rPr lang="zh-CN" altLang="en-US" dirty="0">
                <a:latin typeface="微软雅黑" pitchFamily="34" charset="-122"/>
                <a:ea typeface="微软雅黑" pitchFamily="34" charset="-122"/>
              </a:rPr>
              <a:t>、在相同二维平面上用行轮廓的坐标 </a:t>
            </a:r>
            <a:r>
              <a:rPr lang="en-US" altLang="zh-CN" dirty="0" smtClean="0">
                <a:latin typeface="微软雅黑" pitchFamily="34" charset="-122"/>
                <a:ea typeface="微软雅黑" pitchFamily="34" charset="-122"/>
              </a:rPr>
              <a:t>G </a:t>
            </a:r>
            <a:r>
              <a:rPr lang="zh-CN" altLang="en-US" dirty="0">
                <a:latin typeface="微软雅黑" pitchFamily="34" charset="-122"/>
                <a:ea typeface="微软雅黑" pitchFamily="34" charset="-122"/>
              </a:rPr>
              <a:t>和列轮廓的坐标 </a:t>
            </a:r>
            <a:r>
              <a:rPr lang="en-US" altLang="zh-CN" dirty="0" smtClean="0">
                <a:latin typeface="微软雅黑" pitchFamily="34" charset="-122"/>
                <a:ea typeface="微软雅黑" pitchFamily="34" charset="-122"/>
              </a:rPr>
              <a:t>F </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取 </a:t>
            </a:r>
            <a:r>
              <a:rPr lang="en-US" altLang="zh-CN" dirty="0" smtClean="0">
                <a:latin typeface="微软雅黑" pitchFamily="34" charset="-122"/>
                <a:ea typeface="微软雅黑" pitchFamily="34" charset="-122"/>
              </a:rPr>
              <a:t>m=2 </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绘制出点的平面图，也就是把 </a:t>
            </a:r>
            <a:r>
              <a:rPr lang="en-US" altLang="zh-CN" dirty="0" smtClean="0">
                <a:latin typeface="微软雅黑" pitchFamily="34" charset="-122"/>
                <a:ea typeface="微软雅黑" pitchFamily="34" charset="-122"/>
              </a:rPr>
              <a:t>n </a:t>
            </a:r>
            <a:r>
              <a:rPr lang="zh-CN" altLang="en-US" dirty="0">
                <a:latin typeface="微软雅黑" pitchFamily="34" charset="-122"/>
                <a:ea typeface="微软雅黑" pitchFamily="34" charset="-122"/>
              </a:rPr>
              <a:t>个行点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样品点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和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个列点和</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变量点</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在同一平面坐标系中点图</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572881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8</a:t>
            </a:r>
            <a:r>
              <a:rPr lang="zh-CN" altLang="en-US" dirty="0">
                <a:latin typeface="微软雅黑" pitchFamily="34" charset="-122"/>
                <a:ea typeface="微软雅黑" pitchFamily="34" charset="-122"/>
              </a:rPr>
              <a:t>、求总</a:t>
            </a:r>
            <a:r>
              <a:rPr lang="zh-CN" altLang="en-US" dirty="0" smtClean="0">
                <a:latin typeface="微软雅黑" pitchFamily="34" charset="-122"/>
                <a:ea typeface="微软雅黑" pitchFamily="34" charset="-122"/>
              </a:rPr>
              <a:t>惯量</a:t>
            </a:r>
            <a:r>
              <a:rPr lang="en-US" altLang="zh-CN" dirty="0" smtClean="0">
                <a:latin typeface="微软雅黑" pitchFamily="34" charset="-122"/>
                <a:ea typeface="微软雅黑" pitchFamily="34" charset="-122"/>
              </a:rPr>
              <a:t>Q</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统计量</a:t>
            </a:r>
            <a:r>
              <a:rPr lang="zh-CN" altLang="en-US" dirty="0">
                <a:latin typeface="微软雅黑" pitchFamily="34" charset="-122"/>
                <a:ea typeface="微软雅黑" pitchFamily="34" charset="-122"/>
              </a:rPr>
              <a:t>的分解式。</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其中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a:t>
            </a:r>
            <a:r>
              <a:rPr lang="en-US" altLang="zh-CN" dirty="0" smtClean="0">
                <a:latin typeface="微软雅黑" pitchFamily="34" charset="-122"/>
                <a:ea typeface="微软雅黑" pitchFamily="34" charset="-122"/>
              </a:rPr>
              <a:t>Z'Z</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特征值</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p>
          <a:p>
            <a:pPr indent="6120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a:t>
            </a:r>
            <a:r>
              <a:rPr lang="en-US" altLang="zh-CN" dirty="0" smtClean="0">
                <a:latin typeface="微软雅黑" pitchFamily="34" charset="-122"/>
                <a:ea typeface="微软雅黑" pitchFamily="34" charset="-122"/>
              </a:rPr>
              <a:t>Z</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奇异值。</a:t>
            </a:r>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因子轴末端的惯量</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99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8234" y="2281670"/>
            <a:ext cx="4381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9629" y="2790825"/>
            <a:ext cx="804862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8791" y="4220441"/>
            <a:ext cx="31051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9103" y="4824846"/>
            <a:ext cx="26193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8201" y="4853421"/>
            <a:ext cx="18383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3"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76043" y="5358246"/>
            <a:ext cx="9620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944"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8068" y="5358246"/>
            <a:ext cx="6096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4643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9.1.4 </a:t>
            </a:r>
            <a:r>
              <a:rPr lang="zh-CN" altLang="en-US" sz="3200" dirty="0" smtClean="0">
                <a:latin typeface="微软雅黑" panose="020B0503020204020204" charset="-122"/>
                <a:ea typeface="微软雅黑" panose="020B0503020204020204" charset="-122"/>
              </a:rPr>
              <a:t>对应分析</a:t>
            </a:r>
            <a:r>
              <a:rPr lang="zh-CN" altLang="en-US" sz="3200" dirty="0">
                <a:latin typeface="微软雅黑" panose="020B0503020204020204" charset="-122"/>
                <a:ea typeface="微软雅黑" panose="020B0503020204020204" charset="-122"/>
              </a:rPr>
              <a:t>的计算步骤</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相应的</a:t>
            </a: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给出</a:t>
            </a:r>
            <a:r>
              <a:rPr lang="zh-CN" altLang="en-US" dirty="0" smtClean="0">
                <a:latin typeface="微软雅黑" pitchFamily="34" charset="-122"/>
                <a:ea typeface="微软雅黑" pitchFamily="34" charset="-122"/>
              </a:rPr>
              <a:t>总</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统计量</a:t>
            </a:r>
            <a:r>
              <a:rPr lang="zh-CN" altLang="en-US" dirty="0">
                <a:latin typeface="微软雅黑" pitchFamily="34" charset="-122"/>
                <a:ea typeface="微软雅黑" pitchFamily="34" charset="-122"/>
              </a:rPr>
              <a:t>的分解式</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9</a:t>
            </a:r>
            <a:r>
              <a:rPr lang="zh-CN" altLang="en-US" dirty="0">
                <a:latin typeface="微软雅黑" pitchFamily="34" charset="-122"/>
                <a:ea typeface="微软雅黑" pitchFamily="34" charset="-122"/>
              </a:rPr>
              <a:t>、对样品点和变量点进行分类，并结合专业知识进行成因解释。</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09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7723" y="2237076"/>
            <a:ext cx="377190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6451" y="3486582"/>
            <a:ext cx="44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5329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2</a:t>
            </a:r>
            <a:endParaRPr lang="zh-CN" altLang="en-US" sz="7200" b="1" dirty="0">
              <a:solidFill>
                <a:schemeClr val="bg1"/>
              </a:solidFill>
            </a:endParaRPr>
          </a:p>
        </p:txBody>
      </p:sp>
      <p:sp>
        <p:nvSpPr>
          <p:cNvPr id="29" name="矩形 28"/>
          <p:cNvSpPr/>
          <p:nvPr/>
        </p:nvSpPr>
        <p:spPr>
          <a:xfrm>
            <a:off x="5638797" y="2724976"/>
            <a:ext cx="5109091" cy="830997"/>
          </a:xfrm>
          <a:prstGeom prst="rect">
            <a:avLst/>
          </a:prstGeom>
        </p:spPr>
        <p:txBody>
          <a:bodyPr wrap="none" lIns="91440" tIns="45720" rIns="91440" bIns="45720">
            <a:spAutoFit/>
          </a:bodyPr>
          <a:lstStyle/>
          <a:p>
            <a:r>
              <a:rPr lang="zh-CN" altLang="en-US" sz="4800" b="1" dirty="0">
                <a:solidFill>
                  <a:schemeClr val="bg1"/>
                </a:solidFill>
              </a:rPr>
              <a:t>对应分析案例分析</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问题</a:t>
            </a:r>
            <a:r>
              <a:rPr lang="zh-CN" altLang="en-US" dirty="0" smtClean="0">
                <a:latin typeface="微软雅黑" pitchFamily="34" charset="-122"/>
                <a:ea typeface="微软雅黑" pitchFamily="34" charset="-122"/>
              </a:rPr>
              <a:t>背景：</a:t>
            </a:r>
            <a:r>
              <a:rPr lang="zh-CN" altLang="en-US" dirty="0">
                <a:latin typeface="微软雅黑" pitchFamily="34" charset="-122"/>
                <a:ea typeface="微软雅黑" pitchFamily="34" charset="-122"/>
              </a:rPr>
              <a:t>表中的数据是美国在</a:t>
            </a:r>
            <a:r>
              <a:rPr lang="en-US" altLang="zh-CN" dirty="0">
                <a:latin typeface="微软雅黑" pitchFamily="34" charset="-122"/>
                <a:ea typeface="微软雅黑" pitchFamily="34" charset="-122"/>
              </a:rPr>
              <a:t>1973</a:t>
            </a:r>
            <a:r>
              <a:rPr lang="zh-CN" altLang="en-US" dirty="0">
                <a:latin typeface="微软雅黑" pitchFamily="34" charset="-122"/>
                <a:ea typeface="微软雅黑" pitchFamily="34" charset="-122"/>
              </a:rPr>
              <a:t>年到</a:t>
            </a:r>
            <a:r>
              <a:rPr lang="en-US" altLang="zh-CN" dirty="0">
                <a:latin typeface="微软雅黑" pitchFamily="34" charset="-122"/>
                <a:ea typeface="微软雅黑" pitchFamily="34" charset="-122"/>
              </a:rPr>
              <a:t>1978</a:t>
            </a:r>
            <a:r>
              <a:rPr lang="zh-CN" altLang="en-US" dirty="0">
                <a:latin typeface="微软雅黑" pitchFamily="34" charset="-122"/>
                <a:ea typeface="微软雅黑" pitchFamily="34" charset="-122"/>
              </a:rPr>
              <a:t>年间授予哲学博士学位的数目（美国调查局，</a:t>
            </a:r>
            <a:r>
              <a:rPr lang="en-US" altLang="zh-CN" dirty="0">
                <a:latin typeface="微软雅黑" pitchFamily="34" charset="-122"/>
                <a:ea typeface="微软雅黑" pitchFamily="34" charset="-122"/>
              </a:rPr>
              <a:t>1979</a:t>
            </a:r>
            <a:r>
              <a:rPr lang="zh-CN" altLang="en-US" dirty="0">
                <a:latin typeface="微软雅黑" pitchFamily="34" charset="-122"/>
                <a:ea typeface="微软雅黑" pitchFamily="34" charset="-122"/>
              </a:rPr>
              <a:t>）。试用对应分析方法分析该组数据。</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2874373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19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4293" y="1466166"/>
            <a:ext cx="894397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39405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解</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如果</a:t>
            </a:r>
            <a:r>
              <a:rPr lang="zh-CN" altLang="en-US" dirty="0">
                <a:latin typeface="微软雅黑" pitchFamily="34" charset="-122"/>
                <a:ea typeface="微软雅黑" pitchFamily="34" charset="-122"/>
              </a:rPr>
              <a:t>把年度和学科作为两个属性变量，年度考虑</a:t>
            </a:r>
            <a:r>
              <a:rPr lang="en-US" altLang="zh-CN" dirty="0">
                <a:latin typeface="微软雅黑" pitchFamily="34" charset="-122"/>
                <a:ea typeface="微软雅黑" pitchFamily="34" charset="-122"/>
              </a:rPr>
              <a:t>1973</a:t>
            </a:r>
            <a:r>
              <a:rPr lang="zh-CN" altLang="en-US" dirty="0">
                <a:latin typeface="微软雅黑" pitchFamily="34" charset="-122"/>
                <a:ea typeface="微软雅黑" pitchFamily="34" charset="-122"/>
              </a:rPr>
              <a:t>至</a:t>
            </a:r>
            <a:r>
              <a:rPr lang="en-US" altLang="zh-CN" dirty="0">
                <a:latin typeface="微软雅黑" pitchFamily="34" charset="-122"/>
                <a:ea typeface="微软雅黑" pitchFamily="34" charset="-122"/>
              </a:rPr>
              <a:t>1978</a:t>
            </a:r>
            <a:r>
              <a:rPr lang="zh-CN" altLang="en-US" dirty="0">
                <a:latin typeface="微软雅黑" pitchFamily="34" charset="-122"/>
                <a:ea typeface="微软雅黑" pitchFamily="34" charset="-122"/>
              </a:rPr>
              <a:t>年这</a:t>
            </a:r>
            <a:r>
              <a:rPr lang="en-US" altLang="zh-CN" dirty="0">
                <a:latin typeface="微软雅黑" pitchFamily="34" charset="-122"/>
                <a:ea typeface="微软雅黑" pitchFamily="34" charset="-122"/>
              </a:rPr>
              <a:t>6 </a:t>
            </a:r>
            <a:r>
              <a:rPr lang="zh-CN" altLang="en-US" dirty="0">
                <a:latin typeface="微软雅黑" pitchFamily="34" charset="-122"/>
                <a:ea typeface="微软雅黑" pitchFamily="34" charset="-122"/>
              </a:rPr>
              <a:t>年的情况（</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个类目），学科也 考虑</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种学科。那么这就是一张两个属性变量的列联表</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使用</a:t>
            </a:r>
            <a:r>
              <a:rPr lang="en-US" altLang="zh-CN" dirty="0">
                <a:latin typeface="微软雅黑" pitchFamily="34" charset="-122"/>
                <a:ea typeface="微软雅黑" pitchFamily="34" charset="-122"/>
              </a:rPr>
              <a:t>SAS</a:t>
            </a:r>
            <a:r>
              <a:rPr lang="zh-CN" altLang="en-US" dirty="0">
                <a:latin typeface="微软雅黑" pitchFamily="34" charset="-122"/>
                <a:ea typeface="微软雅黑" pitchFamily="34" charset="-122"/>
              </a:rPr>
              <a:t>软件中</a:t>
            </a:r>
            <a:r>
              <a:rPr lang="en-US" altLang="zh-CN" dirty="0">
                <a:latin typeface="微软雅黑" pitchFamily="34" charset="-122"/>
                <a:ea typeface="微软雅黑" pitchFamily="34" charset="-122"/>
              </a:rPr>
              <a:t>CORRESP</a:t>
            </a:r>
            <a:r>
              <a:rPr lang="zh-CN" altLang="en-US" dirty="0">
                <a:latin typeface="微软雅黑" pitchFamily="34" charset="-122"/>
                <a:ea typeface="微软雅黑" pitchFamily="34" charset="-122"/>
              </a:rPr>
              <a:t>过程进行对应分析</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程序如下：</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0050264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00974" y="275244"/>
            <a:ext cx="6507607" cy="5916006"/>
          </a:xfrm>
          <a:prstGeom prst="rect">
            <a:avLst/>
          </a:prstGeom>
        </p:spPr>
      </p:pic>
    </p:spTree>
    <p:extLst>
      <p:ext uri="{BB962C8B-B14F-4D97-AF65-F5344CB8AC3E}">
        <p14:creationId xmlns:p14="http://schemas.microsoft.com/office/powerpoint/2010/main" val="15604542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540" y="2272146"/>
            <a:ext cx="11607964" cy="3354099"/>
          </a:xfrm>
          <a:prstGeom prst="rect">
            <a:avLst/>
          </a:prstGeom>
        </p:spPr>
      </p:pic>
    </p:spTree>
    <p:extLst>
      <p:ext uri="{BB962C8B-B14F-4D97-AF65-F5344CB8AC3E}">
        <p14:creationId xmlns:p14="http://schemas.microsoft.com/office/powerpoint/2010/main" val="2325586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9.1.1 </a:t>
            </a:r>
            <a:r>
              <a:rPr lang="zh-CN" altLang="en-US" sz="3200" dirty="0" smtClean="0">
                <a:latin typeface="微软雅黑" panose="020B0503020204020204" charset="-122"/>
                <a:ea typeface="微软雅黑" panose="020B0503020204020204" charset="-122"/>
              </a:rPr>
              <a:t>引言</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737360" y="2192020"/>
            <a:ext cx="8716010" cy="3759200"/>
          </a:xfrm>
        </p:spPr>
        <p:txBody>
          <a:bodyPr>
            <a:normAutofit/>
          </a:bodyPr>
          <a:lstStyle/>
          <a:p>
            <a:pPr indent="612000" algn="just" fontAlgn="auto">
              <a:lnSpc>
                <a:spcPct val="140000"/>
              </a:lnSpc>
            </a:pPr>
            <a:r>
              <a:rPr lang="zh-CN" altLang="en-US" dirty="0">
                <a:latin typeface="微软雅黑" pitchFamily="34" charset="-122"/>
                <a:ea typeface="微软雅黑" pitchFamily="34" charset="-122"/>
              </a:rPr>
              <a:t>然而，在很多情况下，无论是</a:t>
            </a:r>
            <a:r>
              <a:rPr lang="en-US" altLang="zh-CN" dirty="0">
                <a:latin typeface="微软雅黑" pitchFamily="34" charset="-122"/>
                <a:ea typeface="微软雅黑" pitchFamily="34" charset="-122"/>
              </a:rPr>
              <a:t>R</a:t>
            </a:r>
            <a:r>
              <a:rPr lang="zh-CN" altLang="en-US" dirty="0">
                <a:latin typeface="微软雅黑" pitchFamily="34" charset="-122"/>
                <a:ea typeface="微软雅黑" pitchFamily="34" charset="-122"/>
              </a:rPr>
              <a:t>型因子分析还是</a:t>
            </a:r>
            <a:r>
              <a:rPr lang="en-US" altLang="zh-CN" dirty="0">
                <a:latin typeface="微软雅黑" pitchFamily="34" charset="-122"/>
                <a:ea typeface="微软雅黑" pitchFamily="34" charset="-122"/>
              </a:rPr>
              <a:t>Q</a:t>
            </a:r>
            <a:r>
              <a:rPr lang="zh-CN" altLang="en-US" dirty="0">
                <a:latin typeface="微软雅黑" pitchFamily="34" charset="-122"/>
                <a:ea typeface="微软雅黑" pitchFamily="34" charset="-122"/>
              </a:rPr>
              <a:t>型因子分析都未能很好地揭示变量与样品间的双重关系，而我们所关心的不仅仅是变量（样本）与变量（样本）之间的关系，而是变量和样品的相互关系，这就使得因子分析等方法无法解释了。</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080215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给</a:t>
            </a:r>
            <a:r>
              <a:rPr lang="zh-CN" altLang="en-US" dirty="0">
                <a:latin typeface="微软雅黑" pitchFamily="34" charset="-122"/>
                <a:ea typeface="微软雅黑" pitchFamily="34" charset="-122"/>
              </a:rPr>
              <a:t>出的</a:t>
            </a:r>
            <a:r>
              <a:rPr lang="zh-CN" altLang="en-US" dirty="0" smtClean="0">
                <a:latin typeface="微软雅黑" pitchFamily="34" charset="-122"/>
                <a:ea typeface="微软雅黑" pitchFamily="34" charset="-122"/>
              </a:rPr>
              <a:t>总</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统计量</a:t>
            </a:r>
            <a:r>
              <a:rPr lang="zh-CN" altLang="en-US" dirty="0">
                <a:latin typeface="微软雅黑" pitchFamily="34" charset="-122"/>
                <a:ea typeface="微软雅黑" pitchFamily="34" charset="-122"/>
              </a:rPr>
              <a:t>等于</a:t>
            </a:r>
            <a:r>
              <a:rPr lang="en-US" altLang="zh-CN" dirty="0">
                <a:latin typeface="微软雅黑" pitchFamily="34" charset="-122"/>
                <a:ea typeface="微软雅黑" pitchFamily="34" charset="-122"/>
              </a:rPr>
              <a:t>383.856</a:t>
            </a:r>
            <a:r>
              <a:rPr lang="zh-CN" altLang="en-US" dirty="0">
                <a:latin typeface="微软雅黑" pitchFamily="34" charset="-122"/>
                <a:ea typeface="微软雅黑" pitchFamily="34" charset="-122"/>
              </a:rPr>
              <a:t>，在</a:t>
            </a:r>
            <a:r>
              <a:rPr lang="zh-CN" altLang="en-US" dirty="0" smtClean="0">
                <a:latin typeface="微软雅黑" pitchFamily="34" charset="-122"/>
                <a:ea typeface="微软雅黑" pitchFamily="34" charset="-122"/>
              </a:rPr>
              <a:t>总</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或</a:t>
            </a:r>
            <a:r>
              <a:rPr lang="zh-CN" altLang="en-US" dirty="0">
                <a:latin typeface="微软雅黑" pitchFamily="34" charset="-122"/>
                <a:ea typeface="微软雅黑" pitchFamily="34" charset="-122"/>
              </a:rPr>
              <a:t>总惯量的</a:t>
            </a:r>
            <a:r>
              <a:rPr lang="en-US" altLang="zh-CN" dirty="0" smtClean="0">
                <a:latin typeface="微软雅黑" pitchFamily="34" charset="-122"/>
                <a:ea typeface="微软雅黑" pitchFamily="34" charset="-122"/>
              </a:rPr>
              <a:t>96%</a:t>
            </a:r>
            <a:r>
              <a:rPr lang="zh-CN" altLang="en-US" dirty="0">
                <a:latin typeface="微软雅黑" pitchFamily="34" charset="-122"/>
                <a:ea typeface="微软雅黑" pitchFamily="34" charset="-122"/>
              </a:rPr>
              <a:t>以上可用第一维说明，也就是说，行和列的类目之间的联系实际上可用一维表示。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30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125" y="2281238"/>
            <a:ext cx="457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30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4527" y="2281238"/>
            <a:ext cx="4572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69597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20349" y="944437"/>
            <a:ext cx="6898269" cy="5246813"/>
          </a:xfrm>
          <a:prstGeom prst="rect">
            <a:avLst/>
          </a:prstGeom>
        </p:spPr>
      </p:pic>
    </p:spTree>
    <p:extLst>
      <p:ext uri="{BB962C8B-B14F-4D97-AF65-F5344CB8AC3E}">
        <p14:creationId xmlns:p14="http://schemas.microsoft.com/office/powerpoint/2010/main" val="34463550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行坐标中，第一维显示</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门学科授予博士学位数目的变化方向：在第一维中，坐标最大的样品点（</a:t>
            </a:r>
            <a:r>
              <a:rPr lang="en-US" altLang="zh-CN" dirty="0">
                <a:latin typeface="微软雅黑" pitchFamily="34" charset="-122"/>
                <a:ea typeface="微软雅黑" pitchFamily="34" charset="-122"/>
              </a:rPr>
              <a:t>0.11000</a:t>
            </a:r>
            <a:r>
              <a:rPr lang="zh-CN" altLang="en-US" dirty="0">
                <a:latin typeface="微软雅黑" pitchFamily="34" charset="-122"/>
                <a:ea typeface="微软雅黑" pitchFamily="34" charset="-122"/>
              </a:rPr>
              <a:t>）所对应的学科是“行为科学”，“生命科学”和“社会学”变化不大；而另外三个学科授予博士学位的数目是随年度的变化而下降的</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列坐标中，第一维显示出</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个年度授予博士学位的数目是随年份的增加而递增的变化</a:t>
            </a:r>
            <a:r>
              <a:rPr lang="zh-CN" altLang="en-US" dirty="0" smtClean="0">
                <a:latin typeface="微软雅黑" pitchFamily="34" charset="-122"/>
                <a:ea typeface="微软雅黑" pitchFamily="34" charset="-122"/>
              </a:rPr>
              <a:t>方向。</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4158612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8475" y="124691"/>
            <a:ext cx="4317955" cy="6733309"/>
          </a:xfrm>
          <a:prstGeom prst="rect">
            <a:avLst/>
          </a:prstGeom>
        </p:spPr>
      </p:pic>
    </p:spTree>
    <p:extLst>
      <p:ext uri="{BB962C8B-B14F-4D97-AF65-F5344CB8AC3E}">
        <p14:creationId xmlns:p14="http://schemas.microsoft.com/office/powerpoint/2010/main" val="31770393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从散布图看出，由表示学科的行点沿纵轴随年度的变化，授予博士学位数目从最大的“行为科学”减少到最小的学科</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工程学</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的排列次序。</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1013882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9.2.1 </a:t>
            </a:r>
            <a:r>
              <a:rPr lang="zh-CN" altLang="en-US" sz="3200" dirty="0" smtClean="0">
                <a:latin typeface="微软雅黑" panose="020B0503020204020204" charset="-122"/>
                <a:ea typeface="微软雅黑" panose="020B0503020204020204" charset="-122"/>
              </a:rPr>
              <a:t>案例</a:t>
            </a:r>
            <a:r>
              <a:rPr lang="zh-CN" altLang="en-US" sz="3200" dirty="0">
                <a:latin typeface="微软雅黑" panose="020B0503020204020204" charset="-122"/>
                <a:ea typeface="微软雅黑" panose="020B0503020204020204" charset="-122"/>
              </a:rPr>
              <a:t>一</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个行点和</a:t>
            </a:r>
            <a:r>
              <a:rPr lang="en-US" altLang="zh-CN" dirty="0">
                <a:latin typeface="微软雅黑" pitchFamily="34" charset="-122"/>
                <a:ea typeface="微软雅黑" pitchFamily="34" charset="-122"/>
              </a:rPr>
              <a:t>6</a:t>
            </a:r>
            <a:r>
              <a:rPr lang="zh-CN" altLang="en-US" dirty="0">
                <a:latin typeface="微软雅黑" pitchFamily="34" charset="-122"/>
                <a:ea typeface="微软雅黑" pitchFamily="34" charset="-122"/>
              </a:rPr>
              <a:t>个列点可以分为</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类。第一类包括</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行为学科</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，它在</a:t>
            </a:r>
            <a:r>
              <a:rPr lang="en-US" altLang="zh-CN" dirty="0">
                <a:latin typeface="微软雅黑" pitchFamily="34" charset="-122"/>
                <a:ea typeface="微软雅黑" pitchFamily="34" charset="-122"/>
              </a:rPr>
              <a:t>1978</a:t>
            </a:r>
            <a:r>
              <a:rPr lang="zh-CN" altLang="en-US" dirty="0">
                <a:latin typeface="微软雅黑" pitchFamily="34" charset="-122"/>
                <a:ea typeface="微软雅黑" pitchFamily="34" charset="-122"/>
              </a:rPr>
              <a:t>年授予的博士学位数目的比例最大；第二类包括“社会学”和“生命科学”，它们在</a:t>
            </a:r>
            <a:r>
              <a:rPr lang="en-US" altLang="zh-CN" dirty="0">
                <a:latin typeface="微软雅黑" pitchFamily="34" charset="-122"/>
                <a:ea typeface="微软雅黑" pitchFamily="34" charset="-122"/>
              </a:rPr>
              <a:t>1975</a:t>
            </a:r>
            <a:r>
              <a:rPr lang="zh-CN" altLang="en-US" dirty="0">
                <a:latin typeface="微软雅黑" pitchFamily="34" charset="-122"/>
                <a:ea typeface="微软雅黑" pitchFamily="34" charset="-122"/>
              </a:rPr>
              <a:t>年至</a:t>
            </a:r>
            <a:r>
              <a:rPr lang="en-US" altLang="zh-CN" dirty="0">
                <a:latin typeface="微软雅黑" pitchFamily="34" charset="-122"/>
                <a:ea typeface="微软雅黑" pitchFamily="34" charset="-122"/>
              </a:rPr>
              <a:t>1977</a:t>
            </a:r>
            <a:r>
              <a:rPr lang="zh-CN" altLang="en-US" dirty="0">
                <a:latin typeface="微软雅黑" pitchFamily="34" charset="-122"/>
                <a:ea typeface="微软雅黑" pitchFamily="34" charset="-122"/>
              </a:rPr>
              <a:t>年授予的博士学位数目的比例都是随年度下降；第三类包括“物理学”、“工程学”和“数学”，它们在</a:t>
            </a:r>
            <a:r>
              <a:rPr lang="en-US" altLang="zh-CN" dirty="0">
                <a:latin typeface="微软雅黑" pitchFamily="34" charset="-122"/>
                <a:ea typeface="微软雅黑" pitchFamily="34" charset="-122"/>
              </a:rPr>
              <a:t>1973</a:t>
            </a:r>
            <a:r>
              <a:rPr lang="zh-CN" altLang="en-US" dirty="0">
                <a:latin typeface="微软雅黑" pitchFamily="34" charset="-122"/>
                <a:ea typeface="微软雅黑" pitchFamily="34" charset="-122"/>
              </a:rPr>
              <a:t>年和</a:t>
            </a:r>
            <a:r>
              <a:rPr lang="en-US" altLang="zh-CN" dirty="0">
                <a:latin typeface="微软雅黑" pitchFamily="34" charset="-122"/>
                <a:ea typeface="微软雅黑" pitchFamily="34" charset="-122"/>
              </a:rPr>
              <a:t>1974</a:t>
            </a:r>
            <a:r>
              <a:rPr lang="zh-CN" altLang="en-US" dirty="0">
                <a:latin typeface="微软雅黑" pitchFamily="34" charset="-122"/>
                <a:ea typeface="微软雅黑" pitchFamily="34" charset="-122"/>
              </a:rPr>
              <a:t>年这两年授予博士学位的数目的比例最大。</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8388893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3</a:t>
            </a:r>
            <a:endParaRPr lang="zh-CN" altLang="en-US" sz="7200" b="1" dirty="0">
              <a:solidFill>
                <a:schemeClr val="bg1"/>
              </a:solidFill>
            </a:endParaRPr>
          </a:p>
        </p:txBody>
      </p:sp>
      <p:sp>
        <p:nvSpPr>
          <p:cNvPr id="29" name="矩形 28"/>
          <p:cNvSpPr/>
          <p:nvPr/>
        </p:nvSpPr>
        <p:spPr>
          <a:xfrm>
            <a:off x="5638797" y="2744474"/>
            <a:ext cx="6340197" cy="830997"/>
          </a:xfrm>
          <a:prstGeom prst="rect">
            <a:avLst/>
          </a:prstGeom>
        </p:spPr>
        <p:txBody>
          <a:bodyPr wrap="none" lIns="91440" tIns="45720" rIns="91440" bIns="45720">
            <a:spAutoFit/>
          </a:bodyPr>
          <a:lstStyle/>
          <a:p>
            <a:r>
              <a:rPr lang="zh-CN" altLang="en-US" sz="4800" b="1" dirty="0">
                <a:solidFill>
                  <a:schemeClr val="bg1"/>
                </a:solidFill>
              </a:rPr>
              <a:t>典型相关分析方法概述</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9.3.1 </a:t>
            </a:r>
            <a:r>
              <a:rPr lang="zh-CN" altLang="en-US" sz="3200" dirty="0" smtClean="0">
                <a:latin typeface="微软雅黑" panose="020B0503020204020204" charset="-122"/>
                <a:ea typeface="微软雅黑" panose="020B0503020204020204" charset="-122"/>
              </a:rPr>
              <a:t>基本</a:t>
            </a:r>
            <a:r>
              <a:rPr lang="zh-CN" altLang="en-US" sz="3200" dirty="0">
                <a:latin typeface="微软雅黑" panose="020B0503020204020204" charset="-122"/>
                <a:ea typeface="微软雅黑" panose="020B0503020204020204" charset="-122"/>
              </a:rPr>
              <a:t>理论</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典型相关分析是研究两组变量之间的整体的线性相关关系，它是将每一组变量作为一个整体来进行研究，而不是分析每一组变量内部的各个变量</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5918620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9.3.1 </a:t>
            </a:r>
            <a:r>
              <a:rPr lang="zh-CN" altLang="en-US" sz="3200" dirty="0" smtClean="0">
                <a:latin typeface="微软雅黑" panose="020B0503020204020204" charset="-122"/>
                <a:ea typeface="微软雅黑" panose="020B0503020204020204" charset="-122"/>
              </a:rPr>
              <a:t>基本</a:t>
            </a:r>
            <a:r>
              <a:rPr lang="zh-CN" altLang="en-US" sz="3200" dirty="0">
                <a:latin typeface="微软雅黑" panose="020B0503020204020204" charset="-122"/>
                <a:ea typeface="微软雅黑" panose="020B0503020204020204" charset="-122"/>
              </a:rPr>
              <a:t>理论</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典型相关分析</a:t>
            </a:r>
            <a:r>
              <a:rPr lang="zh-CN" altLang="en-US" dirty="0">
                <a:latin typeface="微软雅黑" pitchFamily="34" charset="-122"/>
                <a:ea typeface="微软雅黑" pitchFamily="34" charset="-122"/>
              </a:rPr>
              <a:t>是借助主成分的思想，对每组变量分别寻求线性组合，使生成的新的综合变量能代表原始变量大部分的信息</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同时与 由另一组变量生成的新的综合变量 的相关程度最大，这样的一组新的综合变量称为第一对典型相关变量。</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9419998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9.3.1 </a:t>
            </a:r>
            <a:r>
              <a:rPr lang="zh-CN" altLang="en-US" sz="3200" dirty="0" smtClean="0">
                <a:latin typeface="微软雅黑" panose="020B0503020204020204" charset="-122"/>
                <a:ea typeface="微软雅黑" panose="020B0503020204020204" charset="-122"/>
              </a:rPr>
              <a:t>基本</a:t>
            </a:r>
            <a:r>
              <a:rPr lang="zh-CN" altLang="en-US" sz="3200" dirty="0">
                <a:latin typeface="微软雅黑" panose="020B0503020204020204" charset="-122"/>
                <a:ea typeface="微软雅黑" panose="020B0503020204020204" charset="-122"/>
              </a:rPr>
              <a:t>理论</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同样的办法可以找到第二对、第三对变量，使各对典型变量之间互不相关，典型相关变量之间的简单相关系数称为典型相关系数。典型相关分析就是用典型相关系数衡量两组变量之间的相关性。</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827996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9.1.1 </a:t>
            </a:r>
            <a:r>
              <a:rPr lang="zh-CN" altLang="en-US" sz="3200" dirty="0" smtClean="0">
                <a:latin typeface="微软雅黑" panose="020B0503020204020204" charset="-122"/>
                <a:ea typeface="微软雅黑" panose="020B0503020204020204" charset="-122"/>
              </a:rPr>
              <a:t>引言</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737360" y="2192020"/>
            <a:ext cx="8716010" cy="3759200"/>
          </a:xfrm>
        </p:spPr>
        <p:txBody>
          <a:bodyPr>
            <a:normAutofit/>
          </a:bodyPr>
          <a:lstStyle/>
          <a:p>
            <a:pPr indent="612000" algn="just" fontAlgn="auto">
              <a:lnSpc>
                <a:spcPct val="140000"/>
              </a:lnSpc>
            </a:pPr>
            <a:r>
              <a:rPr lang="zh-CN" altLang="en-US" dirty="0">
                <a:latin typeface="微软雅黑" pitchFamily="34" charset="-122"/>
                <a:ea typeface="微软雅黑" pitchFamily="34" charset="-122"/>
              </a:rPr>
              <a:t>当样品容量</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很大的时候进行</a:t>
            </a:r>
            <a:r>
              <a:rPr lang="en-US" altLang="zh-CN" dirty="0">
                <a:latin typeface="微软雅黑" pitchFamily="34" charset="-122"/>
                <a:ea typeface="微软雅黑" pitchFamily="34" charset="-122"/>
              </a:rPr>
              <a:t>Q</a:t>
            </a:r>
            <a:r>
              <a:rPr lang="zh-CN" altLang="en-US" dirty="0">
                <a:latin typeface="微软雅黑" pitchFamily="34" charset="-122"/>
                <a:ea typeface="微软雅黑" pitchFamily="34" charset="-122"/>
              </a:rPr>
              <a:t>型因子分析时，</a:t>
            </a:r>
            <a:r>
              <a:rPr lang="zh-CN" altLang="en-US" dirty="0" smtClean="0">
                <a:latin typeface="微软雅黑" pitchFamily="34" charset="-122"/>
                <a:ea typeface="微软雅黑" pitchFamily="34" charset="-122"/>
              </a:rPr>
              <a:t>计算</a:t>
            </a:r>
            <a:r>
              <a:rPr lang="en-US" altLang="zh-CN" dirty="0" smtClean="0">
                <a:latin typeface="微软雅黑" pitchFamily="34" charset="-122"/>
                <a:ea typeface="微软雅黑" pitchFamily="34" charset="-122"/>
              </a:rPr>
              <a:t>n</a:t>
            </a:r>
            <a:r>
              <a:rPr lang="zh-CN" altLang="en-US" dirty="0" smtClean="0">
                <a:latin typeface="微软雅黑" pitchFamily="34" charset="-122"/>
                <a:ea typeface="微软雅黑" pitchFamily="34" charset="-122"/>
              </a:rPr>
              <a:t>阶</a:t>
            </a:r>
            <a:r>
              <a:rPr lang="zh-CN" altLang="en-US" dirty="0">
                <a:latin typeface="微软雅黑" pitchFamily="34" charset="-122"/>
                <a:ea typeface="微软雅黑" pitchFamily="34" charset="-122"/>
              </a:rPr>
              <a:t>方阵的特征值和特征向量对于微型计算机而言，其容量和速度都是难以胜任的，还有进行数据处理时，为了将数量级相差很大的变量进行比较，常常先对变量作标准化处理，然而这种标准化处理对样品就不好进行了，换而言之，这种标准化处理对于变量和样品是非对等的，这给寻找</a:t>
            </a:r>
            <a:r>
              <a:rPr lang="en-US" altLang="zh-CN" dirty="0">
                <a:latin typeface="微软雅黑" pitchFamily="34" charset="-122"/>
                <a:ea typeface="微软雅黑" pitchFamily="34" charset="-122"/>
              </a:rPr>
              <a:t>Q </a:t>
            </a:r>
            <a:r>
              <a:rPr lang="zh-CN" altLang="en-US" dirty="0">
                <a:latin typeface="微软雅黑" pitchFamily="34" charset="-122"/>
                <a:ea typeface="微软雅黑" pitchFamily="34" charset="-122"/>
              </a:rPr>
              <a:t>型和</a:t>
            </a:r>
            <a:r>
              <a:rPr lang="en-US" altLang="zh-CN" dirty="0">
                <a:latin typeface="微软雅黑" pitchFamily="34" charset="-122"/>
                <a:ea typeface="微软雅黑" pitchFamily="34" charset="-122"/>
              </a:rPr>
              <a:t>R </a:t>
            </a:r>
            <a:r>
              <a:rPr lang="zh-CN" altLang="en-US" dirty="0">
                <a:latin typeface="微软雅黑" pitchFamily="34" charset="-122"/>
                <a:ea typeface="微软雅黑" pitchFamily="34" charset="-122"/>
              </a:rPr>
              <a:t>型之间的联系带来了一定的困难。</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4613668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9.3.1 </a:t>
            </a:r>
            <a:r>
              <a:rPr lang="zh-CN" altLang="en-US" sz="3200" dirty="0" smtClean="0">
                <a:latin typeface="微软雅黑" panose="020B0503020204020204" charset="-122"/>
                <a:ea typeface="微软雅黑" panose="020B0503020204020204" charset="-122"/>
              </a:rPr>
              <a:t>基本</a:t>
            </a:r>
            <a:r>
              <a:rPr lang="zh-CN" altLang="en-US" sz="3200" dirty="0">
                <a:latin typeface="微软雅黑" panose="020B0503020204020204" charset="-122"/>
                <a:ea typeface="微软雅黑" panose="020B0503020204020204" charset="-122"/>
              </a:rPr>
              <a:t>理论</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设</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a:t>
            </a:r>
            <a:r>
              <a:rPr lang="zh-CN" altLang="en-US" dirty="0">
                <a:latin typeface="微软雅黑" pitchFamily="34" charset="-122"/>
                <a:ea typeface="微软雅黑" pitchFamily="34" charset="-122"/>
              </a:rPr>
              <a:t>两个相互关联的随机变量，分别在两组变量中选取若干有代表性的综合</a:t>
            </a:r>
            <a:r>
              <a:rPr lang="zh-CN" altLang="en-US" dirty="0" smtClean="0">
                <a:latin typeface="微软雅黑" pitchFamily="34" charset="-122"/>
                <a:ea typeface="微软雅黑" pitchFamily="34" charset="-122"/>
              </a:rPr>
              <a:t>变量                   使得</a:t>
            </a:r>
            <a:r>
              <a:rPr lang="zh-CN" altLang="en-US" dirty="0">
                <a:latin typeface="微软雅黑" pitchFamily="34" charset="-122"/>
                <a:ea typeface="微软雅黑" pitchFamily="34" charset="-122"/>
              </a:rPr>
              <a:t>每一个综合变量是原变量的线性组合，即</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40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1616" y="2341418"/>
            <a:ext cx="836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381" y="3366655"/>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6384" y="3858492"/>
            <a:ext cx="77819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97548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9.3.1 </a:t>
            </a:r>
            <a:r>
              <a:rPr lang="zh-CN" altLang="en-US" sz="3200" dirty="0" smtClean="0">
                <a:latin typeface="微软雅黑" panose="020B0503020204020204" charset="-122"/>
                <a:ea typeface="微软雅黑" panose="020B0503020204020204" charset="-122"/>
              </a:rPr>
              <a:t>基本</a:t>
            </a:r>
            <a:r>
              <a:rPr lang="zh-CN" altLang="en-US" sz="3200" dirty="0">
                <a:latin typeface="微软雅黑" panose="020B0503020204020204" charset="-122"/>
                <a:ea typeface="微软雅黑" panose="020B0503020204020204" charset="-122"/>
              </a:rPr>
              <a:t>理论</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为了确保典型变量的唯一性，只考虑方差为</a:t>
            </a:r>
            <a:r>
              <a:rPr lang="en-US" altLang="zh-CN" dirty="0">
                <a:latin typeface="微软雅黑" pitchFamily="34" charset="-122"/>
                <a:ea typeface="微软雅黑" pitchFamily="34" charset="-122"/>
              </a:rPr>
              <a:t>1</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Y</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线性</a:t>
            </a:r>
            <a:r>
              <a:rPr lang="zh-CN" altLang="en-US" dirty="0" smtClean="0">
                <a:latin typeface="微软雅黑" pitchFamily="34" charset="-122"/>
                <a:ea typeface="微软雅黑" pitchFamily="34" charset="-122"/>
              </a:rPr>
              <a:t>函数</a:t>
            </a:r>
            <a:r>
              <a:rPr lang="en-US" altLang="zh-CN" dirty="0" smtClean="0">
                <a:latin typeface="微软雅黑" pitchFamily="34" charset="-122"/>
                <a:ea typeface="微软雅黑" pitchFamily="34" charset="-122"/>
              </a:rPr>
              <a:t>         </a:t>
            </a:r>
          </a:p>
          <a:p>
            <a:pPr indent="6120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求</a:t>
            </a:r>
            <a:r>
              <a:rPr lang="zh-CN" altLang="en-US" dirty="0">
                <a:latin typeface="微软雅黑" pitchFamily="34" charset="-122"/>
                <a:ea typeface="微软雅黑" pitchFamily="34" charset="-122"/>
              </a:rPr>
              <a:t>使得它们相关系数达到最大的这一组典型变量</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若存在常</a:t>
            </a:r>
            <a:r>
              <a:rPr lang="zh-CN" altLang="en-US" dirty="0" smtClean="0">
                <a:latin typeface="微软雅黑" pitchFamily="34" charset="-122"/>
                <a:ea typeface="微软雅黑" pitchFamily="34" charset="-122"/>
              </a:rPr>
              <a:t>向量</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条件下，使得</a:t>
            </a:r>
            <a:r>
              <a:rPr lang="zh-CN" altLang="en-US" dirty="0" smtClean="0">
                <a:latin typeface="微软雅黑" pitchFamily="34" charset="-122"/>
                <a:ea typeface="微软雅黑" pitchFamily="34" charset="-122"/>
              </a:rPr>
              <a:t>相关系数</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达到</a:t>
            </a:r>
            <a:r>
              <a:rPr lang="zh-CN" altLang="en-US" dirty="0">
                <a:latin typeface="微软雅黑" pitchFamily="34" charset="-122"/>
                <a:ea typeface="微软雅黑" pitchFamily="34" charset="-122"/>
              </a:rPr>
              <a:t>最大，则</a:t>
            </a:r>
            <a:r>
              <a:rPr lang="zh-CN" altLang="en-US" dirty="0" smtClean="0">
                <a:latin typeface="微软雅黑" pitchFamily="34" charset="-122"/>
                <a:ea typeface="微软雅黑" pitchFamily="34" charset="-122"/>
              </a:rPr>
              <a:t>称</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a:t>
            </a:r>
            <a:r>
              <a:rPr lang="en-US" altLang="zh-CN" dirty="0" smtClean="0">
                <a:latin typeface="微软雅黑" pitchFamily="34" charset="-122"/>
                <a:ea typeface="微软雅黑" pitchFamily="34" charset="-122"/>
              </a:rPr>
              <a:t>X,Y </a:t>
            </a:r>
            <a:r>
              <a:rPr lang="zh-CN" altLang="en-US" dirty="0">
                <a:latin typeface="微软雅黑" pitchFamily="34" charset="-122"/>
                <a:ea typeface="微软雅黑" pitchFamily="34" charset="-122"/>
              </a:rPr>
              <a:t>的第一对典型相关变量，它们之间的相关系数就叫典型相关系数。</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50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034" y="2962274"/>
            <a:ext cx="21145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6493" y="3512991"/>
            <a:ext cx="1095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56947" y="3547627"/>
            <a:ext cx="48863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8857" y="4061977"/>
            <a:ext cx="22955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87241" y="4090551"/>
            <a:ext cx="9620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75452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9.3.1 </a:t>
            </a:r>
            <a:r>
              <a:rPr lang="zh-CN" altLang="en-US" sz="3200" dirty="0" smtClean="0">
                <a:latin typeface="微软雅黑" panose="020B0503020204020204" charset="-122"/>
                <a:ea typeface="微软雅黑" panose="020B0503020204020204" charset="-122"/>
              </a:rPr>
              <a:t>基本</a:t>
            </a:r>
            <a:r>
              <a:rPr lang="zh-CN" altLang="en-US" sz="3200" dirty="0">
                <a:latin typeface="微软雅黑" panose="020B0503020204020204" charset="-122"/>
                <a:ea typeface="微软雅黑" panose="020B0503020204020204" charset="-122"/>
              </a:rPr>
              <a:t>理论</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求出第一对典型相关变量之后，可以类似地求出各对之间互不相关的第二对、第三对典型相关</a:t>
            </a:r>
            <a:r>
              <a:rPr lang="zh-CN" altLang="en-US" dirty="0" smtClean="0">
                <a:latin typeface="微软雅黑" pitchFamily="34" charset="-122"/>
                <a:ea typeface="微软雅黑" pitchFamily="34" charset="-122"/>
              </a:rPr>
              <a:t>变量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这些</a:t>
            </a:r>
            <a:r>
              <a:rPr lang="zh-CN" altLang="en-US" dirty="0">
                <a:latin typeface="微软雅黑" pitchFamily="34" charset="-122"/>
                <a:ea typeface="微软雅黑" pitchFamily="34" charset="-122"/>
              </a:rPr>
              <a:t>典型相关变量就反映</a:t>
            </a:r>
            <a:r>
              <a:rPr lang="zh-CN" altLang="en-US" dirty="0" smtClean="0">
                <a:latin typeface="微软雅黑" pitchFamily="34" charset="-122"/>
                <a:ea typeface="微软雅黑" pitchFamily="34" charset="-122"/>
              </a:rPr>
              <a:t>了</a:t>
            </a:r>
            <a:r>
              <a:rPr lang="en-US" altLang="zh-CN" dirty="0" smtClean="0">
                <a:latin typeface="微软雅黑" pitchFamily="34" charset="-122"/>
                <a:ea typeface="微软雅黑" pitchFamily="34" charset="-122"/>
              </a:rPr>
              <a:t>X,Y</a:t>
            </a:r>
            <a:r>
              <a:rPr lang="zh-CN" altLang="en-US" dirty="0" smtClean="0">
                <a:latin typeface="微软雅黑" pitchFamily="34" charset="-122"/>
                <a:ea typeface="微软雅黑" pitchFamily="34" charset="-122"/>
              </a:rPr>
              <a:t>之间</a:t>
            </a:r>
            <a:r>
              <a:rPr lang="zh-CN" altLang="en-US" dirty="0">
                <a:latin typeface="微软雅黑" pitchFamily="34" charset="-122"/>
                <a:ea typeface="微软雅黑" pitchFamily="34" charset="-122"/>
              </a:rPr>
              <a:t>的线性相关情况。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4983220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9.3.1 </a:t>
            </a:r>
            <a:r>
              <a:rPr lang="zh-CN" altLang="en-US" sz="3200" dirty="0" smtClean="0">
                <a:latin typeface="微软雅黑" panose="020B0503020204020204" charset="-122"/>
                <a:ea typeface="微软雅黑" panose="020B0503020204020204" charset="-122"/>
              </a:rPr>
              <a:t>基本</a:t>
            </a:r>
            <a:r>
              <a:rPr lang="zh-CN" altLang="en-US" sz="3200" dirty="0">
                <a:latin typeface="微软雅黑" panose="020B0503020204020204" charset="-122"/>
                <a:ea typeface="微软雅黑" panose="020B0503020204020204" charset="-122"/>
              </a:rPr>
              <a:t>理论</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我们可以通过检验各对典型相关变量相关系数的显著性来反映每一对综合变量的代表性，如果某一对的相关程度不显著，那么这对变量就不具有代表性，可以忽略</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这样就可以通过对少数典型相关变量的研究，代替原来两组变量之间的相关关系的研究，从而容易抓住问题的本质。</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3422691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9.3.2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原理</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设两组随机变量</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X</a:t>
            </a:r>
            <a:r>
              <a:rPr lang="zh-CN" altLang="en-US" dirty="0" smtClean="0">
                <a:latin typeface="微软雅黑" pitchFamily="34" charset="-122"/>
                <a:ea typeface="微软雅黑" pitchFamily="34" charset="-122"/>
              </a:rPr>
              <a:t>代表</a:t>
            </a:r>
            <a:r>
              <a:rPr lang="zh-CN" altLang="en-US" dirty="0">
                <a:latin typeface="微软雅黑" pitchFamily="34" charset="-122"/>
                <a:ea typeface="微软雅黑" pitchFamily="34" charset="-122"/>
              </a:rPr>
              <a:t>第一</a:t>
            </a:r>
            <a:r>
              <a:rPr lang="zh-CN" altLang="en-US" dirty="0" smtClean="0">
                <a:latin typeface="微软雅黑" pitchFamily="34" charset="-122"/>
                <a:ea typeface="微软雅黑" pitchFamily="34" charset="-122"/>
              </a:rPr>
              <a:t>组</a:t>
            </a:r>
            <a:r>
              <a:rPr lang="en-US" altLang="zh-CN" dirty="0" smtClean="0">
                <a:latin typeface="微软雅黑" pitchFamily="34" charset="-122"/>
                <a:ea typeface="微软雅黑" pitchFamily="34" charset="-122"/>
              </a:rPr>
              <a:t>p</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变量</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Y</a:t>
            </a:r>
            <a:r>
              <a:rPr lang="zh-CN" altLang="en-US" dirty="0" smtClean="0">
                <a:latin typeface="微软雅黑" pitchFamily="34" charset="-122"/>
                <a:ea typeface="微软雅黑" pitchFamily="34" charset="-122"/>
              </a:rPr>
              <a:t>代表</a:t>
            </a:r>
            <a:r>
              <a:rPr lang="zh-CN" altLang="en-US" dirty="0">
                <a:latin typeface="微软雅黑" pitchFamily="34" charset="-122"/>
                <a:ea typeface="微软雅黑" pitchFamily="34" charset="-122"/>
              </a:rPr>
              <a:t>第二组</a:t>
            </a:r>
            <a:r>
              <a:rPr lang="zh-CN" altLang="en-US" dirty="0" smtClean="0">
                <a:latin typeface="微软雅黑" pitchFamily="34" charset="-122"/>
                <a:ea typeface="微软雅黑" pitchFamily="34" charset="-122"/>
              </a:rPr>
              <a:t>的</a:t>
            </a:r>
            <a:r>
              <a:rPr lang="en-US" altLang="zh-CN" dirty="0" smtClean="0">
                <a:latin typeface="微软雅黑" pitchFamily="34" charset="-122"/>
                <a:ea typeface="微软雅黑" pitchFamily="34" charset="-122"/>
              </a:rPr>
              <a:t>q</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变量，假设</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60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172" y="2793423"/>
            <a:ext cx="11430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1473" y="3545466"/>
            <a:ext cx="6248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1624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9.3.2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原理</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根据</a:t>
            </a:r>
            <a:r>
              <a:rPr lang="zh-CN" altLang="en-US" dirty="0">
                <a:latin typeface="微软雅黑" pitchFamily="34" charset="-122"/>
                <a:ea typeface="微软雅黑" pitchFamily="34" charset="-122"/>
              </a:rPr>
              <a:t>典型相关分析的基本思想，进行两组随机向量的相关分析，首先要计算出各组变量的线性组合，即典型变量，并使其相关系数达到最大。</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8710127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9.3.2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原理</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因此，我们设两组变量的线性组合分别为：</a:t>
            </a:r>
          </a:p>
          <a:p>
            <a:pPr indent="612000" algn="l" fontAlgn="auto">
              <a:lnSpc>
                <a:spcPct val="140000"/>
              </a:lnSpc>
            </a:pPr>
            <a:r>
              <a:rPr lang="zh-CN" altLang="en-US" dirty="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我们</a:t>
            </a:r>
            <a:r>
              <a:rPr lang="zh-CN" altLang="en-US" dirty="0">
                <a:latin typeface="微软雅黑" pitchFamily="34" charset="-122"/>
                <a:ea typeface="微软雅黑" pitchFamily="34" charset="-122"/>
              </a:rPr>
              <a:t>希望寻找使相关系数达到最大的</a:t>
            </a:r>
            <a:r>
              <a:rPr lang="zh-CN" altLang="en-US" dirty="0" smtClean="0">
                <a:latin typeface="微软雅黑" pitchFamily="34" charset="-122"/>
                <a:ea typeface="微软雅黑" pitchFamily="34" charset="-122"/>
              </a:rPr>
              <a:t>向量</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与</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为防止结果的重复出现，令</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710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7081" y="2901662"/>
            <a:ext cx="7229475"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029" y="5301096"/>
            <a:ext cx="7896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03275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9.3.2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原理</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那么 </a:t>
            </a: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问题就转化为，在方差的约束下，求</a:t>
            </a:r>
            <a:r>
              <a:rPr lang="zh-CN" altLang="en-US" dirty="0" smtClean="0">
                <a:latin typeface="微软雅黑" pitchFamily="34" charset="-122"/>
                <a:ea typeface="微软雅黑" pitchFamily="34" charset="-122"/>
              </a:rPr>
              <a:t>向量</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使得</a:t>
            </a:r>
            <a:endParaRPr lang="en-US" altLang="zh-CN" dirty="0" smtClean="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达到</a:t>
            </a:r>
            <a:r>
              <a:rPr lang="zh-CN" altLang="en-US" dirty="0">
                <a:latin typeface="微软雅黑" pitchFamily="34" charset="-122"/>
                <a:ea typeface="微软雅黑" pitchFamily="34" charset="-122"/>
              </a:rPr>
              <a:t>最大。</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81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6513" y="2419350"/>
            <a:ext cx="70389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4211782"/>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27606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9.3.3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方法</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根据条件极值的求法引入拉格朗日乘数，问题转化为求</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极大值，</a:t>
            </a:r>
            <a:r>
              <a:rPr lang="zh-CN" altLang="en-US" dirty="0" smtClean="0">
                <a:latin typeface="微软雅黑" pitchFamily="34" charset="-122"/>
                <a:ea typeface="微软雅黑" pitchFamily="34" charset="-122"/>
              </a:rPr>
              <a:t>其中</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a:t>
            </a:r>
            <a:r>
              <a:rPr lang="zh-CN" altLang="en-US" dirty="0">
                <a:latin typeface="微软雅黑" pitchFamily="34" charset="-122"/>
                <a:ea typeface="微软雅黑" pitchFamily="34" charset="-122"/>
              </a:rPr>
              <a:t>拉格朗日乘数。</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91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2957513"/>
            <a:ext cx="93249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0" y="4249016"/>
            <a:ext cx="7239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219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9.3.3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方法</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根据求极值的必要条件得</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501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9818" y="2909022"/>
            <a:ext cx="48672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3710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9.1.1 </a:t>
            </a:r>
            <a:r>
              <a:rPr lang="zh-CN" altLang="en-US" sz="3200" dirty="0" smtClean="0">
                <a:latin typeface="微软雅黑" panose="020B0503020204020204" charset="-122"/>
                <a:ea typeface="微软雅黑" panose="020B0503020204020204" charset="-122"/>
              </a:rPr>
              <a:t>引言</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737360" y="2192020"/>
            <a:ext cx="8716010" cy="3759200"/>
          </a:xfrm>
        </p:spPr>
        <p:txBody>
          <a:bodyPr>
            <a:normAutofit/>
          </a:bodyPr>
          <a:lstStyle/>
          <a:p>
            <a:pPr indent="612000" algn="just" fontAlgn="auto">
              <a:lnSpc>
                <a:spcPct val="140000"/>
              </a:lnSpc>
            </a:pPr>
            <a:r>
              <a:rPr lang="zh-CN" altLang="en-US" dirty="0">
                <a:latin typeface="微软雅黑" pitchFamily="34" charset="-122"/>
                <a:ea typeface="微软雅黑" pitchFamily="34" charset="-122"/>
              </a:rPr>
              <a:t>对应分析的方法是在因子分析的基础上发展起来的，它对于原始数据采用适当的标量的标度方法，把</a:t>
            </a:r>
            <a:r>
              <a:rPr lang="en-US" altLang="zh-CN" dirty="0">
                <a:latin typeface="微软雅黑" pitchFamily="34" charset="-122"/>
                <a:ea typeface="微软雅黑" pitchFamily="34" charset="-122"/>
              </a:rPr>
              <a:t>R</a:t>
            </a:r>
            <a:r>
              <a:rPr lang="zh-CN" altLang="en-US" dirty="0">
                <a:latin typeface="微软雅黑" pitchFamily="34" charset="-122"/>
                <a:ea typeface="微软雅黑" pitchFamily="34" charset="-122"/>
              </a:rPr>
              <a:t>型和</a:t>
            </a:r>
            <a:r>
              <a:rPr lang="en-US" altLang="zh-CN" dirty="0">
                <a:latin typeface="微软雅黑" pitchFamily="34" charset="-122"/>
                <a:ea typeface="微软雅黑" pitchFamily="34" charset="-122"/>
              </a:rPr>
              <a:t>Q</a:t>
            </a:r>
            <a:r>
              <a:rPr lang="zh-CN" altLang="en-US" dirty="0">
                <a:latin typeface="微软雅黑" pitchFamily="34" charset="-122"/>
                <a:ea typeface="微软雅黑" pitchFamily="34" charset="-122"/>
              </a:rPr>
              <a:t>型结合起来，同时得到两个方面的结果</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在同一因子平面上对变量和样品一块进行分类，从而揭示所研究样品和变量间的内在联系。对应分析方法是在</a:t>
            </a:r>
            <a:r>
              <a:rPr lang="en-US" altLang="zh-CN" dirty="0">
                <a:latin typeface="微软雅黑" pitchFamily="34" charset="-122"/>
                <a:ea typeface="微软雅黑" pitchFamily="34" charset="-122"/>
              </a:rPr>
              <a:t>R</a:t>
            </a:r>
            <a:r>
              <a:rPr lang="zh-CN" altLang="en-US" dirty="0">
                <a:latin typeface="微软雅黑" pitchFamily="34" charset="-122"/>
                <a:ea typeface="微软雅黑" pitchFamily="34" charset="-122"/>
              </a:rPr>
              <a:t>型和</a:t>
            </a:r>
            <a:r>
              <a:rPr lang="en-US" altLang="zh-CN" dirty="0">
                <a:latin typeface="微软雅黑" pitchFamily="34" charset="-122"/>
                <a:ea typeface="微软雅黑" pitchFamily="34" charset="-122"/>
              </a:rPr>
              <a:t>Q</a:t>
            </a:r>
            <a:r>
              <a:rPr lang="zh-CN" altLang="en-US" dirty="0">
                <a:latin typeface="微软雅黑" pitchFamily="34" charset="-122"/>
                <a:ea typeface="微软雅黑" pitchFamily="34" charset="-122"/>
              </a:rPr>
              <a:t>型因子分析基础上发展起来的多元统计分析方法，又称</a:t>
            </a:r>
            <a:r>
              <a:rPr lang="en-US" altLang="zh-CN" dirty="0">
                <a:latin typeface="微软雅黑" pitchFamily="34" charset="-122"/>
                <a:ea typeface="微软雅黑" pitchFamily="34" charset="-122"/>
              </a:rPr>
              <a:t>R-Q</a:t>
            </a:r>
            <a:r>
              <a:rPr lang="zh-CN" altLang="en-US" dirty="0">
                <a:latin typeface="微软雅黑" pitchFamily="34" charset="-122"/>
                <a:ea typeface="微软雅黑" pitchFamily="34" charset="-122"/>
              </a:rPr>
              <a:t>型因子分析。</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018716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9.3.3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方法</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化简</a:t>
            </a:r>
            <a:r>
              <a:rPr lang="zh-CN" altLang="en-US" dirty="0" smtClean="0">
                <a:latin typeface="微软雅黑" pitchFamily="34" charset="-122"/>
                <a:ea typeface="微软雅黑" pitchFamily="34" charset="-122"/>
              </a:rPr>
              <a:t>得</a:t>
            </a: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由此可见，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具有</a:t>
            </a:r>
            <a:r>
              <a:rPr lang="zh-CN" altLang="en-US" dirty="0">
                <a:latin typeface="微软雅黑" pitchFamily="34" charset="-122"/>
                <a:ea typeface="微软雅黑" pitchFamily="34" charset="-122"/>
              </a:rPr>
              <a:t>相同的特征</a:t>
            </a:r>
            <a:r>
              <a:rPr lang="zh-CN" altLang="en-US" dirty="0" smtClean="0">
                <a:latin typeface="微软雅黑" pitchFamily="34" charset="-122"/>
                <a:ea typeface="微软雅黑" pitchFamily="34" charset="-122"/>
              </a:rPr>
              <a:t>根</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a:t>
            </a:r>
            <a:r>
              <a:rPr lang="zh-CN" altLang="en-US" dirty="0">
                <a:latin typeface="微软雅黑" pitchFamily="34" charset="-122"/>
                <a:ea typeface="微软雅黑" pitchFamily="34" charset="-122"/>
              </a:rPr>
              <a:t>是其相应的特征向量</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令</a:t>
            </a: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512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865" y="2255693"/>
            <a:ext cx="542925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7725" y="3604780"/>
            <a:ext cx="58674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7459" y="4090555"/>
            <a:ext cx="124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0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76488" y="4746481"/>
            <a:ext cx="74390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1941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9.3.3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方法</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由</a:t>
            </a: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可得</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而 </a:t>
            </a: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所以求</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最大</a:t>
            </a:r>
            <a:r>
              <a:rPr lang="zh-CN" altLang="en-US" dirty="0">
                <a:latin typeface="微软雅黑" pitchFamily="34" charset="-122"/>
                <a:ea typeface="微软雅黑" pitchFamily="34" charset="-122"/>
              </a:rPr>
              <a:t>值也就是</a:t>
            </a:r>
            <a:r>
              <a:rPr lang="zh-CN" altLang="en-US" dirty="0" smtClean="0">
                <a:latin typeface="微软雅黑" pitchFamily="34" charset="-122"/>
                <a:ea typeface="微软雅黑" pitchFamily="34" charset="-122"/>
              </a:rPr>
              <a:t>求</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最大值，而</a:t>
            </a:r>
            <a:r>
              <a:rPr lang="zh-CN" altLang="en-US" dirty="0" smtClean="0">
                <a:latin typeface="微软雅黑" pitchFamily="34" charset="-122"/>
                <a:ea typeface="微软雅黑" pitchFamily="34" charset="-122"/>
              </a:rPr>
              <a:t>求    的</a:t>
            </a:r>
            <a:r>
              <a:rPr lang="zh-CN" altLang="en-US" dirty="0">
                <a:latin typeface="微软雅黑" pitchFamily="34" charset="-122"/>
                <a:ea typeface="微软雅黑" pitchFamily="34" charset="-122"/>
              </a:rPr>
              <a:t>最大值又转化为</a:t>
            </a:r>
            <a:r>
              <a:rPr lang="zh-CN" altLang="en-US" dirty="0" smtClean="0">
                <a:latin typeface="微软雅黑" pitchFamily="34" charset="-122"/>
                <a:ea typeface="微软雅黑" pitchFamily="34" charset="-122"/>
              </a:rPr>
              <a:t>求</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最大特征根。</a:t>
            </a:r>
            <a:endParaRPr lang="en-US" altLang="zh-CN" dirty="0">
              <a:latin typeface="微软雅黑" pitchFamily="34" charset="-122"/>
              <a:ea typeface="微软雅黑" pitchFamily="34" charset="-122"/>
            </a:endParaRPr>
          </a:p>
          <a:p>
            <a:pPr indent="612000" algn="l" fontAlgn="auto">
              <a:lnSpc>
                <a:spcPct val="140000"/>
              </a:lnSpc>
            </a:pP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522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564" y="2266084"/>
            <a:ext cx="79248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5172" y="2981325"/>
            <a:ext cx="22002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1726" y="2886074"/>
            <a:ext cx="62388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2864" y="3571007"/>
            <a:ext cx="14478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9232" y="3599581"/>
            <a:ext cx="2667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31"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18469" y="3633352"/>
            <a:ext cx="2667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7817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9.3.3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方法</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设</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特征根为</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对于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特征向量，</a:t>
            </a:r>
          </a:p>
          <a:p>
            <a:pPr indent="612000" algn="l" fontAlgn="auto">
              <a:lnSpc>
                <a:spcPct val="140000"/>
              </a:lnSpc>
            </a:pPr>
            <a:endParaRPr lang="zh-CN" altLang="en-US"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对于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特征向量。</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532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9709" y="2161743"/>
            <a:ext cx="42672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235" y="3504768"/>
            <a:ext cx="31908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25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2660" y="3504768"/>
            <a:ext cx="21717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01648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9.3.3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方法</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最大特征</a:t>
            </a:r>
            <a:r>
              <a:rPr lang="zh-CN" altLang="en-US" dirty="0" smtClean="0">
                <a:latin typeface="微软雅黑" pitchFamily="34" charset="-122"/>
                <a:ea typeface="微软雅黑" pitchFamily="34" charset="-122"/>
              </a:rPr>
              <a:t>根</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对应</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特征向量</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和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就是</a:t>
            </a:r>
            <a:r>
              <a:rPr lang="zh-CN" altLang="en-US" dirty="0">
                <a:latin typeface="微软雅黑" pitchFamily="34" charset="-122"/>
                <a:ea typeface="微软雅黑" pitchFamily="34" charset="-122"/>
              </a:rPr>
              <a:t>所求的典型变量的系数向量</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即可得</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542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2261754"/>
            <a:ext cx="45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5971" y="2214129"/>
            <a:ext cx="31051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11121" y="2252229"/>
            <a:ext cx="18383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95438" y="2804679"/>
            <a:ext cx="47339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8926" y="4028209"/>
            <a:ext cx="84867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0505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9.3.3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方法</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我们称其为第一对典型变量，最大特征根的</a:t>
            </a:r>
            <a:r>
              <a:rPr lang="zh-CN" altLang="en-US" dirty="0" smtClean="0">
                <a:latin typeface="微软雅黑" pitchFamily="34" charset="-122"/>
                <a:ea typeface="微软雅黑" pitchFamily="34" charset="-122"/>
              </a:rPr>
              <a:t>平方根</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即</a:t>
            </a:r>
            <a:r>
              <a:rPr lang="zh-CN" altLang="en-US" dirty="0">
                <a:latin typeface="微软雅黑" pitchFamily="34" charset="-122"/>
                <a:ea typeface="微软雅黑" pitchFamily="34" charset="-122"/>
              </a:rPr>
              <a:t>为两典型变量的相关系数，我们称其为第一典型相关系数</a:t>
            </a:r>
            <a:r>
              <a:rPr lang="zh-CN" altLang="en-US" dirty="0" smtClean="0">
                <a:latin typeface="微软雅黑" pitchFamily="34" charset="-122"/>
                <a:ea typeface="微软雅黑" pitchFamily="34" charset="-122"/>
              </a:rPr>
              <a:t>。如果</a:t>
            </a:r>
            <a:r>
              <a:rPr lang="zh-CN" altLang="en-US" dirty="0">
                <a:latin typeface="微软雅黑" pitchFamily="34" charset="-122"/>
                <a:ea typeface="微软雅黑" pitchFamily="34" charset="-122"/>
              </a:rPr>
              <a:t>第一对典型相关变量不足以代表两组原始变量的信息，则需要求得第二对典型变量，类似可求出</a:t>
            </a:r>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对典型变量</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其</a:t>
            </a:r>
            <a:r>
              <a:rPr lang="zh-CN" altLang="en-US" dirty="0">
                <a:latin typeface="微软雅黑" pitchFamily="34" charset="-122"/>
                <a:ea typeface="微软雅黑" pitchFamily="34" charset="-122"/>
              </a:rPr>
              <a:t>系数</a:t>
            </a:r>
            <a:r>
              <a:rPr lang="zh-CN" altLang="en-US" dirty="0" smtClean="0">
                <a:latin typeface="微软雅黑" pitchFamily="34" charset="-122"/>
                <a:ea typeface="微软雅黑" pitchFamily="34" charset="-122"/>
              </a:rPr>
              <a:t>向量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分别为</a:t>
            </a:r>
            <a:r>
              <a:rPr lang="en-US" altLang="zh-CN" dirty="0" smtClean="0">
                <a:latin typeface="微软雅黑" pitchFamily="34" charset="-122"/>
                <a:ea typeface="微软雅黑" pitchFamily="34" charset="-122"/>
              </a:rPr>
              <a:t>A </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B </a:t>
            </a:r>
            <a:r>
              <a:rPr lang="zh-CN" altLang="en-US" dirty="0">
                <a:latin typeface="微软雅黑" pitchFamily="34" charset="-122"/>
                <a:ea typeface="微软雅黑" pitchFamily="34" charset="-122"/>
              </a:rPr>
              <a:t>的</a:t>
            </a:r>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特征</a:t>
            </a:r>
            <a:r>
              <a:rPr lang="zh-CN" altLang="en-US" dirty="0" smtClean="0">
                <a:latin typeface="微软雅黑" pitchFamily="34" charset="-122"/>
                <a:ea typeface="微软雅黑" pitchFamily="34" charset="-122"/>
              </a:rPr>
              <a:t>根</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对应</a:t>
            </a:r>
            <a:r>
              <a:rPr lang="zh-CN" altLang="en-US" dirty="0">
                <a:latin typeface="微软雅黑" pitchFamily="34" charset="-122"/>
                <a:ea typeface="微软雅黑" pitchFamily="34" charset="-122"/>
              </a:rPr>
              <a:t>的特征向量</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为第</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典型相关系数</a:t>
            </a:r>
            <a:r>
              <a:rPr lang="zh-CN" altLang="en-US"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552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3325" y="2318905"/>
            <a:ext cx="4286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2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0052" y="3809567"/>
            <a:ext cx="47053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9666" y="4374139"/>
            <a:ext cx="17621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1412" y="4339503"/>
            <a:ext cx="4286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302"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0591" y="4882428"/>
            <a:ext cx="4381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48058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9.3.4 </a:t>
            </a:r>
            <a:r>
              <a:rPr lang="zh-CN" altLang="en-US" sz="3200" dirty="0" smtClean="0">
                <a:latin typeface="微软雅黑" panose="020B0503020204020204" charset="-122"/>
                <a:ea typeface="微软雅黑" panose="020B0503020204020204" charset="-122"/>
              </a:rPr>
              <a:t>样本</a:t>
            </a:r>
            <a:r>
              <a:rPr lang="zh-CN" altLang="en-US" sz="3200" dirty="0">
                <a:latin typeface="微软雅黑" panose="020B0503020204020204" charset="-122"/>
                <a:ea typeface="微软雅黑" panose="020B0503020204020204" charset="-122"/>
              </a:rPr>
              <a:t>典型相关分析</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）分析：</a:t>
            </a:r>
          </a:p>
          <a:p>
            <a:pPr indent="612000" algn="l" fontAlgn="auto">
              <a:lnSpc>
                <a:spcPct val="140000"/>
              </a:lnSpc>
            </a:pPr>
            <a:r>
              <a:rPr lang="zh-CN" altLang="en-US" dirty="0">
                <a:latin typeface="微软雅黑" pitchFamily="34" charset="-122"/>
                <a:ea typeface="微软雅黑" pitchFamily="34" charset="-122"/>
              </a:rPr>
              <a:t>在现实中，总体的协差阵通常未知，需要从总体中随机抽取样本，根据样本估计出总体的协差阵，在此基础上进行典型相关分析</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设</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服从正态分布</a:t>
            </a:r>
            <a:endParaRPr lang="en-US" altLang="zh-CN" dirty="0" smtClean="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从</a:t>
            </a:r>
            <a:r>
              <a:rPr lang="zh-CN" altLang="en-US" dirty="0">
                <a:latin typeface="微软雅黑" pitchFamily="34" charset="-122"/>
                <a:ea typeface="微软雅黑" pitchFamily="34" charset="-122"/>
              </a:rPr>
              <a:t>该总体中抽取样本容量为</a:t>
            </a:r>
            <a:r>
              <a:rPr lang="en-US" altLang="zh-CN" dirty="0">
                <a:latin typeface="微软雅黑" pitchFamily="34" charset="-122"/>
                <a:ea typeface="微软雅黑" pitchFamily="34" charset="-122"/>
              </a:rPr>
              <a:t>n </a:t>
            </a:r>
            <a:r>
              <a:rPr lang="zh-CN" altLang="en-US" dirty="0">
                <a:latin typeface="微软雅黑" pitchFamily="34" charset="-122"/>
                <a:ea typeface="微软雅黑" pitchFamily="34" charset="-122"/>
              </a:rPr>
              <a:t>的样本</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563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3402" y="4029075"/>
            <a:ext cx="26098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7134" y="4029075"/>
            <a:ext cx="21907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2946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9.3.4 </a:t>
            </a:r>
            <a:r>
              <a:rPr lang="zh-CN" altLang="en-US" sz="3200" dirty="0" smtClean="0">
                <a:latin typeface="微软雅黑" panose="020B0503020204020204" charset="-122"/>
                <a:ea typeface="微软雅黑" panose="020B0503020204020204" charset="-122"/>
              </a:rPr>
              <a:t>样本</a:t>
            </a:r>
            <a:r>
              <a:rPr lang="zh-CN" altLang="en-US" sz="3200" dirty="0">
                <a:latin typeface="微软雅黑" panose="020B0503020204020204" charset="-122"/>
                <a:ea typeface="微软雅黑" panose="020B0503020204020204" charset="-122"/>
              </a:rPr>
              <a:t>典型相关分析</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smtClean="0">
                <a:latin typeface="微软雅黑" pitchFamily="34" charset="-122"/>
                <a:ea typeface="微软雅黑" pitchFamily="34" charset="-122"/>
              </a:rPr>
              <a:t>样本</a:t>
            </a:r>
            <a:r>
              <a:rPr lang="zh-CN" altLang="en-US" dirty="0">
                <a:latin typeface="微软雅黑" pitchFamily="34" charset="-122"/>
                <a:ea typeface="微软雅黑" pitchFamily="34" charset="-122"/>
              </a:rPr>
              <a:t>协差阵：</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563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4412" y="2440066"/>
            <a:ext cx="34671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2790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9.3.4 </a:t>
            </a:r>
            <a:r>
              <a:rPr lang="zh-CN" altLang="en-US" sz="3200" dirty="0" smtClean="0">
                <a:latin typeface="微软雅黑" panose="020B0503020204020204" charset="-122"/>
                <a:ea typeface="微软雅黑" panose="020B0503020204020204" charset="-122"/>
              </a:rPr>
              <a:t>样本</a:t>
            </a:r>
            <a:r>
              <a:rPr lang="zh-CN" altLang="en-US" sz="3200" dirty="0">
                <a:latin typeface="微软雅黑" panose="020B0503020204020204" charset="-122"/>
                <a:ea typeface="微软雅黑" panose="020B0503020204020204" charset="-122"/>
              </a:rPr>
              <a:t>典型相关分析</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其中</a:t>
            </a: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可得</a:t>
            </a:r>
            <a:r>
              <a:rPr lang="zh-CN" altLang="en-US" dirty="0" smtClean="0">
                <a:latin typeface="微软雅黑" pitchFamily="34" charset="-122"/>
                <a:ea typeface="微软雅黑" pitchFamily="34" charset="-122"/>
              </a:rPr>
              <a:t>矩阵</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B</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样本估计：</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如前所述</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求解</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特征根及相应的特征向量，即可得到所要求的典型相关变量及其典型相关系数。</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027" y="2343150"/>
            <a:ext cx="935355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907" y="4135149"/>
            <a:ext cx="74485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7217" y="4773324"/>
            <a:ext cx="10572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3490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9.3.4 </a:t>
            </a:r>
            <a:r>
              <a:rPr lang="zh-CN" altLang="en-US" sz="3200" dirty="0" smtClean="0">
                <a:latin typeface="微软雅黑" panose="020B0503020204020204" charset="-122"/>
                <a:ea typeface="微软雅黑" panose="020B0503020204020204" charset="-122"/>
              </a:rPr>
              <a:t>样本</a:t>
            </a:r>
            <a:r>
              <a:rPr lang="zh-CN" altLang="en-US" sz="3200" dirty="0">
                <a:latin typeface="微软雅黑" panose="020B0503020204020204" charset="-122"/>
                <a:ea typeface="微软雅黑" panose="020B0503020204020204" charset="-122"/>
              </a:rPr>
              <a:t>典型相关分析</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）典型相关系数的显著性检验</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巴特莱特提出了一个根据样本数据检验总体</a:t>
            </a:r>
            <a:r>
              <a:rPr lang="zh-CN" altLang="en-US" dirty="0" smtClean="0">
                <a:latin typeface="微软雅黑" pitchFamily="34" charset="-122"/>
                <a:ea typeface="微软雅黑" pitchFamily="34" charset="-122"/>
              </a:rPr>
              <a:t>典型相关系数</a:t>
            </a:r>
            <a:endParaRPr lang="en-US" altLang="zh-CN" dirty="0" smtClean="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是否</a:t>
            </a:r>
            <a:r>
              <a:rPr lang="zh-CN" altLang="en-US" dirty="0">
                <a:latin typeface="微软雅黑" pitchFamily="34" charset="-122"/>
                <a:ea typeface="微软雅黑" pitchFamily="34" charset="-122"/>
              </a:rPr>
              <a:t>等于零的方法。检验假设为</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793" y="3613006"/>
            <a:ext cx="24955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9708" y="4339504"/>
            <a:ext cx="6086475"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762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9.3.4 </a:t>
            </a:r>
            <a:r>
              <a:rPr lang="zh-CN" altLang="en-US" sz="3200" dirty="0" smtClean="0">
                <a:latin typeface="微软雅黑" panose="020B0503020204020204" charset="-122"/>
                <a:ea typeface="微软雅黑" panose="020B0503020204020204" charset="-122"/>
              </a:rPr>
              <a:t>样本</a:t>
            </a:r>
            <a:r>
              <a:rPr lang="zh-CN" altLang="en-US" sz="3200" dirty="0">
                <a:latin typeface="微软雅黑" panose="020B0503020204020204" charset="-122"/>
                <a:ea typeface="微软雅黑" panose="020B0503020204020204" charset="-122"/>
              </a:rPr>
              <a:t>典型相关分析</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似然比统计量为：</a:t>
            </a:r>
          </a:p>
          <a:p>
            <a:pPr indent="612000" algn="l" fontAlgn="auto">
              <a:lnSpc>
                <a:spcPct val="140000"/>
              </a:lnSpc>
            </a:pPr>
            <a:endParaRPr lang="en-US" altLang="zh-CN" dirty="0" smtClean="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可以证明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近似服从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分布</a:t>
            </a:r>
            <a:r>
              <a:rPr lang="zh-CN" altLang="en-US" dirty="0">
                <a:latin typeface="微软雅黑" pitchFamily="34" charset="-122"/>
                <a:ea typeface="微软雅黑" pitchFamily="34" charset="-122"/>
              </a:rPr>
              <a:t>，其中自由度</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8161" y="2276475"/>
            <a:ext cx="349567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498" y="3631623"/>
            <a:ext cx="28575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60685" y="3555423"/>
            <a:ext cx="11715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5525" y="4050723"/>
            <a:ext cx="38004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6984" y="4907973"/>
            <a:ext cx="64198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3058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9.1.2 </a:t>
            </a:r>
            <a:r>
              <a:rPr lang="zh-CN" altLang="en-US" sz="3200" dirty="0" smtClean="0">
                <a:latin typeface="微软雅黑" panose="020B0503020204020204" charset="-122"/>
                <a:ea typeface="微软雅黑" panose="020B0503020204020204" charset="-122"/>
              </a:rPr>
              <a:t>基本</a:t>
            </a:r>
            <a:r>
              <a:rPr lang="zh-CN" altLang="en-US" sz="3200" dirty="0">
                <a:latin typeface="微软雅黑" panose="020B0503020204020204" charset="-122"/>
                <a:ea typeface="微软雅黑" panose="020B0503020204020204" charset="-122"/>
              </a:rPr>
              <a:t>思想</a:t>
            </a:r>
          </a:p>
        </p:txBody>
      </p:sp>
      <p:sp>
        <p:nvSpPr>
          <p:cNvPr id="3" name="副标题 2"/>
          <p:cNvSpPr>
            <a:spLocks noGrp="1"/>
          </p:cNvSpPr>
          <p:nvPr>
            <p:ph type="subTitle" idx="1"/>
          </p:nvPr>
        </p:nvSpPr>
        <p:spPr>
          <a:xfrm>
            <a:off x="1737360" y="2192020"/>
            <a:ext cx="8716010" cy="3759200"/>
          </a:xfrm>
        </p:spPr>
        <p:txBody>
          <a:bodyPr>
            <a:normAutofit/>
          </a:bodyPr>
          <a:lstStyle/>
          <a:p>
            <a:pPr indent="612000" algn="just" fontAlgn="auto">
              <a:lnSpc>
                <a:spcPct val="140000"/>
              </a:lnSpc>
            </a:pPr>
            <a:r>
              <a:rPr lang="zh-CN" altLang="en-US" dirty="0" smtClean="0">
                <a:latin typeface="微软雅黑" pitchFamily="34" charset="-122"/>
                <a:ea typeface="微软雅黑" pitchFamily="34" charset="-122"/>
              </a:rPr>
              <a:t>由于</a:t>
            </a:r>
            <a:r>
              <a:rPr lang="en-US" altLang="zh-CN" dirty="0" smtClean="0">
                <a:latin typeface="微软雅黑" pitchFamily="34" charset="-122"/>
                <a:ea typeface="微软雅黑" pitchFamily="34" charset="-122"/>
              </a:rPr>
              <a:t>R</a:t>
            </a:r>
            <a:r>
              <a:rPr lang="zh-CN" altLang="en-US" dirty="0" smtClean="0">
                <a:latin typeface="微软雅黑" pitchFamily="34" charset="-122"/>
                <a:ea typeface="微软雅黑" pitchFamily="34" charset="-122"/>
              </a:rPr>
              <a:t>型</a:t>
            </a:r>
            <a:r>
              <a:rPr lang="zh-CN" altLang="en-US" dirty="0">
                <a:latin typeface="微软雅黑" pitchFamily="34" charset="-122"/>
                <a:ea typeface="微软雅黑" pitchFamily="34" charset="-122"/>
              </a:rPr>
              <a:t>因子分析</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Q</a:t>
            </a:r>
            <a:r>
              <a:rPr lang="zh-CN" altLang="en-US" dirty="0" smtClean="0">
                <a:latin typeface="微软雅黑" pitchFamily="34" charset="-122"/>
                <a:ea typeface="微软雅黑" pitchFamily="34" charset="-122"/>
              </a:rPr>
              <a:t>型</a:t>
            </a:r>
            <a:r>
              <a:rPr lang="zh-CN" altLang="en-US" dirty="0">
                <a:latin typeface="微软雅黑" pitchFamily="34" charset="-122"/>
                <a:ea typeface="微软雅黑" pitchFamily="34" charset="-122"/>
              </a:rPr>
              <a:t>分析都是反映一个整体的不同侧面，因而他们之间一定存在内在的联系。对应分析就是通过对应变换后的标准化</a:t>
            </a:r>
            <a:r>
              <a:rPr lang="zh-CN" altLang="en-US" dirty="0" smtClean="0">
                <a:latin typeface="微软雅黑" pitchFamily="34" charset="-122"/>
                <a:ea typeface="微软雅黑" pitchFamily="34" charset="-122"/>
              </a:rPr>
              <a:t>矩阵</a:t>
            </a:r>
            <a:r>
              <a:rPr lang="en-US" altLang="zh-CN" dirty="0" smtClean="0">
                <a:latin typeface="微软雅黑" pitchFamily="34" charset="-122"/>
                <a:ea typeface="微软雅黑" pitchFamily="34" charset="-122"/>
              </a:rPr>
              <a:t>Z</a:t>
            </a:r>
            <a:r>
              <a:rPr lang="zh-CN" altLang="en-US" dirty="0" smtClean="0">
                <a:latin typeface="微软雅黑" pitchFamily="34" charset="-122"/>
                <a:ea typeface="微软雅黑" pitchFamily="34" charset="-122"/>
              </a:rPr>
              <a:t>将</a:t>
            </a:r>
            <a:r>
              <a:rPr lang="zh-CN" altLang="en-US" dirty="0">
                <a:latin typeface="微软雅黑" pitchFamily="34" charset="-122"/>
                <a:ea typeface="微软雅黑" pitchFamily="34" charset="-122"/>
              </a:rPr>
              <a:t>两者有机地结合起来。</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49950792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9.3.4 </a:t>
            </a:r>
            <a:r>
              <a:rPr lang="zh-CN" altLang="en-US" sz="3200" dirty="0" smtClean="0">
                <a:latin typeface="微软雅黑" panose="020B0503020204020204" charset="-122"/>
                <a:ea typeface="微软雅黑" panose="020B0503020204020204" charset="-122"/>
              </a:rPr>
              <a:t>样本</a:t>
            </a:r>
            <a:r>
              <a:rPr lang="zh-CN" altLang="en-US" sz="3200" dirty="0">
                <a:latin typeface="微软雅黑" panose="020B0503020204020204" charset="-122"/>
                <a:ea typeface="微软雅黑" panose="020B0503020204020204" charset="-122"/>
              </a:rPr>
              <a:t>典型相关分析</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检验</a:t>
            </a:r>
            <a:r>
              <a:rPr lang="zh-CN" altLang="en-US" dirty="0" smtClean="0">
                <a:latin typeface="微软雅黑" pitchFamily="34" charset="-122"/>
                <a:ea typeface="微软雅黑" pitchFamily="34" charset="-122"/>
              </a:rPr>
              <a:t>过程：</a:t>
            </a:r>
            <a:endParaRPr lang="zh-CN" altLang="en-US" dirty="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(i)</a:t>
            </a:r>
            <a:r>
              <a:rPr lang="zh-CN" altLang="en-US" dirty="0">
                <a:latin typeface="微软雅黑" pitchFamily="34" charset="-122"/>
                <a:ea typeface="微软雅黑" pitchFamily="34" charset="-122"/>
              </a:rPr>
              <a:t>首先检验</a:t>
            </a:r>
          </a:p>
          <a:p>
            <a:pPr indent="612000" algn="l" fontAlgn="auto">
              <a:lnSpc>
                <a:spcPct val="140000"/>
              </a:lnSpc>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此时</a:t>
            </a:r>
            <a:r>
              <a:rPr lang="en-US" altLang="zh-CN" dirty="0" smtClean="0">
                <a:latin typeface="微软雅黑" pitchFamily="34" charset="-122"/>
                <a:ea typeface="微软雅黑" pitchFamily="34" charset="-122"/>
              </a:rPr>
              <a:t>k=0</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拒绝</a:t>
            </a:r>
            <a:r>
              <a:rPr lang="zh-CN" altLang="en-US" dirty="0">
                <a:latin typeface="微软雅黑" pitchFamily="34" charset="-122"/>
                <a:ea typeface="微软雅黑" pitchFamily="34" charset="-122"/>
              </a:rPr>
              <a:t>原假设，也就是说至少有一个典型相关系数大于零，即最大典型相关系数</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&gt;0</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6245" y="3641148"/>
            <a:ext cx="54006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6950" y="4201825"/>
            <a:ext cx="25527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3491" y="4706650"/>
            <a:ext cx="4476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034078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9.3.4 </a:t>
            </a:r>
            <a:r>
              <a:rPr lang="zh-CN" altLang="en-US" sz="3200" dirty="0" smtClean="0">
                <a:latin typeface="微软雅黑" panose="020B0503020204020204" charset="-122"/>
                <a:ea typeface="微软雅黑" panose="020B0503020204020204" charset="-122"/>
              </a:rPr>
              <a:t>样本</a:t>
            </a:r>
            <a:r>
              <a:rPr lang="zh-CN" altLang="en-US" sz="3200" dirty="0">
                <a:latin typeface="微软雅黑" panose="020B0503020204020204" charset="-122"/>
                <a:ea typeface="微软雅黑" panose="020B0503020204020204" charset="-122"/>
              </a:rPr>
              <a:t>典型相关分析</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(ii)</a:t>
            </a:r>
            <a:r>
              <a:rPr lang="zh-CN" altLang="en-US" dirty="0">
                <a:latin typeface="微软雅黑" pitchFamily="34" charset="-122"/>
                <a:ea typeface="微软雅黑" pitchFamily="34" charset="-122"/>
              </a:rPr>
              <a:t>若已</a:t>
            </a:r>
            <a:r>
              <a:rPr lang="zh-CN" altLang="en-US" dirty="0" smtClean="0">
                <a:latin typeface="微软雅黑" pitchFamily="34" charset="-122"/>
                <a:ea typeface="微软雅黑" pitchFamily="34" charset="-122"/>
              </a:rPr>
              <a:t>判定</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a:t>
            </a:r>
            <a:r>
              <a:rPr lang="zh-CN" altLang="en-US" dirty="0">
                <a:latin typeface="微软雅黑" pitchFamily="34" charset="-122"/>
                <a:ea typeface="微软雅黑" pitchFamily="34" charset="-122"/>
              </a:rPr>
              <a:t>再</a:t>
            </a:r>
            <a:r>
              <a:rPr lang="zh-CN" altLang="en-US" dirty="0" smtClean="0">
                <a:latin typeface="微软雅黑" pitchFamily="34" charset="-122"/>
                <a:ea typeface="微软雅黑" pitchFamily="34" charset="-122"/>
              </a:rPr>
              <a:t>检验</a:t>
            </a:r>
            <a:endParaRPr lang="en-US" altLang="zh-CN" dirty="0" smtClean="0">
              <a:latin typeface="微软雅黑" pitchFamily="34" charset="-122"/>
              <a:ea typeface="微软雅黑" pitchFamily="34" charset="-122"/>
            </a:endParaRP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此时</a:t>
            </a:r>
            <a:r>
              <a:rPr lang="en-US" altLang="zh-CN" dirty="0" smtClean="0">
                <a:latin typeface="微软雅黑" pitchFamily="34" charset="-122"/>
                <a:ea typeface="微软雅黑" pitchFamily="34" charset="-122"/>
              </a:rPr>
              <a:t>k=1</a:t>
            </a:r>
            <a:r>
              <a:rPr lang="zh-CN" altLang="en-US" dirty="0" smtClean="0">
                <a:latin typeface="微软雅黑" pitchFamily="34" charset="-122"/>
                <a:ea typeface="微软雅黑" pitchFamily="34" charset="-122"/>
              </a:rPr>
              <a:t>。近似服从</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分布</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其中</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如果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拒绝</a:t>
            </a:r>
            <a:r>
              <a:rPr lang="zh-CN" altLang="en-US" dirty="0">
                <a:latin typeface="微软雅黑" pitchFamily="34" charset="-122"/>
                <a:ea typeface="微软雅黑" pitchFamily="34" charset="-122"/>
              </a:rPr>
              <a:t>原假设，即</a:t>
            </a:r>
            <a:r>
              <a:rPr lang="zh-CN" altLang="en-US" dirty="0" smtClean="0">
                <a:latin typeface="微软雅黑" pitchFamily="34" charset="-122"/>
                <a:ea typeface="微软雅黑" pitchFamily="34" charset="-122"/>
              </a:rPr>
              <a:t>认为</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至少</a:t>
            </a:r>
            <a:r>
              <a:rPr lang="zh-CN" altLang="en-US" dirty="0">
                <a:latin typeface="微软雅黑" pitchFamily="34" charset="-122"/>
                <a:ea typeface="微软雅黑" pitchFamily="34" charset="-122"/>
              </a:rPr>
              <a:t>有一个大于零，</a:t>
            </a:r>
            <a:r>
              <a:rPr lang="zh-CN" altLang="en-US" dirty="0" smtClean="0">
                <a:latin typeface="微软雅黑" pitchFamily="34" charset="-122"/>
                <a:ea typeface="微软雅黑" pitchFamily="34" charset="-122"/>
              </a:rPr>
              <a:t>即</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2002" y="2276475"/>
            <a:ext cx="15335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1924" y="2857500"/>
            <a:ext cx="33242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4695" y="2914650"/>
            <a:ext cx="307657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3"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4695" y="3525982"/>
            <a:ext cx="11715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2711" y="3516457"/>
            <a:ext cx="413385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5"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9414" y="4059382"/>
            <a:ext cx="26479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6"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34288" y="4059382"/>
            <a:ext cx="24098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7"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4195" y="4592782"/>
            <a:ext cx="1362075"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62091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9.3.4 </a:t>
            </a:r>
            <a:r>
              <a:rPr lang="zh-CN" altLang="en-US" sz="3200" dirty="0" smtClean="0">
                <a:latin typeface="微软雅黑" panose="020B0503020204020204" charset="-122"/>
                <a:ea typeface="微软雅黑" panose="020B0503020204020204" charset="-122"/>
              </a:rPr>
              <a:t>样本</a:t>
            </a:r>
            <a:r>
              <a:rPr lang="zh-CN" altLang="en-US" sz="3200" dirty="0">
                <a:latin typeface="微软雅黑" panose="020B0503020204020204" charset="-122"/>
                <a:ea typeface="微软雅黑" panose="020B0503020204020204" charset="-122"/>
              </a:rPr>
              <a:t>典型相关分析</a:t>
            </a: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a:latin typeface="微软雅黑" pitchFamily="34" charset="-122"/>
                <a:ea typeface="微软雅黑" pitchFamily="34" charset="-122"/>
              </a:rPr>
              <a:t>(iii)</a:t>
            </a:r>
            <a:r>
              <a:rPr lang="zh-CN" altLang="en-US" dirty="0">
                <a:latin typeface="微软雅黑" pitchFamily="34" charset="-122"/>
                <a:ea typeface="微软雅黑" pitchFamily="34" charset="-122"/>
              </a:rPr>
              <a:t>若已</a:t>
            </a:r>
            <a:r>
              <a:rPr lang="zh-CN" altLang="en-US" dirty="0" smtClean="0">
                <a:latin typeface="微软雅黑" pitchFamily="34" charset="-122"/>
                <a:ea typeface="微软雅黑" pitchFamily="34" charset="-122"/>
              </a:rPr>
              <a:t>判定</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重复</a:t>
            </a:r>
            <a:r>
              <a:rPr lang="zh-CN" altLang="en-US" dirty="0">
                <a:latin typeface="微软雅黑" pitchFamily="34" charset="-122"/>
                <a:ea typeface="微软雅黑" pitchFamily="34" charset="-122"/>
              </a:rPr>
              <a:t>以上步骤直至</a:t>
            </a:r>
          </a:p>
          <a:p>
            <a:pPr indent="612000" algn="l" fontAlgn="auto">
              <a:lnSpc>
                <a:spcPct val="140000"/>
              </a:lnSpc>
            </a:pPr>
            <a:endParaRPr lang="en-US" altLang="zh-CN" dirty="0">
              <a:latin typeface="微软雅黑" pitchFamily="34" charset="-122"/>
              <a:ea typeface="微软雅黑" pitchFamily="34" charset="-122"/>
            </a:endParaRPr>
          </a:p>
          <a:p>
            <a:pPr indent="612000" algn="l" fontAlgn="auto">
              <a:lnSpc>
                <a:spcPct val="140000"/>
              </a:lnSpc>
            </a:pPr>
            <a:r>
              <a:rPr lang="zh-CN" altLang="en-US" dirty="0" smtClean="0">
                <a:latin typeface="微软雅黑" pitchFamily="34" charset="-122"/>
                <a:ea typeface="微软雅黑" pitchFamily="34" charset="-122"/>
              </a:rPr>
              <a:t>如果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a:t>
            </a:r>
            <a:r>
              <a:rPr lang="en-US" altLang="zh-CN" dirty="0" smtClean="0">
                <a:latin typeface="微软雅黑" pitchFamily="34" charset="-122"/>
                <a:ea typeface="微软雅黑" pitchFamily="34" charset="-122"/>
              </a:rPr>
              <a:t>                                                                       </a:t>
            </a:r>
          </a:p>
          <a:p>
            <a:pPr indent="6120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于是</a:t>
            </a:r>
            <a:r>
              <a:rPr lang="zh-CN" altLang="en-US" dirty="0">
                <a:latin typeface="微软雅黑" pitchFamily="34" charset="-122"/>
                <a:ea typeface="微软雅黑" pitchFamily="34" charset="-122"/>
              </a:rPr>
              <a:t>总体</a:t>
            </a:r>
            <a:r>
              <a:rPr lang="zh-CN" altLang="en-US" dirty="0" smtClean="0">
                <a:latin typeface="微软雅黑" pitchFamily="34" charset="-122"/>
                <a:ea typeface="微软雅黑" pitchFamily="34" charset="-122"/>
              </a:rPr>
              <a:t>只有</a:t>
            </a:r>
            <a:r>
              <a:rPr lang="en-US" altLang="zh-CN" dirty="0" smtClean="0">
                <a:latin typeface="微软雅黑" pitchFamily="34" charset="-122"/>
                <a:ea typeface="微软雅黑" pitchFamily="34" charset="-122"/>
              </a:rPr>
              <a:t>j-1</a:t>
            </a:r>
            <a:r>
              <a:rPr lang="zh-CN" altLang="en-US" dirty="0" smtClean="0">
                <a:latin typeface="微软雅黑" pitchFamily="34" charset="-122"/>
                <a:ea typeface="微软雅黑" pitchFamily="34" charset="-122"/>
              </a:rPr>
              <a:t>个</a:t>
            </a:r>
            <a:r>
              <a:rPr lang="zh-CN" altLang="en-US" dirty="0">
                <a:latin typeface="微软雅黑" pitchFamily="34" charset="-122"/>
                <a:ea typeface="微软雅黑" pitchFamily="34" charset="-122"/>
              </a:rPr>
              <a:t>典型相关系数不为零，</a:t>
            </a:r>
            <a:r>
              <a:rPr lang="zh-CN" altLang="en-US" dirty="0" smtClean="0">
                <a:latin typeface="微软雅黑" pitchFamily="34" charset="-122"/>
                <a:ea typeface="微软雅黑" pitchFamily="34" charset="-122"/>
              </a:rPr>
              <a:t>提取</a:t>
            </a:r>
            <a:r>
              <a:rPr lang="en-US" altLang="zh-CN" dirty="0" smtClean="0">
                <a:latin typeface="微软雅黑" pitchFamily="34" charset="-122"/>
                <a:ea typeface="微软雅黑" pitchFamily="34" charset="-122"/>
              </a:rPr>
              <a:t>j-1</a:t>
            </a:r>
            <a:r>
              <a:rPr lang="zh-CN" altLang="en-US" dirty="0" smtClean="0">
                <a:latin typeface="微软雅黑" pitchFamily="34" charset="-122"/>
                <a:ea typeface="微软雅黑" pitchFamily="34" charset="-122"/>
              </a:rPr>
              <a:t>对</a:t>
            </a:r>
            <a:r>
              <a:rPr lang="zh-CN" altLang="en-US" dirty="0">
                <a:latin typeface="微软雅黑" pitchFamily="34" charset="-122"/>
                <a:ea typeface="微软雅黑" pitchFamily="34" charset="-122"/>
              </a:rPr>
              <a:t>典型变量进行分析。</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0980" y="2271713"/>
            <a:ext cx="30289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1398" y="2914650"/>
            <a:ext cx="56197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7895" y="3545032"/>
            <a:ext cx="33909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81330" y="3578369"/>
            <a:ext cx="38290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9116" y="4229966"/>
            <a:ext cx="14287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17337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问题</a:t>
            </a:r>
            <a:r>
              <a:rPr lang="zh-CN" altLang="en-US" dirty="0" smtClean="0">
                <a:latin typeface="微软雅黑" pitchFamily="34" charset="-122"/>
                <a:ea typeface="微软雅黑" pitchFamily="34" charset="-122"/>
              </a:rPr>
              <a:t>背景：</a:t>
            </a:r>
            <a:r>
              <a:rPr lang="zh-CN" altLang="en-US" dirty="0">
                <a:latin typeface="微软雅黑" pitchFamily="34" charset="-122"/>
                <a:ea typeface="微软雅黑" pitchFamily="34" charset="-122"/>
              </a:rPr>
              <a:t>全国 </a:t>
            </a:r>
            <a:r>
              <a:rPr lang="en-US" altLang="zh-CN" dirty="0">
                <a:latin typeface="微软雅黑" pitchFamily="34" charset="-122"/>
                <a:ea typeface="微软雅黑" pitchFamily="34" charset="-122"/>
              </a:rPr>
              <a:t>31 </a:t>
            </a:r>
            <a:r>
              <a:rPr lang="zh-CN" altLang="en-US" dirty="0">
                <a:latin typeface="微软雅黑" pitchFamily="34" charset="-122"/>
                <a:ea typeface="微软雅黑" pitchFamily="34" charset="-122"/>
              </a:rPr>
              <a:t>省市农村居民家庭人均纯收入与消费支出的典型相关分析</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6390" y="3429000"/>
            <a:ext cx="9534525"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2935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9" y="772844"/>
            <a:ext cx="10078915" cy="541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59316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15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7725" y="346353"/>
            <a:ext cx="8363383" cy="565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9231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通过软件 </a:t>
            </a:r>
            <a:r>
              <a:rPr lang="en-US" altLang="zh-CN" dirty="0" smtClean="0">
                <a:latin typeface="微软雅黑" pitchFamily="34" charset="-122"/>
                <a:ea typeface="微软雅黑" pitchFamily="34" charset="-122"/>
              </a:rPr>
              <a:t>SAS </a:t>
            </a:r>
            <a:r>
              <a:rPr lang="zh-CN" altLang="en-US" dirty="0">
                <a:latin typeface="微软雅黑" pitchFamily="34" charset="-122"/>
                <a:ea typeface="微软雅黑" pitchFamily="34" charset="-122"/>
              </a:rPr>
              <a:t>来完成数据分析</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操作步骤如下</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将数据输入到文本文档中，命名为</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accounting.csv”</a:t>
            </a:r>
            <a:r>
              <a:rPr lang="zh-CN" altLang="en-US" dirty="0">
                <a:latin typeface="微软雅黑" pitchFamily="34" charset="-122"/>
                <a:ea typeface="微软雅黑" pitchFamily="34" charset="-122"/>
              </a:rPr>
              <a:t>，保存于 </a:t>
            </a:r>
            <a:r>
              <a:rPr lang="en-US" altLang="zh-CN" dirty="0" smtClean="0">
                <a:latin typeface="微软雅黑" pitchFamily="34" charset="-122"/>
                <a:ea typeface="微软雅黑" pitchFamily="34" charset="-122"/>
              </a:rPr>
              <a:t>D </a:t>
            </a:r>
            <a:r>
              <a:rPr lang="zh-CN" altLang="en-US" dirty="0">
                <a:latin typeface="微软雅黑" pitchFamily="34" charset="-122"/>
                <a:ea typeface="微软雅黑" pitchFamily="34" charset="-122"/>
              </a:rPr>
              <a:t>盘</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3768832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en-US" altLang="zh-CN" dirty="0" smtClean="0">
                <a:latin typeface="微软雅黑" pitchFamily="34" charset="-122"/>
                <a:ea typeface="微软雅黑" pitchFamily="34" charset="-122"/>
              </a:rPr>
              <a:t>2</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打开 </a:t>
            </a:r>
            <a:r>
              <a:rPr lang="en-US" altLang="zh-CN" dirty="0" smtClean="0">
                <a:latin typeface="微软雅黑" pitchFamily="34" charset="-122"/>
                <a:ea typeface="微软雅黑" pitchFamily="34" charset="-122"/>
              </a:rPr>
              <a:t>SAS </a:t>
            </a:r>
            <a:r>
              <a:rPr lang="zh-CN" altLang="en-US" dirty="0">
                <a:latin typeface="微软雅黑" pitchFamily="34" charset="-122"/>
                <a:ea typeface="微软雅黑" pitchFamily="34" charset="-122"/>
              </a:rPr>
              <a:t>软件，输入以下程序</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indent="612000" algn="l" fontAlgn="auto">
              <a:lnSpc>
                <a:spcPct val="140000"/>
              </a:lnSpc>
            </a:pPr>
            <a:r>
              <a:rPr lang="en-US" altLang="zh-CN" dirty="0">
                <a:latin typeface="微软雅黑" pitchFamily="34" charset="-122"/>
                <a:ea typeface="微软雅黑" pitchFamily="34" charset="-122"/>
              </a:rPr>
              <a:t>data accounting</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12000" algn="l" fontAlgn="auto">
              <a:lnSpc>
                <a:spcPct val="140000"/>
              </a:lnSpc>
            </a:pPr>
            <a:r>
              <a:rPr lang="en-US" altLang="zh-CN" dirty="0" err="1">
                <a:latin typeface="微软雅黑" pitchFamily="34" charset="-122"/>
                <a:ea typeface="微软雅黑" pitchFamily="34" charset="-122"/>
              </a:rPr>
              <a:t>infile</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e:accounting.csv</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dlm</a:t>
            </a:r>
            <a:r>
              <a:rPr lang="en-US" altLang="zh-CN" dirty="0">
                <a:latin typeface="微软雅黑" pitchFamily="34" charset="-122"/>
                <a:ea typeface="微软雅黑" pitchFamily="34" charset="-122"/>
              </a:rPr>
              <a:t>=',' ;input x1-x4 y1-y8;run</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12000" algn="l" fontAlgn="auto">
              <a:lnSpc>
                <a:spcPct val="140000"/>
              </a:lnSpc>
            </a:pPr>
            <a:r>
              <a:rPr lang="en-US" altLang="zh-CN" dirty="0" err="1">
                <a:latin typeface="微软雅黑" pitchFamily="34" charset="-122"/>
                <a:ea typeface="微软雅黑" pitchFamily="34" charset="-122"/>
              </a:rPr>
              <a:t>proc</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cancorr</a:t>
            </a:r>
            <a:r>
              <a:rPr lang="en-US" altLang="zh-CN" dirty="0">
                <a:latin typeface="微软雅黑" pitchFamily="34" charset="-122"/>
                <a:ea typeface="微软雅黑" pitchFamily="34" charset="-122"/>
              </a:rPr>
              <a:t> data=accounting </a:t>
            </a:r>
            <a:r>
              <a:rPr lang="en-US" altLang="zh-CN" dirty="0" err="1">
                <a:latin typeface="微软雅黑" pitchFamily="34" charset="-122"/>
                <a:ea typeface="微软雅黑" pitchFamily="34" charset="-122"/>
              </a:rPr>
              <a:t>ncan</a:t>
            </a:r>
            <a:r>
              <a:rPr lang="en-US" altLang="zh-CN" dirty="0">
                <a:latin typeface="微软雅黑" pitchFamily="34" charset="-122"/>
                <a:ea typeface="微软雅黑" pitchFamily="34" charset="-122"/>
              </a:rPr>
              <a:t>=2;var x1-x4; with y1-y8;run;</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17499991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1" y="2438400"/>
            <a:ext cx="12143599" cy="2646217"/>
          </a:xfrm>
          <a:prstGeom prst="rect">
            <a:avLst/>
          </a:prstGeom>
        </p:spPr>
      </p:pic>
    </p:spTree>
    <p:extLst>
      <p:ext uri="{BB962C8B-B14F-4D97-AF65-F5344CB8AC3E}">
        <p14:creationId xmlns:p14="http://schemas.microsoft.com/office/powerpoint/2010/main" val="83576421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结果一是判断两组变量相关性的各种检验，如果无法拒绝它们不相关的零假设，就不必做进一步的典型相关分析了</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从输出结果来看，我们有理由拒绝零假设 </a:t>
            </a:r>
            <a:r>
              <a:rPr lang="en-US" altLang="zh-CN" dirty="0" smtClean="0">
                <a:latin typeface="微软雅黑" pitchFamily="34" charset="-122"/>
                <a:ea typeface="微软雅黑" pitchFamily="34" charset="-122"/>
              </a:rPr>
              <a:t>(&lt;</a:t>
            </a:r>
            <a:r>
              <a:rPr lang="en-US" altLang="zh-CN" dirty="0">
                <a:latin typeface="微软雅黑" pitchFamily="34" charset="-122"/>
                <a:ea typeface="微软雅黑" pitchFamily="34" charset="-122"/>
              </a:rPr>
              <a:t>0.001</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，即认为这两组变量之间有一定的相关性</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202690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9.1.2 </a:t>
            </a:r>
            <a:r>
              <a:rPr lang="zh-CN" altLang="en-US" sz="3200" dirty="0" smtClean="0">
                <a:latin typeface="微软雅黑" panose="020B0503020204020204" charset="-122"/>
                <a:ea typeface="微软雅黑" panose="020B0503020204020204" charset="-122"/>
              </a:rPr>
              <a:t>基本</a:t>
            </a:r>
            <a:r>
              <a:rPr lang="zh-CN" altLang="en-US" sz="3200" dirty="0">
                <a:latin typeface="微软雅黑" panose="020B0503020204020204" charset="-122"/>
                <a:ea typeface="微软雅黑" panose="020B0503020204020204" charset="-122"/>
              </a:rPr>
              <a:t>思想</a:t>
            </a:r>
          </a:p>
        </p:txBody>
      </p:sp>
      <p:sp>
        <p:nvSpPr>
          <p:cNvPr id="3" name="副标题 2"/>
          <p:cNvSpPr>
            <a:spLocks noGrp="1"/>
          </p:cNvSpPr>
          <p:nvPr>
            <p:ph type="subTitle" idx="1"/>
          </p:nvPr>
        </p:nvSpPr>
        <p:spPr>
          <a:xfrm>
            <a:off x="1737360" y="2192020"/>
            <a:ext cx="8716010" cy="3759200"/>
          </a:xfrm>
        </p:spPr>
        <p:txBody>
          <a:bodyPr>
            <a:normAutofit/>
          </a:bodyPr>
          <a:lstStyle/>
          <a:p>
            <a:pPr indent="612000" algn="just" fontAlgn="auto">
              <a:lnSpc>
                <a:spcPct val="140000"/>
              </a:lnSpc>
            </a:pPr>
            <a:r>
              <a:rPr lang="zh-CN" altLang="en-US" dirty="0">
                <a:latin typeface="微软雅黑" pitchFamily="34" charset="-122"/>
                <a:ea typeface="微软雅黑" pitchFamily="34" charset="-122"/>
              </a:rPr>
              <a:t>我们可以看到，样品可以用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维空间上的 </a:t>
            </a:r>
            <a:r>
              <a:rPr lang="en-US" altLang="zh-CN" dirty="0" smtClean="0">
                <a:latin typeface="微软雅黑" pitchFamily="34" charset="-122"/>
                <a:ea typeface="微软雅黑" pitchFamily="34" charset="-122"/>
              </a:rPr>
              <a:t>n </a:t>
            </a:r>
            <a:r>
              <a:rPr lang="zh-CN" altLang="en-US" dirty="0">
                <a:latin typeface="微软雅黑" pitchFamily="34" charset="-122"/>
                <a:ea typeface="微软雅黑" pitchFamily="34" charset="-122"/>
              </a:rPr>
              <a:t>个点来表示，而变量可以用 </a:t>
            </a:r>
            <a:r>
              <a:rPr lang="en-US" altLang="zh-CN" dirty="0" smtClean="0">
                <a:latin typeface="微软雅黑" pitchFamily="34" charset="-122"/>
                <a:ea typeface="微软雅黑" pitchFamily="34" charset="-122"/>
              </a:rPr>
              <a:t>n </a:t>
            </a:r>
            <a:r>
              <a:rPr lang="zh-CN" altLang="en-US" dirty="0">
                <a:latin typeface="微软雅黑" pitchFamily="34" charset="-122"/>
                <a:ea typeface="微软雅黑" pitchFamily="34" charset="-122"/>
              </a:rPr>
              <a:t>维空间上的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个点来表示</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而对应分析就是利用降维的思想，把样品和变量都表示在同一张二维图上，且通过后边的分析可以看到，这张二维图的坐标轴有相同的含义，也就是说可以把样品和变量的各个取值同时在一张二维图上表示出来</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06137176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45" y="2179699"/>
            <a:ext cx="10258101" cy="3653064"/>
          </a:xfrm>
          <a:prstGeom prst="rect">
            <a:avLst/>
          </a:prstGeom>
        </p:spPr>
      </p:pic>
    </p:spTree>
    <p:extLst>
      <p:ext uri="{BB962C8B-B14F-4D97-AF65-F5344CB8AC3E}">
        <p14:creationId xmlns:p14="http://schemas.microsoft.com/office/powerpoint/2010/main" val="17658088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结果二主要反映典型变量之间的相关系数</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第一对典型变量 </a:t>
            </a:r>
            <a:r>
              <a:rPr lang="en-US" altLang="zh-CN" dirty="0" smtClean="0">
                <a:latin typeface="微软雅黑" pitchFamily="34" charset="-122"/>
                <a:ea typeface="微软雅黑" pitchFamily="34" charset="-122"/>
              </a:rPr>
              <a:t>( V , W) </a:t>
            </a:r>
            <a:r>
              <a:rPr lang="zh-CN" altLang="en-US" dirty="0">
                <a:latin typeface="微软雅黑" pitchFamily="34" charset="-122"/>
                <a:ea typeface="微软雅黑" pitchFamily="34" charset="-122"/>
              </a:rPr>
              <a:t>的典型相关系数 </a:t>
            </a:r>
            <a:r>
              <a:rPr lang="en-US" altLang="zh-CN" dirty="0">
                <a:latin typeface="微软雅黑" pitchFamily="34" charset="-122"/>
                <a:ea typeface="微软雅黑" pitchFamily="34" charset="-122"/>
              </a:rPr>
              <a:t>0.990690 </a:t>
            </a:r>
            <a:r>
              <a:rPr lang="zh-CN" altLang="en-US" dirty="0">
                <a:latin typeface="微软雅黑" pitchFamily="34" charset="-122"/>
                <a:ea typeface="微软雅黑" pitchFamily="34" charset="-122"/>
              </a:rPr>
              <a:t>，第二对典型变量的典型相关系数为   </a:t>
            </a:r>
            <a:r>
              <a:rPr lang="en-US" altLang="zh-CN" dirty="0">
                <a:latin typeface="微软雅黑" pitchFamily="34" charset="-122"/>
                <a:ea typeface="微软雅黑" pitchFamily="34" charset="-122"/>
              </a:rPr>
              <a:t>0.813799 .</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99321926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45410"/>
            <a:ext cx="12095018" cy="1416990"/>
          </a:xfrm>
          <a:prstGeom prst="rect">
            <a:avLst/>
          </a:prstGeom>
        </p:spPr>
      </p:pic>
    </p:spTree>
    <p:extLst>
      <p:ext uri="{BB962C8B-B14F-4D97-AF65-F5344CB8AC3E}">
        <p14:creationId xmlns:p14="http://schemas.microsoft.com/office/powerpoint/2010/main" val="3839188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结果三给出了特征根 </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Eigenvalue</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、特征根所占的百分比 </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Proportion</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、累计百分比 </a:t>
            </a: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Cumulative</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等信息；可以看出第一对典型变量 </a:t>
            </a:r>
            <a:r>
              <a:rPr lang="en-US" altLang="zh-CN" dirty="0" smtClean="0">
                <a:latin typeface="微软雅黑" pitchFamily="34" charset="-122"/>
                <a:ea typeface="微软雅黑" pitchFamily="34" charset="-122"/>
              </a:rPr>
              <a:t>( V , W ) </a:t>
            </a:r>
            <a:r>
              <a:rPr lang="zh-CN" altLang="en-US" dirty="0">
                <a:latin typeface="微软雅黑" pitchFamily="34" charset="-122"/>
                <a:ea typeface="微软雅黑" pitchFamily="34" charset="-122"/>
              </a:rPr>
              <a:t>的特征根占了总量的 </a:t>
            </a:r>
            <a:r>
              <a:rPr lang="en-US" altLang="zh-CN" dirty="0" smtClean="0">
                <a:latin typeface="微软雅黑" pitchFamily="34" charset="-122"/>
                <a:ea typeface="微软雅黑" pitchFamily="34" charset="-122"/>
              </a:rPr>
              <a:t>93.01% </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注意，特征根的大小反映了对 </a:t>
            </a:r>
            <a:r>
              <a:rPr lang="en-US" altLang="zh-CN" dirty="0" smtClean="0">
                <a:latin typeface="微软雅黑" pitchFamily="34" charset="-122"/>
                <a:ea typeface="微软雅黑" pitchFamily="34" charset="-122"/>
              </a:rPr>
              <a:t>( V , W ) </a:t>
            </a:r>
            <a:r>
              <a:rPr lang="zh-CN" altLang="en-US" dirty="0">
                <a:latin typeface="微软雅黑" pitchFamily="34" charset="-122"/>
                <a:ea typeface="微软雅黑" pitchFamily="34" charset="-122"/>
              </a:rPr>
              <a:t>的相关的不同重要程度；</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43514621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7724" y="319070"/>
            <a:ext cx="8259444" cy="5749221"/>
          </a:xfrm>
          <a:prstGeom prst="rect">
            <a:avLst/>
          </a:prstGeom>
        </p:spPr>
      </p:pic>
    </p:spTree>
    <p:extLst>
      <p:ext uri="{BB962C8B-B14F-4D97-AF65-F5344CB8AC3E}">
        <p14:creationId xmlns:p14="http://schemas.microsoft.com/office/powerpoint/2010/main" val="404211901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结果四反映了第一组变量的前两个典型变量 </a:t>
            </a:r>
            <a:r>
              <a:rPr lang="en-US" altLang="zh-CN" dirty="0" smtClean="0">
                <a:latin typeface="微软雅黑" pitchFamily="34" charset="-122"/>
                <a:ea typeface="微软雅黑" pitchFamily="34" charset="-122"/>
              </a:rPr>
              <a:t>V1</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V2 </a:t>
            </a:r>
            <a:r>
              <a:rPr lang="zh-CN" altLang="en-US" dirty="0">
                <a:latin typeface="微软雅黑" pitchFamily="34" charset="-122"/>
                <a:ea typeface="微软雅黑" pitchFamily="34" charset="-122"/>
              </a:rPr>
              <a:t>的表示式：第一个典型变量主要代表工资性收入和转移性收入；第二个典型变量主要代表工资性收入和财产收入，但是工资性收入起负面作用</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4465" y="4114800"/>
            <a:ext cx="96964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35720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类似的还可以得到第二组变量的前两个</a:t>
            </a:r>
            <a:r>
              <a:rPr lang="zh-CN" altLang="en-US" dirty="0" smtClean="0">
                <a:latin typeface="微软雅黑" pitchFamily="34" charset="-122"/>
                <a:ea typeface="微软雅黑" pitchFamily="34" charset="-122"/>
              </a:rPr>
              <a:t>典型变量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表示式</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第一个典型变量主要代表家庭设备及服务和衣着</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12000" algn="l" fontAlgn="auto">
              <a:lnSpc>
                <a:spcPct val="140000"/>
              </a:lnSpc>
            </a:pPr>
            <a:r>
              <a:rPr lang="zh-CN" altLang="en-US" dirty="0">
                <a:latin typeface="微软雅黑" pitchFamily="34" charset="-122"/>
                <a:ea typeface="微软雅黑" pitchFamily="34" charset="-122"/>
              </a:rPr>
              <a:t>第二个典型变量主要代表家庭设备及服务、交通和通讯、文教娱乐用品及服务、医疗保健、其他商品及服务，不过交通和通讯、文教娱乐用品及服务在这里起负面作用</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3720" y="2295093"/>
            <a:ext cx="16097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88528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7725" y="796274"/>
            <a:ext cx="8616067" cy="5161179"/>
          </a:xfrm>
          <a:prstGeom prst="rect">
            <a:avLst/>
          </a:prstGeom>
        </p:spPr>
      </p:pic>
    </p:spTree>
    <p:extLst>
      <p:ext uri="{BB962C8B-B14F-4D97-AF65-F5344CB8AC3E}">
        <p14:creationId xmlns:p14="http://schemas.microsoft.com/office/powerpoint/2010/main" val="42953674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9.4.1 </a:t>
            </a:r>
            <a:r>
              <a:rPr lang="zh-CN" altLang="en-US" sz="3200" dirty="0" smtClean="0">
                <a:latin typeface="微软雅黑" panose="020B0503020204020204" charset="-122"/>
                <a:ea typeface="微软雅黑" panose="020B0503020204020204" charset="-122"/>
              </a:rPr>
              <a:t>典型相关分析</a:t>
            </a:r>
            <a:r>
              <a:rPr lang="zh-CN" altLang="en-US" sz="3200" dirty="0">
                <a:latin typeface="微软雅黑" panose="020B0503020204020204" charset="-122"/>
                <a:ea typeface="微软雅黑" panose="020B0503020204020204" charset="-122"/>
              </a:rPr>
              <a:t>案例分析</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136073" y="2192020"/>
            <a:ext cx="9317297" cy="3759200"/>
          </a:xfrm>
        </p:spPr>
        <p:txBody>
          <a:bodyPr>
            <a:noAutofit/>
          </a:bodyPr>
          <a:lstStyle/>
          <a:p>
            <a:pPr indent="612000" algn="l" fontAlgn="auto">
              <a:lnSpc>
                <a:spcPct val="140000"/>
              </a:lnSpc>
            </a:pPr>
            <a:r>
              <a:rPr lang="zh-CN" altLang="en-US" dirty="0">
                <a:latin typeface="微软雅黑" pitchFamily="34" charset="-122"/>
                <a:ea typeface="微软雅黑" pitchFamily="34" charset="-122"/>
              </a:rPr>
              <a:t>综合以上结果分析</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所</a:t>
            </a:r>
            <a:r>
              <a:rPr lang="zh-CN" altLang="en-US" dirty="0">
                <a:latin typeface="微软雅黑" pitchFamily="34" charset="-122"/>
                <a:ea typeface="微软雅黑" pitchFamily="34" charset="-122"/>
              </a:rPr>
              <a:t>代表的工资性收入和转移性收入和 </a:t>
            </a:r>
            <a:r>
              <a:rPr lang="en-US" altLang="zh-CN" dirty="0" smtClean="0">
                <a:latin typeface="微软雅黑" pitchFamily="34" charset="-122"/>
                <a:ea typeface="微软雅黑" pitchFamily="34" charset="-122"/>
              </a:rPr>
              <a:t>     </a:t>
            </a:r>
          </a:p>
          <a:p>
            <a:pPr indent="612000" algn="l" fontAlgn="auto">
              <a:lnSpc>
                <a:spcPct val="140000"/>
              </a:lnSpc>
            </a:pPr>
            <a:r>
              <a:rPr lang="zh-CN" altLang="en-US" dirty="0" smtClean="0">
                <a:latin typeface="微软雅黑" pitchFamily="34" charset="-122"/>
                <a:ea typeface="微软雅黑" pitchFamily="34" charset="-122"/>
              </a:rPr>
              <a:t>所</a:t>
            </a:r>
            <a:r>
              <a:rPr lang="zh-CN" altLang="en-US" dirty="0">
                <a:latin typeface="微软雅黑" pitchFamily="34" charset="-122"/>
                <a:ea typeface="微软雅黑" pitchFamily="34" charset="-122"/>
              </a:rPr>
              <a:t>代表的各种家庭生活消费支出相关</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6859" y="2308514"/>
            <a:ext cx="4953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8111" y="2936298"/>
            <a:ext cx="6286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829467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15110" y="1161415"/>
            <a:ext cx="8938260" cy="4307205"/>
          </a:xfrm>
        </p:spPr>
        <p:txBody>
          <a:bodyPr>
            <a:noAutofit/>
          </a:bodyPr>
          <a:lstStyle/>
          <a:p>
            <a:pPr algn="just" fontAlgn="auto">
              <a:lnSpc>
                <a:spcPct val="190000"/>
              </a:lnSpc>
            </a:pPr>
            <a:endParaRPr lang="zh-CN" altLang="en-US" sz="2000" dirty="0"/>
          </a:p>
          <a:p>
            <a:pPr algn="just" fontAlgn="auto">
              <a:lnSpc>
                <a:spcPct val="190000"/>
              </a:lnSpc>
            </a:pPr>
            <a:endParaRPr lang="zh-CN" altLang="en-US" sz="20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a:solidFill>
                  <a:srgbClr val="FFFFFF"/>
                </a:solidFill>
                <a:ea typeface="宋体" panose="02010600030101010101" pitchFamily="2" charset="-122"/>
              </a:rPr>
              <a:t>SCHOLL 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2301" r:id="rId6" imgW="914400" imgH="215900" progId="Equation.KSEE3">
                  <p:embed/>
                </p:oleObj>
              </mc:Choice>
              <mc:Fallback>
                <p:oleObj r:id="rId6" imgW="914400" imgH="215900" progId="Equation.KSEE3">
                  <p:embed/>
                  <p:pic>
                    <p:nvPicPr>
                      <p:cNvPr id="0" name="图片 5120"/>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7" name="矩形 6"/>
          <p:cNvSpPr/>
          <p:nvPr/>
        </p:nvSpPr>
        <p:spPr>
          <a:xfrm>
            <a:off x="3422015" y="2829560"/>
            <a:ext cx="5347970" cy="1198880"/>
          </a:xfrm>
          <a:prstGeom prst="rect">
            <a:avLst/>
          </a:prstGeom>
          <a:noFill/>
          <a:ln>
            <a:noFill/>
          </a:ln>
        </p:spPr>
        <p:txBody>
          <a:bodyPr wrap="none" rtlCol="0" anchor="t">
            <a:spAutoFit/>
          </a:bodyPr>
          <a:lstStyle/>
          <a:p>
            <a:pPr algn="ctr"/>
            <a:r>
              <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42b5e375-ab78-48d1-b0b7-9ac42d7d6df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4230</Words>
  <Application>Microsoft Office PowerPoint</Application>
  <PresentationFormat>自定义</PresentationFormat>
  <Paragraphs>493</Paragraphs>
  <Slides>99</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99</vt:i4>
      </vt:variant>
    </vt:vector>
  </HeadingPairs>
  <TitlesOfParts>
    <vt:vector size="101" baseType="lpstr">
      <vt:lpstr>Office 主题​​</vt:lpstr>
      <vt:lpstr>WPS 公式 3.0</vt:lpstr>
      <vt:lpstr>对应分析与典型相关分析</vt:lpstr>
      <vt:lpstr>PowerPoint 演示文稿</vt:lpstr>
      <vt:lpstr>PowerPoint 演示文稿</vt:lpstr>
      <vt:lpstr>9.1.1 引言</vt:lpstr>
      <vt:lpstr>9.1.1 引言</vt:lpstr>
      <vt:lpstr>9.1.1 引言</vt:lpstr>
      <vt:lpstr>9.1.1 引言</vt:lpstr>
      <vt:lpstr>9.1.2 基本思想</vt:lpstr>
      <vt:lpstr>9.1.2 基本思想</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9.1.3 对应分析的数据变换方法</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9.1.4 对应分析的计算步骤</vt:lpstr>
      <vt:lpstr>PowerPoint 演示文稿</vt:lpstr>
      <vt:lpstr>9.2.1 案例一</vt:lpstr>
      <vt:lpstr>9.2.1 案例一</vt:lpstr>
      <vt:lpstr>9.2.1 案例一</vt:lpstr>
      <vt:lpstr>9.2.1 案例一</vt:lpstr>
      <vt:lpstr>9.2.1 案例一</vt:lpstr>
      <vt:lpstr>9.2.1 案例一</vt:lpstr>
      <vt:lpstr>9.2.1 案例一</vt:lpstr>
      <vt:lpstr>9.2.1 案例一</vt:lpstr>
      <vt:lpstr>9.2.1 案例一</vt:lpstr>
      <vt:lpstr>9.2.1 案例一</vt:lpstr>
      <vt:lpstr>9.2.1 案例一</vt:lpstr>
      <vt:lpstr>PowerPoint 演示文稿</vt:lpstr>
      <vt:lpstr>9.3.1 基本理论</vt:lpstr>
      <vt:lpstr>9.3.1 基本理论</vt:lpstr>
      <vt:lpstr>9.3.1 基本理论</vt:lpstr>
      <vt:lpstr>9.3.1 基本理论</vt:lpstr>
      <vt:lpstr>9.3.1 基本理论</vt:lpstr>
      <vt:lpstr>9.3.1 基本理论</vt:lpstr>
      <vt:lpstr>9.3.1 基本理论</vt:lpstr>
      <vt:lpstr>9.3.2 典型相关分析原理</vt:lpstr>
      <vt:lpstr>9.3.2 典型相关分析原理</vt:lpstr>
      <vt:lpstr>9.3.2 典型相关分析原理</vt:lpstr>
      <vt:lpstr>9.3.2 典型相关分析原理</vt:lpstr>
      <vt:lpstr>9.3.3 典型相关分析方法</vt:lpstr>
      <vt:lpstr>9.3.3 典型相关分析方法</vt:lpstr>
      <vt:lpstr>9.3.3 典型相关分析方法</vt:lpstr>
      <vt:lpstr>9.3.3 典型相关分析方法</vt:lpstr>
      <vt:lpstr>9.3.3 典型相关分析方法</vt:lpstr>
      <vt:lpstr>9.3.3 典型相关分析方法</vt:lpstr>
      <vt:lpstr>9.3.3 典型相关分析方法</vt:lpstr>
      <vt:lpstr>9.3.4 样本典型相关分析</vt:lpstr>
      <vt:lpstr>9.3.4 样本典型相关分析</vt:lpstr>
      <vt:lpstr>9.3.4 样本典型相关分析</vt:lpstr>
      <vt:lpstr>9.3.4 样本典型相关分析</vt:lpstr>
      <vt:lpstr>9.3.4 样本典型相关分析</vt:lpstr>
      <vt:lpstr>9.3.4 样本典型相关分析</vt:lpstr>
      <vt:lpstr>9.3.4 样本典型相关分析</vt:lpstr>
      <vt:lpstr>9.3.4 样本典型相关分析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9.4.1 典型相关分析案例分析</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LENOVO</cp:lastModifiedBy>
  <cp:revision>50</cp:revision>
  <dcterms:created xsi:type="dcterms:W3CDTF">2019-04-01T02:10:00Z</dcterms:created>
  <dcterms:modified xsi:type="dcterms:W3CDTF">2019-08-08T06:04:25Z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