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8"/>
  </p:notesMasterIdLst>
  <p:sldIdLst>
    <p:sldId id="256" r:id="rId2"/>
    <p:sldId id="403" r:id="rId3"/>
    <p:sldId id="404" r:id="rId4"/>
    <p:sldId id="267" r:id="rId5"/>
    <p:sldId id="412" r:id="rId6"/>
    <p:sldId id="413" r:id="rId7"/>
    <p:sldId id="414" r:id="rId8"/>
    <p:sldId id="405" r:id="rId9"/>
    <p:sldId id="415" r:id="rId10"/>
    <p:sldId id="416" r:id="rId11"/>
    <p:sldId id="423" r:id="rId12"/>
    <p:sldId id="417" r:id="rId13"/>
    <p:sldId id="418" r:id="rId14"/>
    <p:sldId id="420" r:id="rId15"/>
    <p:sldId id="419" r:id="rId16"/>
    <p:sldId id="421" r:id="rId17"/>
    <p:sldId id="422" r:id="rId18"/>
    <p:sldId id="424" r:id="rId19"/>
    <p:sldId id="425" r:id="rId20"/>
    <p:sldId id="426" r:id="rId21"/>
    <p:sldId id="427" r:id="rId22"/>
    <p:sldId id="428" r:id="rId23"/>
    <p:sldId id="429" r:id="rId24"/>
    <p:sldId id="430" r:id="rId25"/>
    <p:sldId id="431" r:id="rId26"/>
    <p:sldId id="432" r:id="rId27"/>
    <p:sldId id="433" r:id="rId28"/>
    <p:sldId id="434" r:id="rId29"/>
    <p:sldId id="435" r:id="rId30"/>
    <p:sldId id="436" r:id="rId31"/>
    <p:sldId id="437" r:id="rId32"/>
    <p:sldId id="438" r:id="rId33"/>
    <p:sldId id="439" r:id="rId34"/>
    <p:sldId id="440" r:id="rId35"/>
    <p:sldId id="441" r:id="rId36"/>
    <p:sldId id="442" r:id="rId37"/>
    <p:sldId id="443" r:id="rId38"/>
    <p:sldId id="444" r:id="rId39"/>
    <p:sldId id="445" r:id="rId40"/>
    <p:sldId id="446" r:id="rId41"/>
    <p:sldId id="447" r:id="rId42"/>
    <p:sldId id="448" r:id="rId43"/>
    <p:sldId id="449" r:id="rId44"/>
    <p:sldId id="450" r:id="rId45"/>
    <p:sldId id="451" r:id="rId46"/>
    <p:sldId id="452" r:id="rId47"/>
    <p:sldId id="453" r:id="rId48"/>
    <p:sldId id="454" r:id="rId49"/>
    <p:sldId id="455" r:id="rId50"/>
    <p:sldId id="456" r:id="rId51"/>
    <p:sldId id="457" r:id="rId52"/>
    <p:sldId id="458" r:id="rId53"/>
    <p:sldId id="459" r:id="rId54"/>
    <p:sldId id="460" r:id="rId55"/>
    <p:sldId id="461" r:id="rId56"/>
    <p:sldId id="462" r:id="rId57"/>
    <p:sldId id="463" r:id="rId58"/>
    <p:sldId id="464" r:id="rId59"/>
    <p:sldId id="465" r:id="rId60"/>
    <p:sldId id="466" r:id="rId61"/>
    <p:sldId id="467" r:id="rId62"/>
    <p:sldId id="468" r:id="rId63"/>
    <p:sldId id="469" r:id="rId64"/>
    <p:sldId id="470" r:id="rId65"/>
    <p:sldId id="471" r:id="rId66"/>
    <p:sldId id="472" r:id="rId67"/>
    <p:sldId id="473" r:id="rId68"/>
    <p:sldId id="474" r:id="rId69"/>
    <p:sldId id="475" r:id="rId70"/>
    <p:sldId id="476" r:id="rId71"/>
    <p:sldId id="477" r:id="rId72"/>
    <p:sldId id="478" r:id="rId73"/>
    <p:sldId id="479" r:id="rId74"/>
    <p:sldId id="480" r:id="rId75"/>
    <p:sldId id="481" r:id="rId76"/>
    <p:sldId id="336" r:id="rId77"/>
  </p:sldIdLst>
  <p:sldSz cx="12192000" cy="6858000"/>
  <p:notesSz cx="6858000" cy="9144000"/>
  <p:custDataLst>
    <p:tags r:id="rId7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9" d="100"/>
          <a:sy n="69" d="100"/>
        </p:scale>
        <p:origin x="-780"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2019/8/4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777287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8</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11</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t>2019/8/4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t>2019/8/4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t>2019/8/4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t>2019/8/4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45F0FD6-BB97-423F-8242-0FC5B9996AEC}" type="datetimeFigureOut">
              <a:rPr lang="zh-CN" altLang="en-US" smtClean="0"/>
              <a:t>2019/8/4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45F0FD6-BB97-423F-8242-0FC5B9996AEC}" type="datetimeFigureOut">
              <a:rPr lang="zh-CN" altLang="en-US" smtClean="0"/>
              <a:t>2019/8/4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45F0FD6-BB97-423F-8242-0FC5B9996AEC}" type="datetimeFigureOut">
              <a:rPr lang="zh-CN" altLang="en-US" smtClean="0"/>
              <a:t>2019/8/4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45F0FD6-BB97-423F-8242-0FC5B9996AEC}" type="datetimeFigureOut">
              <a:rPr lang="zh-CN" altLang="en-US" smtClean="0"/>
              <a:t>2019/8/4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5F0FD6-BB97-423F-8242-0FC5B9996AEC}" type="datetimeFigureOut">
              <a:rPr lang="zh-CN" altLang="en-US" smtClean="0"/>
              <a:t>2019/8/4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45F0FD6-BB97-423F-8242-0FC5B9996AEC}" type="datetimeFigureOut">
              <a:rPr lang="zh-CN" altLang="en-US" smtClean="0"/>
              <a:t>2019/8/4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45F0FD6-BB97-423F-8242-0FC5B9996AEC}" type="datetimeFigureOut">
              <a:rPr lang="zh-CN" altLang="en-US" smtClean="0"/>
              <a:t>2019/8/4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mt="67000"/>
          </a:blip>
          <a:stretch>
            <a:fillRect l="52000" t="4000" r="-1000" b="8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F0FD6-BB97-423F-8242-0FC5B9996AEC}" type="datetimeFigureOut">
              <a:rPr lang="zh-CN" altLang="en-US" smtClean="0"/>
              <a:t>2019/8/4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D9357-EA8E-46A7-90E3-14B5474CD5D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microsoft.com/office/2007/relationships/hdphoto" Target="../media/hdphoto1.wdp"/><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9.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microsoft.com/office/2007/relationships/hdphoto" Target="../media/hdphoto1.wdp"/><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3.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microsoft.com/office/2007/relationships/hdphoto" Target="../media/hdphoto1.wdp"/><Relationship Id="rId9" Type="http://schemas.openxmlformats.org/officeDocument/2006/relationships/image" Target="../media/image30.png"/><Relationship Id="rId14" Type="http://schemas.openxmlformats.org/officeDocument/2006/relationships/image" Target="../media/image35.png"/></Relationships>
</file>

<file path=ppt/slides/_rels/slide17.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microsoft.com/office/2007/relationships/hdphoto" Target="../media/hdphoto1.wdp"/><Relationship Id="rId9"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5.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3.png"/><Relationship Id="rId7" Type="http://schemas.openxmlformats.org/officeDocument/2006/relationships/image" Target="../media/image5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microsoft.com/office/2007/relationships/hdphoto" Target="../media/hdphoto1.wdp"/><Relationship Id="rId9" Type="http://schemas.openxmlformats.org/officeDocument/2006/relationships/image" Target="../media/image5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3.png"/><Relationship Id="rId7" Type="http://schemas.openxmlformats.org/officeDocument/2006/relationships/image" Target="../media/image5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9.jp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0.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3.png"/><Relationship Id="rId7" Type="http://schemas.openxmlformats.org/officeDocument/2006/relationships/image" Target="../media/image6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6.png"/><Relationship Id="rId4" Type="http://schemas.microsoft.com/office/2007/relationships/hdphoto" Target="../media/hdphoto1.wdp"/><Relationship Id="rId9" Type="http://schemas.openxmlformats.org/officeDocument/2006/relationships/image" Target="../media/image65.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3.png"/><Relationship Id="rId7" Type="http://schemas.openxmlformats.org/officeDocument/2006/relationships/image" Target="../media/image6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microsoft.com/office/2007/relationships/hdphoto" Target="../media/hdphoto1.wdp"/><Relationship Id="rId9" Type="http://schemas.openxmlformats.org/officeDocument/2006/relationships/image" Target="../media/image71.png"/></Relationships>
</file>

<file path=ppt/slides/_rels/slide31.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3.png"/><Relationship Id="rId7" Type="http://schemas.openxmlformats.org/officeDocument/2006/relationships/image" Target="../media/image7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png"/><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7.png"/><Relationship Id="rId5" Type="http://schemas.openxmlformats.org/officeDocument/2006/relationships/image" Target="../media/image76.png"/><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9.png"/><Relationship Id="rId5" Type="http://schemas.openxmlformats.org/officeDocument/2006/relationships/image" Target="../media/image78.png"/><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3.png"/><Relationship Id="rId7" Type="http://schemas.openxmlformats.org/officeDocument/2006/relationships/image" Target="../media/image83.png"/><Relationship Id="rId12" Type="http://schemas.openxmlformats.org/officeDocument/2006/relationships/image" Target="../media/image8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82.png"/><Relationship Id="rId11" Type="http://schemas.openxmlformats.org/officeDocument/2006/relationships/image" Target="../media/image87.png"/><Relationship Id="rId5" Type="http://schemas.openxmlformats.org/officeDocument/2006/relationships/image" Target="../media/image81.png"/><Relationship Id="rId10" Type="http://schemas.openxmlformats.org/officeDocument/2006/relationships/image" Target="../media/image86.png"/><Relationship Id="rId4" Type="http://schemas.microsoft.com/office/2007/relationships/hdphoto" Target="../media/hdphoto1.wdp"/><Relationship Id="rId9" Type="http://schemas.openxmlformats.org/officeDocument/2006/relationships/image" Target="../media/image85.png"/></Relationships>
</file>

<file path=ppt/slides/_rels/slide35.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3.png"/><Relationship Id="rId7" Type="http://schemas.openxmlformats.org/officeDocument/2006/relationships/image" Target="../media/image83.png"/><Relationship Id="rId12" Type="http://schemas.openxmlformats.org/officeDocument/2006/relationships/image" Target="../media/image8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82.png"/><Relationship Id="rId11" Type="http://schemas.openxmlformats.org/officeDocument/2006/relationships/image" Target="../media/image87.png"/><Relationship Id="rId5" Type="http://schemas.openxmlformats.org/officeDocument/2006/relationships/image" Target="../media/image81.png"/><Relationship Id="rId10" Type="http://schemas.openxmlformats.org/officeDocument/2006/relationships/image" Target="../media/image86.png"/><Relationship Id="rId4" Type="http://schemas.microsoft.com/office/2007/relationships/hdphoto" Target="../media/hdphoto1.wdp"/><Relationship Id="rId9" Type="http://schemas.openxmlformats.org/officeDocument/2006/relationships/image" Target="../media/image85.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0.png"/><Relationship Id="rId5" Type="http://schemas.openxmlformats.org/officeDocument/2006/relationships/image" Target="../media/image89.png"/><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3.png"/><Relationship Id="rId7" Type="http://schemas.openxmlformats.org/officeDocument/2006/relationships/image" Target="../media/image9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3.png"/><Relationship Id="rId5" Type="http://schemas.openxmlformats.org/officeDocument/2006/relationships/image" Target="../media/image92.png"/><Relationship Id="rId10" Type="http://schemas.openxmlformats.org/officeDocument/2006/relationships/image" Target="../media/image97.png"/><Relationship Id="rId4" Type="http://schemas.microsoft.com/office/2007/relationships/hdphoto" Target="../media/hdphoto1.wdp"/><Relationship Id="rId9" Type="http://schemas.openxmlformats.org/officeDocument/2006/relationships/image" Target="../media/image96.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3.png"/><Relationship Id="rId7" Type="http://schemas.openxmlformats.org/officeDocument/2006/relationships/image" Target="../media/image10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9.png"/><Relationship Id="rId5" Type="http://schemas.openxmlformats.org/officeDocument/2006/relationships/image" Target="../media/image98.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3.png"/><Relationship Id="rId7" Type="http://schemas.openxmlformats.org/officeDocument/2006/relationships/image" Target="../media/image10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3.png"/><Relationship Id="rId5" Type="http://schemas.openxmlformats.org/officeDocument/2006/relationships/image" Target="../media/image102.png"/><Relationship Id="rId4" Type="http://schemas.microsoft.com/office/2007/relationships/hdphoto" Target="../media/hdphoto1.wdp"/><Relationship Id="rId9" Type="http://schemas.openxmlformats.org/officeDocument/2006/relationships/image" Target="../media/image106.png"/></Relationships>
</file>

<file path=ppt/slides/_rels/slide41.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3.png"/><Relationship Id="rId7" Type="http://schemas.openxmlformats.org/officeDocument/2006/relationships/image" Target="../media/image10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8.png"/><Relationship Id="rId5" Type="http://schemas.openxmlformats.org/officeDocument/2006/relationships/image" Target="../media/image107.png"/><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12.png"/><Relationship Id="rId5" Type="http://schemas.openxmlformats.org/officeDocument/2006/relationships/image" Target="../media/image111.png"/><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15.png"/><Relationship Id="rId5" Type="http://schemas.openxmlformats.org/officeDocument/2006/relationships/image" Target="../media/image114.png"/><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18.png"/><Relationship Id="rId5" Type="http://schemas.openxmlformats.org/officeDocument/2006/relationships/image" Target="../media/image117.png"/><Relationship Id="rId4" Type="http://schemas.microsoft.com/office/2007/relationships/hdphoto" Target="../media/hdphoto1.wdp"/></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1.png"/><Relationship Id="rId5" Type="http://schemas.openxmlformats.org/officeDocument/2006/relationships/image" Target="../media/image120.png"/><Relationship Id="rId4" Type="http://schemas.microsoft.com/office/2007/relationships/hdphoto" Target="../media/hdphoto1.wdp"/></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3.png"/><Relationship Id="rId5" Type="http://schemas.openxmlformats.org/officeDocument/2006/relationships/image" Target="../media/image122.png"/><Relationship Id="rId4" Type="http://schemas.microsoft.com/office/2007/relationships/hdphoto" Target="../media/hdphoto1.wdp"/></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24.png"/><Relationship Id="rId4" Type="http://schemas.microsoft.com/office/2007/relationships/hdphoto" Target="../media/hdphoto1.wdp"/></Relationships>
</file>

<file path=ppt/slides/_rels/slide48.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image" Target="../media/image3.png"/><Relationship Id="rId7" Type="http://schemas.openxmlformats.org/officeDocument/2006/relationships/image" Target="../media/image12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6.png"/><Relationship Id="rId5" Type="http://schemas.openxmlformats.org/officeDocument/2006/relationships/image" Target="../media/image125.png"/><Relationship Id="rId4" Type="http://schemas.microsoft.com/office/2007/relationships/hdphoto" Target="../media/hdphoto1.wdp"/></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29.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30.png"/><Relationship Id="rId4" Type="http://schemas.microsoft.com/office/2007/relationships/hdphoto" Target="../media/hdphoto1.wdp"/></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32.png"/><Relationship Id="rId5" Type="http://schemas.openxmlformats.org/officeDocument/2006/relationships/image" Target="../media/image131.png"/><Relationship Id="rId4" Type="http://schemas.microsoft.com/office/2007/relationships/hdphoto" Target="../media/hdphoto1.wdp"/></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34.png"/><Relationship Id="rId5" Type="http://schemas.openxmlformats.org/officeDocument/2006/relationships/image" Target="../media/image133.png"/><Relationship Id="rId4" Type="http://schemas.microsoft.com/office/2007/relationships/hdphoto" Target="../media/hdphoto1.wdp"/></Relationships>
</file>

<file path=ppt/slides/_rels/slide53.xml.rels><?xml version="1.0" encoding="UTF-8" standalone="yes"?>
<Relationships xmlns="http://schemas.openxmlformats.org/package/2006/relationships"><Relationship Id="rId8" Type="http://schemas.openxmlformats.org/officeDocument/2006/relationships/image" Target="../media/image138.png"/><Relationship Id="rId3" Type="http://schemas.openxmlformats.org/officeDocument/2006/relationships/image" Target="../media/image3.png"/><Relationship Id="rId7" Type="http://schemas.openxmlformats.org/officeDocument/2006/relationships/image" Target="../media/image13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36.png"/><Relationship Id="rId5" Type="http://schemas.openxmlformats.org/officeDocument/2006/relationships/image" Target="../media/image135.png"/><Relationship Id="rId10" Type="http://schemas.openxmlformats.org/officeDocument/2006/relationships/image" Target="../media/image140.png"/><Relationship Id="rId4" Type="http://schemas.microsoft.com/office/2007/relationships/hdphoto" Target="../media/hdphoto1.wdp"/><Relationship Id="rId9" Type="http://schemas.openxmlformats.org/officeDocument/2006/relationships/image" Target="../media/image139.png"/></Relationships>
</file>

<file path=ppt/slides/_rels/slide54.xml.rels><?xml version="1.0" encoding="UTF-8" standalone="yes"?>
<Relationships xmlns="http://schemas.openxmlformats.org/package/2006/relationships"><Relationship Id="rId8" Type="http://schemas.openxmlformats.org/officeDocument/2006/relationships/image" Target="../media/image144.png"/><Relationship Id="rId3" Type="http://schemas.openxmlformats.org/officeDocument/2006/relationships/image" Target="../media/image3.png"/><Relationship Id="rId7" Type="http://schemas.openxmlformats.org/officeDocument/2006/relationships/image" Target="../media/image14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42.png"/><Relationship Id="rId11" Type="http://schemas.openxmlformats.org/officeDocument/2006/relationships/image" Target="../media/image147.png"/><Relationship Id="rId5" Type="http://schemas.openxmlformats.org/officeDocument/2006/relationships/image" Target="../media/image141.png"/><Relationship Id="rId10" Type="http://schemas.openxmlformats.org/officeDocument/2006/relationships/image" Target="../media/image146.png"/><Relationship Id="rId4" Type="http://schemas.microsoft.com/office/2007/relationships/hdphoto" Target="../media/hdphoto1.wdp"/><Relationship Id="rId9" Type="http://schemas.openxmlformats.org/officeDocument/2006/relationships/image" Target="../media/image145.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49.png"/><Relationship Id="rId5" Type="http://schemas.openxmlformats.org/officeDocument/2006/relationships/image" Target="../media/image148.png"/><Relationship Id="rId4" Type="http://schemas.microsoft.com/office/2007/relationships/hdphoto" Target="../media/hdphoto1.wdp"/></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52.png"/><Relationship Id="rId5" Type="http://schemas.openxmlformats.org/officeDocument/2006/relationships/image" Target="../media/image151.png"/><Relationship Id="rId4" Type="http://schemas.microsoft.com/office/2007/relationships/hdphoto" Target="../media/hdphoto1.wdp"/></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53.png"/><Relationship Id="rId4" Type="http://schemas.microsoft.com/office/2007/relationships/hdphoto" Target="../media/hdphoto1.wdp"/></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55.png"/><Relationship Id="rId5" Type="http://schemas.openxmlformats.org/officeDocument/2006/relationships/image" Target="../media/image15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57.jpg"/><Relationship Id="rId4" Type="http://schemas.microsoft.com/office/2007/relationships/hdphoto" Target="../media/hdphoto1.wdp"/></Relationships>
</file>

<file path=ppt/slides/_rels/slide61.xml.rels><?xml version="1.0" encoding="UTF-8" standalone="yes"?>
<Relationships xmlns="http://schemas.openxmlformats.org/package/2006/relationships"><Relationship Id="rId8" Type="http://schemas.openxmlformats.org/officeDocument/2006/relationships/image" Target="../media/image161.png"/><Relationship Id="rId3" Type="http://schemas.openxmlformats.org/officeDocument/2006/relationships/image" Target="../media/image3.png"/><Relationship Id="rId7" Type="http://schemas.openxmlformats.org/officeDocument/2006/relationships/image" Target="../media/image16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59.png"/><Relationship Id="rId11" Type="http://schemas.openxmlformats.org/officeDocument/2006/relationships/image" Target="../media/image164.png"/><Relationship Id="rId5" Type="http://schemas.openxmlformats.org/officeDocument/2006/relationships/image" Target="../media/image158.png"/><Relationship Id="rId10" Type="http://schemas.openxmlformats.org/officeDocument/2006/relationships/image" Target="../media/image163.png"/><Relationship Id="rId4" Type="http://schemas.microsoft.com/office/2007/relationships/hdphoto" Target="../media/hdphoto1.wdp"/><Relationship Id="rId9" Type="http://schemas.openxmlformats.org/officeDocument/2006/relationships/image" Target="../media/image162.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65.png"/><Relationship Id="rId4" Type="http://schemas.microsoft.com/office/2007/relationships/hdphoto" Target="../media/hdphoto1.wdp"/></Relationships>
</file>

<file path=ppt/slides/_rels/slide63.xml.rels><?xml version="1.0" encoding="UTF-8" standalone="yes"?>
<Relationships xmlns="http://schemas.openxmlformats.org/package/2006/relationships"><Relationship Id="rId8" Type="http://schemas.openxmlformats.org/officeDocument/2006/relationships/image" Target="../media/image169.png"/><Relationship Id="rId13" Type="http://schemas.openxmlformats.org/officeDocument/2006/relationships/image" Target="../media/image174.png"/><Relationship Id="rId3" Type="http://schemas.openxmlformats.org/officeDocument/2006/relationships/image" Target="../media/image3.png"/><Relationship Id="rId7" Type="http://schemas.openxmlformats.org/officeDocument/2006/relationships/image" Target="../media/image168.png"/><Relationship Id="rId12" Type="http://schemas.openxmlformats.org/officeDocument/2006/relationships/image" Target="../media/image17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67.png"/><Relationship Id="rId11" Type="http://schemas.openxmlformats.org/officeDocument/2006/relationships/image" Target="../media/image172.png"/><Relationship Id="rId5" Type="http://schemas.openxmlformats.org/officeDocument/2006/relationships/image" Target="../media/image166.png"/><Relationship Id="rId10" Type="http://schemas.openxmlformats.org/officeDocument/2006/relationships/image" Target="../media/image171.png"/><Relationship Id="rId4" Type="http://schemas.microsoft.com/office/2007/relationships/hdphoto" Target="../media/hdphoto1.wdp"/><Relationship Id="rId9" Type="http://schemas.openxmlformats.org/officeDocument/2006/relationships/image" Target="../media/image170.png"/></Relationships>
</file>

<file path=ppt/slides/_rels/slide64.xml.rels><?xml version="1.0" encoding="UTF-8" standalone="yes"?>
<Relationships xmlns="http://schemas.openxmlformats.org/package/2006/relationships"><Relationship Id="rId8" Type="http://schemas.openxmlformats.org/officeDocument/2006/relationships/image" Target="../media/image178.png"/><Relationship Id="rId3" Type="http://schemas.openxmlformats.org/officeDocument/2006/relationships/image" Target="../media/image3.png"/><Relationship Id="rId7" Type="http://schemas.openxmlformats.org/officeDocument/2006/relationships/image" Target="../media/image17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76.png"/><Relationship Id="rId5" Type="http://schemas.openxmlformats.org/officeDocument/2006/relationships/image" Target="../media/image175.png"/><Relationship Id="rId4" Type="http://schemas.microsoft.com/office/2007/relationships/hdphoto" Target="../media/hdphoto1.wdp"/></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79.jpg"/><Relationship Id="rId4" Type="http://schemas.microsoft.com/office/2007/relationships/hdphoto" Target="../media/hdphoto1.wdp"/></Relationships>
</file>

<file path=ppt/slides/_rels/slide67.xml.rels><?xml version="1.0" encoding="UTF-8" standalone="yes"?>
<Relationships xmlns="http://schemas.openxmlformats.org/package/2006/relationships"><Relationship Id="rId8" Type="http://schemas.openxmlformats.org/officeDocument/2006/relationships/image" Target="../media/image183.png"/><Relationship Id="rId3" Type="http://schemas.openxmlformats.org/officeDocument/2006/relationships/image" Target="../media/image3.png"/><Relationship Id="rId7" Type="http://schemas.openxmlformats.org/officeDocument/2006/relationships/image" Target="../media/image18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81.png"/><Relationship Id="rId5" Type="http://schemas.openxmlformats.org/officeDocument/2006/relationships/image" Target="../media/image180.png"/><Relationship Id="rId4" Type="http://schemas.microsoft.com/office/2007/relationships/hdphoto" Target="../media/hdphoto1.wdp"/><Relationship Id="rId9" Type="http://schemas.openxmlformats.org/officeDocument/2006/relationships/image" Target="../media/image184.png"/></Relationships>
</file>

<file path=ppt/slides/_rels/slide68.xml.rels><?xml version="1.0" encoding="UTF-8" standalone="yes"?>
<Relationships xmlns="http://schemas.openxmlformats.org/package/2006/relationships"><Relationship Id="rId8" Type="http://schemas.openxmlformats.org/officeDocument/2006/relationships/image" Target="../media/image188.png"/><Relationship Id="rId3" Type="http://schemas.openxmlformats.org/officeDocument/2006/relationships/image" Target="../media/image3.png"/><Relationship Id="rId7" Type="http://schemas.openxmlformats.org/officeDocument/2006/relationships/image" Target="../media/image18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86.png"/><Relationship Id="rId11" Type="http://schemas.openxmlformats.org/officeDocument/2006/relationships/image" Target="../media/image191.png"/><Relationship Id="rId5" Type="http://schemas.openxmlformats.org/officeDocument/2006/relationships/image" Target="../media/image185.png"/><Relationship Id="rId10" Type="http://schemas.openxmlformats.org/officeDocument/2006/relationships/image" Target="../media/image190.png"/><Relationship Id="rId4" Type="http://schemas.microsoft.com/office/2007/relationships/hdphoto" Target="../media/hdphoto1.wdp"/><Relationship Id="rId9" Type="http://schemas.openxmlformats.org/officeDocument/2006/relationships/image" Target="../media/image189.pn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93.png"/><Relationship Id="rId5" Type="http://schemas.openxmlformats.org/officeDocument/2006/relationships/image" Target="../media/image192.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95.png"/><Relationship Id="rId5" Type="http://schemas.openxmlformats.org/officeDocument/2006/relationships/image" Target="../media/image194.png"/><Relationship Id="rId4" Type="http://schemas.microsoft.com/office/2007/relationships/hdphoto" Target="../media/hdphoto1.wdp"/></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96.png"/><Relationship Id="rId4" Type="http://schemas.microsoft.com/office/2007/relationships/hdphoto" Target="../media/hdphoto1.wdp"/></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97.png"/><Relationship Id="rId4" Type="http://schemas.microsoft.com/office/2007/relationships/hdphoto" Target="../media/hdphoto1.wdp"/></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99.png"/><Relationship Id="rId5" Type="http://schemas.openxmlformats.org/officeDocument/2006/relationships/image" Target="../media/image198.png"/><Relationship Id="rId4" Type="http://schemas.microsoft.com/office/2007/relationships/hdphoto" Target="../media/hdphoto1.wdp"/></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02.png"/><Relationship Id="rId5" Type="http://schemas.openxmlformats.org/officeDocument/2006/relationships/image" Target="../media/image201.png"/><Relationship Id="rId4" Type="http://schemas.microsoft.com/office/2007/relationships/hdphoto" Target="../media/hdphoto1.wdp"/></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4.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43891" y="1134543"/>
            <a:ext cx="9144000" cy="2387600"/>
          </a:xfrm>
        </p:spPr>
        <p:txBody>
          <a:bodyPr/>
          <a:lstStyle/>
          <a:p>
            <a:r>
              <a:rPr lang="zh-CN" altLang="en-US" b="1" dirty="0">
                <a:effectLst>
                  <a:outerShdw blurRad="38100" dist="19050" dir="2700000" algn="tl" rotWithShape="0">
                    <a:schemeClr val="dk1">
                      <a:alpha val="40000"/>
                    </a:schemeClr>
                  </a:outerShdw>
                </a:effectLst>
                <a:latin typeface="黑体" panose="02010609060101010101" pitchFamily="2" charset="-122"/>
                <a:ea typeface="黑体" panose="02010609060101010101" pitchFamily="2" charset="-122"/>
              </a:rPr>
              <a:t>对策论方法</a:t>
            </a:r>
            <a:endParaRPr lang="zh-CN" altLang="en-US" b="1" dirty="0">
              <a:solidFill>
                <a:schemeClr val="tx1"/>
              </a:solidFill>
              <a:effectLst>
                <a:outerShdw blurRad="38100" dist="19050" dir="2700000" algn="tl" rotWithShape="0">
                  <a:schemeClr val="dk1">
                    <a:alpha val="40000"/>
                  </a:schemeClr>
                </a:outerShdw>
              </a:effectLst>
              <a:latin typeface="黑体" panose="02010609060101010101" pitchFamily="2" charset="-122"/>
              <a:ea typeface="黑体" panose="02010609060101010101" pitchFamily="2" charset="-122"/>
            </a:endParaRPr>
          </a:p>
        </p:txBody>
      </p:sp>
      <p:sp>
        <p:nvSpPr>
          <p:cNvPr id="3" name="副标题 2"/>
          <p:cNvSpPr>
            <a:spLocks noGrp="1"/>
          </p:cNvSpPr>
          <p:nvPr>
            <p:ph type="subTitle" idx="1"/>
          </p:nvPr>
        </p:nvSpPr>
        <p:spPr>
          <a:xfrm>
            <a:off x="1627736" y="4066540"/>
            <a:ext cx="8576945" cy="1205230"/>
          </a:xfrm>
        </p:spPr>
        <p:txBody>
          <a:bodyPr/>
          <a:lstStyle/>
          <a:p>
            <a:r>
              <a:rPr lang="zh-CN" altLang="en-US" b="1" dirty="0">
                <a:solidFill>
                  <a:schemeClr val="tx1"/>
                </a:solidFill>
                <a:effectLst>
                  <a:outerShdw blurRad="38100" dist="19050" dir="2700000" algn="tl" rotWithShape="0">
                    <a:schemeClr val="dk1">
                      <a:alpha val="40000"/>
                    </a:schemeClr>
                  </a:outerShdw>
                </a:effectLst>
              </a:rPr>
              <a:t>谭   忠 </a:t>
            </a:r>
            <a:endParaRPr lang="zh-CN" altLang="en-US" dirty="0"/>
          </a:p>
          <a:p>
            <a:endParaRPr lang="zh-CN" altLang="en-US" dirty="0"/>
          </a:p>
        </p:txBody>
      </p:sp>
      <p:pic>
        <p:nvPicPr>
          <p:cNvPr id="9" name="Picture 21"/>
          <p:cNvPicPr>
            <a:picLocks noChangeAspect="1" noChangeArrowheads="1"/>
          </p:cNvPicPr>
          <p:nvPr/>
        </p:nvPicPr>
        <p:blipFill>
          <a:blip r:embed="rId2" cstate="print"/>
          <a:srcRect/>
          <a:stretch>
            <a:fillRect/>
          </a:stretch>
        </p:blipFill>
        <p:spPr bwMode="auto">
          <a:xfrm>
            <a:off x="-1" y="6186805"/>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201295" y="134620"/>
            <a:ext cx="3853180" cy="1401445"/>
          </a:xfrm>
          <a:prstGeom prst="rect">
            <a:avLst/>
          </a:prstGeom>
          <a:effectLst>
            <a:outerShdw blurRad="50800" dist="50800" dir="5400000" algn="ctr" rotWithShape="0">
              <a:srgbClr val="000000">
                <a:alpha val="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4.2.1 </a:t>
            </a:r>
            <a:r>
              <a:rPr lang="zh-CN" altLang="en-US" sz="3200" dirty="0" smtClean="0">
                <a:latin typeface="微软雅黑" panose="020B0503020204020204" charset="-122"/>
                <a:ea typeface="微软雅黑" panose="020B0503020204020204" charset="-122"/>
              </a:rPr>
              <a:t>对策</a:t>
            </a:r>
            <a:r>
              <a:rPr lang="zh-CN" altLang="en-US" sz="3200" dirty="0">
                <a:latin typeface="微软雅黑" panose="020B0503020204020204" charset="-122"/>
                <a:ea typeface="微软雅黑" panose="020B0503020204020204" charset="-122"/>
              </a:rPr>
              <a:t>的基本定义</a:t>
            </a:r>
          </a:p>
        </p:txBody>
      </p:sp>
      <p:sp>
        <p:nvSpPr>
          <p:cNvPr id="3" name="副标题 2"/>
          <p:cNvSpPr>
            <a:spLocks noGrp="1"/>
          </p:cNvSpPr>
          <p:nvPr>
            <p:ph type="subTitle" idx="1"/>
          </p:nvPr>
        </p:nvSpPr>
        <p:spPr>
          <a:xfrm>
            <a:off x="1294013" y="2081184"/>
            <a:ext cx="9235442" cy="4110066"/>
          </a:xfrm>
        </p:spPr>
        <p:txBody>
          <a:bodyPr>
            <a:noAutofit/>
          </a:bodyPr>
          <a:lstStyle/>
          <a:p>
            <a:pPr indent="457200" algn="just" fontAlgn="auto">
              <a:lnSpc>
                <a:spcPct val="140000"/>
              </a:lnSpc>
            </a:pPr>
            <a:r>
              <a:rPr lang="en-US" altLang="zh-CN" dirty="0">
                <a:latin typeface="微软雅黑" pitchFamily="34" charset="-122"/>
                <a:ea typeface="微软雅黑" pitchFamily="34" charset="-122"/>
              </a:rPr>
              <a:t>2.</a:t>
            </a:r>
            <a:r>
              <a:rPr lang="zh-CN" altLang="en-US" b="1" dirty="0">
                <a:latin typeface="微软雅黑" pitchFamily="34" charset="-122"/>
                <a:ea typeface="微软雅黑" pitchFamily="34" charset="-122"/>
              </a:rPr>
              <a:t>对策的</a:t>
            </a:r>
            <a:r>
              <a:rPr lang="zh-CN" altLang="en-US" b="1" dirty="0" smtClean="0">
                <a:latin typeface="微软雅黑" pitchFamily="34" charset="-122"/>
                <a:ea typeface="微软雅黑" pitchFamily="34" charset="-122"/>
              </a:rPr>
              <a:t>分类</a:t>
            </a:r>
            <a:endParaRPr lang="en-US" altLang="zh-CN" dirty="0" smtClean="0">
              <a:latin typeface="微软雅黑" pitchFamily="34" charset="-122"/>
              <a:ea typeface="微软雅黑" pitchFamily="34" charset="-122"/>
            </a:endParaRPr>
          </a:p>
          <a:p>
            <a:pPr indent="457200" algn="just" fontAlgn="auto">
              <a:lnSpc>
                <a:spcPct val="140000"/>
              </a:lnSpc>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根据局中人人数，分为二人对策和多人对策；</a:t>
            </a:r>
            <a:endParaRPr lang="zh-CN" altLang="en-US" dirty="0">
              <a:latin typeface="微软雅黑" pitchFamily="34" charset="-122"/>
              <a:ea typeface="微软雅黑" pitchFamily="34" charset="-122"/>
            </a:endParaRPr>
          </a:p>
          <a:p>
            <a:pPr indent="457200" algn="just" fontAlgn="auto">
              <a:lnSpc>
                <a:spcPct val="140000"/>
              </a:lnSpc>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根据各局中人的赢得函数的代数和是否为零，分为零和对策和非零和对策</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457200" algn="just" fontAlgn="auto">
              <a:lnSpc>
                <a:spcPct val="140000"/>
              </a:lnSpc>
            </a:pP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根据各局中人间是否允许合作，分为合作对策和非合作对策</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457200" algn="just" fontAlgn="auto">
              <a:lnSpc>
                <a:spcPct val="140000"/>
              </a:lnSpc>
            </a:pPr>
            <a:r>
              <a:rPr lang="en-US" altLang="zh-CN" dirty="0">
                <a:latin typeface="微软雅黑" pitchFamily="34" charset="-122"/>
                <a:ea typeface="微软雅黑" pitchFamily="34" charset="-122"/>
              </a:rPr>
              <a:t>(4)</a:t>
            </a:r>
            <a:r>
              <a:rPr lang="zh-CN" altLang="en-US" dirty="0">
                <a:latin typeface="微软雅黑" pitchFamily="34" charset="-122"/>
                <a:ea typeface="微软雅黑" pitchFamily="34" charset="-122"/>
              </a:rPr>
              <a:t>根据局中人策略集中的个数，分为有限对策和无限对策。</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626205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smtClean="0">
                <a:solidFill>
                  <a:schemeClr val="bg1"/>
                </a:solidFill>
              </a:rPr>
              <a:t>Part</a:t>
            </a:r>
            <a:r>
              <a:rPr lang="en-US" altLang="zh-CN" sz="7200" b="1" dirty="0" smtClean="0">
                <a:solidFill>
                  <a:schemeClr val="bg1"/>
                </a:solidFill>
              </a:rPr>
              <a:t>3</a:t>
            </a:r>
            <a:endParaRPr lang="zh-CN" altLang="en-US" sz="7200" b="1" dirty="0">
              <a:solidFill>
                <a:schemeClr val="bg1"/>
              </a:solidFill>
            </a:endParaRPr>
          </a:p>
        </p:txBody>
      </p:sp>
      <p:sp>
        <p:nvSpPr>
          <p:cNvPr id="29" name="矩形 28"/>
          <p:cNvSpPr/>
          <p:nvPr/>
        </p:nvSpPr>
        <p:spPr>
          <a:xfrm>
            <a:off x="6188933" y="2556164"/>
            <a:ext cx="5724644" cy="1569660"/>
          </a:xfrm>
          <a:prstGeom prst="rect">
            <a:avLst/>
          </a:prstGeom>
        </p:spPr>
        <p:txBody>
          <a:bodyPr wrap="none" lIns="91440" tIns="45720" rIns="91440" bIns="45720">
            <a:spAutoFit/>
          </a:bodyPr>
          <a:lstStyle/>
          <a:p>
            <a:r>
              <a:rPr lang="zh-CN" altLang="en-US" sz="4800" b="1" dirty="0" smtClean="0">
                <a:solidFill>
                  <a:schemeClr val="bg1"/>
                </a:solidFill>
              </a:rPr>
              <a:t>对策模型、建模方法</a:t>
            </a:r>
            <a:endParaRPr lang="en-US" altLang="zh-CN" sz="4800" b="1" dirty="0" smtClean="0">
              <a:solidFill>
                <a:schemeClr val="bg1"/>
              </a:solidFill>
            </a:endParaRPr>
          </a:p>
          <a:p>
            <a:pPr algn="r"/>
            <a:r>
              <a:rPr lang="zh-CN" altLang="en-US" sz="4800" b="1" dirty="0" smtClean="0">
                <a:solidFill>
                  <a:schemeClr val="bg1"/>
                </a:solidFill>
              </a:rPr>
              <a:t>与案例分析</a:t>
            </a:r>
            <a:endParaRPr lang="zh-CN" altLang="en-US" sz="4800" b="1" dirty="0">
              <a:solidFill>
                <a:schemeClr val="bg1"/>
              </a:solidFill>
            </a:endParaRP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9" name="Picture 21"/>
          <p:cNvPicPr>
            <a:picLocks noChangeAspect="1" noChangeArrowheads="1"/>
          </p:cNvPicPr>
          <p:nvPr/>
        </p:nvPicPr>
        <p:blipFill>
          <a:blip r:embed="rId5"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spTree>
    <p:extLst>
      <p:ext uri="{BB962C8B-B14F-4D97-AF65-F5344CB8AC3E}">
        <p14:creationId xmlns:p14="http://schemas.microsoft.com/office/powerpoint/2010/main" val="2659235214"/>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4.3.1 </a:t>
            </a:r>
            <a:r>
              <a:rPr lang="zh-CN" altLang="en-US" sz="3200" dirty="0" smtClean="0">
                <a:latin typeface="微软雅黑" panose="020B0503020204020204" charset="-122"/>
                <a:ea typeface="微软雅黑" panose="020B0503020204020204" charset="-122"/>
              </a:rPr>
              <a:t>矩阵对策</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294012" y="2081184"/>
            <a:ext cx="8722823" cy="4110066"/>
          </a:xfrm>
        </p:spPr>
        <p:txBody>
          <a:bodyPr>
            <a:noAutofit/>
          </a:bodyPr>
          <a:lstStyle/>
          <a:p>
            <a:pPr indent="457200" algn="just" fontAlgn="auto">
              <a:lnSpc>
                <a:spcPct val="140000"/>
              </a:lnSpc>
            </a:pPr>
            <a:r>
              <a:rPr lang="en-US" altLang="zh-CN" dirty="0">
                <a:latin typeface="微软雅黑" pitchFamily="34" charset="-122"/>
                <a:ea typeface="微软雅黑" pitchFamily="34" charset="-122"/>
              </a:rPr>
              <a:t>1.</a:t>
            </a:r>
            <a:r>
              <a:rPr lang="zh-CN" altLang="en-US" b="1" dirty="0">
                <a:latin typeface="微软雅黑" pitchFamily="34" charset="-122"/>
                <a:ea typeface="微软雅黑" pitchFamily="34" charset="-122"/>
              </a:rPr>
              <a:t>矩阵对策模型</a:t>
            </a:r>
            <a:r>
              <a:rPr lang="zh-CN" altLang="en-US" b="1" dirty="0" smtClean="0">
                <a:latin typeface="微软雅黑" pitchFamily="34" charset="-122"/>
                <a:ea typeface="微软雅黑" pitchFamily="34" charset="-122"/>
              </a:rPr>
              <a:t>概念</a:t>
            </a:r>
            <a:endParaRPr lang="en-US" altLang="zh-CN" dirty="0">
              <a:latin typeface="微软雅黑" pitchFamily="34" charset="-122"/>
              <a:ea typeface="微软雅黑" pitchFamily="34" charset="-122"/>
            </a:endParaRPr>
          </a:p>
          <a:p>
            <a:pPr indent="457200" algn="just" fontAlgn="auto">
              <a:lnSpc>
                <a:spcPct val="140000"/>
              </a:lnSpc>
            </a:pPr>
            <a:r>
              <a:rPr lang="zh-CN" altLang="en-US" dirty="0">
                <a:latin typeface="微软雅黑" pitchFamily="34" charset="-122"/>
                <a:ea typeface="微软雅黑" pitchFamily="34" charset="-122"/>
              </a:rPr>
              <a:t>如果在一局对策中包含有两个局中人，二局中人都只有有限个策略可供选择，在任一局势下</a:t>
            </a:r>
            <a:r>
              <a:rPr lang="zh-CN" altLang="en-US" dirty="0" smtClean="0">
                <a:latin typeface="微软雅黑" pitchFamily="34" charset="-122"/>
                <a:ea typeface="微软雅黑" pitchFamily="34" charset="-122"/>
              </a:rPr>
              <a:t>，两</a:t>
            </a:r>
            <a:r>
              <a:rPr lang="zh-CN" altLang="en-US" dirty="0">
                <a:latin typeface="微软雅黑" pitchFamily="34" charset="-122"/>
                <a:ea typeface="微软雅黑" pitchFamily="34" charset="-122"/>
              </a:rPr>
              <a:t>个局中人的赢得之和总是等于</a:t>
            </a:r>
            <a:r>
              <a:rPr lang="en-US" altLang="zh-CN" dirty="0">
                <a:latin typeface="微软雅黑" pitchFamily="34" charset="-122"/>
                <a:ea typeface="微软雅黑" pitchFamily="34" charset="-122"/>
              </a:rPr>
              <a:t>0</a:t>
            </a:r>
            <a:r>
              <a:rPr lang="zh-CN" altLang="en-US" dirty="0">
                <a:latin typeface="微软雅黑" pitchFamily="34" charset="-122"/>
                <a:ea typeface="微软雅黑" pitchFamily="34" charset="-122"/>
              </a:rPr>
              <a:t>，则称此对策</a:t>
            </a:r>
            <a:r>
              <a:rPr lang="zh-CN" altLang="en-US" dirty="0" smtClean="0">
                <a:latin typeface="微软雅黑" pitchFamily="34" charset="-122"/>
                <a:ea typeface="微软雅黑" pitchFamily="34" charset="-122"/>
              </a:rPr>
              <a:t>为</a:t>
            </a:r>
            <a:r>
              <a:rPr lang="zh-CN" altLang="en-US" b="1" dirty="0" smtClean="0">
                <a:latin typeface="微软雅黑" pitchFamily="34" charset="-122"/>
                <a:ea typeface="微软雅黑" pitchFamily="34" charset="-122"/>
              </a:rPr>
              <a:t>矩阵对策</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又</a:t>
            </a:r>
            <a:r>
              <a:rPr lang="zh-CN" altLang="en-US" dirty="0" smtClean="0">
                <a:latin typeface="微软雅黑" pitchFamily="34" charset="-122"/>
                <a:ea typeface="微软雅黑" pitchFamily="34" charset="-122"/>
              </a:rPr>
              <a:t>称</a:t>
            </a:r>
            <a:r>
              <a:rPr lang="zh-CN" altLang="en-US" b="1" dirty="0" smtClean="0">
                <a:latin typeface="微软雅黑" pitchFamily="34" charset="-122"/>
                <a:ea typeface="微软雅黑" pitchFamily="34" charset="-122"/>
              </a:rPr>
              <a:t>二</a:t>
            </a:r>
            <a:r>
              <a:rPr lang="zh-CN" altLang="en-US" b="1" dirty="0">
                <a:latin typeface="微软雅黑" pitchFamily="34" charset="-122"/>
                <a:ea typeface="微软雅黑" pitchFamily="34" charset="-122"/>
              </a:rPr>
              <a:t>人有限</a:t>
            </a:r>
            <a:r>
              <a:rPr lang="zh-CN" altLang="en-US" b="1" dirty="0" smtClean="0">
                <a:latin typeface="微软雅黑" pitchFamily="34" charset="-122"/>
                <a:ea typeface="微软雅黑" pitchFamily="34" charset="-122"/>
              </a:rPr>
              <a:t>零和对策</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304862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4.3.1 </a:t>
            </a:r>
            <a:r>
              <a:rPr lang="zh-CN" altLang="en-US" sz="3200" dirty="0" smtClean="0">
                <a:latin typeface="微软雅黑" panose="020B0503020204020204" charset="-122"/>
                <a:ea typeface="微软雅黑" panose="020B0503020204020204" charset="-122"/>
              </a:rPr>
              <a:t>矩阵对策</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294012" y="2081184"/>
            <a:ext cx="8722823" cy="4110066"/>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如果用</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分别表示两局中人，局中人</a:t>
            </a:r>
            <a:r>
              <a:rPr lang="en-US" altLang="zh-CN" dirty="0">
                <a:latin typeface="微软雅黑" pitchFamily="34" charset="-122"/>
                <a:ea typeface="微软雅黑" pitchFamily="34" charset="-122"/>
              </a:rPr>
              <a:t>Ⅰ</a:t>
            </a:r>
            <a:r>
              <a:rPr lang="zh-CN" altLang="en-US" dirty="0" smtClean="0">
                <a:latin typeface="微软雅黑" pitchFamily="34" charset="-122"/>
                <a:ea typeface="微软雅黑" pitchFamily="34" charset="-122"/>
              </a:rPr>
              <a:t>有</a:t>
            </a:r>
            <a:r>
              <a:rPr lang="en-US" altLang="zh-CN" dirty="0" smtClean="0">
                <a:latin typeface="微软雅黑" pitchFamily="34" charset="-122"/>
                <a:ea typeface="微软雅黑" pitchFamily="34" charset="-122"/>
              </a:rPr>
              <a:t>m</a:t>
            </a:r>
            <a:r>
              <a:rPr lang="zh-CN" altLang="en-US" dirty="0" smtClean="0">
                <a:latin typeface="微软雅黑" pitchFamily="34" charset="-122"/>
                <a:ea typeface="微软雅黑" pitchFamily="34" charset="-122"/>
              </a:rPr>
              <a:t>个纯策略</a:t>
            </a:r>
            <a:r>
              <a:rPr lang="en-US" altLang="zh-CN" dirty="0" smtClean="0">
                <a:latin typeface="微软雅黑" pitchFamily="34" charset="-122"/>
                <a:ea typeface="微软雅黑" pitchFamily="34" charset="-122"/>
              </a:rPr>
              <a:t>             </a:t>
            </a:r>
          </a:p>
          <a:p>
            <a:pPr indent="457200" algn="l" fontAlgn="auto">
              <a:lnSpc>
                <a:spcPct val="140000"/>
              </a:lnSpc>
            </a:pPr>
            <a:r>
              <a:rPr lang="zh-CN" altLang="en-US" dirty="0" smtClean="0">
                <a:latin typeface="微软雅黑" pitchFamily="34" charset="-122"/>
                <a:ea typeface="微软雅黑" pitchFamily="34" charset="-122"/>
              </a:rPr>
              <a:t>                  局中人</a:t>
            </a:r>
            <a:r>
              <a:rPr lang="en-US" altLang="zh-CN" dirty="0" smtClean="0">
                <a:latin typeface="微软雅黑" pitchFamily="34" charset="-122"/>
                <a:ea typeface="微软雅黑" pitchFamily="34" charset="-122"/>
              </a:rPr>
              <a:t>Ⅱ</a:t>
            </a:r>
            <a:r>
              <a:rPr lang="zh-CN" altLang="en-US" dirty="0" smtClean="0">
                <a:latin typeface="微软雅黑" pitchFamily="34" charset="-122"/>
                <a:ea typeface="微软雅黑" pitchFamily="34" charset="-122"/>
              </a:rPr>
              <a:t>有</a:t>
            </a:r>
            <a:r>
              <a:rPr lang="en-US" altLang="zh-CN" dirty="0" smtClean="0">
                <a:latin typeface="微软雅黑" pitchFamily="34" charset="-122"/>
                <a:ea typeface="微软雅黑" pitchFamily="34" charset="-122"/>
              </a:rPr>
              <a:t>n</a:t>
            </a:r>
            <a:r>
              <a:rPr lang="zh-CN" altLang="en-US" dirty="0" smtClean="0">
                <a:latin typeface="微软雅黑" pitchFamily="34" charset="-122"/>
                <a:ea typeface="微软雅黑" pitchFamily="34" charset="-122"/>
              </a:rPr>
              <a:t>个纯策略                       则</a:t>
            </a:r>
            <a:r>
              <a:rPr lang="zh-CN" altLang="en-US" dirty="0">
                <a:latin typeface="微软雅黑" pitchFamily="34" charset="-122"/>
                <a:ea typeface="微软雅黑" pitchFamily="34" charset="-122"/>
              </a:rPr>
              <a:t>局中人</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的策略集分别为</a:t>
            </a:r>
          </a:p>
          <a:p>
            <a:pPr indent="457200" algn="l" fontAlgn="auto">
              <a:lnSpc>
                <a:spcPct val="140000"/>
              </a:lnSpc>
            </a:pPr>
            <a:endParaRPr lang="en-US" altLang="zh-CN" dirty="0" smtClean="0">
              <a:latin typeface="微软雅黑" pitchFamily="34" charset="-122"/>
              <a:ea typeface="微软雅黑" pitchFamily="34" charset="-122"/>
            </a:endParaRPr>
          </a:p>
          <a:p>
            <a:pPr indent="457200" algn="l" fontAlgn="auto">
              <a:lnSpc>
                <a:spcPct val="140000"/>
              </a:lnSpc>
            </a:pPr>
            <a:r>
              <a:rPr lang="zh-CN" altLang="en-US" dirty="0" smtClean="0">
                <a:latin typeface="微软雅黑" pitchFamily="34" charset="-122"/>
                <a:ea typeface="微软雅黑" pitchFamily="34" charset="-122"/>
              </a:rPr>
              <a:t>当局</a:t>
            </a:r>
            <a:r>
              <a:rPr lang="zh-CN" altLang="en-US" dirty="0">
                <a:latin typeface="微软雅黑" pitchFamily="34" charset="-122"/>
                <a:ea typeface="微软雅黑" pitchFamily="34" charset="-122"/>
              </a:rPr>
              <a:t>中人</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分别选择</a:t>
            </a:r>
            <a:r>
              <a:rPr lang="zh-CN" altLang="en-US" dirty="0" smtClean="0">
                <a:latin typeface="微软雅黑" pitchFamily="34" charset="-122"/>
                <a:ea typeface="微软雅黑" pitchFamily="34" charset="-122"/>
              </a:rPr>
              <a:t>纯策略</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时，形成</a:t>
            </a:r>
            <a:r>
              <a:rPr lang="zh-CN" altLang="en-US" dirty="0">
                <a:latin typeface="微软雅黑" pitchFamily="34" charset="-122"/>
                <a:ea typeface="微软雅黑" pitchFamily="34" charset="-122"/>
              </a:rPr>
              <a:t>了纯</a:t>
            </a:r>
            <a:r>
              <a:rPr lang="zh-CN" altLang="en-US" dirty="0" smtClean="0">
                <a:latin typeface="微软雅黑" pitchFamily="34" charset="-122"/>
                <a:ea typeface="微软雅黑" pitchFamily="34" charset="-122"/>
              </a:rPr>
              <a:t>局势                            </a:t>
            </a:r>
            <a:endParaRPr lang="en-US" altLang="zh-CN" dirty="0" smtClean="0">
              <a:latin typeface="微软雅黑" pitchFamily="34" charset="-122"/>
              <a:ea typeface="微软雅黑" pitchFamily="34" charset="-122"/>
            </a:endParaRPr>
          </a:p>
          <a:p>
            <a:pPr indent="457200" algn="l" fontAlgn="auto">
              <a:lnSpc>
                <a:spcPct val="140000"/>
              </a:lnSpc>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对</a:t>
            </a:r>
            <a:r>
              <a:rPr lang="zh-CN" altLang="en-US" dirty="0">
                <a:latin typeface="微软雅黑" pitchFamily="34" charset="-122"/>
                <a:ea typeface="微软雅黑" pitchFamily="34" charset="-122"/>
              </a:rPr>
              <a:t>任一</a:t>
            </a:r>
            <a:r>
              <a:rPr lang="zh-CN" altLang="en-US" dirty="0" smtClean="0">
                <a:latin typeface="微软雅黑" pitchFamily="34" charset="-122"/>
                <a:ea typeface="微软雅黑" pitchFamily="34" charset="-122"/>
              </a:rPr>
              <a:t>个                      记</a:t>
            </a:r>
            <a:r>
              <a:rPr lang="zh-CN" altLang="en-US" dirty="0">
                <a:latin typeface="微软雅黑" pitchFamily="34" charset="-122"/>
                <a:ea typeface="微软雅黑" pitchFamily="34" charset="-122"/>
              </a:rPr>
              <a:t>局中人</a:t>
            </a:r>
            <a:r>
              <a:rPr lang="en-US" altLang="zh-CN" dirty="0" smtClean="0">
                <a:latin typeface="微软雅黑" pitchFamily="34" charset="-122"/>
                <a:ea typeface="微软雅黑" pitchFamily="34" charset="-122"/>
              </a:rPr>
              <a:t>Ⅰ</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赢得</a:t>
            </a:r>
            <a:r>
              <a:rPr lang="zh-CN" altLang="en-US" dirty="0" smtClean="0">
                <a:latin typeface="微软雅黑" pitchFamily="34" charset="-122"/>
                <a:ea typeface="微软雅黑" pitchFamily="34" charset="-122"/>
              </a:rPr>
              <a:t>值</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故</a:t>
            </a:r>
            <a:r>
              <a:rPr lang="zh-CN" altLang="en-US" dirty="0">
                <a:latin typeface="微软雅黑" pitchFamily="34" charset="-122"/>
                <a:ea typeface="微软雅黑" pitchFamily="34" charset="-122"/>
              </a:rPr>
              <a:t>有</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433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1545" y="2728913"/>
            <a:ext cx="2106179" cy="496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5881" y="2746750"/>
            <a:ext cx="1873827" cy="519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7140" y="3887863"/>
            <a:ext cx="6512568" cy="510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4406" y="4599276"/>
            <a:ext cx="7429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11275" y="5199351"/>
            <a:ext cx="20764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3"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9287" y="5199351"/>
            <a:ext cx="12001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4"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73918" y="5237451"/>
            <a:ext cx="16668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5"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5127" y="5705475"/>
            <a:ext cx="4572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0642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4.3.1 </a:t>
            </a:r>
            <a:r>
              <a:rPr lang="zh-CN" altLang="en-US" sz="3200" dirty="0" smtClean="0">
                <a:latin typeface="微软雅黑" panose="020B0503020204020204" charset="-122"/>
                <a:ea typeface="微软雅黑" panose="020B0503020204020204" charset="-122"/>
              </a:rPr>
              <a:t>矩阵对策</a:t>
            </a:r>
            <a:endParaRPr lang="zh-CN" altLang="en-US" sz="3200"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536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6280" y="2417595"/>
            <a:ext cx="4755573" cy="254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3217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4.3.1 </a:t>
            </a:r>
            <a:r>
              <a:rPr lang="zh-CN" altLang="en-US" sz="3200" dirty="0" smtClean="0">
                <a:latin typeface="微软雅黑" panose="020B0503020204020204" charset="-122"/>
                <a:ea typeface="微软雅黑" panose="020B0503020204020204" charset="-122"/>
              </a:rPr>
              <a:t>矩阵对策</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294012" y="2081184"/>
            <a:ext cx="8722823" cy="4110066"/>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此时</a:t>
            </a:r>
            <a:r>
              <a:rPr lang="zh-CN" altLang="en-US" dirty="0" smtClean="0">
                <a:latin typeface="微软雅黑" pitchFamily="34" charset="-122"/>
                <a:ea typeface="微软雅黑" pitchFamily="34" charset="-122"/>
              </a:rPr>
              <a:t>矩阵</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称为</a:t>
            </a:r>
            <a:r>
              <a:rPr lang="zh-CN" altLang="en-US" dirty="0">
                <a:latin typeface="微软雅黑" pitchFamily="34" charset="-122"/>
                <a:ea typeface="微软雅黑" pitchFamily="34" charset="-122"/>
              </a:rPr>
              <a:t>局中人</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的赢得矩阵（或为局中人</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的支付矩阵），由于假定对策为零和的，则局中人</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赢得值</a:t>
            </a:r>
            <a:r>
              <a:rPr lang="zh-CN" altLang="en-US" dirty="0" smtClean="0">
                <a:latin typeface="微软雅黑" pitchFamily="34" charset="-122"/>
                <a:ea typeface="微软雅黑" pitchFamily="34" charset="-122"/>
              </a:rPr>
              <a:t>为</a:t>
            </a:r>
            <a:endParaRPr lang="en-US" altLang="zh-CN" dirty="0" smtClean="0">
              <a:latin typeface="微软雅黑" pitchFamily="34" charset="-122"/>
              <a:ea typeface="微软雅黑" pitchFamily="34" charset="-122"/>
            </a:endParaRPr>
          </a:p>
          <a:p>
            <a:pPr indent="457200" algn="l" fontAlgn="auto">
              <a:lnSpc>
                <a:spcPct val="140000"/>
              </a:lnSpc>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赢得</a:t>
            </a:r>
            <a:r>
              <a:rPr lang="zh-CN" altLang="en-US" dirty="0">
                <a:latin typeface="微软雅黑" pitchFamily="34" charset="-122"/>
                <a:ea typeface="微软雅黑" pitchFamily="34" charset="-122"/>
              </a:rPr>
              <a:t>矩阵</a:t>
            </a:r>
            <a:r>
              <a:rPr lang="zh-CN" altLang="en-US" dirty="0" smtClean="0">
                <a:latin typeface="微软雅黑" pitchFamily="34" charset="-122"/>
                <a:ea typeface="微软雅黑" pitchFamily="34" charset="-122"/>
              </a:rPr>
              <a:t>为</a:t>
            </a:r>
            <a:endParaRPr lang="en-US" altLang="zh-CN" dirty="0">
              <a:latin typeface="微软雅黑" pitchFamily="34" charset="-122"/>
              <a:ea typeface="微软雅黑" pitchFamily="34" charset="-122"/>
            </a:endParaRPr>
          </a:p>
          <a:p>
            <a:pPr indent="457200" algn="l" fontAlgn="auto">
              <a:lnSpc>
                <a:spcPct val="140000"/>
              </a:lnSpc>
            </a:pPr>
            <a:r>
              <a:rPr lang="zh-CN" altLang="en-US" dirty="0" smtClean="0">
                <a:latin typeface="微软雅黑" pitchFamily="34" charset="-122"/>
                <a:ea typeface="微软雅黑" pitchFamily="34" charset="-122"/>
              </a:rPr>
              <a:t>如果</a:t>
            </a:r>
            <a:r>
              <a:rPr lang="zh-CN" altLang="en-US" dirty="0">
                <a:latin typeface="微软雅黑" pitchFamily="34" charset="-122"/>
                <a:ea typeface="微软雅黑" pitchFamily="34" charset="-122"/>
              </a:rPr>
              <a:t>局中人</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的策略集分别</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局中人</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的赢得矩阵</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A,</a:t>
            </a:r>
            <a:r>
              <a:rPr lang="zh-CN" altLang="en-US" dirty="0">
                <a:latin typeface="微软雅黑" pitchFamily="34" charset="-122"/>
                <a:ea typeface="微软雅黑" pitchFamily="34" charset="-122"/>
              </a:rPr>
              <a:t>则此矩阵对策就可以</a:t>
            </a:r>
            <a:r>
              <a:rPr lang="zh-CN" altLang="en-US" dirty="0" smtClean="0">
                <a:latin typeface="微软雅黑" pitchFamily="34" charset="-122"/>
                <a:ea typeface="微软雅黑" pitchFamily="34" charset="-122"/>
              </a:rPr>
              <a:t>确定，</a:t>
            </a:r>
            <a:r>
              <a:rPr lang="zh-CN" altLang="en-US" dirty="0">
                <a:latin typeface="微软雅黑" pitchFamily="34" charset="-122"/>
                <a:ea typeface="微软雅黑" pitchFamily="34" charset="-122"/>
              </a:rPr>
              <a:t>其模型记</a:t>
            </a:r>
            <a:r>
              <a:rPr lang="zh-CN" altLang="en-US" dirty="0" smtClean="0">
                <a:latin typeface="微软雅黑" pitchFamily="34" charset="-122"/>
                <a:ea typeface="微软雅黑" pitchFamily="34" charset="-122"/>
              </a:rPr>
              <a:t>为</a:t>
            </a:r>
            <a:endParaRPr lang="en-US" altLang="zh-CN" dirty="0" smtClean="0">
              <a:latin typeface="微软雅黑" pitchFamily="34" charset="-122"/>
              <a:ea typeface="微软雅黑" pitchFamily="34" charset="-122"/>
            </a:endParaRPr>
          </a:p>
          <a:p>
            <a:pPr indent="457200" algn="l" fontAlgn="auto">
              <a:lnSpc>
                <a:spcPct val="140000"/>
              </a:lnSpc>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或</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63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2773" y="3380509"/>
            <a:ext cx="12954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8173" y="3399559"/>
            <a:ext cx="381952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17477" y="3373582"/>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7698" y="3971493"/>
            <a:ext cx="8667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2773" y="5120986"/>
            <a:ext cx="30384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17523" y="5159086"/>
            <a:ext cx="22669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70133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4.3.2 </a:t>
            </a:r>
            <a:r>
              <a:rPr lang="zh-CN" altLang="en-US" sz="3200" dirty="0" smtClean="0">
                <a:latin typeface="微软雅黑" panose="020B0503020204020204" charset="-122"/>
                <a:ea typeface="微软雅黑" panose="020B0503020204020204" charset="-122"/>
              </a:rPr>
              <a:t>有</a:t>
            </a:r>
            <a:r>
              <a:rPr lang="zh-CN" altLang="en-US" sz="3200" dirty="0">
                <a:latin typeface="微软雅黑" panose="020B0503020204020204" charset="-122"/>
                <a:ea typeface="微软雅黑" panose="020B0503020204020204" charset="-122"/>
              </a:rPr>
              <a:t>鞍点二人有限零和对策模型</a:t>
            </a:r>
          </a:p>
        </p:txBody>
      </p:sp>
      <p:sp>
        <p:nvSpPr>
          <p:cNvPr id="3" name="副标题 2"/>
          <p:cNvSpPr>
            <a:spLocks noGrp="1"/>
          </p:cNvSpPr>
          <p:nvPr>
            <p:ph type="subTitle" idx="1"/>
          </p:nvPr>
        </p:nvSpPr>
        <p:spPr>
          <a:xfrm>
            <a:off x="1294011" y="2081183"/>
            <a:ext cx="9546903" cy="4438261"/>
          </a:xfrm>
        </p:spPr>
        <p:txBody>
          <a:bodyPr>
            <a:noAutofit/>
          </a:bodyPr>
          <a:lstStyle/>
          <a:p>
            <a:pPr indent="457200" algn="l" fontAlgn="auto">
              <a:lnSpc>
                <a:spcPct val="140000"/>
              </a:lnSpc>
            </a:pPr>
            <a:r>
              <a:rPr lang="en-US" altLang="zh-CN" dirty="0">
                <a:latin typeface="微软雅黑" pitchFamily="34" charset="-122"/>
                <a:ea typeface="微软雅黑" pitchFamily="34" charset="-122"/>
              </a:rPr>
              <a:t>1.</a:t>
            </a:r>
            <a:r>
              <a:rPr lang="zh-CN" altLang="en-US" b="1" dirty="0" smtClean="0">
                <a:latin typeface="微软雅黑" pitchFamily="34" charset="-122"/>
                <a:ea typeface="微软雅黑" pitchFamily="34" charset="-122"/>
              </a:rPr>
              <a:t>定义</a:t>
            </a:r>
            <a:endParaRPr lang="en-US" altLang="zh-CN" b="1" dirty="0" smtClean="0">
              <a:latin typeface="微软雅黑" pitchFamily="34" charset="-122"/>
              <a:ea typeface="微软雅黑" pitchFamily="34" charset="-122"/>
            </a:endParaRPr>
          </a:p>
          <a:p>
            <a:pPr indent="457200" algn="l" fontAlgn="auto">
              <a:lnSpc>
                <a:spcPct val="140000"/>
              </a:lnSpc>
            </a:pPr>
            <a:r>
              <a:rPr lang="zh-CN" altLang="en-US" dirty="0" smtClean="0">
                <a:latin typeface="微软雅黑" pitchFamily="34" charset="-122"/>
                <a:ea typeface="微软雅黑" pitchFamily="34" charset="-122"/>
              </a:rPr>
              <a:t>设</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为</a:t>
            </a:r>
            <a:r>
              <a:rPr lang="zh-CN" altLang="en-US" dirty="0">
                <a:latin typeface="微软雅黑" pitchFamily="34" charset="-122"/>
                <a:ea typeface="微软雅黑" pitchFamily="34" charset="-122"/>
              </a:rPr>
              <a:t>矩阵对策，</a:t>
            </a:r>
            <a:r>
              <a:rPr lang="zh-CN" altLang="en-US" dirty="0" smtClean="0">
                <a:latin typeface="微软雅黑" pitchFamily="34" charset="-122"/>
                <a:ea typeface="微软雅黑" pitchFamily="34" charset="-122"/>
              </a:rPr>
              <a:t>其中</a:t>
            </a:r>
            <a:endParaRPr lang="en-US" altLang="zh-CN" dirty="0" smtClean="0">
              <a:latin typeface="微软雅黑" pitchFamily="34" charset="-122"/>
              <a:ea typeface="微软雅黑" pitchFamily="34" charset="-122"/>
            </a:endParaRPr>
          </a:p>
          <a:p>
            <a:pPr indent="457200" algn="l" fontAlgn="auto">
              <a:lnSpc>
                <a:spcPct val="140000"/>
              </a:lnSpc>
            </a:pPr>
            <a:endParaRPr lang="en-US" altLang="zh-CN" dirty="0">
              <a:latin typeface="微软雅黑" pitchFamily="34" charset="-122"/>
              <a:ea typeface="微软雅黑" pitchFamily="34" charset="-122"/>
            </a:endParaRPr>
          </a:p>
          <a:p>
            <a:pPr indent="457200" algn="l" fontAlgn="auto">
              <a:lnSpc>
                <a:spcPct val="140000"/>
              </a:lnSpc>
            </a:pPr>
            <a:r>
              <a:rPr lang="zh-CN" altLang="en-US" dirty="0" smtClean="0">
                <a:latin typeface="微软雅黑" pitchFamily="34" charset="-122"/>
                <a:ea typeface="微软雅黑" pitchFamily="34" charset="-122"/>
              </a:rPr>
              <a:t>若等式                                                      成立</a:t>
            </a:r>
            <a:r>
              <a:rPr lang="zh-CN" altLang="en-US"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记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则称</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为对策</a:t>
            </a:r>
            <a:r>
              <a:rPr lang="en-US" altLang="zh-CN" dirty="0" smtClean="0">
                <a:latin typeface="微软雅黑" pitchFamily="34" charset="-122"/>
                <a:ea typeface="微软雅黑" pitchFamily="34" charset="-122"/>
              </a:rPr>
              <a:t>G</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值，称使上式成立的纯</a:t>
            </a:r>
            <a:r>
              <a:rPr lang="zh-CN" altLang="en-US" dirty="0" smtClean="0">
                <a:latin typeface="微软雅黑" pitchFamily="34" charset="-122"/>
                <a:ea typeface="微软雅黑" pitchFamily="34" charset="-122"/>
              </a:rPr>
              <a:t>局势</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G</a:t>
            </a:r>
            <a:r>
              <a:rPr lang="zh-CN" altLang="en-US" dirty="0" smtClean="0">
                <a:latin typeface="微软雅黑" pitchFamily="34" charset="-122"/>
                <a:ea typeface="微软雅黑" pitchFamily="34" charset="-122"/>
              </a:rPr>
              <a:t>在</a:t>
            </a:r>
            <a:r>
              <a:rPr lang="zh-CN" altLang="en-US" dirty="0">
                <a:latin typeface="微软雅黑" pitchFamily="34" charset="-122"/>
                <a:ea typeface="微软雅黑" pitchFamily="34" charset="-122"/>
              </a:rPr>
              <a:t>纯策略下的解（或平衡局势），那么</a:t>
            </a:r>
            <a:r>
              <a:rPr lang="zh-CN" altLang="en-US" dirty="0" smtClean="0">
                <a:latin typeface="微软雅黑" pitchFamily="34" charset="-122"/>
                <a:ea typeface="微软雅黑" pitchFamily="34" charset="-122"/>
              </a:rPr>
              <a:t>此时      与</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分别</a:t>
            </a:r>
            <a:r>
              <a:rPr lang="zh-CN" altLang="en-US" dirty="0">
                <a:latin typeface="微软雅黑" pitchFamily="34" charset="-122"/>
                <a:ea typeface="微软雅黑" pitchFamily="34" charset="-122"/>
              </a:rPr>
              <a:t>称为局中人</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的最优纯策略，这种情况就称为有鞍点二人有限零和对策模型。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74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1875" y="2835420"/>
            <a:ext cx="21717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8281" y="3435783"/>
            <a:ext cx="6516687"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84968" y="3428856"/>
            <a:ext cx="20097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9888" y="4052455"/>
            <a:ext cx="3933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3713" y="4138180"/>
            <a:ext cx="6858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5"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89855" y="4138180"/>
            <a:ext cx="149542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6"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6136" y="4660323"/>
            <a:ext cx="3714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7"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51605" y="4611256"/>
            <a:ext cx="12382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8"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53175" y="5088948"/>
            <a:ext cx="42862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9"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98735" y="5125606"/>
            <a:ext cx="39052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4866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4.3.2 </a:t>
            </a:r>
            <a:r>
              <a:rPr lang="zh-CN" altLang="en-US" sz="3200" dirty="0" smtClean="0">
                <a:latin typeface="微软雅黑" panose="020B0503020204020204" charset="-122"/>
                <a:ea typeface="微软雅黑" panose="020B0503020204020204" charset="-122"/>
              </a:rPr>
              <a:t>有</a:t>
            </a:r>
            <a:r>
              <a:rPr lang="zh-CN" altLang="en-US" sz="3200" dirty="0">
                <a:latin typeface="微软雅黑" panose="020B0503020204020204" charset="-122"/>
                <a:ea typeface="微软雅黑" panose="020B0503020204020204" charset="-122"/>
              </a:rPr>
              <a:t>鞍点二人有限零和对策模型</a:t>
            </a:r>
          </a:p>
        </p:txBody>
      </p:sp>
      <p:sp>
        <p:nvSpPr>
          <p:cNvPr id="3" name="副标题 2"/>
          <p:cNvSpPr>
            <a:spLocks noGrp="1"/>
          </p:cNvSpPr>
          <p:nvPr>
            <p:ph type="subTitle" idx="1"/>
          </p:nvPr>
        </p:nvSpPr>
        <p:spPr>
          <a:xfrm>
            <a:off x="1294011" y="2081183"/>
            <a:ext cx="9546903" cy="4438261"/>
          </a:xfrm>
        </p:spPr>
        <p:txBody>
          <a:bodyPr>
            <a:noAutofit/>
          </a:bodyPr>
          <a:lstStyle/>
          <a:p>
            <a:pPr indent="457200" algn="l" fontAlgn="auto">
              <a:lnSpc>
                <a:spcPct val="140000"/>
              </a:lnSpc>
            </a:pPr>
            <a:r>
              <a:rPr lang="en-US" altLang="zh-CN" dirty="0">
                <a:latin typeface="微软雅黑" pitchFamily="34" charset="-122"/>
                <a:ea typeface="微软雅黑" pitchFamily="34" charset="-122"/>
              </a:rPr>
              <a:t>2.</a:t>
            </a:r>
            <a:r>
              <a:rPr lang="zh-CN" altLang="en-US" b="1" dirty="0">
                <a:latin typeface="微软雅黑" pitchFamily="34" charset="-122"/>
                <a:ea typeface="微软雅黑" pitchFamily="34" charset="-122"/>
              </a:rPr>
              <a:t>建模</a:t>
            </a:r>
            <a:r>
              <a:rPr lang="zh-CN" altLang="en-US" b="1" dirty="0" smtClean="0">
                <a:latin typeface="微软雅黑" pitchFamily="34" charset="-122"/>
                <a:ea typeface="微软雅黑" pitchFamily="34" charset="-122"/>
              </a:rPr>
              <a:t>：</a:t>
            </a:r>
            <a:endParaRPr lang="en-US" altLang="zh-CN" b="1"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建立支付函数、这里是支付矩阵</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亦称矩阵对策问题</a:t>
            </a:r>
            <a:r>
              <a:rPr lang="en-US" altLang="zh-CN" dirty="0">
                <a:latin typeface="微软雅黑" pitchFamily="34" charset="-122"/>
                <a:ea typeface="微软雅黑" pitchFamily="34" charset="-122"/>
              </a:rPr>
              <a:t>)</a:t>
            </a:r>
          </a:p>
          <a:p>
            <a:pPr indent="457200" algn="l" fontAlgn="auto">
              <a:lnSpc>
                <a:spcPct val="140000"/>
              </a:lnSpc>
            </a:pPr>
            <a:r>
              <a:rPr lang="zh-CN" altLang="en-US" dirty="0" smtClean="0">
                <a:latin typeface="微软雅黑" pitchFamily="34" charset="-122"/>
                <a:ea typeface="微软雅黑" pitchFamily="34" charset="-122"/>
              </a:rPr>
              <a:t>设局</a:t>
            </a:r>
            <a:r>
              <a:rPr lang="zh-CN" altLang="en-US" dirty="0">
                <a:latin typeface="微软雅黑" pitchFamily="34" charset="-122"/>
                <a:ea typeface="微软雅黑" pitchFamily="34" charset="-122"/>
              </a:rPr>
              <a:t>中人</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有</a:t>
            </a:r>
            <a:r>
              <a:rPr lang="en-US" altLang="zh-CN" dirty="0">
                <a:latin typeface="微软雅黑" pitchFamily="34" charset="-122"/>
                <a:ea typeface="微软雅黑" pitchFamily="34" charset="-122"/>
              </a:rPr>
              <a:t>m</a:t>
            </a:r>
            <a:r>
              <a:rPr lang="zh-CN" altLang="en-US" dirty="0">
                <a:latin typeface="微软雅黑" pitchFamily="34" charset="-122"/>
                <a:ea typeface="微软雅黑" pitchFamily="34" charset="-122"/>
              </a:rPr>
              <a:t>个</a:t>
            </a:r>
            <a:r>
              <a:rPr lang="zh-CN" altLang="en-US" dirty="0" smtClean="0">
                <a:latin typeface="微软雅黑" pitchFamily="34" charset="-122"/>
                <a:ea typeface="微软雅黑" pitchFamily="34" charset="-122"/>
              </a:rPr>
              <a:t>纯策略</a:t>
            </a:r>
            <a:endParaRPr lang="en-US" altLang="zh-CN" dirty="0" smtClean="0">
              <a:latin typeface="微软雅黑" pitchFamily="34" charset="-122"/>
              <a:ea typeface="微软雅黑" pitchFamily="34" charset="-122"/>
            </a:endParaRPr>
          </a:p>
          <a:p>
            <a:pPr indent="457200" algn="l" fontAlgn="auto">
              <a:lnSpc>
                <a:spcPct val="140000"/>
              </a:lnSpc>
            </a:pPr>
            <a:r>
              <a:rPr lang="zh-CN" altLang="en-US" dirty="0" smtClean="0">
                <a:latin typeface="微软雅黑" pitchFamily="34" charset="-122"/>
                <a:ea typeface="微软雅黑" pitchFamily="34" charset="-122"/>
              </a:rPr>
              <a:t>局中人</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有</a:t>
            </a:r>
            <a:r>
              <a:rPr lang="en-US" altLang="zh-CN" dirty="0">
                <a:latin typeface="微软雅黑" pitchFamily="34" charset="-122"/>
                <a:ea typeface="微软雅黑" pitchFamily="34" charset="-122"/>
              </a:rPr>
              <a:t>n</a:t>
            </a:r>
            <a:r>
              <a:rPr lang="zh-CN" altLang="en-US" dirty="0">
                <a:latin typeface="微软雅黑" pitchFamily="34" charset="-122"/>
                <a:ea typeface="微软雅黑" pitchFamily="34" charset="-122"/>
              </a:rPr>
              <a:t>个</a:t>
            </a:r>
            <a:r>
              <a:rPr lang="zh-CN" altLang="en-US" dirty="0" smtClean="0">
                <a:latin typeface="微软雅黑" pitchFamily="34" charset="-122"/>
                <a:ea typeface="微软雅黑" pitchFamily="34" charset="-122"/>
              </a:rPr>
              <a:t>纯策略</a:t>
            </a:r>
            <a:endParaRPr lang="en-US" altLang="zh-CN" dirty="0" smtClean="0">
              <a:latin typeface="微软雅黑" pitchFamily="34" charset="-122"/>
              <a:ea typeface="微软雅黑" pitchFamily="34" charset="-122"/>
            </a:endParaRPr>
          </a:p>
          <a:p>
            <a:pPr indent="457200" algn="l" fontAlgn="auto">
              <a:lnSpc>
                <a:spcPct val="140000"/>
              </a:lnSpc>
            </a:pPr>
            <a:r>
              <a:rPr lang="zh-CN" altLang="en-US" dirty="0" smtClean="0">
                <a:latin typeface="微软雅黑" pitchFamily="34" charset="-122"/>
                <a:ea typeface="微软雅黑" pitchFamily="34" charset="-122"/>
              </a:rPr>
              <a:t>纯局势</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得失为</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当</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时</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Ⅰ</a:t>
            </a:r>
            <a:r>
              <a:rPr lang="zh-CN" altLang="en-US" dirty="0" smtClean="0">
                <a:latin typeface="微软雅黑" pitchFamily="34" charset="-122"/>
                <a:ea typeface="微软雅黑" pitchFamily="34" charset="-122"/>
              </a:rPr>
              <a:t>赢得</a:t>
            </a:r>
            <a:r>
              <a:rPr lang="en-US" altLang="zh-CN" dirty="0" smtClean="0">
                <a:latin typeface="微软雅黑" pitchFamily="34" charset="-122"/>
                <a:ea typeface="微软雅黑" pitchFamily="34" charset="-122"/>
              </a:rPr>
              <a:t>       Ⅱ</a:t>
            </a:r>
            <a:r>
              <a:rPr lang="zh-CN" altLang="en-US" dirty="0" smtClean="0">
                <a:latin typeface="微软雅黑" pitchFamily="34" charset="-122"/>
                <a:ea typeface="微软雅黑" pitchFamily="34" charset="-122"/>
              </a:rPr>
              <a:t>损失      当</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时</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Ⅰ</a:t>
            </a:r>
            <a:r>
              <a:rPr lang="zh-CN" altLang="en-US" dirty="0" smtClean="0">
                <a:latin typeface="微软雅黑" pitchFamily="34" charset="-122"/>
                <a:ea typeface="微软雅黑" pitchFamily="34" charset="-122"/>
              </a:rPr>
              <a:t>损失</a:t>
            </a:r>
            <a:r>
              <a:rPr lang="en-US" altLang="zh-CN" dirty="0" smtClean="0">
                <a:latin typeface="微软雅黑" pitchFamily="34" charset="-122"/>
                <a:ea typeface="微软雅黑" pitchFamily="34" charset="-122"/>
              </a:rPr>
              <a:t>       Ⅱ</a:t>
            </a:r>
            <a:r>
              <a:rPr lang="zh-CN" altLang="en-US" dirty="0" smtClean="0">
                <a:latin typeface="微软雅黑" pitchFamily="34" charset="-122"/>
                <a:ea typeface="微软雅黑" pitchFamily="34" charset="-122"/>
              </a:rPr>
              <a:t>赢得        构成</a:t>
            </a:r>
            <a:r>
              <a:rPr lang="zh-CN" altLang="en-US" dirty="0">
                <a:latin typeface="微软雅黑" pitchFamily="34" charset="-122"/>
                <a:ea typeface="微软雅黑" pitchFamily="34" charset="-122"/>
              </a:rPr>
              <a:t>支付矩阵：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84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5467" y="3429000"/>
            <a:ext cx="31527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9747" y="4119563"/>
            <a:ext cx="305752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7187" y="4756439"/>
            <a:ext cx="9810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13601" y="4749512"/>
            <a:ext cx="46672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1337" y="4701887"/>
            <a:ext cx="10382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9"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24022" y="4725699"/>
            <a:ext cx="4857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77319" y="4725699"/>
            <a:ext cx="4810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1"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30844" y="5232904"/>
            <a:ext cx="4810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2"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10549" y="5240842"/>
            <a:ext cx="46990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3" name="Picture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21570" y="5246398"/>
            <a:ext cx="10001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822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4.3.2 </a:t>
            </a:r>
            <a:r>
              <a:rPr lang="zh-CN" altLang="en-US" sz="3200" dirty="0" smtClean="0">
                <a:latin typeface="微软雅黑" panose="020B0503020204020204" charset="-122"/>
                <a:ea typeface="微软雅黑" panose="020B0503020204020204" charset="-122"/>
              </a:rPr>
              <a:t>有</a:t>
            </a:r>
            <a:r>
              <a:rPr lang="zh-CN" altLang="en-US" sz="3200" dirty="0">
                <a:latin typeface="微软雅黑" panose="020B0503020204020204" charset="-122"/>
                <a:ea typeface="微软雅黑" panose="020B0503020204020204" charset="-122"/>
              </a:rPr>
              <a:t>鞍点二人有限零和对策模型</a:t>
            </a:r>
          </a:p>
        </p:txBody>
      </p:sp>
      <p:sp>
        <p:nvSpPr>
          <p:cNvPr id="3" name="副标题 2"/>
          <p:cNvSpPr>
            <a:spLocks noGrp="1"/>
          </p:cNvSpPr>
          <p:nvPr>
            <p:ph type="subTitle" idx="1"/>
          </p:nvPr>
        </p:nvSpPr>
        <p:spPr>
          <a:xfrm>
            <a:off x="1294011" y="2081183"/>
            <a:ext cx="9546903" cy="4438261"/>
          </a:xfrm>
        </p:spPr>
        <p:txBody>
          <a:bodyPr>
            <a:noAutofit/>
          </a:bodyPr>
          <a:lstStyle/>
          <a:p>
            <a:pPr indent="457200" algn="l" fontAlgn="auto">
              <a:lnSpc>
                <a:spcPct val="140000"/>
              </a:lnSpc>
            </a:pPr>
            <a:endParaRPr lang="en-US" altLang="zh-CN" dirty="0" smtClean="0">
              <a:latin typeface="微软雅黑" pitchFamily="34" charset="-122"/>
              <a:ea typeface="微软雅黑" pitchFamily="34" charset="-122"/>
            </a:endParaRPr>
          </a:p>
          <a:p>
            <a:pPr indent="457200" algn="l" fontAlgn="auto">
              <a:lnSpc>
                <a:spcPct val="140000"/>
              </a:lnSpc>
            </a:pPr>
            <a:endParaRPr lang="en-US" altLang="zh-CN" dirty="0">
              <a:latin typeface="微软雅黑" pitchFamily="34" charset="-122"/>
              <a:ea typeface="微软雅黑" pitchFamily="34" charset="-122"/>
            </a:endParaRPr>
          </a:p>
          <a:p>
            <a:pPr indent="457200" algn="l" fontAlgn="auto">
              <a:lnSpc>
                <a:spcPct val="140000"/>
              </a:lnSpc>
            </a:pPr>
            <a:endParaRPr lang="en-US" altLang="zh-CN" dirty="0" smtClean="0">
              <a:latin typeface="微软雅黑" pitchFamily="34" charset="-122"/>
              <a:ea typeface="微软雅黑" pitchFamily="34" charset="-122"/>
            </a:endParaRPr>
          </a:p>
          <a:p>
            <a:pPr indent="457200" algn="l" fontAlgn="auto">
              <a:lnSpc>
                <a:spcPct val="140000"/>
              </a:lnSpc>
            </a:pPr>
            <a:endParaRPr lang="en-US" altLang="zh-CN" dirty="0">
              <a:latin typeface="微软雅黑" pitchFamily="34" charset="-122"/>
              <a:ea typeface="微软雅黑" pitchFamily="34" charset="-122"/>
            </a:endParaRPr>
          </a:p>
          <a:p>
            <a:pPr indent="457200" algn="l" fontAlgn="auto">
              <a:lnSpc>
                <a:spcPct val="140000"/>
              </a:lnSpc>
            </a:pPr>
            <a:endParaRPr lang="en-US" altLang="zh-CN" dirty="0" smtClean="0">
              <a:latin typeface="微软雅黑" pitchFamily="34" charset="-122"/>
              <a:ea typeface="微软雅黑" pitchFamily="34" charset="-122"/>
            </a:endParaRPr>
          </a:p>
          <a:p>
            <a:pPr indent="457200" algn="l" fontAlgn="auto">
              <a:lnSpc>
                <a:spcPct val="140000"/>
              </a:lnSpc>
            </a:pPr>
            <a:r>
              <a:rPr lang="zh-CN" altLang="en-US" dirty="0" smtClean="0">
                <a:latin typeface="微软雅黑" pitchFamily="34" charset="-122"/>
                <a:ea typeface="微软雅黑" pitchFamily="34" charset="-122"/>
              </a:rPr>
              <a:t>对策</a:t>
            </a:r>
            <a:r>
              <a:rPr lang="zh-CN" altLang="en-US" dirty="0">
                <a:latin typeface="微软雅黑" pitchFamily="34" charset="-122"/>
                <a:ea typeface="微软雅黑" pitchFamily="34" charset="-122"/>
              </a:rPr>
              <a:t>可写</a:t>
            </a:r>
            <a:r>
              <a:rPr lang="zh-CN" altLang="en-US" dirty="0" smtClean="0">
                <a:latin typeface="微软雅黑" pitchFamily="34" charset="-122"/>
                <a:ea typeface="微软雅黑" pitchFamily="34" charset="-122"/>
              </a:rPr>
              <a:t>成</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94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8561" y="2499014"/>
            <a:ext cx="4448175"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26385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4.3.2 </a:t>
            </a:r>
            <a:r>
              <a:rPr lang="zh-CN" altLang="en-US" sz="3200" dirty="0" smtClean="0">
                <a:latin typeface="微软雅黑" panose="020B0503020204020204" charset="-122"/>
                <a:ea typeface="微软雅黑" panose="020B0503020204020204" charset="-122"/>
              </a:rPr>
              <a:t>有</a:t>
            </a:r>
            <a:r>
              <a:rPr lang="zh-CN" altLang="en-US" sz="3200" dirty="0">
                <a:latin typeface="微软雅黑" panose="020B0503020204020204" charset="-122"/>
                <a:ea typeface="微软雅黑" panose="020B0503020204020204" charset="-122"/>
              </a:rPr>
              <a:t>鞍点二人有限零和对策模型</a:t>
            </a:r>
          </a:p>
        </p:txBody>
      </p:sp>
      <p:sp>
        <p:nvSpPr>
          <p:cNvPr id="3" name="副标题 2"/>
          <p:cNvSpPr>
            <a:spLocks noGrp="1"/>
          </p:cNvSpPr>
          <p:nvPr>
            <p:ph type="subTitle" idx="1"/>
          </p:nvPr>
        </p:nvSpPr>
        <p:spPr>
          <a:xfrm>
            <a:off x="1294011" y="2081183"/>
            <a:ext cx="9546903" cy="4438261"/>
          </a:xfrm>
        </p:spPr>
        <p:txBody>
          <a:bodyPr>
            <a:noAutofit/>
          </a:bodyPr>
          <a:lstStyle/>
          <a:p>
            <a:pPr indent="457200" algn="l" fontAlgn="auto">
              <a:lnSpc>
                <a:spcPct val="140000"/>
              </a:lnSpc>
            </a:pPr>
            <a:r>
              <a:rPr lang="en-US" altLang="zh-CN" dirty="0">
                <a:latin typeface="微软雅黑" pitchFamily="34" charset="-122"/>
                <a:ea typeface="微软雅黑" pitchFamily="34" charset="-122"/>
              </a:rPr>
              <a:t>3.</a:t>
            </a:r>
            <a:r>
              <a:rPr lang="zh-CN" altLang="en-US" b="1" dirty="0">
                <a:latin typeface="微软雅黑" pitchFamily="34" charset="-122"/>
                <a:ea typeface="微软雅黑" pitchFamily="34" charset="-122"/>
              </a:rPr>
              <a:t>求解</a:t>
            </a:r>
            <a:r>
              <a:rPr lang="zh-CN" altLang="en-US" b="1" dirty="0" smtClean="0">
                <a:latin typeface="微软雅黑" pitchFamily="34" charset="-122"/>
                <a:ea typeface="微软雅黑" pitchFamily="34" charset="-122"/>
              </a:rPr>
              <a:t>原则</a:t>
            </a:r>
            <a:endParaRPr lang="en-US" altLang="zh-CN"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局中人在公开对策的前提下，利用稳妥性原则</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最小最大原则</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，即都从最坏处着想，在最坏的环境中争取最好的结果</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①对</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而言是最小最大原则</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从赢得矩阵每行元素中取最小数，再从这些最小数</a:t>
            </a:r>
            <a:r>
              <a:rPr lang="zh-CN" altLang="en-US" dirty="0" smtClean="0">
                <a:latin typeface="微软雅黑" pitchFamily="34" charset="-122"/>
                <a:ea typeface="微软雅黑" pitchFamily="34" charset="-122"/>
              </a:rPr>
              <a:t>中取</a:t>
            </a:r>
            <a:r>
              <a:rPr lang="zh-CN" altLang="en-US" dirty="0">
                <a:latin typeface="微软雅黑" pitchFamily="34" charset="-122"/>
                <a:ea typeface="微软雅黑" pitchFamily="34" charset="-122"/>
              </a:rPr>
              <a:t>最大数，</a:t>
            </a:r>
            <a:r>
              <a:rPr lang="zh-CN" altLang="en-US" dirty="0" smtClean="0">
                <a:latin typeface="微软雅黑" pitchFamily="34" charset="-122"/>
                <a:ea typeface="微软雅黑" pitchFamily="34" charset="-122"/>
              </a:rPr>
              <a:t>得</a:t>
            </a:r>
            <a:endParaRPr lang="en-US" altLang="zh-CN" dirty="0">
              <a:latin typeface="微软雅黑" pitchFamily="34" charset="-122"/>
              <a:ea typeface="微软雅黑" pitchFamily="34" charset="-122"/>
            </a:endParaRPr>
          </a:p>
          <a:p>
            <a:pPr indent="457200" algn="l" fontAlgn="auto">
              <a:lnSpc>
                <a:spcPct val="140000"/>
              </a:lnSpc>
            </a:pPr>
            <a:r>
              <a:rPr lang="en-US" altLang="zh-CN" dirty="0">
                <a:latin typeface="微软雅黑" pitchFamily="34" charset="-122"/>
                <a:ea typeface="微软雅黑" pitchFamily="34" charset="-122"/>
              </a:rPr>
              <a:t>②</a:t>
            </a:r>
            <a:r>
              <a:rPr lang="zh-CN" altLang="en-US" dirty="0">
                <a:latin typeface="微软雅黑" pitchFamily="34" charset="-122"/>
                <a:ea typeface="微软雅黑" pitchFamily="34" charset="-122"/>
              </a:rPr>
              <a:t>对</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而言是最大最小原则</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从赢得矩阵每列元素中取最大数，再从这些最大数</a:t>
            </a:r>
            <a:r>
              <a:rPr lang="zh-CN" altLang="en-US" dirty="0" smtClean="0">
                <a:latin typeface="微软雅黑" pitchFamily="34" charset="-122"/>
                <a:ea typeface="微软雅黑" pitchFamily="34" charset="-122"/>
              </a:rPr>
              <a:t>中取</a:t>
            </a:r>
            <a:r>
              <a:rPr lang="zh-CN" altLang="en-US" dirty="0">
                <a:latin typeface="微软雅黑" pitchFamily="34" charset="-122"/>
                <a:ea typeface="微软雅黑" pitchFamily="34" charset="-122"/>
              </a:rPr>
              <a:t>最小数，得</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048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833" y="4491904"/>
            <a:ext cx="24098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2978" y="5648325"/>
            <a:ext cx="23717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7165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061808" y="650380"/>
            <a:ext cx="1532327" cy="1528413"/>
            <a:chOff x="9356601" y="130557"/>
            <a:chExt cx="1335346" cy="1331936"/>
          </a:xfrm>
        </p:grpSpPr>
        <p:sp>
          <p:nvSpPr>
            <p:cNvPr id="4" name="椭圆 3"/>
            <p:cNvSpPr/>
            <p:nvPr/>
          </p:nvSpPr>
          <p:spPr>
            <a:xfrm>
              <a:off x="9356601" y="130557"/>
              <a:ext cx="1331936" cy="1331936"/>
            </a:xfrm>
            <a:prstGeom prst="ellipse">
              <a:avLst/>
            </a:prstGeom>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6" name="TextBox 145"/>
            <p:cNvSpPr txBox="1"/>
            <p:nvPr/>
          </p:nvSpPr>
          <p:spPr>
            <a:xfrm>
              <a:off x="9428446" y="504136"/>
              <a:ext cx="1189310" cy="562225"/>
            </a:xfrm>
            <a:prstGeom prst="rect">
              <a:avLst/>
            </a:prstGeom>
            <a:noFill/>
          </p:spPr>
          <p:txBody>
            <a:bodyPr wrap="square" rtlCol="0">
              <a:spAutoFit/>
            </a:bodyPr>
            <a:lstStyle/>
            <a:p>
              <a:pPr algn="ctr"/>
              <a:r>
                <a:rPr lang="zh-CN" altLang="en-US" sz="3600" b="1" dirty="0">
                  <a:solidFill>
                    <a:schemeClr val="bg1"/>
                  </a:solidFill>
                  <a:latin typeface="微软雅黑" panose="020B0503020204020204" charset="-122"/>
                  <a:ea typeface="微软雅黑" panose="020B0503020204020204" charset="-122"/>
                </a:rPr>
                <a:t>目录</a:t>
              </a:r>
            </a:p>
          </p:txBody>
        </p:sp>
        <p:sp>
          <p:nvSpPr>
            <p:cNvPr id="147" name="TextBox 146"/>
            <p:cNvSpPr txBox="1"/>
            <p:nvPr/>
          </p:nvSpPr>
          <p:spPr>
            <a:xfrm>
              <a:off x="9428139" y="981481"/>
              <a:ext cx="1263808" cy="276132"/>
            </a:xfrm>
            <a:prstGeom prst="rect">
              <a:avLst/>
            </a:prstGeom>
            <a:noFill/>
          </p:spPr>
          <p:txBody>
            <a:bodyPr wrap="square" rtlCol="0">
              <a:spAutoFit/>
            </a:bodyPr>
            <a:lstStyle/>
            <a:p>
              <a:pPr algn="ctr"/>
              <a:r>
                <a:rPr lang="en-US" altLang="zh-CN" sz="1465" dirty="0">
                  <a:solidFill>
                    <a:schemeClr val="bg1"/>
                  </a:solidFill>
                  <a:latin typeface="微软雅黑" panose="020B0503020204020204" charset="-122"/>
                  <a:ea typeface="微软雅黑" panose="020B0503020204020204" charset="-122"/>
                </a:rPr>
                <a:t>CONTENTS</a:t>
              </a:r>
              <a:endParaRPr lang="zh-CN" altLang="en-US" sz="1465" dirty="0">
                <a:solidFill>
                  <a:schemeClr val="bg1"/>
                </a:solidFill>
                <a:latin typeface="微软雅黑" panose="020B0503020204020204" charset="-122"/>
                <a:ea typeface="微软雅黑" panose="020B0503020204020204" charset="-122"/>
              </a:endParaRPr>
            </a:p>
          </p:txBody>
        </p:sp>
      </p:grpSp>
      <p:sp>
        <p:nvSpPr>
          <p:cNvPr id="9" name="Freeform 5"/>
          <p:cNvSpPr/>
          <p:nvPr/>
        </p:nvSpPr>
        <p:spPr bwMode="auto">
          <a:xfrm>
            <a:off x="3176" y="3017035"/>
            <a:ext cx="12188825" cy="1446568"/>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2222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44" name="矩形 30"/>
          <p:cNvSpPr>
            <a:spLocks noChangeArrowheads="1"/>
          </p:cNvSpPr>
          <p:nvPr/>
        </p:nvSpPr>
        <p:spPr bwMode="auto">
          <a:xfrm>
            <a:off x="727075" y="4845050"/>
            <a:ext cx="1721485" cy="86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scene3d>
              <a:camera prst="orthographicFront"/>
              <a:lightRig rig="threePt" dir="t"/>
            </a:scene3d>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r>
              <a:rPr lang="zh-CN" altLang="en-US" sz="2400" b="1" dirty="0" smtClean="0">
                <a:ln/>
                <a:solidFill>
                  <a:schemeClr val="tx1"/>
                </a:solidFill>
                <a:effectLst>
                  <a:outerShdw blurRad="38100" dist="19050" dir="2700000" algn="tl" rotWithShape="0">
                    <a:schemeClr val="dk1">
                      <a:alpha val="40000"/>
                    </a:schemeClr>
                  </a:outerShdw>
                </a:effectLst>
                <a:sym typeface="微软雅黑" panose="020B0503020204020204" charset="-122"/>
              </a:rPr>
              <a:t>背景与问题引入</a:t>
            </a:r>
            <a:endParaRPr lang="zh-CN" altLang="en-US" sz="2400" b="1" dirty="0">
              <a:ln/>
              <a:solidFill>
                <a:schemeClr val="tx1"/>
              </a:solidFill>
              <a:effectLst>
                <a:outerShdw blurRad="38100" dist="19050" dir="2700000" algn="tl" rotWithShape="0">
                  <a:schemeClr val="dk1">
                    <a:alpha val="40000"/>
                  </a:schemeClr>
                </a:outerShdw>
              </a:effectLst>
              <a:sym typeface="微软雅黑" panose="020B0503020204020204" charset="-122"/>
            </a:endParaRPr>
          </a:p>
        </p:txBody>
      </p:sp>
      <p:sp>
        <p:nvSpPr>
          <p:cNvPr id="45" name="矩形 68"/>
          <p:cNvSpPr>
            <a:spLocks noChangeArrowheads="1"/>
          </p:cNvSpPr>
          <p:nvPr/>
        </p:nvSpPr>
        <p:spPr bwMode="auto">
          <a:xfrm>
            <a:off x="6950656" y="2037620"/>
            <a:ext cx="2092243"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r>
              <a:rPr lang="zh-CN" altLang="en-US" sz="2400" b="1" dirty="0">
                <a:ln/>
                <a:solidFill>
                  <a:schemeClr val="tx1"/>
                </a:solidFill>
                <a:effectLst>
                  <a:outerShdw blurRad="38100" dist="19050" dir="2700000" algn="tl" rotWithShape="0">
                    <a:schemeClr val="dk1">
                      <a:alpha val="40000"/>
                    </a:schemeClr>
                  </a:outerShdw>
                </a:effectLst>
                <a:sym typeface="微软雅黑" panose="020B0503020204020204" charset="-122"/>
              </a:rPr>
              <a:t>建模方法</a:t>
            </a:r>
          </a:p>
        </p:txBody>
      </p:sp>
      <p:sp>
        <p:nvSpPr>
          <p:cNvPr id="46" name="矩形 64"/>
          <p:cNvSpPr>
            <a:spLocks noChangeArrowheads="1"/>
          </p:cNvSpPr>
          <p:nvPr/>
        </p:nvSpPr>
        <p:spPr bwMode="auto">
          <a:xfrm>
            <a:off x="2692603" y="3153440"/>
            <a:ext cx="2068801"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r>
              <a:rPr lang="zh-CN" altLang="en-US" sz="2400" b="1" dirty="0" smtClean="0">
                <a:ln/>
                <a:solidFill>
                  <a:schemeClr val="tx1"/>
                </a:solidFill>
                <a:effectLst>
                  <a:outerShdw blurRad="38100" dist="19050" dir="2700000" algn="tl" rotWithShape="0">
                    <a:schemeClr val="dk1">
                      <a:alpha val="40000"/>
                    </a:schemeClr>
                  </a:outerShdw>
                </a:effectLst>
                <a:sym typeface="微软雅黑" panose="020B0503020204020204" charset="-122"/>
              </a:rPr>
              <a:t>基本概念</a:t>
            </a:r>
            <a:endParaRPr lang="zh-CN" altLang="en-US" sz="2400" b="1" dirty="0">
              <a:ln/>
              <a:solidFill>
                <a:schemeClr val="tx1"/>
              </a:solidFill>
              <a:effectLst>
                <a:outerShdw blurRad="38100" dist="19050" dir="2700000" algn="tl" rotWithShape="0">
                  <a:schemeClr val="dk1">
                    <a:alpha val="40000"/>
                  </a:schemeClr>
                </a:outerShdw>
              </a:effectLst>
              <a:sym typeface="微软雅黑" panose="020B0503020204020204" charset="-122"/>
            </a:endParaRPr>
          </a:p>
        </p:txBody>
      </p:sp>
      <p:sp>
        <p:nvSpPr>
          <p:cNvPr id="47" name="矩形 66"/>
          <p:cNvSpPr>
            <a:spLocks noChangeArrowheads="1"/>
          </p:cNvSpPr>
          <p:nvPr/>
        </p:nvSpPr>
        <p:spPr bwMode="auto">
          <a:xfrm>
            <a:off x="4504553" y="4375957"/>
            <a:ext cx="2700245"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spcBef>
                <a:spcPct val="0"/>
              </a:spcBef>
              <a:buNone/>
            </a:pPr>
            <a:r>
              <a:rPr lang="zh-CN" altLang="en-US" sz="2400" b="1" dirty="0" smtClean="0">
                <a:ln/>
                <a:solidFill>
                  <a:schemeClr val="tx1"/>
                </a:solidFill>
                <a:effectLst>
                  <a:outerShdw blurRad="38100" dist="19050" dir="2700000" algn="tl" rotWithShape="0">
                    <a:schemeClr val="dk1">
                      <a:alpha val="40000"/>
                    </a:schemeClr>
                  </a:outerShdw>
                </a:effectLst>
                <a:sym typeface="微软雅黑" panose="020B0503020204020204" charset="-122"/>
              </a:rPr>
              <a:t>对策模型</a:t>
            </a:r>
            <a:endParaRPr lang="zh-CN" altLang="en-US" sz="2400" b="1" dirty="0">
              <a:ln/>
              <a:solidFill>
                <a:schemeClr val="tx1"/>
              </a:solidFill>
              <a:effectLst>
                <a:outerShdw blurRad="38100" dist="19050" dir="2700000" algn="tl" rotWithShape="0">
                  <a:schemeClr val="dk1">
                    <a:alpha val="40000"/>
                  </a:schemeClr>
                </a:outerShdw>
              </a:effectLst>
              <a:sym typeface="微软雅黑" panose="020B0503020204020204" charset="-122"/>
            </a:endParaRPr>
          </a:p>
        </p:txBody>
      </p:sp>
      <p:grpSp>
        <p:nvGrpSpPr>
          <p:cNvPr id="48" name="组合 47"/>
          <p:cNvGrpSpPr/>
          <p:nvPr/>
        </p:nvGrpSpPr>
        <p:grpSpPr>
          <a:xfrm>
            <a:off x="1088011" y="3675719"/>
            <a:ext cx="999564" cy="1001764"/>
            <a:chOff x="3437020" y="1033173"/>
            <a:chExt cx="863676" cy="865577"/>
          </a:xfrm>
        </p:grpSpPr>
        <p:sp>
          <p:nvSpPr>
            <p:cNvPr id="49" name="椭圆 18"/>
            <p:cNvSpPr>
              <a:spLocks noChangeArrowheads="1"/>
            </p:cNvSpPr>
            <p:nvPr/>
          </p:nvSpPr>
          <p:spPr bwMode="auto">
            <a:xfrm>
              <a:off x="3437020" y="1033173"/>
              <a:ext cx="863676" cy="865577"/>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pic>
          <p:nvPicPr>
            <p:cNvPr id="50" name="图片 4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51" name="矩形 68"/>
          <p:cNvSpPr>
            <a:spLocks noChangeArrowheads="1"/>
          </p:cNvSpPr>
          <p:nvPr/>
        </p:nvSpPr>
        <p:spPr bwMode="auto">
          <a:xfrm>
            <a:off x="9040449" y="4141043"/>
            <a:ext cx="2651547"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r>
              <a:rPr lang="zh-CN" altLang="en-US" sz="2400" b="1" dirty="0">
                <a:ln/>
                <a:solidFill>
                  <a:schemeClr val="tx1"/>
                </a:solidFill>
                <a:effectLst>
                  <a:outerShdw blurRad="38100" dist="19050" dir="2700000" algn="tl" rotWithShape="0">
                    <a:schemeClr val="dk1">
                      <a:alpha val="40000"/>
                    </a:schemeClr>
                  </a:outerShdw>
                </a:effectLst>
                <a:sym typeface="微软雅黑" panose="020B0503020204020204" charset="-122"/>
              </a:rPr>
              <a:t>案例分析</a:t>
            </a:r>
          </a:p>
        </p:txBody>
      </p:sp>
      <p:grpSp>
        <p:nvGrpSpPr>
          <p:cNvPr id="52" name="组合 51"/>
          <p:cNvGrpSpPr/>
          <p:nvPr/>
        </p:nvGrpSpPr>
        <p:grpSpPr>
          <a:xfrm>
            <a:off x="3240691" y="3843013"/>
            <a:ext cx="999564" cy="1001764"/>
            <a:chOff x="3437020" y="2074814"/>
            <a:chExt cx="863676" cy="865577"/>
          </a:xfrm>
        </p:grpSpPr>
        <p:sp>
          <p:nvSpPr>
            <p:cNvPr id="53" name="椭圆 19"/>
            <p:cNvSpPr>
              <a:spLocks noChangeArrowheads="1"/>
            </p:cNvSpPr>
            <p:nvPr/>
          </p:nvSpPr>
          <p:spPr bwMode="auto">
            <a:xfrm>
              <a:off x="3437020" y="2074814"/>
              <a:ext cx="863676" cy="865577"/>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pic>
          <p:nvPicPr>
            <p:cNvPr id="54" name="图片 5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grpSp>
        <p:nvGrpSpPr>
          <p:cNvPr id="55" name="组合 54"/>
          <p:cNvGrpSpPr/>
          <p:nvPr/>
        </p:nvGrpSpPr>
        <p:grpSpPr>
          <a:xfrm>
            <a:off x="5316872" y="3137515"/>
            <a:ext cx="999564" cy="999925"/>
            <a:chOff x="3437020" y="3157655"/>
            <a:chExt cx="863676" cy="863988"/>
          </a:xfrm>
        </p:grpSpPr>
        <p:sp>
          <p:nvSpPr>
            <p:cNvPr id="56" name="椭圆 20"/>
            <p:cNvSpPr>
              <a:spLocks noChangeArrowheads="1"/>
            </p:cNvSpPr>
            <p:nvPr/>
          </p:nvSpPr>
          <p:spPr bwMode="auto">
            <a:xfrm>
              <a:off x="3437020" y="3157655"/>
              <a:ext cx="863676" cy="863988"/>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grpSp>
          <p:nvGrpSpPr>
            <p:cNvPr id="57" name="组合 56"/>
            <p:cNvGrpSpPr/>
            <p:nvPr/>
          </p:nvGrpSpPr>
          <p:grpSpPr>
            <a:xfrm>
              <a:off x="3603965" y="3301680"/>
              <a:ext cx="519264" cy="531742"/>
              <a:chOff x="9901114" y="2870043"/>
              <a:chExt cx="1094967" cy="1121279"/>
            </a:xfrm>
          </p:grpSpPr>
          <p:sp>
            <p:nvSpPr>
              <p:cNvPr id="58"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59"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60"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61"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62" name="Freeform 9"/>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grpSp>
      </p:grpSp>
      <p:grpSp>
        <p:nvGrpSpPr>
          <p:cNvPr id="63" name="组合 62"/>
          <p:cNvGrpSpPr/>
          <p:nvPr/>
        </p:nvGrpSpPr>
        <p:grpSpPr>
          <a:xfrm>
            <a:off x="7529563" y="2650283"/>
            <a:ext cx="999564" cy="1001763"/>
            <a:chOff x="3437020" y="4201727"/>
            <a:chExt cx="863676" cy="865576"/>
          </a:xfrm>
        </p:grpSpPr>
        <p:sp>
          <p:nvSpPr>
            <p:cNvPr id="64" name="椭圆 21"/>
            <p:cNvSpPr>
              <a:spLocks noChangeArrowheads="1"/>
            </p:cNvSpPr>
            <p:nvPr/>
          </p:nvSpPr>
          <p:spPr bwMode="auto">
            <a:xfrm>
              <a:off x="3437020" y="4201727"/>
              <a:ext cx="863676" cy="865576"/>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grpSp>
          <p:nvGrpSpPr>
            <p:cNvPr id="65" name="Group 4"/>
            <p:cNvGrpSpPr>
              <a:grpSpLocks noChangeAspect="1"/>
            </p:cNvGrpSpPr>
            <p:nvPr/>
          </p:nvGrpSpPr>
          <p:grpSpPr bwMode="auto">
            <a:xfrm>
              <a:off x="3626902" y="4339091"/>
              <a:ext cx="476560" cy="578496"/>
              <a:chOff x="2694" y="1931"/>
              <a:chExt cx="374" cy="454"/>
            </a:xfrm>
            <a:solidFill>
              <a:schemeClr val="bg1"/>
            </a:solidFill>
          </p:grpSpPr>
          <p:sp>
            <p:nvSpPr>
              <p:cNvPr id="66"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sp>
            <p:nvSpPr>
              <p:cNvPr id="67"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sp>
            <p:nvSpPr>
              <p:cNvPr id="68"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sp>
            <p:nvSpPr>
              <p:cNvPr id="69"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sp>
            <p:nvSpPr>
              <p:cNvPr id="70"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sp>
            <p:nvSpPr>
              <p:cNvPr id="71"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sp>
            <p:nvSpPr>
              <p:cNvPr id="72"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grpSp>
      </p:grpSp>
      <p:grpSp>
        <p:nvGrpSpPr>
          <p:cNvPr id="73" name="组合 72"/>
          <p:cNvGrpSpPr/>
          <p:nvPr/>
        </p:nvGrpSpPr>
        <p:grpSpPr>
          <a:xfrm>
            <a:off x="9858481" y="2882545"/>
            <a:ext cx="999564" cy="1001763"/>
            <a:chOff x="3437020" y="5246272"/>
            <a:chExt cx="863676" cy="865576"/>
          </a:xfrm>
        </p:grpSpPr>
        <p:sp>
          <p:nvSpPr>
            <p:cNvPr id="74" name="椭圆 21"/>
            <p:cNvSpPr>
              <a:spLocks noChangeArrowheads="1"/>
            </p:cNvSpPr>
            <p:nvPr/>
          </p:nvSpPr>
          <p:spPr bwMode="auto">
            <a:xfrm>
              <a:off x="3437020" y="5246272"/>
              <a:ext cx="863676" cy="865576"/>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sp>
          <p:nvSpPr>
            <p:cNvPr id="75" name="Freeform 9"/>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121920" tIns="60960" rIns="121920" bIns="60960" numCol="1" anchor="t" anchorCtr="0" compatLnSpc="1"/>
            <a:lstStyle/>
            <a:p>
              <a:endParaRPr lang="zh-CN" altLang="en-US" sz="2400"/>
            </a:p>
          </p:txBody>
        </p:sp>
      </p:grpSp>
      <p:pic>
        <p:nvPicPr>
          <p:cNvPr id="2" name="Picture 21"/>
          <p:cNvPicPr>
            <a:picLocks noChangeAspect="1" noChangeArrowheads="1"/>
          </p:cNvPicPr>
          <p:nvPr/>
        </p:nvPicPr>
        <p:blipFill>
          <a:blip r:embed="rId5" cstate="print"/>
          <a:srcRect/>
          <a:stretch>
            <a:fillRect/>
          </a:stretch>
        </p:blipFill>
        <p:spPr bwMode="auto">
          <a:xfrm>
            <a:off x="-1" y="6186805"/>
            <a:ext cx="12192001" cy="666751"/>
          </a:xfrm>
          <a:prstGeom prst="rect">
            <a:avLst/>
          </a:prstGeom>
          <a:noFill/>
          <a:ln w="9525" algn="ctr">
            <a:noFill/>
            <a:miter lim="800000"/>
            <a:headEnd/>
            <a:tailEnd/>
          </a:ln>
        </p:spPr>
      </p:pic>
      <p:sp>
        <p:nvSpPr>
          <p:cNvPr id="10" name="TextBox 17"/>
          <p:cNvSpPr txBox="1"/>
          <p:nvPr/>
        </p:nvSpPr>
        <p:spPr>
          <a:xfrm>
            <a:off x="9753860" y="6290456"/>
            <a:ext cx="2145323" cy="429895"/>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6" name="图片 5" descr="屏幕剪辑"/>
          <p:cNvPicPr>
            <a:picLocks noChangeAspect="1"/>
          </p:cNvPicPr>
          <p:nvPr/>
        </p:nvPicPr>
        <p:blipFill>
          <a:blip r:embed="rId6">
            <a:extLst>
              <a:ext uri="{BEBA8EAE-BF5A-486C-A8C5-ECC9F3942E4B}">
                <a14:imgProps xmlns:a14="http://schemas.microsoft.com/office/drawing/2010/main">
                  <a14:imgLayer r:embed="rId7">
                    <a14:imgEffect>
                      <a14:sharpenSoften amount="3000"/>
                    </a14:imgEffect>
                  </a14:imgLayer>
                </a14:imgProps>
              </a:ext>
              <a:ext uri="{28A0092B-C50C-407E-A947-70E740481C1C}">
                <a14:useLocalDpi xmlns:a14="http://schemas.microsoft.com/office/drawing/2010/main" val="0"/>
              </a:ext>
            </a:extLst>
          </a:blip>
          <a:stretch>
            <a:fillRect/>
          </a:stretch>
        </p:blipFill>
        <p:spPr>
          <a:xfrm>
            <a:off x="3175" y="5927"/>
            <a:ext cx="3853180" cy="1401445"/>
          </a:xfrm>
          <a:prstGeom prst="rect">
            <a:avLst/>
          </a:prstGeom>
          <a:effectLst>
            <a:outerShdw blurRad="50800" dist="50800" dir="5400000" algn="ctr" rotWithShape="0">
              <a:srgbClr val="000000">
                <a:alpha val="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par>
                          <p:cTn id="13" fill="hold">
                            <p:stCondLst>
                              <p:cond delay="1500"/>
                            </p:stCondLst>
                            <p:childTnLst>
                              <p:par>
                                <p:cTn id="14" presetID="2" presetClass="entr" presetSubtype="1"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ppt_x"/>
                                          </p:val>
                                        </p:tav>
                                        <p:tav tm="100000">
                                          <p:val>
                                            <p:strVal val="#ppt_x"/>
                                          </p:val>
                                        </p:tav>
                                      </p:tavLst>
                                    </p:anim>
                                    <p:anim calcmode="lin" valueType="num">
                                      <p:cBhvr additive="base">
                                        <p:cTn id="17" dur="500" fill="hold"/>
                                        <p:tgtEl>
                                          <p:spTgt spid="48"/>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left)">
                                      <p:cBhvr>
                                        <p:cTn id="21" dur="500"/>
                                        <p:tgtEl>
                                          <p:spTgt spid="44"/>
                                        </p:tgtEl>
                                      </p:cBhvr>
                                    </p:animEffect>
                                  </p:childTnLst>
                                </p:cTn>
                              </p:par>
                            </p:childTnLst>
                          </p:cTn>
                        </p:par>
                        <p:par>
                          <p:cTn id="22" fill="hold">
                            <p:stCondLst>
                              <p:cond delay="2500"/>
                            </p:stCondLst>
                            <p:childTnLst>
                              <p:par>
                                <p:cTn id="23" presetID="2" presetClass="entr" presetSubtype="1"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500" fill="hold"/>
                                        <p:tgtEl>
                                          <p:spTgt spid="52"/>
                                        </p:tgtEl>
                                        <p:attrNameLst>
                                          <p:attrName>ppt_x</p:attrName>
                                        </p:attrNameLst>
                                      </p:cBhvr>
                                      <p:tavLst>
                                        <p:tav tm="0">
                                          <p:val>
                                            <p:strVal val="#ppt_x"/>
                                          </p:val>
                                        </p:tav>
                                        <p:tav tm="100000">
                                          <p:val>
                                            <p:strVal val="#ppt_x"/>
                                          </p:val>
                                        </p:tav>
                                      </p:tavLst>
                                    </p:anim>
                                    <p:anim calcmode="lin" valueType="num">
                                      <p:cBhvr additive="base">
                                        <p:cTn id="26" dur="500" fill="hold"/>
                                        <p:tgtEl>
                                          <p:spTgt spid="52"/>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left)">
                                      <p:cBhvr>
                                        <p:cTn id="30" dur="500"/>
                                        <p:tgtEl>
                                          <p:spTgt spid="46"/>
                                        </p:tgtEl>
                                      </p:cBhvr>
                                    </p:animEffect>
                                  </p:childTnLst>
                                </p:cTn>
                              </p:par>
                            </p:childTnLst>
                          </p:cTn>
                        </p:par>
                        <p:par>
                          <p:cTn id="31" fill="hold">
                            <p:stCondLst>
                              <p:cond delay="3500"/>
                            </p:stCondLst>
                            <p:childTnLst>
                              <p:par>
                                <p:cTn id="32" presetID="2" presetClass="entr" presetSubtype="1" fill="hold" nodeType="afterEffect">
                                  <p:stCondLst>
                                    <p:cond delay="0"/>
                                  </p:stCondLst>
                                  <p:childTnLst>
                                    <p:set>
                                      <p:cBhvr>
                                        <p:cTn id="33" dur="1" fill="hold">
                                          <p:stCondLst>
                                            <p:cond delay="0"/>
                                          </p:stCondLst>
                                        </p:cTn>
                                        <p:tgtEl>
                                          <p:spTgt spid="55"/>
                                        </p:tgtEl>
                                        <p:attrNameLst>
                                          <p:attrName>style.visibility</p:attrName>
                                        </p:attrNameLst>
                                      </p:cBhvr>
                                      <p:to>
                                        <p:strVal val="visible"/>
                                      </p:to>
                                    </p:set>
                                    <p:anim calcmode="lin" valueType="num">
                                      <p:cBhvr additive="base">
                                        <p:cTn id="34" dur="500" fill="hold"/>
                                        <p:tgtEl>
                                          <p:spTgt spid="55"/>
                                        </p:tgtEl>
                                        <p:attrNameLst>
                                          <p:attrName>ppt_x</p:attrName>
                                        </p:attrNameLst>
                                      </p:cBhvr>
                                      <p:tavLst>
                                        <p:tav tm="0">
                                          <p:val>
                                            <p:strVal val="#ppt_x"/>
                                          </p:val>
                                        </p:tav>
                                        <p:tav tm="100000">
                                          <p:val>
                                            <p:strVal val="#ppt_x"/>
                                          </p:val>
                                        </p:tav>
                                      </p:tavLst>
                                    </p:anim>
                                    <p:anim calcmode="lin" valueType="num">
                                      <p:cBhvr additive="base">
                                        <p:cTn id="35" dur="500" fill="hold"/>
                                        <p:tgtEl>
                                          <p:spTgt spid="55"/>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500"/>
                                        <p:tgtEl>
                                          <p:spTgt spid="47"/>
                                        </p:tgtEl>
                                      </p:cBhvr>
                                    </p:animEffect>
                                  </p:childTnLst>
                                </p:cTn>
                              </p:par>
                            </p:childTnLst>
                          </p:cTn>
                        </p:par>
                        <p:par>
                          <p:cTn id="40" fill="hold">
                            <p:stCondLst>
                              <p:cond delay="4500"/>
                            </p:stCondLst>
                            <p:childTnLst>
                              <p:par>
                                <p:cTn id="41" presetID="2" presetClass="entr" presetSubtype="1" fill="hold" nodeType="after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additive="base">
                                        <p:cTn id="43" dur="500" fill="hold"/>
                                        <p:tgtEl>
                                          <p:spTgt spid="63"/>
                                        </p:tgtEl>
                                        <p:attrNameLst>
                                          <p:attrName>ppt_x</p:attrName>
                                        </p:attrNameLst>
                                      </p:cBhvr>
                                      <p:tavLst>
                                        <p:tav tm="0">
                                          <p:val>
                                            <p:strVal val="#ppt_x"/>
                                          </p:val>
                                        </p:tav>
                                        <p:tav tm="100000">
                                          <p:val>
                                            <p:strVal val="#ppt_x"/>
                                          </p:val>
                                        </p:tav>
                                      </p:tavLst>
                                    </p:anim>
                                    <p:anim calcmode="lin" valueType="num">
                                      <p:cBhvr additive="base">
                                        <p:cTn id="44" dur="500" fill="hold"/>
                                        <p:tgtEl>
                                          <p:spTgt spid="63"/>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wipe(left)">
                                      <p:cBhvr>
                                        <p:cTn id="48" dur="500"/>
                                        <p:tgtEl>
                                          <p:spTgt spid="45"/>
                                        </p:tgtEl>
                                      </p:cBhvr>
                                    </p:animEffect>
                                  </p:childTnLst>
                                </p:cTn>
                              </p:par>
                            </p:childTnLst>
                          </p:cTn>
                        </p:par>
                        <p:par>
                          <p:cTn id="49" fill="hold">
                            <p:stCondLst>
                              <p:cond delay="5500"/>
                            </p:stCondLst>
                            <p:childTnLst>
                              <p:par>
                                <p:cTn id="50" presetID="2" presetClass="entr" presetSubtype="1"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 calcmode="lin" valueType="num">
                                      <p:cBhvr additive="base">
                                        <p:cTn id="52" dur="500" fill="hold"/>
                                        <p:tgtEl>
                                          <p:spTgt spid="73"/>
                                        </p:tgtEl>
                                        <p:attrNameLst>
                                          <p:attrName>ppt_x</p:attrName>
                                        </p:attrNameLst>
                                      </p:cBhvr>
                                      <p:tavLst>
                                        <p:tav tm="0">
                                          <p:val>
                                            <p:strVal val="#ppt_x"/>
                                          </p:val>
                                        </p:tav>
                                        <p:tav tm="100000">
                                          <p:val>
                                            <p:strVal val="#ppt_x"/>
                                          </p:val>
                                        </p:tav>
                                      </p:tavLst>
                                    </p:anim>
                                    <p:anim calcmode="lin" valueType="num">
                                      <p:cBhvr additive="base">
                                        <p:cTn id="53" dur="500" fill="hold"/>
                                        <p:tgtEl>
                                          <p:spTgt spid="73"/>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wipe(left)">
                                      <p:cBhvr>
                                        <p:cTn id="5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44" grpId="0"/>
      <p:bldP spid="45" grpId="0"/>
      <p:bldP spid="46" grpId="0"/>
      <p:bldP spid="47" grpId="0"/>
      <p:bldP spid="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4.3.2 </a:t>
            </a:r>
            <a:r>
              <a:rPr lang="zh-CN" altLang="en-US" sz="3200" dirty="0" smtClean="0">
                <a:latin typeface="微软雅黑" panose="020B0503020204020204" charset="-122"/>
                <a:ea typeface="微软雅黑" panose="020B0503020204020204" charset="-122"/>
              </a:rPr>
              <a:t>有</a:t>
            </a:r>
            <a:r>
              <a:rPr lang="zh-CN" altLang="en-US" sz="3200" dirty="0">
                <a:latin typeface="微软雅黑" panose="020B0503020204020204" charset="-122"/>
                <a:ea typeface="微软雅黑" panose="020B0503020204020204" charset="-122"/>
              </a:rPr>
              <a:t>鞍点二人有限零和对策模型</a:t>
            </a:r>
          </a:p>
        </p:txBody>
      </p:sp>
      <p:sp>
        <p:nvSpPr>
          <p:cNvPr id="3" name="副标题 2"/>
          <p:cNvSpPr>
            <a:spLocks noGrp="1"/>
          </p:cNvSpPr>
          <p:nvPr>
            <p:ph type="subTitle" idx="1"/>
          </p:nvPr>
        </p:nvSpPr>
        <p:spPr>
          <a:xfrm>
            <a:off x="1294011" y="2081183"/>
            <a:ext cx="9546903"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注</a:t>
            </a:r>
            <a:r>
              <a:rPr lang="zh-CN" altLang="en-US" dirty="0" smtClean="0">
                <a:latin typeface="微软雅黑" pitchFamily="34" charset="-122"/>
                <a:ea typeface="微软雅黑" pitchFamily="34" charset="-122"/>
              </a:rPr>
              <a:t>：若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则</a:t>
            </a:r>
            <a:r>
              <a:rPr lang="zh-CN" altLang="en-US" dirty="0">
                <a:latin typeface="微软雅黑" pitchFamily="34" charset="-122"/>
                <a:ea typeface="微软雅黑" pitchFamily="34" charset="-122"/>
              </a:rPr>
              <a:t>稳妥原则实现</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为</a:t>
            </a:r>
            <a:r>
              <a:rPr lang="zh-CN" altLang="en-US" dirty="0">
                <a:latin typeface="微软雅黑" pitchFamily="34" charset="-122"/>
                <a:ea typeface="微软雅黑" pitchFamily="34" charset="-122"/>
              </a:rPr>
              <a:t>赢得矩阵的稳定值，即鞍点值</a:t>
            </a:r>
            <a:r>
              <a:rPr lang="zh-CN" altLang="en-US" dirty="0" smtClean="0">
                <a:latin typeface="微软雅黑" pitchFamily="34" charset="-122"/>
                <a:ea typeface="微软雅黑" pitchFamily="34" charset="-122"/>
              </a:rPr>
              <a:t>，对应</a:t>
            </a:r>
            <a:r>
              <a:rPr lang="zh-CN" altLang="en-US" dirty="0">
                <a:latin typeface="微软雅黑" pitchFamily="34" charset="-122"/>
                <a:ea typeface="微软雅黑" pitchFamily="34" charset="-122"/>
              </a:rPr>
              <a:t>的</a:t>
            </a:r>
            <a:r>
              <a:rPr lang="zh-CN" altLang="en-US" dirty="0" smtClean="0">
                <a:latin typeface="微软雅黑" pitchFamily="34" charset="-122"/>
                <a:ea typeface="微软雅黑" pitchFamily="34" charset="-122"/>
              </a:rPr>
              <a:t>纯策略</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为</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的最优纯策略，</a:t>
            </a:r>
            <a:r>
              <a:rPr lang="zh-CN" altLang="en-US" dirty="0" smtClean="0">
                <a:latin typeface="微软雅黑" pitchFamily="34" charset="-122"/>
                <a:ea typeface="微软雅黑" pitchFamily="34" charset="-122"/>
              </a:rPr>
              <a:t>局势        为</a:t>
            </a:r>
            <a:r>
              <a:rPr lang="zh-CN" altLang="en-US" dirty="0">
                <a:latin typeface="微软雅黑" pitchFamily="34" charset="-122"/>
                <a:ea typeface="微软雅黑" pitchFamily="34" charset="-122"/>
              </a:rPr>
              <a:t>最</a:t>
            </a:r>
            <a:r>
              <a:rPr lang="zh-CN" altLang="en-US" dirty="0" smtClean="0">
                <a:latin typeface="微软雅黑" pitchFamily="34" charset="-122"/>
                <a:ea typeface="微软雅黑" pitchFamily="34" charset="-122"/>
              </a:rPr>
              <a:t>优的</a:t>
            </a:r>
            <a:r>
              <a:rPr lang="zh-CN" altLang="en-US" dirty="0">
                <a:latin typeface="微软雅黑" pitchFamily="34" charset="-122"/>
                <a:ea typeface="微软雅黑" pitchFamily="34" charset="-122"/>
              </a:rPr>
              <a:t>策略解，所以我们得到判断矩阵对策在纯策略意义下有解的充要条件是：存在纯</a:t>
            </a:r>
            <a:r>
              <a:rPr lang="zh-CN" altLang="en-US" dirty="0" smtClean="0">
                <a:latin typeface="微软雅黑" pitchFamily="34" charset="-122"/>
                <a:ea typeface="微软雅黑" pitchFamily="34" charset="-122"/>
              </a:rPr>
              <a:t>局势</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使得</a:t>
            </a:r>
            <a:r>
              <a:rPr lang="zh-CN" altLang="en-US" dirty="0">
                <a:latin typeface="微软雅黑" pitchFamily="34" charset="-122"/>
                <a:ea typeface="微软雅黑" pitchFamily="34" charset="-122"/>
              </a:rPr>
              <a:t>对</a:t>
            </a:r>
            <a:r>
              <a:rPr lang="zh-CN" altLang="en-US" dirty="0" smtClean="0">
                <a:latin typeface="微软雅黑" pitchFamily="34" charset="-122"/>
                <a:ea typeface="微软雅黑" pitchFamily="34" charset="-122"/>
              </a:rPr>
              <a:t>一切</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均</a:t>
            </a:r>
            <a:r>
              <a:rPr lang="zh-CN" altLang="en-US" dirty="0">
                <a:latin typeface="微软雅黑" pitchFamily="34" charset="-122"/>
                <a:ea typeface="微软雅黑" pitchFamily="34" charset="-122"/>
              </a:rPr>
              <a:t>有</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150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1829" y="2165638"/>
            <a:ext cx="22288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3578" y="2213263"/>
            <a:ext cx="4191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5459" y="2658772"/>
            <a:ext cx="8001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21740" y="2693408"/>
            <a:ext cx="101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8393" y="3674052"/>
            <a:ext cx="101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1"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5787" y="4213513"/>
            <a:ext cx="5238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9662" y="4251179"/>
            <a:ext cx="32194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3"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95500" y="4678938"/>
            <a:ext cx="26670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91245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4.3.2 </a:t>
            </a:r>
            <a:r>
              <a:rPr lang="zh-CN" altLang="en-US" sz="3200" dirty="0" smtClean="0">
                <a:latin typeface="微软雅黑" panose="020B0503020204020204" charset="-122"/>
                <a:ea typeface="微软雅黑" panose="020B0503020204020204" charset="-122"/>
              </a:rPr>
              <a:t>有</a:t>
            </a:r>
            <a:r>
              <a:rPr lang="zh-CN" altLang="en-US" sz="3200" dirty="0">
                <a:latin typeface="微软雅黑" panose="020B0503020204020204" charset="-122"/>
                <a:ea typeface="微软雅黑" panose="020B0503020204020204" charset="-122"/>
              </a:rPr>
              <a:t>鞍点二人有限零和对策模型</a:t>
            </a:r>
          </a:p>
        </p:txBody>
      </p:sp>
      <p:sp>
        <p:nvSpPr>
          <p:cNvPr id="3" name="副标题 2"/>
          <p:cNvSpPr>
            <a:spLocks noGrp="1"/>
          </p:cNvSpPr>
          <p:nvPr>
            <p:ph type="subTitle" idx="1"/>
          </p:nvPr>
        </p:nvSpPr>
        <p:spPr>
          <a:xfrm>
            <a:off x="1294011" y="2081183"/>
            <a:ext cx="9546903" cy="4438261"/>
          </a:xfrm>
        </p:spPr>
        <p:txBody>
          <a:bodyPr>
            <a:noAutofit/>
          </a:bodyPr>
          <a:lstStyle/>
          <a:p>
            <a:pPr indent="457200" algn="l" fontAlgn="auto">
              <a:lnSpc>
                <a:spcPct val="140000"/>
              </a:lnSpc>
            </a:pPr>
            <a:r>
              <a:rPr lang="en-US" altLang="zh-CN" dirty="0">
                <a:latin typeface="微软雅黑" pitchFamily="34" charset="-122"/>
                <a:ea typeface="微软雅黑" pitchFamily="34" charset="-122"/>
              </a:rPr>
              <a:t>4.</a:t>
            </a:r>
            <a:r>
              <a:rPr lang="zh-CN" altLang="en-US" b="1" dirty="0">
                <a:latin typeface="微软雅黑" pitchFamily="34" charset="-122"/>
                <a:ea typeface="微软雅黑" pitchFamily="34" charset="-122"/>
              </a:rPr>
              <a:t>鞍点对策问题的两个</a:t>
            </a:r>
            <a:r>
              <a:rPr lang="zh-CN" altLang="en-US" b="1" dirty="0" smtClean="0">
                <a:latin typeface="微软雅黑" pitchFamily="34" charset="-122"/>
                <a:ea typeface="微软雅黑" pitchFamily="34" charset="-122"/>
              </a:rPr>
              <a:t>性质</a:t>
            </a:r>
            <a:endParaRPr lang="en-US" altLang="zh-CN" b="1" dirty="0">
              <a:latin typeface="微软雅黑" pitchFamily="34" charset="-122"/>
              <a:ea typeface="微软雅黑" pitchFamily="34" charset="-122"/>
            </a:endParaRPr>
          </a:p>
          <a:p>
            <a:pPr indent="457200" algn="l" fontAlgn="auto">
              <a:lnSpc>
                <a:spcPct val="140000"/>
              </a:lnSpc>
            </a:pPr>
            <a:r>
              <a:rPr lang="en-US" altLang="zh-CN"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解的稳定性：对策的最终结局可在支付矩阵中得到双方均认可的妥协，双方均</a:t>
            </a:r>
            <a:r>
              <a:rPr lang="zh-CN" altLang="en-US" dirty="0" smtClean="0">
                <a:latin typeface="微软雅黑" pitchFamily="34" charset="-122"/>
                <a:ea typeface="微软雅黑" pitchFamily="34" charset="-122"/>
              </a:rPr>
              <a:t>认识</a:t>
            </a:r>
            <a:r>
              <a:rPr lang="zh-CN" altLang="en-US" dirty="0">
                <a:latin typeface="微软雅黑" pitchFamily="34" charset="-122"/>
                <a:ea typeface="微软雅黑" pitchFamily="34" charset="-122"/>
              </a:rPr>
              <a:t>到在原有策略中存在</a:t>
            </a:r>
            <a:r>
              <a:rPr lang="zh-CN" altLang="en-US" dirty="0" smtClean="0">
                <a:latin typeface="微软雅黑" pitchFamily="34" charset="-122"/>
                <a:ea typeface="微软雅黑" pitchFamily="34" charset="-122"/>
              </a:rPr>
              <a:t>最优策略。</a:t>
            </a:r>
            <a:endParaRPr lang="en-US" altLang="zh-CN" dirty="0">
              <a:latin typeface="微软雅黑" pitchFamily="34" charset="-122"/>
              <a:ea typeface="微软雅黑" pitchFamily="34" charset="-122"/>
            </a:endParaRPr>
          </a:p>
          <a:p>
            <a:pPr indent="457200" algn="l" fontAlgn="auto">
              <a:lnSpc>
                <a:spcPct val="140000"/>
              </a:lnSpc>
            </a:pPr>
            <a:r>
              <a:rPr lang="en-US" altLang="zh-CN"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对策的公开性：双方均明确并可公开申明参加对策的最优策略，最优局势是</a:t>
            </a:r>
            <a:r>
              <a:rPr lang="zh-CN" altLang="en-US" dirty="0" smtClean="0">
                <a:latin typeface="微软雅黑" pitchFamily="34" charset="-122"/>
                <a:ea typeface="微软雅黑" pitchFamily="34" charset="-122"/>
              </a:rPr>
              <a:t>双方妥协</a:t>
            </a:r>
            <a:r>
              <a:rPr lang="zh-CN" altLang="en-US" dirty="0">
                <a:latin typeface="微软雅黑" pitchFamily="34" charset="-122"/>
                <a:ea typeface="微软雅黑" pitchFamily="34" charset="-122"/>
              </a:rPr>
              <a:t>的结果。</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4001639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4.3.2 </a:t>
            </a:r>
            <a:r>
              <a:rPr lang="zh-CN" altLang="en-US" sz="3200" dirty="0" smtClean="0">
                <a:latin typeface="微软雅黑" panose="020B0503020204020204" charset="-122"/>
                <a:ea typeface="微软雅黑" panose="020B0503020204020204" charset="-122"/>
              </a:rPr>
              <a:t>有</a:t>
            </a:r>
            <a:r>
              <a:rPr lang="zh-CN" altLang="en-US" sz="3200" dirty="0">
                <a:latin typeface="微软雅黑" panose="020B0503020204020204" charset="-122"/>
                <a:ea typeface="微软雅黑" panose="020B0503020204020204" charset="-122"/>
              </a:rPr>
              <a:t>鞍点二人有限零和对策模型</a:t>
            </a:r>
          </a:p>
        </p:txBody>
      </p:sp>
      <p:sp>
        <p:nvSpPr>
          <p:cNvPr id="3" name="副标题 2"/>
          <p:cNvSpPr>
            <a:spLocks noGrp="1"/>
          </p:cNvSpPr>
          <p:nvPr>
            <p:ph type="subTitle" idx="1"/>
          </p:nvPr>
        </p:nvSpPr>
        <p:spPr>
          <a:xfrm>
            <a:off x="1294011" y="2081183"/>
            <a:ext cx="9546903" cy="4438261"/>
          </a:xfrm>
        </p:spPr>
        <p:txBody>
          <a:bodyPr>
            <a:noAutofit/>
          </a:bodyPr>
          <a:lstStyle/>
          <a:p>
            <a:pPr indent="457200" algn="l" fontAlgn="auto">
              <a:lnSpc>
                <a:spcPct val="140000"/>
              </a:lnSpc>
            </a:pPr>
            <a:r>
              <a:rPr lang="en-US" altLang="zh-CN" dirty="0">
                <a:latin typeface="微软雅黑" pitchFamily="34" charset="-122"/>
                <a:ea typeface="微软雅黑" pitchFamily="34" charset="-122"/>
              </a:rPr>
              <a:t>5.</a:t>
            </a:r>
            <a:r>
              <a:rPr lang="zh-CN" altLang="en-US" b="1" dirty="0">
                <a:latin typeface="微软雅黑" pitchFamily="34" charset="-122"/>
                <a:ea typeface="微软雅黑" pitchFamily="34" charset="-122"/>
              </a:rPr>
              <a:t>鞍点对策问题的</a:t>
            </a:r>
            <a:r>
              <a:rPr lang="zh-CN" altLang="en-US" b="1" dirty="0" smtClean="0">
                <a:latin typeface="微软雅黑" pitchFamily="34" charset="-122"/>
                <a:ea typeface="微软雅黑" pitchFamily="34" charset="-122"/>
              </a:rPr>
              <a:t>特点</a:t>
            </a:r>
            <a:endParaRPr lang="en-US" altLang="zh-CN" b="1" dirty="0">
              <a:latin typeface="微软雅黑" pitchFamily="34" charset="-122"/>
              <a:ea typeface="微软雅黑" pitchFamily="34" charset="-122"/>
            </a:endParaRPr>
          </a:p>
          <a:p>
            <a:pPr indent="457200" algn="l" fontAlgn="auto">
              <a:lnSpc>
                <a:spcPct val="140000"/>
              </a:lnSpc>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策略公开</a:t>
            </a:r>
            <a:r>
              <a:rPr lang="zh-CN" altLang="en-US"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457200" algn="l" fontAlgn="auto">
              <a:lnSpc>
                <a:spcPct val="140000"/>
              </a:lnSpc>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得失确定且总和为零：一方所得必为另一方所失，局中人利益冲突</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对抗对策</a:t>
            </a:r>
            <a:r>
              <a:rPr lang="en-US" altLang="zh-CN"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457200" algn="l" fontAlgn="auto">
              <a:lnSpc>
                <a:spcPct val="140000"/>
              </a:lnSpc>
            </a:pP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单局竞争决定胜负。</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8788262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4.3.2 </a:t>
            </a:r>
            <a:r>
              <a:rPr lang="zh-CN" altLang="en-US" sz="3200" dirty="0" smtClean="0">
                <a:latin typeface="微软雅黑" panose="020B0503020204020204" charset="-122"/>
                <a:ea typeface="微软雅黑" panose="020B0503020204020204" charset="-122"/>
              </a:rPr>
              <a:t>有</a:t>
            </a:r>
            <a:r>
              <a:rPr lang="zh-CN" altLang="en-US" sz="3200" dirty="0">
                <a:latin typeface="微软雅黑" panose="020B0503020204020204" charset="-122"/>
                <a:ea typeface="微软雅黑" panose="020B0503020204020204" charset="-122"/>
              </a:rPr>
              <a:t>鞍点二人有限零和对策模型</a:t>
            </a:r>
          </a:p>
        </p:txBody>
      </p:sp>
      <p:sp>
        <p:nvSpPr>
          <p:cNvPr id="3" name="副标题 2"/>
          <p:cNvSpPr>
            <a:spLocks noGrp="1"/>
          </p:cNvSpPr>
          <p:nvPr>
            <p:ph type="subTitle" idx="1"/>
          </p:nvPr>
        </p:nvSpPr>
        <p:spPr>
          <a:xfrm>
            <a:off x="1294011" y="2081183"/>
            <a:ext cx="9546903" cy="4438261"/>
          </a:xfrm>
        </p:spPr>
        <p:txBody>
          <a:bodyPr>
            <a:noAutofit/>
          </a:bodyPr>
          <a:lstStyle/>
          <a:p>
            <a:pPr indent="457200" algn="l" fontAlgn="auto">
              <a:lnSpc>
                <a:spcPct val="140000"/>
              </a:lnSpc>
            </a:pPr>
            <a:r>
              <a:rPr lang="en-US" altLang="zh-CN" dirty="0">
                <a:latin typeface="微软雅黑" pitchFamily="34" charset="-122"/>
                <a:ea typeface="微软雅黑" pitchFamily="34" charset="-122"/>
              </a:rPr>
              <a:t>6.</a:t>
            </a:r>
            <a:r>
              <a:rPr lang="zh-CN" altLang="en-US" b="1" dirty="0">
                <a:latin typeface="微软雅黑" pitchFamily="34" charset="-122"/>
                <a:ea typeface="微软雅黑" pitchFamily="34" charset="-122"/>
              </a:rPr>
              <a:t>解的</a:t>
            </a:r>
            <a:r>
              <a:rPr lang="zh-CN" altLang="en-US" b="1" dirty="0" smtClean="0">
                <a:latin typeface="微软雅黑" pitchFamily="34" charset="-122"/>
                <a:ea typeface="微软雅黑" pitchFamily="34" charset="-122"/>
              </a:rPr>
              <a:t>性质</a:t>
            </a:r>
            <a:endParaRPr lang="en-US" altLang="zh-CN"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一般矩阵对策的解可以是不唯一的。当解不唯一时，解之间的关系具有下面两条性质</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性质</a:t>
            </a:r>
            <a:r>
              <a:rPr lang="en-US" altLang="zh-CN" dirty="0">
                <a:latin typeface="微软雅黑" pitchFamily="34" charset="-122"/>
                <a:ea typeface="微软雅黑" pitchFamily="34" charset="-122"/>
              </a:rPr>
              <a:t>1</a:t>
            </a:r>
            <a:r>
              <a:rPr lang="zh-CN" altLang="en-US" dirty="0" smtClean="0">
                <a:latin typeface="微软雅黑" pitchFamily="34" charset="-122"/>
                <a:ea typeface="微软雅黑" pitchFamily="34" charset="-122"/>
              </a:rPr>
              <a:t>：无</a:t>
            </a:r>
            <a:r>
              <a:rPr lang="zh-CN" altLang="en-US" dirty="0">
                <a:latin typeface="微软雅黑" pitchFamily="34" charset="-122"/>
                <a:ea typeface="微软雅黑" pitchFamily="34" charset="-122"/>
              </a:rPr>
              <a:t>差别性。</a:t>
            </a:r>
            <a:r>
              <a:rPr lang="zh-CN" altLang="en-US" dirty="0" smtClean="0">
                <a:latin typeface="微软雅黑" pitchFamily="34" charset="-122"/>
                <a:ea typeface="微软雅黑" pitchFamily="34" charset="-122"/>
              </a:rPr>
              <a:t>即若</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是对策</a:t>
            </a:r>
            <a:r>
              <a:rPr lang="en-US" altLang="zh-CN" dirty="0" smtClean="0">
                <a:latin typeface="微软雅黑" pitchFamily="34" charset="-122"/>
                <a:ea typeface="微软雅黑" pitchFamily="34" charset="-122"/>
              </a:rPr>
              <a:t>G</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两个解，</a:t>
            </a:r>
            <a:r>
              <a:rPr lang="zh-CN" altLang="en-US" dirty="0" smtClean="0">
                <a:latin typeface="微软雅黑" pitchFamily="34" charset="-122"/>
                <a:ea typeface="微软雅黑" pitchFamily="34" charset="-122"/>
              </a:rPr>
              <a:t>则</a:t>
            </a:r>
            <a:endParaRPr lang="zh-CN" altLang="en-US"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性质</a:t>
            </a:r>
            <a:r>
              <a:rPr lang="en-US" altLang="zh-CN" dirty="0">
                <a:latin typeface="微软雅黑" pitchFamily="34" charset="-122"/>
                <a:ea typeface="微软雅黑" pitchFamily="34" charset="-122"/>
              </a:rPr>
              <a:t>2</a:t>
            </a:r>
            <a:r>
              <a:rPr lang="zh-CN" altLang="en-US" dirty="0" smtClean="0">
                <a:latin typeface="微软雅黑" pitchFamily="34" charset="-122"/>
                <a:ea typeface="微软雅黑" pitchFamily="34" charset="-122"/>
              </a:rPr>
              <a:t>：可交换</a:t>
            </a:r>
            <a:r>
              <a:rPr lang="zh-CN" altLang="en-US" dirty="0">
                <a:latin typeface="微软雅黑" pitchFamily="34" charset="-122"/>
                <a:ea typeface="微软雅黑" pitchFamily="34" charset="-122"/>
              </a:rPr>
              <a:t>性。</a:t>
            </a:r>
            <a:r>
              <a:rPr lang="zh-CN" altLang="en-US" dirty="0" smtClean="0">
                <a:latin typeface="微软雅黑" pitchFamily="34" charset="-122"/>
                <a:ea typeface="微软雅黑" pitchFamily="34" charset="-122"/>
              </a:rPr>
              <a:t>即若                               是对策</a:t>
            </a:r>
            <a:r>
              <a:rPr lang="en-US" altLang="zh-CN" dirty="0" smtClean="0">
                <a:latin typeface="微软雅黑" pitchFamily="34" charset="-122"/>
                <a:ea typeface="微软雅黑" pitchFamily="34" charset="-122"/>
              </a:rPr>
              <a:t>G</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两个解，</a:t>
            </a:r>
            <a:r>
              <a:rPr lang="zh-CN" altLang="en-US" dirty="0" smtClean="0">
                <a:latin typeface="微软雅黑" pitchFamily="34" charset="-122"/>
                <a:ea typeface="微软雅黑" pitchFamily="34" charset="-122"/>
              </a:rPr>
              <a:t>则</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也</a:t>
            </a:r>
            <a:r>
              <a:rPr lang="zh-CN" altLang="en-US" dirty="0">
                <a:latin typeface="微软雅黑" pitchFamily="34" charset="-122"/>
                <a:ea typeface="微软雅黑" pitchFamily="34" charset="-122"/>
              </a:rPr>
              <a:t>是解。</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253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6140" y="3971492"/>
            <a:ext cx="26955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5475" y="4540395"/>
            <a:ext cx="16954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7728" y="5083463"/>
            <a:ext cx="269398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2798" y="5661889"/>
            <a:ext cx="2686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6579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4.3.3 </a:t>
            </a:r>
            <a:r>
              <a:rPr lang="zh-CN" altLang="en-US" sz="3200" dirty="0">
                <a:latin typeface="微软雅黑" panose="020B0503020204020204" charset="-122"/>
                <a:ea typeface="微软雅黑" panose="020B0503020204020204" charset="-122"/>
              </a:rPr>
              <a:t>案例</a:t>
            </a:r>
            <a:r>
              <a:rPr lang="zh-CN" altLang="en-US" sz="3200" dirty="0" smtClean="0">
                <a:latin typeface="微软雅黑" panose="020B0503020204020204" charset="-122"/>
                <a:ea typeface="微软雅黑" panose="020B0503020204020204" charset="-122"/>
              </a:rPr>
              <a:t>一、取暖</a:t>
            </a:r>
            <a:r>
              <a:rPr lang="zh-CN" altLang="en-US" sz="3200" dirty="0">
                <a:latin typeface="微软雅黑" panose="020B0503020204020204" charset="-122"/>
                <a:ea typeface="微软雅黑" panose="020B0503020204020204" charset="-122"/>
              </a:rPr>
              <a:t>问题</a:t>
            </a:r>
          </a:p>
        </p:txBody>
      </p:sp>
      <p:sp>
        <p:nvSpPr>
          <p:cNvPr id="3" name="副标题 2"/>
          <p:cNvSpPr>
            <a:spLocks noGrp="1"/>
          </p:cNvSpPr>
          <p:nvPr>
            <p:ph type="subTitle" idx="1"/>
          </p:nvPr>
        </p:nvSpPr>
        <p:spPr>
          <a:xfrm>
            <a:off x="1294011" y="2081183"/>
            <a:ext cx="9546903"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某单位秋季决定冬季取暖用煤的储量。冬季用煤储量在较暖、正常和较冷情况下分别为</a:t>
            </a:r>
            <a:r>
              <a:rPr lang="en-US" altLang="zh-CN" dirty="0">
                <a:latin typeface="微软雅黑" pitchFamily="34" charset="-122"/>
                <a:ea typeface="微软雅黑" pitchFamily="34" charset="-122"/>
              </a:rPr>
              <a:t>10</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15</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20</a:t>
            </a:r>
            <a:r>
              <a:rPr lang="zh-CN" altLang="en-US" dirty="0">
                <a:latin typeface="微软雅黑" pitchFamily="34" charset="-122"/>
                <a:ea typeface="微软雅黑" pitchFamily="34" charset="-122"/>
              </a:rPr>
              <a:t>吨。设冬季煤价也随寒冷程度而变，在上述三种情况下分别为</a:t>
            </a:r>
            <a:r>
              <a:rPr lang="en-US" altLang="zh-CN" dirty="0">
                <a:latin typeface="微软雅黑" pitchFamily="34" charset="-122"/>
                <a:ea typeface="微软雅黑" pitchFamily="34" charset="-122"/>
              </a:rPr>
              <a:t>340</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420</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500</a:t>
            </a:r>
            <a:r>
              <a:rPr lang="zh-CN" altLang="en-US" dirty="0">
                <a:latin typeface="微软雅黑" pitchFamily="34" charset="-122"/>
                <a:ea typeface="微软雅黑" pitchFamily="34" charset="-122"/>
              </a:rPr>
              <a:t>元</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吨，已知秋季煤价</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340</a:t>
            </a:r>
            <a:r>
              <a:rPr lang="zh-CN" altLang="en-US" dirty="0">
                <a:latin typeface="微软雅黑" pitchFamily="34" charset="-122"/>
                <a:ea typeface="微软雅黑" pitchFamily="34" charset="-122"/>
              </a:rPr>
              <a:t>元</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吨，冬季气象未能预知。问秋季合理储煤量为多少？</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0615985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4.3.3 </a:t>
            </a:r>
            <a:r>
              <a:rPr lang="zh-CN" altLang="en-US" sz="3200" dirty="0">
                <a:latin typeface="微软雅黑" panose="020B0503020204020204" charset="-122"/>
                <a:ea typeface="微软雅黑" panose="020B0503020204020204" charset="-122"/>
              </a:rPr>
              <a:t>案例</a:t>
            </a:r>
            <a:r>
              <a:rPr lang="zh-CN" altLang="en-US" sz="3200" dirty="0" smtClean="0">
                <a:latin typeface="微软雅黑" panose="020B0503020204020204" charset="-122"/>
                <a:ea typeface="微软雅黑" panose="020B0503020204020204" charset="-122"/>
              </a:rPr>
              <a:t>一、取暖</a:t>
            </a:r>
            <a:r>
              <a:rPr lang="zh-CN" altLang="en-US" sz="3200" dirty="0">
                <a:latin typeface="微软雅黑" panose="020B0503020204020204" charset="-122"/>
                <a:ea typeface="微软雅黑" panose="020B0503020204020204" charset="-122"/>
              </a:rPr>
              <a:t>问题</a:t>
            </a:r>
          </a:p>
        </p:txBody>
      </p:sp>
      <p:sp>
        <p:nvSpPr>
          <p:cNvPr id="3" name="副标题 2"/>
          <p:cNvSpPr>
            <a:spLocks noGrp="1"/>
          </p:cNvSpPr>
          <p:nvPr>
            <p:ph type="subTitle" idx="1"/>
          </p:nvPr>
        </p:nvSpPr>
        <p:spPr>
          <a:xfrm>
            <a:off x="1294011" y="2081183"/>
            <a:ext cx="9546903"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解：设局中人</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为储煤量决策者，纯策略为秋季储煤</a:t>
            </a:r>
            <a:r>
              <a:rPr lang="en-US" altLang="zh-CN" dirty="0">
                <a:latin typeface="微软雅黑" pitchFamily="34" charset="-122"/>
                <a:ea typeface="微软雅黑" pitchFamily="34" charset="-122"/>
              </a:rPr>
              <a:t>10</a:t>
            </a:r>
            <a:r>
              <a:rPr lang="zh-CN" altLang="en-US" dirty="0">
                <a:latin typeface="微软雅黑" pitchFamily="34" charset="-122"/>
                <a:ea typeface="微软雅黑" pitchFamily="34" charset="-122"/>
              </a:rPr>
              <a:t>吨、</a:t>
            </a:r>
            <a:r>
              <a:rPr lang="en-US" altLang="zh-CN" dirty="0">
                <a:latin typeface="微软雅黑" pitchFamily="34" charset="-122"/>
                <a:ea typeface="微软雅黑" pitchFamily="34" charset="-122"/>
              </a:rPr>
              <a:t>15</a:t>
            </a:r>
            <a:r>
              <a:rPr lang="zh-CN" altLang="en-US" dirty="0">
                <a:latin typeface="微软雅黑" pitchFamily="34" charset="-122"/>
                <a:ea typeface="微软雅黑" pitchFamily="34" charset="-122"/>
              </a:rPr>
              <a:t>吨和</a:t>
            </a:r>
            <a:r>
              <a:rPr lang="en-US" altLang="zh-CN" dirty="0">
                <a:latin typeface="微软雅黑" pitchFamily="34" charset="-122"/>
                <a:ea typeface="微软雅黑" pitchFamily="34" charset="-122"/>
              </a:rPr>
              <a:t>20</a:t>
            </a:r>
            <a:r>
              <a:rPr lang="zh-CN" altLang="en-US" dirty="0">
                <a:latin typeface="微软雅黑" pitchFamily="34" charset="-122"/>
                <a:ea typeface="微软雅黑" pitchFamily="34" charset="-122"/>
              </a:rPr>
              <a:t>吨</a:t>
            </a:r>
            <a:r>
              <a:rPr lang="zh-CN" altLang="en-US"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局中人</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为未来冬季气候，纯策略为冬季气象较暖、正常和较冷</a:t>
            </a:r>
            <a:r>
              <a:rPr lang="zh-CN" altLang="en-US"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费用总和</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秋季储煤量费用</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冬季补购煤量费用，依题意得下表：</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9096315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4.3.3 </a:t>
            </a:r>
            <a:r>
              <a:rPr lang="zh-CN" altLang="en-US" sz="3200" dirty="0">
                <a:latin typeface="微软雅黑" panose="020B0503020204020204" charset="-122"/>
                <a:ea typeface="微软雅黑" panose="020B0503020204020204" charset="-122"/>
              </a:rPr>
              <a:t>案例</a:t>
            </a:r>
            <a:r>
              <a:rPr lang="zh-CN" altLang="en-US" sz="3200" dirty="0" smtClean="0">
                <a:latin typeface="微软雅黑" panose="020B0503020204020204" charset="-122"/>
                <a:ea typeface="微软雅黑" panose="020B0503020204020204" charset="-122"/>
              </a:rPr>
              <a:t>一、取暖</a:t>
            </a:r>
            <a:r>
              <a:rPr lang="zh-CN" altLang="en-US" sz="3200" dirty="0">
                <a:latin typeface="微软雅黑" panose="020B0503020204020204" charset="-122"/>
                <a:ea typeface="微软雅黑" panose="020B0503020204020204" charset="-122"/>
              </a:rPr>
              <a:t>问题</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26" y="2493820"/>
            <a:ext cx="12180674" cy="2729345"/>
          </a:xfrm>
          <a:prstGeom prst="rect">
            <a:avLst/>
          </a:prstGeom>
        </p:spPr>
      </p:pic>
    </p:spTree>
    <p:extLst>
      <p:ext uri="{BB962C8B-B14F-4D97-AF65-F5344CB8AC3E}">
        <p14:creationId xmlns:p14="http://schemas.microsoft.com/office/powerpoint/2010/main" val="38378561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4.3.3 </a:t>
            </a:r>
            <a:r>
              <a:rPr lang="zh-CN" altLang="en-US" sz="3200" dirty="0">
                <a:latin typeface="微软雅黑" panose="020B0503020204020204" charset="-122"/>
                <a:ea typeface="微软雅黑" panose="020B0503020204020204" charset="-122"/>
              </a:rPr>
              <a:t>案例</a:t>
            </a:r>
            <a:r>
              <a:rPr lang="zh-CN" altLang="en-US" sz="3200" dirty="0" smtClean="0">
                <a:latin typeface="微软雅黑" panose="020B0503020204020204" charset="-122"/>
                <a:ea typeface="微软雅黑" panose="020B0503020204020204" charset="-122"/>
              </a:rPr>
              <a:t>一、取暖</a:t>
            </a:r>
            <a:r>
              <a:rPr lang="zh-CN" altLang="en-US" sz="3200" dirty="0">
                <a:latin typeface="微软雅黑" panose="020B0503020204020204" charset="-122"/>
                <a:ea typeface="微软雅黑" panose="020B0503020204020204" charset="-122"/>
              </a:rPr>
              <a:t>问题</a:t>
            </a:r>
          </a:p>
        </p:txBody>
      </p:sp>
      <p:sp>
        <p:nvSpPr>
          <p:cNvPr id="3" name="副标题 2"/>
          <p:cNvSpPr>
            <a:spLocks noGrp="1"/>
          </p:cNvSpPr>
          <p:nvPr>
            <p:ph type="subTitle" idx="1"/>
          </p:nvPr>
        </p:nvSpPr>
        <p:spPr>
          <a:xfrm>
            <a:off x="1294011" y="2081183"/>
            <a:ext cx="9546903"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则赢得矩阵为：</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35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2" y="2955781"/>
            <a:ext cx="497205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33230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4.3.3 </a:t>
            </a:r>
            <a:r>
              <a:rPr lang="zh-CN" altLang="en-US" sz="3200" dirty="0">
                <a:latin typeface="微软雅黑" panose="020B0503020204020204" charset="-122"/>
                <a:ea typeface="微软雅黑" panose="020B0503020204020204" charset="-122"/>
              </a:rPr>
              <a:t>案例</a:t>
            </a:r>
            <a:r>
              <a:rPr lang="zh-CN" altLang="en-US" sz="3200" dirty="0" smtClean="0">
                <a:latin typeface="微软雅黑" panose="020B0503020204020204" charset="-122"/>
                <a:ea typeface="微软雅黑" panose="020B0503020204020204" charset="-122"/>
              </a:rPr>
              <a:t>一、取暖</a:t>
            </a:r>
            <a:r>
              <a:rPr lang="zh-CN" altLang="en-US" sz="3200" dirty="0">
                <a:latin typeface="微软雅黑" panose="020B0503020204020204" charset="-122"/>
                <a:ea typeface="微软雅黑" panose="020B0503020204020204" charset="-122"/>
              </a:rPr>
              <a:t>问题</a:t>
            </a:r>
          </a:p>
        </p:txBody>
      </p:sp>
      <p:sp>
        <p:nvSpPr>
          <p:cNvPr id="3" name="副标题 2"/>
          <p:cNvSpPr>
            <a:spLocks noGrp="1"/>
          </p:cNvSpPr>
          <p:nvPr>
            <p:ph type="subTitle" idx="1"/>
          </p:nvPr>
        </p:nvSpPr>
        <p:spPr>
          <a:xfrm>
            <a:off x="1294011" y="2081183"/>
            <a:ext cx="9546903"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在赢得矩阵中，每行元素中取最小数，再从这些最小数中取最大数，</a:t>
            </a:r>
            <a:r>
              <a:rPr lang="zh-CN" altLang="en-US" dirty="0" smtClean="0">
                <a:latin typeface="微软雅黑" pitchFamily="34" charset="-122"/>
                <a:ea typeface="微软雅黑" pitchFamily="34" charset="-122"/>
              </a:rPr>
              <a:t>得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每</a:t>
            </a:r>
            <a:r>
              <a:rPr lang="zh-CN" altLang="en-US" dirty="0">
                <a:latin typeface="微软雅黑" pitchFamily="34" charset="-122"/>
                <a:ea typeface="微软雅黑" pitchFamily="34" charset="-122"/>
              </a:rPr>
              <a:t>列元素中取最大数，再从这些最大数中取最小数，</a:t>
            </a:r>
            <a:r>
              <a:rPr lang="zh-CN" altLang="en-US" dirty="0" smtClean="0">
                <a:latin typeface="微软雅黑" pitchFamily="34" charset="-122"/>
                <a:ea typeface="微软雅黑" pitchFamily="34" charset="-122"/>
              </a:rPr>
              <a:t>得</a:t>
            </a:r>
            <a:endParaRPr lang="en-US" altLang="zh-CN" dirty="0" smtClean="0">
              <a:latin typeface="微软雅黑" pitchFamily="34" charset="-122"/>
              <a:ea typeface="微软雅黑" pitchFamily="34" charset="-122"/>
            </a:endParaRPr>
          </a:p>
          <a:p>
            <a:pPr indent="457200" algn="l" fontAlgn="auto">
              <a:lnSpc>
                <a:spcPct val="140000"/>
              </a:lnSpc>
            </a:pPr>
            <a:r>
              <a:rPr lang="zh-CN" altLang="en-US" dirty="0" smtClean="0">
                <a:latin typeface="微软雅黑" pitchFamily="34" charset="-122"/>
                <a:ea typeface="微软雅黑" pitchFamily="34" charset="-122"/>
              </a:rPr>
              <a:t>因为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所以</a:t>
            </a:r>
            <a:r>
              <a:rPr lang="zh-CN" altLang="en-US" dirty="0">
                <a:latin typeface="微软雅黑" pitchFamily="34" charset="-122"/>
                <a:ea typeface="微软雅黑" pitchFamily="34" charset="-122"/>
              </a:rPr>
              <a:t>稳妥原则实现</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为</a:t>
            </a:r>
            <a:r>
              <a:rPr lang="zh-CN" altLang="en-US" dirty="0">
                <a:latin typeface="微软雅黑" pitchFamily="34" charset="-122"/>
                <a:ea typeface="微软雅黑" pitchFamily="34" charset="-122"/>
              </a:rPr>
              <a:t>赢得矩阵的鞍点值，对应的</a:t>
            </a:r>
            <a:r>
              <a:rPr lang="zh-CN" altLang="en-US" dirty="0" smtClean="0">
                <a:latin typeface="微软雅黑" pitchFamily="34" charset="-122"/>
                <a:ea typeface="微软雅黑" pitchFamily="34" charset="-122"/>
              </a:rPr>
              <a:t>纯策略</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为</a:t>
            </a:r>
            <a:r>
              <a:rPr lang="en-US" altLang="zh-CN" dirty="0" err="1">
                <a:latin typeface="微软雅黑" pitchFamily="34" charset="-122"/>
                <a:ea typeface="微软雅黑" pitchFamily="34" charset="-122"/>
              </a:rPr>
              <a:t>Ⅰ,Ⅱ</a:t>
            </a:r>
            <a:r>
              <a:rPr lang="zh-CN" altLang="en-US" dirty="0">
                <a:latin typeface="微软雅黑" pitchFamily="34" charset="-122"/>
                <a:ea typeface="微软雅黑" pitchFamily="34" charset="-122"/>
              </a:rPr>
              <a:t>的最优纯策略，</a:t>
            </a:r>
            <a:r>
              <a:rPr lang="zh-CN" altLang="en-US" dirty="0" smtClean="0">
                <a:latin typeface="微软雅黑" pitchFamily="34" charset="-122"/>
                <a:ea typeface="微软雅黑" pitchFamily="34" charset="-122"/>
              </a:rPr>
              <a:t>局势</a:t>
            </a:r>
            <a:r>
              <a:rPr lang="en-US" altLang="zh-CN" dirty="0" smtClean="0">
                <a:latin typeface="微软雅黑" pitchFamily="34" charset="-122"/>
                <a:ea typeface="微软雅黑" pitchFamily="34" charset="-122"/>
              </a:rPr>
              <a:t>          </a:t>
            </a:r>
          </a:p>
          <a:p>
            <a:pPr indent="457200" algn="l" fontAlgn="auto">
              <a:lnSpc>
                <a:spcPct val="140000"/>
              </a:lnSpc>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为</a:t>
            </a:r>
            <a:r>
              <a:rPr lang="zh-CN" altLang="en-US" dirty="0">
                <a:latin typeface="微软雅黑" pitchFamily="34" charset="-122"/>
                <a:ea typeface="微软雅黑" pitchFamily="34" charset="-122"/>
              </a:rPr>
              <a:t>对策的最优解。即秋季合理储煤量为</a:t>
            </a:r>
            <a:r>
              <a:rPr lang="en-US" altLang="zh-CN" dirty="0">
                <a:latin typeface="微软雅黑" pitchFamily="34" charset="-122"/>
                <a:ea typeface="微软雅黑" pitchFamily="34" charset="-122"/>
              </a:rPr>
              <a:t>20</a:t>
            </a:r>
            <a:r>
              <a:rPr lang="zh-CN" altLang="en-US" dirty="0">
                <a:latin typeface="微软雅黑" pitchFamily="34" charset="-122"/>
                <a:ea typeface="微软雅黑" pitchFamily="34" charset="-122"/>
              </a:rPr>
              <a:t>吨，最少费用为</a:t>
            </a:r>
            <a:r>
              <a:rPr lang="en-US" altLang="zh-CN" dirty="0">
                <a:latin typeface="微软雅黑" pitchFamily="34" charset="-122"/>
                <a:ea typeface="微软雅黑" pitchFamily="34" charset="-122"/>
              </a:rPr>
              <a:t>6800</a:t>
            </a:r>
            <a:r>
              <a:rPr lang="zh-CN" altLang="en-US" dirty="0">
                <a:latin typeface="微软雅黑" pitchFamily="34" charset="-122"/>
                <a:ea typeface="微软雅黑" pitchFamily="34" charset="-122"/>
              </a:rPr>
              <a:t>元。</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45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5379" y="2708998"/>
            <a:ext cx="18002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5379" y="3234605"/>
            <a:ext cx="16954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731" y="3842472"/>
            <a:ext cx="38385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32743" y="3842472"/>
            <a:ext cx="4381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2"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3802" y="4446010"/>
            <a:ext cx="7810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3"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5720" y="5001924"/>
            <a:ext cx="10191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96646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4.3.4 </a:t>
            </a:r>
            <a:r>
              <a:rPr lang="zh-CN" altLang="en-US" sz="3200" dirty="0" smtClean="0">
                <a:latin typeface="微软雅黑" panose="020B0503020204020204" charset="-122"/>
                <a:ea typeface="微软雅黑" panose="020B0503020204020204" charset="-122"/>
              </a:rPr>
              <a:t>无</a:t>
            </a:r>
            <a:r>
              <a:rPr lang="zh-CN" altLang="en-US" sz="3200" dirty="0">
                <a:latin typeface="微软雅黑" panose="020B0503020204020204" charset="-122"/>
                <a:ea typeface="微软雅黑" panose="020B0503020204020204" charset="-122"/>
              </a:rPr>
              <a:t>鞍点二人有限零和对策模型</a:t>
            </a:r>
          </a:p>
        </p:txBody>
      </p:sp>
      <p:sp>
        <p:nvSpPr>
          <p:cNvPr id="3" name="副标题 2"/>
          <p:cNvSpPr>
            <a:spLocks noGrp="1"/>
          </p:cNvSpPr>
          <p:nvPr>
            <p:ph type="subTitle" idx="1"/>
          </p:nvPr>
        </p:nvSpPr>
        <p:spPr>
          <a:xfrm>
            <a:off x="1294011" y="2081183"/>
            <a:ext cx="9546903"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并不是所有对策在纯策略意义下都存在最优解，考察齐王与田忌赛马的对策会发现，这</a:t>
            </a:r>
            <a:r>
              <a:rPr lang="zh-CN" altLang="en-US" dirty="0" smtClean="0">
                <a:latin typeface="微软雅黑" pitchFamily="34" charset="-122"/>
                <a:ea typeface="微软雅黑" pitchFamily="34" charset="-122"/>
              </a:rPr>
              <a:t>一矩阵对策</a:t>
            </a:r>
            <a:r>
              <a:rPr lang="zh-CN" altLang="en-US" dirty="0">
                <a:latin typeface="微软雅黑" pitchFamily="34" charset="-122"/>
                <a:ea typeface="微软雅黑" pitchFamily="34" charset="-122"/>
              </a:rPr>
              <a:t>在纯策略意义下无解。我们称在纯策略意义下无最优解的矩阵对策为无鞍点二人有限零和对策。</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824344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a:solidFill>
                  <a:schemeClr val="bg1"/>
                </a:solidFill>
              </a:rPr>
              <a:t>Part</a:t>
            </a:r>
            <a:r>
              <a:rPr lang="en-US" altLang="zh-CN" sz="7200" b="1" dirty="0">
                <a:solidFill>
                  <a:schemeClr val="bg1"/>
                </a:solidFill>
              </a:rPr>
              <a:t>1</a:t>
            </a:r>
            <a:endParaRPr lang="zh-CN" altLang="en-US" sz="7200" b="1" dirty="0">
              <a:solidFill>
                <a:schemeClr val="bg1"/>
              </a:solidFill>
            </a:endParaRPr>
          </a:p>
        </p:txBody>
      </p:sp>
      <p:sp>
        <p:nvSpPr>
          <p:cNvPr id="29" name="矩形 28"/>
          <p:cNvSpPr/>
          <p:nvPr/>
        </p:nvSpPr>
        <p:spPr>
          <a:xfrm>
            <a:off x="5638797" y="2692404"/>
            <a:ext cx="4493538" cy="830997"/>
          </a:xfrm>
          <a:prstGeom prst="rect">
            <a:avLst/>
          </a:prstGeom>
        </p:spPr>
        <p:txBody>
          <a:bodyPr wrap="none" lIns="91440" tIns="45720" rIns="91440" bIns="45720">
            <a:spAutoFit/>
          </a:bodyPr>
          <a:lstStyle/>
          <a:p>
            <a:r>
              <a:rPr lang="zh-CN" altLang="en-US" sz="4800" b="1" dirty="0">
                <a:solidFill>
                  <a:schemeClr val="bg1"/>
                </a:solidFill>
              </a:rPr>
              <a:t>背景与问题引入</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212" y="45720"/>
            <a:ext cx="3853180" cy="1401445"/>
          </a:xfrm>
          <a:prstGeom prst="rect">
            <a:avLst/>
          </a:prstGeom>
          <a:effectLst>
            <a:outerShdw blurRad="50800" dist="50800" dir="5400000" algn="ctr" rotWithShape="0">
              <a:srgbClr val="000000">
                <a:alpha val="0"/>
              </a:srgbClr>
            </a:outerShdw>
          </a:effectLst>
        </p:spPr>
      </p:pic>
      <p:pic>
        <p:nvPicPr>
          <p:cNvPr id="3" name="Picture 21"/>
          <p:cNvPicPr>
            <a:picLocks noChangeAspect="1" noChangeArrowheads="1"/>
          </p:cNvPicPr>
          <p:nvPr/>
        </p:nvPicPr>
        <p:blipFill>
          <a:blip r:embed="rId5" cstate="print"/>
          <a:srcRect/>
          <a:stretch>
            <a:fillRect/>
          </a:stretch>
        </p:blipFill>
        <p:spPr bwMode="auto">
          <a:xfrm>
            <a:off x="-1" y="6186805"/>
            <a:ext cx="12192001" cy="666751"/>
          </a:xfrm>
          <a:prstGeom prst="rect">
            <a:avLst/>
          </a:prstGeom>
          <a:noFill/>
          <a:ln w="9525" algn="ctr">
            <a:noFill/>
            <a:miter lim="800000"/>
            <a:headEnd/>
            <a:tailEnd/>
          </a:ln>
        </p:spPr>
      </p:pic>
      <p:sp>
        <p:nvSpPr>
          <p:cNvPr id="10" name="TextBox 17"/>
          <p:cNvSpPr txBox="1"/>
          <p:nvPr/>
        </p:nvSpPr>
        <p:spPr>
          <a:xfrm>
            <a:off x="9753860" y="6290456"/>
            <a:ext cx="2145323" cy="429895"/>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4.3.4 </a:t>
            </a:r>
            <a:r>
              <a:rPr lang="zh-CN" altLang="en-US" sz="3200" dirty="0" smtClean="0">
                <a:latin typeface="微软雅黑" panose="020B0503020204020204" charset="-122"/>
                <a:ea typeface="微软雅黑" panose="020B0503020204020204" charset="-122"/>
              </a:rPr>
              <a:t>无</a:t>
            </a:r>
            <a:r>
              <a:rPr lang="zh-CN" altLang="en-US" sz="3200" dirty="0">
                <a:latin typeface="微软雅黑" panose="020B0503020204020204" charset="-122"/>
                <a:ea typeface="微软雅黑" panose="020B0503020204020204" charset="-122"/>
              </a:rPr>
              <a:t>鞍点二人有限零和对策模型</a:t>
            </a:r>
          </a:p>
        </p:txBody>
      </p:sp>
      <p:sp>
        <p:nvSpPr>
          <p:cNvPr id="3" name="副标题 2"/>
          <p:cNvSpPr>
            <a:spLocks noGrp="1"/>
          </p:cNvSpPr>
          <p:nvPr>
            <p:ph type="subTitle" idx="1"/>
          </p:nvPr>
        </p:nvSpPr>
        <p:spPr>
          <a:xfrm>
            <a:off x="1294012" y="1865741"/>
            <a:ext cx="9546903" cy="4438261"/>
          </a:xfrm>
        </p:spPr>
        <p:txBody>
          <a:bodyPr>
            <a:noAutofit/>
          </a:bodyPr>
          <a:lstStyle/>
          <a:p>
            <a:pPr indent="457200" algn="l" fontAlgn="auto">
              <a:lnSpc>
                <a:spcPct val="140000"/>
              </a:lnSpc>
            </a:pPr>
            <a:r>
              <a:rPr lang="en-US" altLang="zh-CN" dirty="0">
                <a:latin typeface="微软雅黑" pitchFamily="34" charset="-122"/>
                <a:ea typeface="微软雅黑" pitchFamily="34" charset="-122"/>
              </a:rPr>
              <a:t>1.</a:t>
            </a:r>
            <a:r>
              <a:rPr lang="zh-CN" altLang="en-US" b="1" dirty="0" smtClean="0">
                <a:latin typeface="微软雅黑" pitchFamily="34" charset="-122"/>
                <a:ea typeface="微软雅黑" pitchFamily="34" charset="-122"/>
              </a:rPr>
              <a:t>混合策略</a:t>
            </a:r>
            <a:endParaRPr lang="en-US" altLang="zh-CN"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设有</a:t>
            </a:r>
            <a:r>
              <a:rPr lang="zh-CN" altLang="en-US" dirty="0" smtClean="0">
                <a:latin typeface="微软雅黑" pitchFamily="34" charset="-122"/>
                <a:ea typeface="微软雅黑" pitchFamily="34" charset="-122"/>
              </a:rPr>
              <a:t>矩阵对策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其中</a:t>
            </a:r>
            <a:endParaRPr lang="zh-CN" altLang="en-US" dirty="0">
              <a:latin typeface="微软雅黑" pitchFamily="34" charset="-122"/>
              <a:ea typeface="微软雅黑" pitchFamily="34" charset="-122"/>
            </a:endParaRPr>
          </a:p>
          <a:p>
            <a:pPr indent="457200" algn="l" fontAlgn="auto">
              <a:lnSpc>
                <a:spcPct val="140000"/>
              </a:lnSpc>
            </a:pPr>
            <a:endParaRPr lang="en-US" altLang="zh-CN" dirty="0" smtClean="0">
              <a:latin typeface="微软雅黑" pitchFamily="34" charset="-122"/>
              <a:ea typeface="微软雅黑" pitchFamily="34" charset="-122"/>
            </a:endParaRPr>
          </a:p>
          <a:p>
            <a:pPr indent="457200" algn="l" fontAlgn="auto">
              <a:lnSpc>
                <a:spcPct val="140000"/>
              </a:lnSpc>
            </a:pPr>
            <a:endParaRPr lang="en-US" altLang="zh-CN" dirty="0">
              <a:latin typeface="微软雅黑" pitchFamily="34" charset="-122"/>
              <a:ea typeface="微软雅黑" pitchFamily="34" charset="-122"/>
            </a:endParaRPr>
          </a:p>
          <a:p>
            <a:pPr indent="457200" algn="l" fontAlgn="auto">
              <a:lnSpc>
                <a:spcPct val="140000"/>
              </a:lnSpc>
            </a:pPr>
            <a:endParaRPr lang="en-US" altLang="zh-CN" dirty="0" smtClean="0">
              <a:latin typeface="微软雅黑" pitchFamily="34" charset="-122"/>
              <a:ea typeface="微软雅黑" pitchFamily="34" charset="-122"/>
            </a:endParaRPr>
          </a:p>
          <a:p>
            <a:pPr indent="457200" algn="l" fontAlgn="auto">
              <a:lnSpc>
                <a:spcPct val="140000"/>
              </a:lnSpc>
            </a:pPr>
            <a:endParaRPr lang="en-US" altLang="zh-CN" dirty="0" smtClean="0">
              <a:latin typeface="微软雅黑" pitchFamily="34" charset="-122"/>
              <a:ea typeface="微软雅黑" pitchFamily="34" charset="-122"/>
            </a:endParaRPr>
          </a:p>
          <a:p>
            <a:pPr indent="457200" algn="l" fontAlgn="auto">
              <a:lnSpc>
                <a:spcPct val="140000"/>
              </a:lnSpc>
            </a:pPr>
            <a:r>
              <a:rPr lang="zh-CN" altLang="en-US" dirty="0" smtClean="0">
                <a:latin typeface="微软雅黑" pitchFamily="34" charset="-122"/>
                <a:ea typeface="微软雅黑" pitchFamily="34" charset="-122"/>
              </a:rPr>
              <a:t>则</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分别</a:t>
            </a:r>
            <a:r>
              <a:rPr lang="zh-CN" altLang="en-US" dirty="0">
                <a:latin typeface="微软雅黑" pitchFamily="34" charset="-122"/>
                <a:ea typeface="微软雅黑" pitchFamily="34" charset="-122"/>
              </a:rPr>
              <a:t>成为局中人</a:t>
            </a:r>
            <a:r>
              <a:rPr lang="en-US" altLang="zh-CN" dirty="0" err="1">
                <a:latin typeface="微软雅黑" pitchFamily="34" charset="-122"/>
                <a:ea typeface="微软雅黑" pitchFamily="34" charset="-122"/>
              </a:rPr>
              <a:t>Ⅰ,Ⅱ</a:t>
            </a:r>
            <a:r>
              <a:rPr lang="zh-CN" altLang="en-US" dirty="0">
                <a:latin typeface="微软雅黑" pitchFamily="34" charset="-122"/>
                <a:ea typeface="微软雅黑" pitchFamily="34" charset="-122"/>
              </a:rPr>
              <a:t>的混合策略集（或策略集）；</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56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9049" y="2567420"/>
            <a:ext cx="22669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0099" y="3429000"/>
            <a:ext cx="783907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0099" y="3914775"/>
            <a:ext cx="68675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6"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0099" y="4829175"/>
            <a:ext cx="67151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7"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57845" y="5764357"/>
            <a:ext cx="8382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93618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4.3.4 </a:t>
            </a:r>
            <a:r>
              <a:rPr lang="zh-CN" altLang="en-US" sz="3200" dirty="0" smtClean="0">
                <a:latin typeface="微软雅黑" panose="020B0503020204020204" charset="-122"/>
                <a:ea typeface="微软雅黑" panose="020B0503020204020204" charset="-122"/>
              </a:rPr>
              <a:t>无</a:t>
            </a:r>
            <a:r>
              <a:rPr lang="zh-CN" altLang="en-US" sz="3200" dirty="0">
                <a:latin typeface="微软雅黑" panose="020B0503020204020204" charset="-122"/>
                <a:ea typeface="微软雅黑" panose="020B0503020204020204" charset="-122"/>
              </a:rPr>
              <a:t>鞍点二人有限零和对策模型</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smtClean="0">
                <a:latin typeface="微软雅黑" pitchFamily="34" charset="-122"/>
                <a:ea typeface="微软雅黑" pitchFamily="34" charset="-122"/>
              </a:rPr>
              <a:t>                           分别</a:t>
            </a:r>
            <a:r>
              <a:rPr lang="zh-CN" altLang="en-US" dirty="0">
                <a:latin typeface="微软雅黑" pitchFamily="34" charset="-122"/>
                <a:ea typeface="微软雅黑" pitchFamily="34" charset="-122"/>
              </a:rPr>
              <a:t>称为局中人</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的混合策略（或策略）；</a:t>
            </a:r>
            <a:r>
              <a:rPr lang="zh-CN" altLang="en-US" dirty="0" smtClean="0">
                <a:latin typeface="微软雅黑" pitchFamily="34" charset="-122"/>
                <a:ea typeface="微软雅黑" pitchFamily="34" charset="-122"/>
              </a:rPr>
              <a:t>对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称</a:t>
            </a:r>
            <a:r>
              <a:rPr lang="en-US" altLang="zh-CN" dirty="0" smtClean="0">
                <a:latin typeface="微软雅黑" pitchFamily="34" charset="-122"/>
                <a:ea typeface="微软雅黑" pitchFamily="34" charset="-122"/>
              </a:rPr>
              <a:t>(x , y)</a:t>
            </a:r>
            <a:r>
              <a:rPr lang="zh-CN" altLang="en-US" dirty="0" smtClean="0">
                <a:latin typeface="微软雅黑" pitchFamily="34" charset="-122"/>
                <a:ea typeface="微软雅黑" pitchFamily="34" charset="-122"/>
              </a:rPr>
              <a:t>为</a:t>
            </a:r>
            <a:r>
              <a:rPr lang="zh-CN" altLang="en-US" dirty="0">
                <a:latin typeface="微软雅黑" pitchFamily="34" charset="-122"/>
                <a:ea typeface="微软雅黑" pitchFamily="34" charset="-122"/>
              </a:rPr>
              <a:t>一个混合局势（或局势），局中人</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的赢得函数</a:t>
            </a:r>
            <a:r>
              <a:rPr lang="zh-CN" altLang="en-US" dirty="0" smtClean="0">
                <a:latin typeface="微软雅黑" pitchFamily="34" charset="-122"/>
                <a:ea typeface="微软雅黑" pitchFamily="34" charset="-122"/>
              </a:rPr>
              <a:t>为                                                   这样</a:t>
            </a:r>
            <a:r>
              <a:rPr lang="zh-CN" altLang="en-US" dirty="0">
                <a:latin typeface="微软雅黑" pitchFamily="34" charset="-122"/>
                <a:ea typeface="微软雅黑" pitchFamily="34" charset="-122"/>
              </a:rPr>
              <a:t>得到一个新的</a:t>
            </a:r>
            <a:r>
              <a:rPr lang="zh-CN" altLang="en-US" dirty="0" smtClean="0">
                <a:latin typeface="微软雅黑" pitchFamily="34" charset="-122"/>
                <a:ea typeface="微软雅黑" pitchFamily="34" charset="-122"/>
              </a:rPr>
              <a:t>对策</a:t>
            </a:r>
            <a:endParaRPr lang="en-US" altLang="zh-CN" dirty="0" smtClean="0">
              <a:latin typeface="微软雅黑" pitchFamily="34" charset="-122"/>
              <a:ea typeface="微软雅黑" pitchFamily="34" charset="-122"/>
            </a:endParaRPr>
          </a:p>
          <a:p>
            <a:pPr indent="457200" algn="l" fontAlgn="auto">
              <a:lnSpc>
                <a:spcPct val="140000"/>
              </a:lnSpc>
            </a:pPr>
            <a:endParaRPr lang="en-US" altLang="zh-CN" dirty="0">
              <a:latin typeface="微软雅黑" pitchFamily="34" charset="-122"/>
              <a:ea typeface="微软雅黑" pitchFamily="34" charset="-122"/>
            </a:endParaRPr>
          </a:p>
          <a:p>
            <a:pPr indent="457200" algn="l" fontAlgn="auto">
              <a:lnSpc>
                <a:spcPct val="140000"/>
              </a:lnSpc>
            </a:pPr>
            <a:endParaRPr lang="en-US" altLang="zh-CN" dirty="0" smtClean="0">
              <a:latin typeface="微软雅黑" pitchFamily="34" charset="-122"/>
              <a:ea typeface="微软雅黑" pitchFamily="34" charset="-122"/>
            </a:endParaRPr>
          </a:p>
          <a:p>
            <a:pPr indent="457200" algn="l" fontAlgn="auto">
              <a:lnSpc>
                <a:spcPct val="140000"/>
              </a:lnSpc>
            </a:pPr>
            <a:r>
              <a:rPr lang="zh-CN" altLang="en-US" dirty="0" smtClean="0">
                <a:latin typeface="微软雅黑" pitchFamily="34" charset="-122"/>
                <a:ea typeface="微软雅黑" pitchFamily="34" charset="-122"/>
              </a:rPr>
              <a:t>称</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为对策</a:t>
            </a:r>
            <a:r>
              <a:rPr lang="en-US" altLang="zh-CN" dirty="0" smtClean="0">
                <a:latin typeface="微软雅黑" pitchFamily="34" charset="-122"/>
                <a:ea typeface="微软雅黑" pitchFamily="34" charset="-122"/>
              </a:rPr>
              <a:t>G</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混合扩充。</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66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8674" y="2187720"/>
            <a:ext cx="22955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8672" y="2660506"/>
            <a:ext cx="22383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6435" y="3262313"/>
            <a:ext cx="43910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7468" y="5163416"/>
            <a:ext cx="4095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7868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4.3.4 </a:t>
            </a:r>
            <a:r>
              <a:rPr lang="zh-CN" altLang="en-US" sz="3200" dirty="0" smtClean="0">
                <a:latin typeface="微软雅黑" panose="020B0503020204020204" charset="-122"/>
                <a:ea typeface="微软雅黑" panose="020B0503020204020204" charset="-122"/>
              </a:rPr>
              <a:t>无</a:t>
            </a:r>
            <a:r>
              <a:rPr lang="zh-CN" altLang="en-US" sz="3200" dirty="0">
                <a:latin typeface="微软雅黑" panose="020B0503020204020204" charset="-122"/>
                <a:ea typeface="微软雅黑" panose="020B0503020204020204" charset="-122"/>
              </a:rPr>
              <a:t>鞍点二人有限零和对策模型</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注</a:t>
            </a:r>
            <a:r>
              <a:rPr lang="zh-CN" altLang="en-US"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457200" algn="l" fontAlgn="auto">
              <a:lnSpc>
                <a:spcPct val="140000"/>
              </a:lnSpc>
            </a:pPr>
            <a:r>
              <a:rPr lang="en-US" altLang="zh-CN" dirty="0" smtClean="0">
                <a:latin typeface="微软雅黑" pitchFamily="34" charset="-122"/>
                <a:ea typeface="微软雅黑" pitchFamily="34" charset="-122"/>
              </a:rPr>
              <a:t>① </a:t>
            </a:r>
            <a:r>
              <a:rPr lang="zh-CN" altLang="en-US" dirty="0" smtClean="0">
                <a:latin typeface="微软雅黑" pitchFamily="34" charset="-122"/>
                <a:ea typeface="微软雅黑" pitchFamily="34" charset="-122"/>
              </a:rPr>
              <a:t>纯策略</a:t>
            </a:r>
            <a:r>
              <a:rPr lang="zh-CN" altLang="en-US" dirty="0">
                <a:latin typeface="微软雅黑" pitchFamily="34" charset="-122"/>
                <a:ea typeface="微软雅黑" pitchFamily="34" charset="-122"/>
              </a:rPr>
              <a:t>是混合策略的一个特例。例如局中人</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的</a:t>
            </a:r>
            <a:r>
              <a:rPr lang="zh-CN" altLang="en-US" dirty="0" smtClean="0">
                <a:latin typeface="微软雅黑" pitchFamily="34" charset="-122"/>
                <a:ea typeface="微软雅黑" pitchFamily="34" charset="-122"/>
              </a:rPr>
              <a:t>纯策略      等价</a:t>
            </a:r>
            <a:r>
              <a:rPr lang="zh-CN" altLang="en-US" dirty="0">
                <a:latin typeface="微软雅黑" pitchFamily="34" charset="-122"/>
                <a:ea typeface="微软雅黑" pitchFamily="34" charset="-122"/>
              </a:rPr>
              <a:t>于</a:t>
            </a:r>
            <a:r>
              <a:rPr lang="zh-CN" altLang="en-US" dirty="0" smtClean="0">
                <a:latin typeface="微软雅黑" pitchFamily="34" charset="-122"/>
                <a:ea typeface="微软雅黑" pitchFamily="34" charset="-122"/>
              </a:rPr>
              <a:t>混合策略                                       其中</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76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53022" y="2825463"/>
            <a:ext cx="3429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434" y="3322062"/>
            <a:ext cx="332422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77907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4.3.4 </a:t>
            </a:r>
            <a:r>
              <a:rPr lang="zh-CN" altLang="en-US" sz="3200" dirty="0" smtClean="0">
                <a:latin typeface="微软雅黑" panose="020B0503020204020204" charset="-122"/>
                <a:ea typeface="微软雅黑" panose="020B0503020204020204" charset="-122"/>
              </a:rPr>
              <a:t>无</a:t>
            </a:r>
            <a:r>
              <a:rPr lang="zh-CN" altLang="en-US" sz="3200" dirty="0">
                <a:latin typeface="微软雅黑" panose="020B0503020204020204" charset="-122"/>
                <a:ea typeface="微软雅黑" panose="020B0503020204020204" charset="-122"/>
              </a:rPr>
              <a:t>鞍点二人有限零和对策模型</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endParaRPr lang="en-US" altLang="zh-CN" dirty="0">
              <a:latin typeface="微软雅黑" pitchFamily="34" charset="-122"/>
              <a:ea typeface="微软雅黑" pitchFamily="34" charset="-122"/>
            </a:endParaRPr>
          </a:p>
          <a:p>
            <a:pPr indent="457200" algn="l" fontAlgn="auto">
              <a:lnSpc>
                <a:spcPct val="140000"/>
              </a:lnSpc>
            </a:pPr>
            <a:r>
              <a:rPr lang="zh-CN" altLang="en-US" dirty="0" smtClean="0">
                <a:latin typeface="微软雅黑" pitchFamily="34" charset="-122"/>
                <a:ea typeface="微软雅黑" pitchFamily="34" charset="-122"/>
              </a:rPr>
              <a:t>②</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一</a:t>
            </a:r>
            <a:r>
              <a:rPr lang="zh-CN" altLang="en-US" dirty="0">
                <a:latin typeface="微软雅黑" pitchFamily="34" charset="-122"/>
                <a:ea typeface="微软雅黑" pitchFamily="34" charset="-122"/>
              </a:rPr>
              <a:t>个</a:t>
            </a:r>
            <a:r>
              <a:rPr lang="zh-CN" altLang="en-US" dirty="0" smtClean="0">
                <a:latin typeface="微软雅黑" pitchFamily="34" charset="-122"/>
                <a:ea typeface="微软雅黑" pitchFamily="34" charset="-122"/>
              </a:rPr>
              <a:t>混合策略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可</a:t>
            </a:r>
            <a:r>
              <a:rPr lang="zh-CN" altLang="en-US" dirty="0">
                <a:latin typeface="微软雅黑" pitchFamily="34" charset="-122"/>
                <a:ea typeface="微软雅黑" pitchFamily="34" charset="-122"/>
              </a:rPr>
              <a:t>设想成当两个局中人多次重复进行</a:t>
            </a:r>
            <a:r>
              <a:rPr lang="zh-CN" altLang="en-US" dirty="0" smtClean="0">
                <a:latin typeface="微软雅黑" pitchFamily="34" charset="-122"/>
                <a:ea typeface="微软雅黑" pitchFamily="34" charset="-122"/>
              </a:rPr>
              <a:t>对策</a:t>
            </a:r>
            <a:r>
              <a:rPr lang="en-US" altLang="zh-CN" dirty="0" smtClean="0">
                <a:latin typeface="微软雅黑" pitchFamily="34" charset="-122"/>
                <a:ea typeface="微软雅黑" pitchFamily="34" charset="-122"/>
              </a:rPr>
              <a:t>G</a:t>
            </a:r>
            <a:r>
              <a:rPr lang="zh-CN" altLang="en-US" dirty="0" smtClean="0">
                <a:latin typeface="微软雅黑" pitchFamily="34" charset="-122"/>
                <a:ea typeface="微软雅黑" pitchFamily="34" charset="-122"/>
              </a:rPr>
              <a:t>时</a:t>
            </a:r>
            <a:r>
              <a:rPr lang="zh-CN" altLang="en-US" dirty="0">
                <a:latin typeface="微软雅黑" pitchFamily="34" charset="-122"/>
                <a:ea typeface="微软雅黑" pitchFamily="34" charset="-122"/>
              </a:rPr>
              <a:t>，局中人</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分别采取</a:t>
            </a:r>
            <a:r>
              <a:rPr lang="zh-CN" altLang="en-US" dirty="0" smtClean="0">
                <a:latin typeface="微软雅黑" pitchFamily="34" charset="-122"/>
                <a:ea typeface="微软雅黑" pitchFamily="34" charset="-122"/>
              </a:rPr>
              <a:t>纯策略                        的</a:t>
            </a:r>
            <a:r>
              <a:rPr lang="zh-CN" altLang="en-US" dirty="0">
                <a:latin typeface="微软雅黑" pitchFamily="34" charset="-122"/>
                <a:ea typeface="微软雅黑" pitchFamily="34" charset="-122"/>
              </a:rPr>
              <a:t>频率；若只进行一次对策，那么</a:t>
            </a:r>
            <a:r>
              <a:rPr lang="zh-CN" altLang="en-US" dirty="0" smtClean="0">
                <a:latin typeface="微软雅黑" pitchFamily="34" charset="-122"/>
                <a:ea typeface="微软雅黑" pitchFamily="34" charset="-122"/>
              </a:rPr>
              <a:t>混合策略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可</a:t>
            </a:r>
            <a:r>
              <a:rPr lang="zh-CN" altLang="en-US" dirty="0">
                <a:latin typeface="微软雅黑" pitchFamily="34" charset="-122"/>
                <a:ea typeface="微软雅黑" pitchFamily="34" charset="-122"/>
              </a:rPr>
              <a:t>设想成局中人对各纯策略的偏爱程度。</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86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2985" y="2839749"/>
            <a:ext cx="24574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8050" y="3318597"/>
            <a:ext cx="19431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72150" y="3852934"/>
            <a:ext cx="245745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67459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4.3.4 </a:t>
            </a:r>
            <a:r>
              <a:rPr lang="zh-CN" altLang="en-US" sz="3200" dirty="0" smtClean="0">
                <a:latin typeface="微软雅黑" panose="020B0503020204020204" charset="-122"/>
                <a:ea typeface="微软雅黑" panose="020B0503020204020204" charset="-122"/>
              </a:rPr>
              <a:t>无</a:t>
            </a:r>
            <a:r>
              <a:rPr lang="zh-CN" altLang="en-US" sz="3200" dirty="0">
                <a:latin typeface="微软雅黑" panose="020B0503020204020204" charset="-122"/>
                <a:ea typeface="微软雅黑" panose="020B0503020204020204" charset="-122"/>
              </a:rPr>
              <a:t>鞍点二人有限零和对策模型</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en-US" altLang="zh-CN" dirty="0">
                <a:latin typeface="微软雅黑" pitchFamily="34" charset="-122"/>
                <a:ea typeface="微软雅黑" pitchFamily="34" charset="-122"/>
              </a:rPr>
              <a:t>2.</a:t>
            </a:r>
            <a:r>
              <a:rPr lang="zh-CN" altLang="en-US" b="1" dirty="0">
                <a:latin typeface="微软雅黑" pitchFamily="34" charset="-122"/>
                <a:ea typeface="微软雅黑" pitchFamily="34" charset="-122"/>
              </a:rPr>
              <a:t>最优</a:t>
            </a:r>
            <a:r>
              <a:rPr lang="zh-CN" altLang="en-US" b="1" dirty="0" smtClean="0">
                <a:latin typeface="微软雅黑" pitchFamily="34" charset="-122"/>
                <a:ea typeface="微软雅黑" pitchFamily="34" charset="-122"/>
              </a:rPr>
              <a:t>混合策略</a:t>
            </a:r>
            <a:endParaRPr lang="en-US" altLang="zh-CN" dirty="0">
              <a:latin typeface="微软雅黑" pitchFamily="34" charset="-122"/>
              <a:ea typeface="微软雅黑" pitchFamily="34" charset="-122"/>
            </a:endParaRPr>
          </a:p>
          <a:p>
            <a:pPr indent="457200" algn="l" fontAlgn="auto">
              <a:lnSpc>
                <a:spcPct val="140000"/>
              </a:lnSpc>
            </a:pPr>
            <a:r>
              <a:rPr lang="zh-CN" altLang="en-US" dirty="0" smtClean="0">
                <a:latin typeface="微软雅黑" pitchFamily="34" charset="-122"/>
                <a:ea typeface="微软雅黑" pitchFamily="34" charset="-122"/>
              </a:rPr>
              <a:t>设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是矩阵对策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混合扩充，</a:t>
            </a:r>
            <a:r>
              <a:rPr lang="zh-CN" altLang="en-US" dirty="0" smtClean="0">
                <a:latin typeface="微软雅黑" pitchFamily="34" charset="-122"/>
                <a:ea typeface="微软雅黑" pitchFamily="34" charset="-122"/>
              </a:rPr>
              <a:t>如果                                                                                                                       </a:t>
            </a:r>
            <a:endParaRPr lang="en-US" altLang="zh-CN" dirty="0" smtClean="0">
              <a:latin typeface="微软雅黑" pitchFamily="34" charset="-122"/>
              <a:ea typeface="微软雅黑" pitchFamily="34" charset="-122"/>
            </a:endParaRPr>
          </a:p>
          <a:p>
            <a:pPr indent="457200" algn="l" fontAlgn="auto">
              <a:lnSpc>
                <a:spcPct val="140000"/>
              </a:lnSpc>
            </a:pPr>
            <a:endParaRPr lang="en-US" altLang="zh-CN" dirty="0">
              <a:latin typeface="微软雅黑" pitchFamily="34" charset="-122"/>
              <a:ea typeface="微软雅黑" pitchFamily="34" charset="-122"/>
            </a:endParaRPr>
          </a:p>
          <a:p>
            <a:pPr algn="l" fontAlgn="auto">
              <a:lnSpc>
                <a:spcPct val="140000"/>
              </a:lnSpc>
            </a:pPr>
            <a:r>
              <a:rPr lang="zh-CN" altLang="en-US" dirty="0" smtClean="0">
                <a:latin typeface="微软雅黑" pitchFamily="34" charset="-122"/>
                <a:ea typeface="微软雅黑" pitchFamily="34" charset="-122"/>
              </a:rPr>
              <a:t>成立</a:t>
            </a:r>
            <a:r>
              <a:rPr lang="zh-CN" altLang="en-US" dirty="0">
                <a:latin typeface="微软雅黑" pitchFamily="34" charset="-122"/>
                <a:ea typeface="微软雅黑" pitchFamily="34" charset="-122"/>
              </a:rPr>
              <a:t>。记其值</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则称</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为对策</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值，称使上式成立的混合</a:t>
            </a:r>
            <a:r>
              <a:rPr lang="zh-CN" altLang="en-US" dirty="0" smtClean="0">
                <a:latin typeface="微软雅黑" pitchFamily="34" charset="-122"/>
                <a:ea typeface="微软雅黑" pitchFamily="34" charset="-122"/>
              </a:rPr>
              <a:t>局势</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G</a:t>
            </a:r>
            <a:r>
              <a:rPr lang="zh-CN" altLang="en-US" dirty="0" smtClean="0">
                <a:latin typeface="微软雅黑" pitchFamily="34" charset="-122"/>
                <a:ea typeface="微软雅黑" pitchFamily="34" charset="-122"/>
              </a:rPr>
              <a:t>在</a:t>
            </a:r>
            <a:r>
              <a:rPr lang="zh-CN" altLang="en-US" dirty="0">
                <a:latin typeface="微软雅黑" pitchFamily="34" charset="-122"/>
                <a:ea typeface="微软雅黑" pitchFamily="34" charset="-122"/>
              </a:rPr>
              <a:t>混合策略意义下的解</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分别</a:t>
            </a:r>
            <a:r>
              <a:rPr lang="zh-CN" altLang="en-US" dirty="0">
                <a:latin typeface="微软雅黑" pitchFamily="34" charset="-122"/>
                <a:ea typeface="微软雅黑" pitchFamily="34" charset="-122"/>
              </a:rPr>
              <a:t>称为局中人</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的最优混合策略（或最优策略）。</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96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7936" y="2844076"/>
            <a:ext cx="23812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8118" y="2872650"/>
            <a:ext cx="2209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9155" y="3620361"/>
            <a:ext cx="49244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7833" y="4632181"/>
            <a:ext cx="5334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2"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29175" y="4632181"/>
            <a:ext cx="4000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3"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22855" y="4651231"/>
            <a:ext cx="3905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4"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48844" y="5179434"/>
            <a:ext cx="100012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5"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32443" y="5141334"/>
            <a:ext cx="9715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37307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4.3.4 </a:t>
            </a:r>
            <a:r>
              <a:rPr lang="zh-CN" altLang="en-US" sz="3200" dirty="0" smtClean="0">
                <a:latin typeface="微软雅黑" panose="020B0503020204020204" charset="-122"/>
                <a:ea typeface="微软雅黑" panose="020B0503020204020204" charset="-122"/>
              </a:rPr>
              <a:t>无</a:t>
            </a:r>
            <a:r>
              <a:rPr lang="zh-CN" altLang="en-US" sz="3200" dirty="0">
                <a:latin typeface="微软雅黑" panose="020B0503020204020204" charset="-122"/>
                <a:ea typeface="微软雅黑" panose="020B0503020204020204" charset="-122"/>
              </a:rPr>
              <a:t>鞍点二人有限零和对策模型</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en-US" altLang="zh-CN" dirty="0">
                <a:latin typeface="微软雅黑" pitchFamily="34" charset="-122"/>
                <a:ea typeface="微软雅黑" pitchFamily="34" charset="-122"/>
              </a:rPr>
              <a:t>2.</a:t>
            </a:r>
            <a:r>
              <a:rPr lang="zh-CN" altLang="en-US" b="1" dirty="0">
                <a:latin typeface="微软雅黑" pitchFamily="34" charset="-122"/>
                <a:ea typeface="微软雅黑" pitchFamily="34" charset="-122"/>
              </a:rPr>
              <a:t>最优</a:t>
            </a:r>
            <a:r>
              <a:rPr lang="zh-CN" altLang="en-US" b="1" dirty="0" smtClean="0">
                <a:latin typeface="微软雅黑" pitchFamily="34" charset="-122"/>
                <a:ea typeface="微软雅黑" pitchFamily="34" charset="-122"/>
              </a:rPr>
              <a:t>混合策略</a:t>
            </a:r>
            <a:endParaRPr lang="en-US" altLang="zh-CN" dirty="0">
              <a:latin typeface="微软雅黑" pitchFamily="34" charset="-122"/>
              <a:ea typeface="微软雅黑" pitchFamily="34" charset="-122"/>
            </a:endParaRPr>
          </a:p>
          <a:p>
            <a:pPr indent="457200" algn="l" fontAlgn="auto">
              <a:lnSpc>
                <a:spcPct val="140000"/>
              </a:lnSpc>
            </a:pPr>
            <a:r>
              <a:rPr lang="zh-CN" altLang="en-US" dirty="0" smtClean="0">
                <a:latin typeface="微软雅黑" pitchFamily="34" charset="-122"/>
                <a:ea typeface="微软雅黑" pitchFamily="34" charset="-122"/>
              </a:rPr>
              <a:t>设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是矩阵对策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混合扩充，</a:t>
            </a:r>
            <a:r>
              <a:rPr lang="zh-CN" altLang="en-US" dirty="0" smtClean="0">
                <a:latin typeface="微软雅黑" pitchFamily="34" charset="-122"/>
                <a:ea typeface="微软雅黑" pitchFamily="34" charset="-122"/>
              </a:rPr>
              <a:t>如果                                                                                                                       </a:t>
            </a:r>
            <a:endParaRPr lang="en-US" altLang="zh-CN" dirty="0" smtClean="0">
              <a:latin typeface="微软雅黑" pitchFamily="34" charset="-122"/>
              <a:ea typeface="微软雅黑" pitchFamily="34" charset="-122"/>
            </a:endParaRPr>
          </a:p>
          <a:p>
            <a:pPr indent="457200" algn="l" fontAlgn="auto">
              <a:lnSpc>
                <a:spcPct val="140000"/>
              </a:lnSpc>
            </a:pPr>
            <a:endParaRPr lang="en-US" altLang="zh-CN" dirty="0">
              <a:latin typeface="微软雅黑" pitchFamily="34" charset="-122"/>
              <a:ea typeface="微软雅黑" pitchFamily="34" charset="-122"/>
            </a:endParaRPr>
          </a:p>
          <a:p>
            <a:pPr algn="l" fontAlgn="auto">
              <a:lnSpc>
                <a:spcPct val="140000"/>
              </a:lnSpc>
            </a:pPr>
            <a:r>
              <a:rPr lang="zh-CN" altLang="en-US" dirty="0" smtClean="0">
                <a:latin typeface="微软雅黑" pitchFamily="34" charset="-122"/>
                <a:ea typeface="微软雅黑" pitchFamily="34" charset="-122"/>
              </a:rPr>
              <a:t>成立</a:t>
            </a:r>
            <a:r>
              <a:rPr lang="zh-CN" altLang="en-US" dirty="0">
                <a:latin typeface="微软雅黑" pitchFamily="34" charset="-122"/>
                <a:ea typeface="微软雅黑" pitchFamily="34" charset="-122"/>
              </a:rPr>
              <a:t>。记其值</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则称</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为对策</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值，称使上式成立的混合</a:t>
            </a:r>
            <a:r>
              <a:rPr lang="zh-CN" altLang="en-US" dirty="0" smtClean="0">
                <a:latin typeface="微软雅黑" pitchFamily="34" charset="-122"/>
                <a:ea typeface="微软雅黑" pitchFamily="34" charset="-122"/>
              </a:rPr>
              <a:t>局势</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G</a:t>
            </a:r>
            <a:r>
              <a:rPr lang="zh-CN" altLang="en-US" dirty="0" smtClean="0">
                <a:latin typeface="微软雅黑" pitchFamily="34" charset="-122"/>
                <a:ea typeface="微软雅黑" pitchFamily="34" charset="-122"/>
              </a:rPr>
              <a:t>在</a:t>
            </a:r>
            <a:r>
              <a:rPr lang="zh-CN" altLang="en-US" dirty="0">
                <a:latin typeface="微软雅黑" pitchFamily="34" charset="-122"/>
                <a:ea typeface="微软雅黑" pitchFamily="34" charset="-122"/>
              </a:rPr>
              <a:t>混合策略意义下的解</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分别</a:t>
            </a:r>
            <a:r>
              <a:rPr lang="zh-CN" altLang="en-US" dirty="0">
                <a:latin typeface="微软雅黑" pitchFamily="34" charset="-122"/>
                <a:ea typeface="微软雅黑" pitchFamily="34" charset="-122"/>
              </a:rPr>
              <a:t>称为局中人</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的最优混合策略（或最优策略）。</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96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7936" y="2844076"/>
            <a:ext cx="23812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8118" y="2872650"/>
            <a:ext cx="2209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9155" y="3620361"/>
            <a:ext cx="49244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7833" y="4632181"/>
            <a:ext cx="5334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2"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29175" y="4632181"/>
            <a:ext cx="4000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3"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22855" y="4651231"/>
            <a:ext cx="3905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4"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48844" y="5179434"/>
            <a:ext cx="100012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5"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32443" y="5141334"/>
            <a:ext cx="9715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44525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4.3.4 </a:t>
            </a:r>
            <a:r>
              <a:rPr lang="zh-CN" altLang="en-US" sz="3200" dirty="0" smtClean="0">
                <a:latin typeface="微软雅黑" panose="020B0503020204020204" charset="-122"/>
                <a:ea typeface="微软雅黑" panose="020B0503020204020204" charset="-122"/>
              </a:rPr>
              <a:t>无</a:t>
            </a:r>
            <a:r>
              <a:rPr lang="zh-CN" altLang="en-US" sz="3200" dirty="0">
                <a:latin typeface="微软雅黑" panose="020B0503020204020204" charset="-122"/>
                <a:ea typeface="微软雅黑" panose="020B0503020204020204" charset="-122"/>
              </a:rPr>
              <a:t>鞍点二人有限零和对策模型</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注</a:t>
            </a:r>
            <a:r>
              <a:rPr lang="zh-CN" altLang="en-US"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457200" algn="l" fontAlgn="auto">
              <a:lnSpc>
                <a:spcPct val="140000"/>
              </a:lnSpc>
            </a:pPr>
            <a:r>
              <a:rPr lang="en-US" altLang="zh-CN" dirty="0" smtClean="0">
                <a:latin typeface="微软雅黑" pitchFamily="34" charset="-122"/>
                <a:ea typeface="微软雅黑" pitchFamily="34" charset="-122"/>
              </a:rPr>
              <a:t>①</a:t>
            </a:r>
          </a:p>
          <a:p>
            <a:pPr indent="457200" algn="l" fontAlgn="auto">
              <a:lnSpc>
                <a:spcPct val="140000"/>
              </a:lnSpc>
            </a:pPr>
            <a:r>
              <a:rPr lang="zh-CN" altLang="en-US" dirty="0" smtClean="0">
                <a:latin typeface="微软雅黑" pitchFamily="34" charset="-122"/>
                <a:ea typeface="微软雅黑" pitchFamily="34" charset="-122"/>
              </a:rPr>
              <a:t>是</a:t>
            </a:r>
            <a:r>
              <a:rPr lang="zh-CN" altLang="en-US" dirty="0">
                <a:latin typeface="微软雅黑" pitchFamily="34" charset="-122"/>
                <a:ea typeface="微软雅黑" pitchFamily="34" charset="-122"/>
              </a:rPr>
              <a:t>有意义的</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457200" algn="l" fontAlgn="auto">
              <a:lnSpc>
                <a:spcPct val="140000"/>
              </a:lnSpc>
            </a:pPr>
            <a:r>
              <a:rPr lang="zh-CN" altLang="en-US" dirty="0" smtClean="0">
                <a:latin typeface="微软雅黑" pitchFamily="34" charset="-122"/>
                <a:ea typeface="微软雅黑" pitchFamily="34" charset="-122"/>
              </a:rPr>
              <a:t>②</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为</a:t>
            </a:r>
            <a:r>
              <a:rPr lang="zh-CN" altLang="en-US" dirty="0">
                <a:latin typeface="微软雅黑" pitchFamily="34" charset="-122"/>
                <a:ea typeface="微软雅黑" pitchFamily="34" charset="-122"/>
              </a:rPr>
              <a:t>局中人</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可保证自己的赢得期望不少于的值；</a:t>
            </a:r>
          </a:p>
          <a:p>
            <a:pPr indent="457200" algn="l" fontAlgn="auto">
              <a:lnSpc>
                <a:spcPct val="140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为</a:t>
            </a:r>
            <a:r>
              <a:rPr lang="zh-CN" altLang="en-US" dirty="0">
                <a:latin typeface="微软雅黑" pitchFamily="34" charset="-122"/>
                <a:ea typeface="微软雅黑" pitchFamily="34" charset="-122"/>
              </a:rPr>
              <a:t>局中人</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可保证自己的所失期望至多的值。</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33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8136" y="2713330"/>
            <a:ext cx="6773573" cy="66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8136" y="4080597"/>
            <a:ext cx="2286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6026" y="4661622"/>
            <a:ext cx="23526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43161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4.3.4 </a:t>
            </a:r>
            <a:r>
              <a:rPr lang="zh-CN" altLang="en-US" sz="3200" dirty="0" smtClean="0">
                <a:latin typeface="微软雅黑" panose="020B0503020204020204" charset="-122"/>
                <a:ea typeface="微软雅黑" panose="020B0503020204020204" charset="-122"/>
              </a:rPr>
              <a:t>无</a:t>
            </a:r>
            <a:r>
              <a:rPr lang="zh-CN" altLang="en-US" sz="3200" dirty="0">
                <a:latin typeface="微软雅黑" panose="020B0503020204020204" charset="-122"/>
                <a:ea typeface="微软雅黑" panose="020B0503020204020204" charset="-122"/>
              </a:rPr>
              <a:t>鞍点二人有限零和对策模型</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smtClean="0">
                <a:latin typeface="微软雅黑" pitchFamily="34" charset="-122"/>
                <a:ea typeface="微软雅黑" pitchFamily="34" charset="-122"/>
              </a:rPr>
              <a:t>③</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矩阵对策</a:t>
            </a:r>
            <a:r>
              <a:rPr lang="zh-CN" altLang="en-US" dirty="0">
                <a:latin typeface="微软雅黑" pitchFamily="34" charset="-122"/>
                <a:ea typeface="微软雅黑" pitchFamily="34" charset="-122"/>
              </a:rPr>
              <a:t>在混合策略意义下有解的充要条件是：</a:t>
            </a:r>
            <a:r>
              <a:rPr lang="zh-CN" altLang="en-US" dirty="0" smtClean="0">
                <a:latin typeface="微软雅黑" pitchFamily="34" charset="-122"/>
                <a:ea typeface="微软雅黑" pitchFamily="34" charset="-122"/>
              </a:rPr>
              <a:t>存在</a:t>
            </a:r>
            <a:endParaRPr lang="en-US" altLang="zh-CN" dirty="0" smtClean="0">
              <a:latin typeface="微软雅黑" pitchFamily="34" charset="-122"/>
              <a:ea typeface="微软雅黑" pitchFamily="34" charset="-122"/>
            </a:endParaRPr>
          </a:p>
          <a:p>
            <a:pPr indent="457200" algn="l" fontAlgn="auto">
              <a:lnSpc>
                <a:spcPct val="140000"/>
              </a:lnSpc>
            </a:pPr>
            <a:r>
              <a:rPr lang="zh-CN" altLang="en-US" dirty="0" smtClean="0">
                <a:latin typeface="微软雅黑" pitchFamily="34" charset="-122"/>
                <a:ea typeface="微软雅黑" pitchFamily="34" charset="-122"/>
              </a:rPr>
              <a:t>                     使</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为函数</a:t>
            </a:r>
            <a:r>
              <a:rPr lang="en-US" altLang="zh-CN" dirty="0" smtClean="0">
                <a:latin typeface="微软雅黑" pitchFamily="34" charset="-122"/>
                <a:ea typeface="微软雅黑" pitchFamily="34" charset="-122"/>
              </a:rPr>
              <a:t>E(x , y)</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一个鞍点，即对</a:t>
            </a:r>
            <a:r>
              <a:rPr lang="zh-CN" altLang="en-US" dirty="0" smtClean="0">
                <a:latin typeface="微软雅黑" pitchFamily="34" charset="-122"/>
                <a:ea typeface="微软雅黑" pitchFamily="34" charset="-122"/>
              </a:rPr>
              <a:t>一切</a:t>
            </a:r>
            <a:endParaRPr lang="en-US" altLang="zh-CN" dirty="0" smtClean="0">
              <a:latin typeface="微软雅黑" pitchFamily="34" charset="-122"/>
              <a:ea typeface="微软雅黑" pitchFamily="34" charset="-122"/>
            </a:endParaRPr>
          </a:p>
          <a:p>
            <a:pPr indent="457200" algn="l" fontAlgn="auto">
              <a:lnSpc>
                <a:spcPct val="140000"/>
              </a:lnSpc>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均</a:t>
            </a:r>
            <a:r>
              <a:rPr lang="zh-CN" altLang="en-US" dirty="0">
                <a:latin typeface="微软雅黑" pitchFamily="34" charset="-122"/>
                <a:ea typeface="微软雅黑" pitchFamily="34" charset="-122"/>
              </a:rPr>
              <a:t>有</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433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2870" y="2838450"/>
            <a:ext cx="6191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2831" y="2790825"/>
            <a:ext cx="1476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9563" y="2838450"/>
            <a:ext cx="9048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7981" y="3429000"/>
            <a:ext cx="14097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98787" y="3456709"/>
            <a:ext cx="5048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3"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8787" y="3961534"/>
            <a:ext cx="41433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37406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4.3.4 </a:t>
            </a:r>
            <a:r>
              <a:rPr lang="zh-CN" altLang="en-US" sz="3200" dirty="0" smtClean="0">
                <a:latin typeface="微软雅黑" panose="020B0503020204020204" charset="-122"/>
                <a:ea typeface="微软雅黑" panose="020B0503020204020204" charset="-122"/>
              </a:rPr>
              <a:t>无</a:t>
            </a:r>
            <a:r>
              <a:rPr lang="zh-CN" altLang="en-US" sz="3200" dirty="0">
                <a:latin typeface="微软雅黑" panose="020B0503020204020204" charset="-122"/>
                <a:ea typeface="微软雅黑" panose="020B0503020204020204" charset="-122"/>
              </a:rPr>
              <a:t>鞍点二人有限零和对策模型</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en-US" altLang="zh-CN" dirty="0">
                <a:latin typeface="微软雅黑" pitchFamily="34" charset="-122"/>
                <a:ea typeface="微软雅黑" pitchFamily="34" charset="-122"/>
              </a:rPr>
              <a:t>3.</a:t>
            </a:r>
            <a:r>
              <a:rPr lang="zh-CN" altLang="en-US" b="1" dirty="0">
                <a:latin typeface="微软雅黑" pitchFamily="34" charset="-122"/>
                <a:ea typeface="微软雅黑" pitchFamily="34" charset="-122"/>
              </a:rPr>
              <a:t>无鞍点矩阵对策的</a:t>
            </a:r>
            <a:r>
              <a:rPr lang="zh-CN" altLang="en-US" b="1" dirty="0" smtClean="0">
                <a:latin typeface="微软雅黑" pitchFamily="34" charset="-122"/>
                <a:ea typeface="微软雅黑" pitchFamily="34" charset="-122"/>
              </a:rPr>
              <a:t>特点</a:t>
            </a:r>
            <a:endParaRPr lang="en-US" altLang="zh-CN" b="1" dirty="0">
              <a:latin typeface="微软雅黑" pitchFamily="34" charset="-122"/>
              <a:ea typeface="微软雅黑" pitchFamily="34" charset="-122"/>
            </a:endParaRPr>
          </a:p>
          <a:p>
            <a:pPr indent="457200" algn="l" fontAlgn="auto">
              <a:lnSpc>
                <a:spcPct val="140000"/>
              </a:lnSpc>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策略保密性</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图谋</a:t>
            </a:r>
            <a:r>
              <a:rPr lang="zh-CN" altLang="en-US" dirty="0" smtClean="0">
                <a:latin typeface="微软雅黑" pitchFamily="34" charset="-122"/>
                <a:ea typeface="微软雅黑" pitchFamily="34" charset="-122"/>
              </a:rPr>
              <a:t>出奇制胜</a:t>
            </a:r>
            <a:endParaRPr lang="en-US" altLang="zh-CN" dirty="0">
              <a:latin typeface="微软雅黑" pitchFamily="34" charset="-122"/>
              <a:ea typeface="微软雅黑" pitchFamily="34" charset="-122"/>
            </a:endParaRPr>
          </a:p>
          <a:p>
            <a:pPr indent="457200" algn="l" fontAlgn="auto">
              <a:lnSpc>
                <a:spcPct val="140000"/>
              </a:lnSpc>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得失随机性</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某局竞争的胜败难于</a:t>
            </a:r>
            <a:r>
              <a:rPr lang="zh-CN" altLang="en-US" dirty="0" smtClean="0">
                <a:latin typeface="微软雅黑" pitchFamily="34" charset="-122"/>
                <a:ea typeface="微软雅黑" pitchFamily="34" charset="-122"/>
              </a:rPr>
              <a:t>预料</a:t>
            </a:r>
            <a:endParaRPr lang="en-US" altLang="zh-CN" dirty="0">
              <a:latin typeface="微软雅黑" pitchFamily="34" charset="-122"/>
              <a:ea typeface="微软雅黑" pitchFamily="34" charset="-122"/>
            </a:endParaRPr>
          </a:p>
          <a:p>
            <a:pPr indent="457200" algn="l" fontAlgn="auto">
              <a:lnSpc>
                <a:spcPct val="140000"/>
              </a:lnSpc>
            </a:pP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多局竞争性</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多局竞争后决定胜负。</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0630131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4.3.5 </a:t>
            </a:r>
            <a:r>
              <a:rPr lang="zh-CN" altLang="en-US" sz="3200" dirty="0" smtClean="0">
                <a:latin typeface="微软雅黑" panose="020B0503020204020204" charset="-122"/>
                <a:ea typeface="微软雅黑" panose="020B0503020204020204" charset="-122"/>
              </a:rPr>
              <a:t>模型</a:t>
            </a:r>
            <a:r>
              <a:rPr lang="zh-CN" altLang="en-US" sz="3200" dirty="0">
                <a:latin typeface="微软雅黑" panose="020B0503020204020204" charset="-122"/>
                <a:ea typeface="微软雅黑" panose="020B0503020204020204" charset="-122"/>
              </a:rPr>
              <a:t>求解</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en-US" altLang="zh-CN" dirty="0">
                <a:latin typeface="微软雅黑" pitchFamily="34" charset="-122"/>
                <a:ea typeface="微软雅黑" pitchFamily="34" charset="-122"/>
              </a:rPr>
              <a:t>1.</a:t>
            </a:r>
            <a:r>
              <a:rPr lang="zh-CN" altLang="en-US" b="1" dirty="0">
                <a:latin typeface="微软雅黑" pitchFamily="34" charset="-122"/>
                <a:ea typeface="微软雅黑" pitchFamily="34" charset="-122"/>
              </a:rPr>
              <a:t>两个基本</a:t>
            </a:r>
            <a:r>
              <a:rPr lang="zh-CN" altLang="en-US" b="1" dirty="0" smtClean="0">
                <a:latin typeface="微软雅黑" pitchFamily="34" charset="-122"/>
                <a:ea typeface="微软雅黑" pitchFamily="34" charset="-122"/>
              </a:rPr>
              <a:t>记号</a:t>
            </a:r>
            <a:endParaRPr lang="en-US" altLang="zh-CN"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当局中人</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采取</a:t>
            </a:r>
            <a:r>
              <a:rPr lang="zh-CN" altLang="en-US" dirty="0" smtClean="0">
                <a:latin typeface="微软雅黑" pitchFamily="34" charset="-122"/>
                <a:ea typeface="微软雅黑" pitchFamily="34" charset="-122"/>
              </a:rPr>
              <a:t>纯策略</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时</a:t>
            </a:r>
            <a:r>
              <a:rPr lang="zh-CN" altLang="en-US" dirty="0">
                <a:latin typeface="微软雅黑" pitchFamily="34" charset="-122"/>
                <a:ea typeface="微软雅黑" pitchFamily="34" charset="-122"/>
              </a:rPr>
              <a:t>，记其相应的赢得函数</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E( i , y)</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457200" algn="l" fontAlgn="auto">
              <a:lnSpc>
                <a:spcPct val="140000"/>
              </a:lnSpc>
            </a:pPr>
            <a:endParaRPr lang="en-US" altLang="zh-CN" dirty="0" smtClean="0">
              <a:latin typeface="微软雅黑" pitchFamily="34" charset="-122"/>
              <a:ea typeface="微软雅黑" pitchFamily="34" charset="-122"/>
            </a:endParaRPr>
          </a:p>
          <a:p>
            <a:pPr indent="457200" algn="l" fontAlgn="auto">
              <a:lnSpc>
                <a:spcPct val="140000"/>
              </a:lnSpc>
            </a:pPr>
            <a:endParaRPr lang="en-US" altLang="zh-CN"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当局中人</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采取</a:t>
            </a:r>
            <a:r>
              <a:rPr lang="zh-CN" altLang="en-US" dirty="0" smtClean="0">
                <a:latin typeface="微软雅黑" pitchFamily="34" charset="-122"/>
                <a:ea typeface="微软雅黑" pitchFamily="34" charset="-122"/>
              </a:rPr>
              <a:t>纯策略</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时</a:t>
            </a:r>
            <a:r>
              <a:rPr lang="zh-CN" altLang="en-US" dirty="0">
                <a:latin typeface="微软雅黑" pitchFamily="34" charset="-122"/>
                <a:ea typeface="微软雅黑" pitchFamily="34" charset="-122"/>
              </a:rPr>
              <a:t>，记其相应的赢得函数</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E( x , j)</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536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9927" y="2878282"/>
            <a:ext cx="304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5527" y="3429000"/>
            <a:ext cx="24384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9927" y="4739120"/>
            <a:ext cx="2667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9802" y="5316249"/>
            <a:ext cx="26098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0270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4.1.1 </a:t>
            </a:r>
            <a:r>
              <a:rPr lang="zh-CN" altLang="en-US" sz="3200" dirty="0" smtClean="0">
                <a:latin typeface="微软雅黑" panose="020B0503020204020204" charset="-122"/>
                <a:ea typeface="微软雅黑" panose="020B0503020204020204" charset="-122"/>
              </a:rPr>
              <a:t>背景</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294013" y="2413693"/>
            <a:ext cx="8695113" cy="3294380"/>
          </a:xfrm>
        </p:spPr>
        <p:txBody>
          <a:bodyPr>
            <a:noAutofit/>
          </a:bodyPr>
          <a:lstStyle/>
          <a:p>
            <a:pPr indent="457200" algn="just" fontAlgn="auto">
              <a:lnSpc>
                <a:spcPct val="140000"/>
              </a:lnSpc>
            </a:pPr>
            <a:r>
              <a:rPr lang="zh-CN" altLang="en-US" dirty="0">
                <a:latin typeface="微软雅黑" pitchFamily="34" charset="-122"/>
                <a:ea typeface="微软雅黑" pitchFamily="34" charset="-122"/>
              </a:rPr>
              <a:t>对策论（</a:t>
            </a:r>
            <a:r>
              <a:rPr lang="en-US" altLang="zh-CN" dirty="0">
                <a:latin typeface="微软雅黑" pitchFamily="34" charset="-122"/>
                <a:ea typeface="微软雅黑" pitchFamily="34" charset="-122"/>
              </a:rPr>
              <a:t>game theory</a:t>
            </a:r>
            <a:r>
              <a:rPr lang="zh-CN" altLang="en-US" dirty="0">
                <a:latin typeface="微软雅黑" pitchFamily="34" charset="-122"/>
                <a:ea typeface="微软雅黑" pitchFamily="34" charset="-122"/>
              </a:rPr>
              <a:t>）又称竞赛论或博弈论，是研究具有竞争力或斗争性质现象的数学理论和方法。对策论就是研究在对策行为</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具有斗争或竞争性质的行为</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中，斗争双方是否存在最有利或最合理的行动方案，以及如何找到最有利或最合理的行动方案</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4.3.5 </a:t>
            </a:r>
            <a:r>
              <a:rPr lang="zh-CN" altLang="en-US" sz="3200" dirty="0" smtClean="0">
                <a:latin typeface="微软雅黑" panose="020B0503020204020204" charset="-122"/>
                <a:ea typeface="微软雅黑" panose="020B0503020204020204" charset="-122"/>
              </a:rPr>
              <a:t>模型</a:t>
            </a:r>
            <a:r>
              <a:rPr lang="zh-CN" altLang="en-US" sz="3200" dirty="0">
                <a:latin typeface="微软雅黑" panose="020B0503020204020204" charset="-122"/>
                <a:ea typeface="微软雅黑" panose="020B0503020204020204" charset="-122"/>
              </a:rPr>
              <a:t>求解</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en-US" altLang="zh-CN" dirty="0">
                <a:latin typeface="微软雅黑" pitchFamily="34" charset="-122"/>
                <a:ea typeface="微软雅黑" pitchFamily="34" charset="-122"/>
              </a:rPr>
              <a:t>2.</a:t>
            </a:r>
            <a:r>
              <a:rPr lang="zh-CN" altLang="en-US" b="1" dirty="0">
                <a:latin typeface="微软雅黑" pitchFamily="34" charset="-122"/>
                <a:ea typeface="微软雅黑" pitchFamily="34" charset="-122"/>
              </a:rPr>
              <a:t>基本</a:t>
            </a:r>
            <a:r>
              <a:rPr lang="zh-CN" altLang="en-US" b="1" dirty="0" smtClean="0">
                <a:latin typeface="微软雅黑" pitchFamily="34" charset="-122"/>
                <a:ea typeface="微软雅黑" pitchFamily="34" charset="-122"/>
              </a:rPr>
              <a:t>定理</a:t>
            </a:r>
            <a:endParaRPr lang="en-US" altLang="zh-CN" dirty="0">
              <a:latin typeface="微软雅黑" pitchFamily="34" charset="-122"/>
              <a:ea typeface="微软雅黑" pitchFamily="34" charset="-122"/>
            </a:endParaRPr>
          </a:p>
          <a:p>
            <a:pPr indent="457200" algn="l" fontAlgn="auto">
              <a:lnSpc>
                <a:spcPct val="140000"/>
              </a:lnSpc>
            </a:pPr>
            <a:r>
              <a:rPr lang="zh-CN" altLang="en-US" dirty="0" smtClean="0">
                <a:latin typeface="微软雅黑" pitchFamily="34" charset="-122"/>
                <a:ea typeface="微软雅黑" pitchFamily="34" charset="-122"/>
              </a:rPr>
              <a:t>定理一</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设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则</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是</a:t>
            </a:r>
            <a:r>
              <a:rPr lang="en-US" altLang="zh-CN" dirty="0" smtClean="0">
                <a:latin typeface="微软雅黑" pitchFamily="34" charset="-122"/>
                <a:ea typeface="微软雅黑" pitchFamily="34" charset="-122"/>
              </a:rPr>
              <a:t>G</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解的充要条件是</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对任意</a:t>
            </a:r>
            <a:r>
              <a:rPr lang="zh-CN" altLang="en-US" dirty="0" smtClean="0">
                <a:latin typeface="微软雅黑" pitchFamily="34" charset="-122"/>
                <a:ea typeface="微软雅黑" pitchFamily="34" charset="-122"/>
              </a:rPr>
              <a:t>的</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有</a:t>
            </a:r>
            <a:r>
              <a:rPr lang="en-US" altLang="zh-CN" dirty="0" smtClean="0">
                <a:latin typeface="微软雅黑" pitchFamily="34" charset="-122"/>
                <a:ea typeface="微软雅黑" pitchFamily="34" charset="-122"/>
              </a:rPr>
              <a:t> </a:t>
            </a:r>
            <a:endParaRPr lang="en-US" altLang="zh-CN" dirty="0">
              <a:latin typeface="微软雅黑" pitchFamily="34" charset="-122"/>
              <a:ea typeface="微软雅黑" pitchFamily="34" charset="-122"/>
            </a:endParaRPr>
          </a:p>
          <a:p>
            <a:pPr indent="457200" algn="l" fontAlgn="auto">
              <a:lnSpc>
                <a:spcPct val="140000"/>
              </a:lnSpc>
            </a:pPr>
            <a:endParaRPr lang="en-US" altLang="zh-CN" dirty="0">
              <a:latin typeface="微软雅黑" pitchFamily="34" charset="-122"/>
              <a:ea typeface="微软雅黑" pitchFamily="34" charset="-122"/>
            </a:endParaRPr>
          </a:p>
          <a:p>
            <a:pPr indent="457200" algn="l" fontAlgn="auto">
              <a:lnSpc>
                <a:spcPct val="140000"/>
              </a:lnSpc>
            </a:pPr>
            <a:r>
              <a:rPr lang="zh-CN" altLang="en-US" dirty="0" smtClean="0">
                <a:latin typeface="微软雅黑" pitchFamily="34" charset="-122"/>
                <a:ea typeface="微软雅黑" pitchFamily="34" charset="-122"/>
              </a:rPr>
              <a:t>定理二</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对任一</a:t>
            </a:r>
            <a:r>
              <a:rPr lang="zh-CN" altLang="en-US" dirty="0" smtClean="0">
                <a:latin typeface="微软雅黑" pitchFamily="34" charset="-122"/>
                <a:ea typeface="微软雅黑" pitchFamily="34" charset="-122"/>
              </a:rPr>
              <a:t>矩阵对策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一定</a:t>
            </a:r>
            <a:r>
              <a:rPr lang="zh-CN" altLang="en-US" dirty="0">
                <a:latin typeface="微软雅黑" pitchFamily="34" charset="-122"/>
                <a:ea typeface="微软雅黑" pitchFamily="34" charset="-122"/>
              </a:rPr>
              <a:t>存在混合策略意义下的解；</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63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7725" y="2843213"/>
            <a:ext cx="21621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8585" y="2843213"/>
            <a:ext cx="942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4983" y="3404322"/>
            <a:ext cx="30575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2720" y="3920838"/>
            <a:ext cx="39528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69490" y="4641706"/>
            <a:ext cx="21240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26771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4.3.5 </a:t>
            </a:r>
            <a:r>
              <a:rPr lang="zh-CN" altLang="en-US" sz="3200" dirty="0" smtClean="0">
                <a:latin typeface="微软雅黑" panose="020B0503020204020204" charset="-122"/>
                <a:ea typeface="微软雅黑" panose="020B0503020204020204" charset="-122"/>
              </a:rPr>
              <a:t>模型</a:t>
            </a:r>
            <a:r>
              <a:rPr lang="zh-CN" altLang="en-US" sz="3200" dirty="0">
                <a:latin typeface="微软雅黑" panose="020B0503020204020204" charset="-122"/>
                <a:ea typeface="微软雅黑" panose="020B0503020204020204" charset="-122"/>
              </a:rPr>
              <a:t>求解</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定理</a:t>
            </a:r>
            <a:r>
              <a:rPr lang="zh-CN" altLang="en-US" dirty="0" smtClean="0">
                <a:latin typeface="微软雅黑" pitchFamily="34" charset="-122"/>
                <a:ea typeface="微软雅黑" pitchFamily="34" charset="-122"/>
              </a:rPr>
              <a:t>三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设</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G</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解的充分必要条件：</a:t>
            </a:r>
            <a:r>
              <a:rPr lang="zh-CN" altLang="en-US" dirty="0" smtClean="0">
                <a:latin typeface="微软雅黑" pitchFamily="34" charset="-122"/>
                <a:ea typeface="微软雅黑" pitchFamily="34" charset="-122"/>
              </a:rPr>
              <a:t>存在</a:t>
            </a:r>
            <a:r>
              <a:rPr lang="en-US" altLang="zh-CN" dirty="0" smtClean="0">
                <a:latin typeface="微软雅黑" pitchFamily="34" charset="-122"/>
                <a:ea typeface="微软雅黑" pitchFamily="34" charset="-122"/>
              </a:rPr>
              <a:t>v</a:t>
            </a:r>
            <a:r>
              <a:rPr lang="zh-CN" altLang="en-US" dirty="0" smtClean="0">
                <a:latin typeface="微软雅黑" pitchFamily="34" charset="-122"/>
                <a:ea typeface="微软雅黑" pitchFamily="34" charset="-122"/>
              </a:rPr>
              <a:t>使得</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分别</a:t>
            </a:r>
            <a:r>
              <a:rPr lang="zh-CN" altLang="en-US" dirty="0">
                <a:latin typeface="微软雅黑" pitchFamily="34" charset="-122"/>
                <a:ea typeface="微软雅黑" pitchFamily="34" charset="-122"/>
              </a:rPr>
              <a:t>是不等式组的解，且</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74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7725" y="2165639"/>
            <a:ext cx="9715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62087" y="2165639"/>
            <a:ext cx="7524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3474" y="2745798"/>
            <a:ext cx="115252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2074" y="3429000"/>
            <a:ext cx="9466263"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57301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4.3.5 </a:t>
            </a:r>
            <a:r>
              <a:rPr lang="zh-CN" altLang="en-US" sz="3200" dirty="0" smtClean="0">
                <a:latin typeface="微软雅黑" panose="020B0503020204020204" charset="-122"/>
                <a:ea typeface="微软雅黑" panose="020B0503020204020204" charset="-122"/>
              </a:rPr>
              <a:t>模型</a:t>
            </a:r>
            <a:r>
              <a:rPr lang="zh-CN" altLang="en-US" sz="3200" dirty="0">
                <a:latin typeface="微软雅黑" panose="020B0503020204020204" charset="-122"/>
                <a:ea typeface="微软雅黑" panose="020B0503020204020204" charset="-122"/>
              </a:rPr>
              <a:t>求解</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定理</a:t>
            </a:r>
            <a:r>
              <a:rPr lang="zh-CN" altLang="en-US" dirty="0" smtClean="0">
                <a:latin typeface="微软雅黑" pitchFamily="34" charset="-122"/>
                <a:ea typeface="微软雅黑" pitchFamily="34" charset="-122"/>
              </a:rPr>
              <a:t>四</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设</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是</a:t>
            </a:r>
            <a:r>
              <a:rPr lang="zh-CN" altLang="en-US" dirty="0">
                <a:latin typeface="微软雅黑" pitchFamily="34" charset="-122"/>
                <a:ea typeface="微软雅黑" pitchFamily="34" charset="-122"/>
              </a:rPr>
              <a:t>矩阵对策</a:t>
            </a:r>
            <a:r>
              <a:rPr lang="en-US" altLang="zh-CN" dirty="0">
                <a:latin typeface="微软雅黑" pitchFamily="34" charset="-122"/>
                <a:ea typeface="微软雅黑" pitchFamily="34" charset="-122"/>
              </a:rPr>
              <a:t>G</a:t>
            </a:r>
            <a:r>
              <a:rPr lang="zh-CN" altLang="en-US" dirty="0">
                <a:latin typeface="微软雅黑" pitchFamily="34" charset="-122"/>
                <a:ea typeface="微软雅黑" pitchFamily="34" charset="-122"/>
              </a:rPr>
              <a:t>的解</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则</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84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6161" y="2189018"/>
            <a:ext cx="1000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4604" y="2189018"/>
            <a:ext cx="109537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1675" y="2854470"/>
            <a:ext cx="412432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03656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4.3.5 </a:t>
            </a:r>
            <a:r>
              <a:rPr lang="zh-CN" altLang="en-US" sz="3200" dirty="0" smtClean="0">
                <a:latin typeface="微软雅黑" panose="020B0503020204020204" charset="-122"/>
                <a:ea typeface="微软雅黑" panose="020B0503020204020204" charset="-122"/>
              </a:rPr>
              <a:t>模型</a:t>
            </a:r>
            <a:r>
              <a:rPr lang="zh-CN" altLang="en-US" sz="3200" dirty="0">
                <a:latin typeface="微软雅黑" panose="020B0503020204020204" charset="-122"/>
                <a:ea typeface="微软雅黑" panose="020B0503020204020204" charset="-122"/>
              </a:rPr>
              <a:t>求解</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定理</a:t>
            </a:r>
            <a:r>
              <a:rPr lang="zh-CN" altLang="en-US" dirty="0" smtClean="0">
                <a:latin typeface="微软雅黑" pitchFamily="34" charset="-122"/>
                <a:ea typeface="微软雅黑" pitchFamily="34" charset="-122"/>
              </a:rPr>
              <a:t>五</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设矩阵对策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值</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则</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94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0659" y="2207635"/>
            <a:ext cx="2171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8167" y="2140960"/>
            <a:ext cx="4857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8842" y="3048000"/>
            <a:ext cx="60293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91526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4.3.5 </a:t>
            </a:r>
            <a:r>
              <a:rPr lang="zh-CN" altLang="en-US" sz="3200" dirty="0" smtClean="0">
                <a:latin typeface="微软雅黑" panose="020B0503020204020204" charset="-122"/>
                <a:ea typeface="微软雅黑" panose="020B0503020204020204" charset="-122"/>
              </a:rPr>
              <a:t>模型</a:t>
            </a:r>
            <a:r>
              <a:rPr lang="zh-CN" altLang="en-US" sz="3200" dirty="0">
                <a:latin typeface="微软雅黑" panose="020B0503020204020204" charset="-122"/>
                <a:ea typeface="微软雅黑" panose="020B0503020204020204" charset="-122"/>
              </a:rPr>
              <a:t>求解</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en-US" altLang="zh-CN" dirty="0">
                <a:latin typeface="微软雅黑" pitchFamily="34" charset="-122"/>
                <a:ea typeface="微软雅黑" pitchFamily="34" charset="-122"/>
              </a:rPr>
              <a:t>3.</a:t>
            </a:r>
            <a:r>
              <a:rPr lang="zh-CN" altLang="en-US" b="1" dirty="0">
                <a:latin typeface="微软雅黑" pitchFamily="34" charset="-122"/>
                <a:ea typeface="微软雅黑" pitchFamily="34" charset="-122"/>
              </a:rPr>
              <a:t>最优混合策略的求解</a:t>
            </a:r>
            <a:r>
              <a:rPr lang="zh-CN" altLang="en-US" b="1" dirty="0" smtClean="0">
                <a:latin typeface="微软雅黑" pitchFamily="34" charset="-122"/>
                <a:ea typeface="微软雅黑" pitchFamily="34" charset="-122"/>
              </a:rPr>
              <a:t>方法</a:t>
            </a:r>
            <a:endParaRPr lang="en-US" altLang="zh-CN" dirty="0">
              <a:latin typeface="微软雅黑" pitchFamily="34" charset="-122"/>
              <a:ea typeface="微软雅黑" pitchFamily="34" charset="-122"/>
            </a:endParaRPr>
          </a:p>
          <a:p>
            <a:pPr indent="457200" algn="l" fontAlgn="auto">
              <a:lnSpc>
                <a:spcPct val="140000"/>
              </a:lnSpc>
            </a:pPr>
            <a:r>
              <a:rPr lang="zh-CN" altLang="en-US" dirty="0" smtClean="0">
                <a:latin typeface="微软雅黑" pitchFamily="34" charset="-122"/>
                <a:ea typeface="微软雅黑" pitchFamily="34" charset="-122"/>
              </a:rPr>
              <a:t>方法</a:t>
            </a:r>
            <a:r>
              <a:rPr lang="en-US" altLang="zh-CN" dirty="0" smtClean="0">
                <a:latin typeface="微软雅黑" pitchFamily="34" charset="-122"/>
                <a:ea typeface="微软雅黑" pitchFamily="34" charset="-122"/>
              </a:rPr>
              <a:t>1  </a:t>
            </a:r>
            <a:r>
              <a:rPr lang="zh-CN" altLang="en-US" dirty="0" smtClean="0">
                <a:latin typeface="微软雅黑" pitchFamily="34" charset="-122"/>
                <a:ea typeface="微软雅黑" pitchFamily="34" charset="-122"/>
              </a:rPr>
              <a:t>由</a:t>
            </a:r>
            <a:r>
              <a:rPr lang="zh-CN" altLang="en-US" dirty="0">
                <a:latin typeface="微软雅黑" pitchFamily="34" charset="-122"/>
                <a:ea typeface="微软雅黑" pitchFamily="34" charset="-122"/>
              </a:rPr>
              <a:t>定理三可知求解矩阵对策</a:t>
            </a:r>
            <a:r>
              <a:rPr lang="zh-CN" altLang="en-US" dirty="0" smtClean="0">
                <a:latin typeface="微软雅黑" pitchFamily="34" charset="-122"/>
                <a:ea typeface="微软雅黑" pitchFamily="34" charset="-122"/>
              </a:rPr>
              <a:t>解</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问题等价于求解不等式组</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。如果假设最有策略中</a:t>
            </a:r>
            <a:r>
              <a:rPr lang="zh-CN" altLang="en-US" dirty="0" smtClean="0">
                <a:latin typeface="微软雅黑" pitchFamily="34" charset="-122"/>
                <a:ea typeface="微软雅黑" pitchFamily="34" charset="-122"/>
              </a:rPr>
              <a:t>的</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均</a:t>
            </a:r>
            <a:r>
              <a:rPr lang="zh-CN" altLang="en-US" dirty="0">
                <a:latin typeface="微软雅黑" pitchFamily="34" charset="-122"/>
                <a:ea typeface="微软雅黑" pitchFamily="34" charset="-122"/>
              </a:rPr>
              <a:t>不为零，根据定理二和定理四我们可将上述不等式组</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的求解文题转化成下面两个方程组问题</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048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6407" y="2838450"/>
            <a:ext cx="9715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5654" y="3332018"/>
            <a:ext cx="7620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9454" y="4361584"/>
            <a:ext cx="46482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89156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4.3.5 </a:t>
            </a:r>
            <a:r>
              <a:rPr lang="zh-CN" altLang="en-US" sz="3200" dirty="0" smtClean="0">
                <a:latin typeface="微软雅黑" panose="020B0503020204020204" charset="-122"/>
                <a:ea typeface="微软雅黑" panose="020B0503020204020204" charset="-122"/>
              </a:rPr>
              <a:t>模型</a:t>
            </a:r>
            <a:r>
              <a:rPr lang="zh-CN" altLang="en-US" sz="3200" dirty="0">
                <a:latin typeface="微软雅黑" panose="020B0503020204020204" charset="-122"/>
                <a:ea typeface="微软雅黑" panose="020B0503020204020204" charset="-122"/>
              </a:rPr>
              <a:t>求解</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endParaRPr lang="en-US" altLang="zh-CN" dirty="0" smtClean="0">
              <a:latin typeface="微软雅黑" pitchFamily="34" charset="-122"/>
              <a:ea typeface="微软雅黑" pitchFamily="34" charset="-122"/>
            </a:endParaRPr>
          </a:p>
          <a:p>
            <a:pPr indent="457200" algn="l" fontAlgn="auto">
              <a:lnSpc>
                <a:spcPct val="140000"/>
              </a:lnSpc>
            </a:pPr>
            <a:endParaRPr lang="en-US" altLang="zh-CN" dirty="0">
              <a:latin typeface="微软雅黑" pitchFamily="34" charset="-122"/>
              <a:ea typeface="微软雅黑" pitchFamily="34" charset="-122"/>
            </a:endParaRPr>
          </a:p>
          <a:p>
            <a:pPr indent="457200" algn="l" fontAlgn="auto">
              <a:lnSpc>
                <a:spcPct val="140000"/>
              </a:lnSpc>
            </a:pPr>
            <a:endParaRPr lang="en-US" altLang="zh-CN" dirty="0" smtClean="0">
              <a:latin typeface="微软雅黑" pitchFamily="34" charset="-122"/>
              <a:ea typeface="微软雅黑" pitchFamily="34" charset="-122"/>
            </a:endParaRPr>
          </a:p>
          <a:p>
            <a:pPr indent="457200" algn="l" fontAlgn="auto">
              <a:lnSpc>
                <a:spcPct val="140000"/>
              </a:lnSpc>
            </a:pPr>
            <a:r>
              <a:rPr lang="zh-CN" altLang="en-US" dirty="0" smtClean="0">
                <a:latin typeface="微软雅黑" pitchFamily="34" charset="-122"/>
                <a:ea typeface="微软雅黑" pitchFamily="34" charset="-122"/>
              </a:rPr>
              <a:t>其中</a:t>
            </a:r>
            <a:r>
              <a:rPr lang="en-US" altLang="zh-CN" dirty="0" smtClean="0">
                <a:latin typeface="微软雅黑" pitchFamily="34" charset="-122"/>
                <a:ea typeface="微软雅黑" pitchFamily="34" charset="-122"/>
              </a:rPr>
              <a:t> </a:t>
            </a:r>
          </a:p>
          <a:p>
            <a:pPr indent="457200" algn="l" fontAlgn="auto">
              <a:lnSpc>
                <a:spcPct val="140000"/>
              </a:lnSpc>
            </a:pPr>
            <a:r>
              <a:rPr lang="zh-CN" altLang="en-US" dirty="0" smtClean="0">
                <a:latin typeface="微软雅黑" pitchFamily="34" charset="-122"/>
                <a:ea typeface="微软雅黑" pitchFamily="34" charset="-122"/>
              </a:rPr>
              <a:t>这种</a:t>
            </a:r>
            <a:r>
              <a:rPr lang="zh-CN" altLang="en-US" dirty="0">
                <a:latin typeface="微软雅黑" pitchFamily="34" charset="-122"/>
                <a:ea typeface="微软雅黑" pitchFamily="34" charset="-122"/>
              </a:rPr>
              <a:t>方法</a:t>
            </a:r>
            <a:r>
              <a:rPr lang="zh-CN" altLang="en-US" dirty="0" smtClean="0">
                <a:latin typeface="微软雅黑" pitchFamily="34" charset="-122"/>
                <a:ea typeface="微软雅黑" pitchFamily="34" charset="-122"/>
              </a:rPr>
              <a:t>称为</a:t>
            </a:r>
            <a:r>
              <a:rPr lang="zh-CN" altLang="en-US" b="1" dirty="0" smtClean="0">
                <a:latin typeface="微软雅黑" pitchFamily="34" charset="-122"/>
                <a:ea typeface="微软雅黑" pitchFamily="34" charset="-122"/>
              </a:rPr>
              <a:t>线性方程组法</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150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8453" y="2280371"/>
            <a:ext cx="471487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0715" y="4150302"/>
            <a:ext cx="539115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906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4.3.6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二、 田忌赛马</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smtClean="0">
                <a:latin typeface="微软雅黑" pitchFamily="34" charset="-122"/>
                <a:ea typeface="微软雅黑" pitchFamily="34" charset="-122"/>
              </a:rPr>
              <a:t>解</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田忌</a:t>
            </a:r>
            <a:r>
              <a:rPr lang="zh-CN" altLang="en-US" dirty="0">
                <a:latin typeface="微软雅黑" pitchFamily="34" charset="-122"/>
                <a:ea typeface="微软雅黑" pitchFamily="34" charset="-122"/>
              </a:rPr>
              <a:t>赛马问题是一个二人有限零和对策，该对策问题的基本要素为</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457200" algn="l" fontAlgn="auto">
              <a:lnSpc>
                <a:spcPct val="140000"/>
              </a:lnSpc>
            </a:pPr>
            <a:r>
              <a:rPr lang="zh-CN" altLang="en-US" dirty="0" smtClean="0">
                <a:latin typeface="微软雅黑" pitchFamily="34" charset="-122"/>
                <a:ea typeface="微软雅黑" pitchFamily="34" charset="-122"/>
              </a:rPr>
              <a:t>局中人</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局中人</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为齐王，局中人</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为</a:t>
            </a:r>
            <a:r>
              <a:rPr lang="zh-CN" altLang="en-US" dirty="0" smtClean="0">
                <a:latin typeface="微软雅黑" pitchFamily="34" charset="-122"/>
                <a:ea typeface="微软雅黑" pitchFamily="34" charset="-122"/>
              </a:rPr>
              <a:t>田忌</a:t>
            </a:r>
            <a:endParaRPr lang="en-US" altLang="zh-CN"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策略</a:t>
            </a:r>
            <a:r>
              <a:rPr lang="zh-CN" altLang="en-US" dirty="0" smtClean="0">
                <a:latin typeface="微软雅黑" pitchFamily="34" charset="-122"/>
                <a:ea typeface="微软雅黑" pitchFamily="34" charset="-122"/>
              </a:rPr>
              <a:t>集</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齐王</a:t>
            </a:r>
            <a:r>
              <a:rPr lang="zh-CN" altLang="en-US" dirty="0">
                <a:latin typeface="微软雅黑" pitchFamily="34" charset="-122"/>
                <a:ea typeface="微软雅黑" pitchFamily="34" charset="-122"/>
              </a:rPr>
              <a:t>与田忌的策略集都是</a:t>
            </a:r>
            <a:r>
              <a:rPr lang="zh-CN" altLang="en-US" dirty="0" smtClean="0">
                <a:latin typeface="微软雅黑" pitchFamily="34" charset="-122"/>
                <a:ea typeface="微软雅黑" pitchFamily="34" charset="-122"/>
              </a:rPr>
              <a:t>：上</a:t>
            </a:r>
            <a:r>
              <a:rPr lang="zh-CN" altLang="en-US" dirty="0">
                <a:latin typeface="微软雅黑" pitchFamily="34" charset="-122"/>
                <a:ea typeface="微软雅黑" pitchFamily="34" charset="-122"/>
              </a:rPr>
              <a:t>中下，上下中，中下上，中上下，下上中，下</a:t>
            </a:r>
            <a:r>
              <a:rPr lang="zh-CN" altLang="en-US" dirty="0" smtClean="0">
                <a:latin typeface="微软雅黑" pitchFamily="34" charset="-122"/>
                <a:ea typeface="微软雅黑" pitchFamily="34" charset="-122"/>
              </a:rPr>
              <a:t>中上，</a:t>
            </a:r>
            <a:r>
              <a:rPr lang="zh-CN" altLang="en-US" dirty="0">
                <a:latin typeface="微软雅黑" pitchFamily="34" charset="-122"/>
                <a:ea typeface="微软雅黑" pitchFamily="34" charset="-122"/>
              </a:rPr>
              <a:t>分别记为</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253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1705" y="5078557"/>
            <a:ext cx="33147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3386" y="5114059"/>
            <a:ext cx="31242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25162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4.3.6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二、 田忌赛马</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赢得</a:t>
            </a:r>
            <a:r>
              <a:rPr lang="zh-CN" altLang="en-US" dirty="0" smtClean="0">
                <a:latin typeface="微软雅黑" pitchFamily="34" charset="-122"/>
                <a:ea typeface="微软雅黑" pitchFamily="34" charset="-122"/>
              </a:rPr>
              <a:t>矩阵</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其</a:t>
            </a:r>
            <a:r>
              <a:rPr lang="zh-CN" altLang="en-US" dirty="0">
                <a:latin typeface="微软雅黑" pitchFamily="34" charset="-122"/>
                <a:ea typeface="微软雅黑" pitchFamily="34" charset="-122"/>
              </a:rPr>
              <a:t>中局中人齐王的赢得如表所示</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35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4092" y="2718954"/>
            <a:ext cx="534352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00885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4.3.6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二、 田忌赛马</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由于该对策是零和对策，田忌所输掉的正是齐王的赢得函数。因此田忌的赢得函数</a:t>
            </a:r>
            <a:r>
              <a:rPr lang="zh-CN" altLang="en-US" dirty="0" smtClean="0">
                <a:latin typeface="微软雅黑" pitchFamily="34" charset="-122"/>
                <a:ea typeface="微软雅黑" pitchFamily="34" charset="-122"/>
              </a:rPr>
              <a:t>就是</a:t>
            </a:r>
            <a:r>
              <a:rPr lang="en-US" altLang="zh-CN" dirty="0" smtClean="0">
                <a:latin typeface="微软雅黑" pitchFamily="34" charset="-122"/>
                <a:ea typeface="微软雅黑" pitchFamily="34" charset="-122"/>
              </a:rPr>
              <a:t>B</a:t>
            </a:r>
            <a:r>
              <a:rPr lang="en-US" altLang="zh-CN" dirty="0">
                <a:latin typeface="微软雅黑" pitchFamily="34" charset="-122"/>
                <a:ea typeface="微软雅黑" pitchFamily="34" charset="-122"/>
              </a:rPr>
              <a:t>=-</a:t>
            </a:r>
            <a:r>
              <a:rPr lang="en-US" altLang="zh-CN" dirty="0" smtClean="0">
                <a:latin typeface="微软雅黑" pitchFamily="34" charset="-122"/>
                <a:ea typeface="微软雅黑" pitchFamily="34" charset="-122"/>
              </a:rPr>
              <a:t>A</a:t>
            </a:r>
            <a:endParaRPr lang="en-US" altLang="zh-CN"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可以检验，该矩阵</a:t>
            </a:r>
            <a:r>
              <a:rPr lang="zh-CN" altLang="en-US" dirty="0" smtClean="0">
                <a:latin typeface="微软雅黑" pitchFamily="34" charset="-122"/>
                <a:ea typeface="微软雅黑" pitchFamily="34" charset="-122"/>
              </a:rPr>
              <a:t>中</a:t>
            </a:r>
            <a:endParaRPr lang="en-US" altLang="zh-CN" dirty="0">
              <a:latin typeface="微软雅黑" pitchFamily="34" charset="-122"/>
              <a:ea typeface="微软雅黑" pitchFamily="34" charset="-122"/>
            </a:endParaRPr>
          </a:p>
          <a:p>
            <a:pPr indent="457200" algn="l" fontAlgn="auto">
              <a:lnSpc>
                <a:spcPct val="140000"/>
              </a:lnSpc>
            </a:pPr>
            <a:r>
              <a:rPr lang="zh-CN" altLang="en-US" dirty="0" smtClean="0">
                <a:latin typeface="微软雅黑" pitchFamily="34" charset="-122"/>
                <a:ea typeface="微软雅黑" pitchFamily="34" charset="-122"/>
              </a:rPr>
              <a:t>所以</a:t>
            </a:r>
            <a:r>
              <a:rPr lang="zh-CN" altLang="en-US" dirty="0">
                <a:latin typeface="微软雅黑" pitchFamily="34" charset="-122"/>
                <a:ea typeface="微软雅黑" pitchFamily="34" charset="-122"/>
              </a:rPr>
              <a:t>“田忌赛马问题不存在纯策略的解”。所以要采取混合策略</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设齐王和田忌的混合策略为</a:t>
            </a:r>
          </a:p>
          <a:p>
            <a:pPr indent="457200" algn="l" fontAlgn="auto">
              <a:lnSpc>
                <a:spcPct val="140000"/>
              </a:lnSpc>
            </a:pPr>
            <a:r>
              <a:rPr lang="zh-CN" altLang="en-US" dirty="0" smtClean="0">
                <a:latin typeface="微软雅黑" pitchFamily="34" charset="-122"/>
                <a:ea typeface="微软雅黑" pitchFamily="34" charset="-122"/>
              </a:rPr>
              <a:t>                                      事先假定</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于是</a:t>
            </a:r>
            <a:r>
              <a:rPr lang="zh-CN" altLang="en-US" dirty="0">
                <a:latin typeface="微软雅黑" pitchFamily="34" charset="-122"/>
                <a:ea typeface="微软雅黑" pitchFamily="34" charset="-122"/>
              </a:rPr>
              <a:t>解之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45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4707" y="3260149"/>
            <a:ext cx="37909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0964" y="4552950"/>
            <a:ext cx="38195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9434" y="5287674"/>
            <a:ext cx="38004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35449" y="5266892"/>
            <a:ext cx="14763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18379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4.3.6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二、 田忌赛马</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56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2928" y="2285134"/>
            <a:ext cx="9304337"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923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4.1.1 </a:t>
            </a:r>
            <a:r>
              <a:rPr lang="zh-CN" altLang="en-US" sz="3200" dirty="0" smtClean="0">
                <a:latin typeface="微软雅黑" panose="020B0503020204020204" charset="-122"/>
                <a:ea typeface="微软雅黑" panose="020B0503020204020204" charset="-122"/>
              </a:rPr>
              <a:t>背景</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294013" y="2413693"/>
            <a:ext cx="8695113" cy="3294380"/>
          </a:xfrm>
        </p:spPr>
        <p:txBody>
          <a:bodyPr>
            <a:noAutofit/>
          </a:bodyPr>
          <a:lstStyle/>
          <a:p>
            <a:pPr indent="457200" algn="just" fontAlgn="auto">
              <a:lnSpc>
                <a:spcPct val="140000"/>
              </a:lnSpc>
            </a:pPr>
            <a:r>
              <a:rPr lang="zh-CN" altLang="en-US" dirty="0">
                <a:latin typeface="微软雅黑" pitchFamily="34" charset="-122"/>
                <a:ea typeface="微软雅黑" pitchFamily="34" charset="-122"/>
              </a:rPr>
              <a:t>对策论所研究的典型问题是由两个或者两个以上的参加者在某种对抗性或竞争性的场合下各自做出决策，使自己一方得到最有利的结果。对策论研究的问题与政治、经济、军事活动乃至一般的日常生活等有着密切的联系。</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1899266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4.3.6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二、 田忌赛马</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smtClean="0">
                <a:latin typeface="微软雅黑" pitchFamily="34" charset="-122"/>
                <a:ea typeface="微软雅黑" pitchFamily="34" charset="-122"/>
              </a:rPr>
              <a:t>解得</a:t>
            </a:r>
            <a:endParaRPr lang="en-US" altLang="zh-CN"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所以齐王期望得</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即双方都以</a:t>
            </a:r>
            <a:r>
              <a:rPr lang="en-US" altLang="zh-CN" dirty="0">
                <a:latin typeface="微软雅黑" pitchFamily="34" charset="-122"/>
                <a:ea typeface="微软雅黑" pitchFamily="34" charset="-122"/>
              </a:rPr>
              <a:t>1/6</a:t>
            </a:r>
            <a:r>
              <a:rPr lang="zh-CN" altLang="en-US" dirty="0">
                <a:latin typeface="微软雅黑" pitchFamily="34" charset="-122"/>
                <a:ea typeface="微软雅黑" pitchFamily="34" charset="-122"/>
              </a:rPr>
              <a:t>的概率选取每个纯策略，双方进行每一个纯策略的机会是均等的，则总的结局应该是：齐王有</a:t>
            </a:r>
            <a:r>
              <a:rPr lang="en-US" altLang="zh-CN" dirty="0">
                <a:latin typeface="微软雅黑" pitchFamily="34" charset="-122"/>
                <a:ea typeface="微软雅黑" pitchFamily="34" charset="-122"/>
              </a:rPr>
              <a:t>5/6 </a:t>
            </a:r>
            <a:r>
              <a:rPr lang="zh-CN" altLang="en-US" dirty="0">
                <a:latin typeface="微软雅黑" pitchFamily="34" charset="-122"/>
                <a:ea typeface="微软雅黑" pitchFamily="34" charset="-122"/>
              </a:rPr>
              <a:t>的机会赢。但如果齐王在田忌决策前将自己的选择告诉</a:t>
            </a:r>
            <a:r>
              <a:rPr lang="zh-CN" altLang="en-US" dirty="0" smtClean="0">
                <a:latin typeface="微软雅黑" pitchFamily="34" charset="-122"/>
                <a:ea typeface="微软雅黑" pitchFamily="34" charset="-122"/>
              </a:rPr>
              <a:t>田忌，</a:t>
            </a:r>
            <a:r>
              <a:rPr lang="zh-CN" altLang="en-US" dirty="0">
                <a:latin typeface="微软雅黑" pitchFamily="34" charset="-122"/>
                <a:ea typeface="微软雅黑" pitchFamily="34" charset="-122"/>
              </a:rPr>
              <a:t>那田忌反而可以赢。因此在矩阵对策不存在鞍点的情况下，竞争的双方要对自己的决策保密。</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66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6025" y="2108057"/>
            <a:ext cx="36099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12013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4.3.6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二、 田忌赛马</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方法</a:t>
            </a:r>
            <a:r>
              <a:rPr lang="en-US" altLang="zh-CN" dirty="0" smtClean="0">
                <a:latin typeface="微软雅黑" pitchFamily="34" charset="-122"/>
                <a:ea typeface="微软雅黑" pitchFamily="34" charset="-122"/>
              </a:rPr>
              <a:t>2  </a:t>
            </a:r>
            <a:r>
              <a:rPr lang="zh-CN" altLang="en-US" dirty="0" smtClean="0">
                <a:latin typeface="微软雅黑" pitchFamily="34" charset="-122"/>
                <a:ea typeface="微软雅黑" pitchFamily="34" charset="-122"/>
              </a:rPr>
              <a:t>作</a:t>
            </a:r>
            <a:r>
              <a:rPr lang="zh-CN" altLang="en-US" dirty="0">
                <a:latin typeface="微软雅黑" pitchFamily="34" charset="-122"/>
                <a:ea typeface="微软雅黑" pitchFamily="34" charset="-122"/>
              </a:rPr>
              <a:t>变换</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不妨</a:t>
            </a:r>
            <a:r>
              <a:rPr lang="zh-CN" altLang="en-US" dirty="0" smtClean="0">
                <a:latin typeface="微软雅黑" pitchFamily="34" charset="-122"/>
                <a:ea typeface="微软雅黑" pitchFamily="34" charset="-122"/>
              </a:rPr>
              <a:t>假设</a:t>
            </a:r>
            <a:r>
              <a:rPr lang="en-US" altLang="zh-CN" dirty="0" smtClean="0">
                <a:latin typeface="微软雅黑" pitchFamily="34" charset="-122"/>
                <a:ea typeface="微软雅黑" pitchFamily="34" charset="-122"/>
              </a:rPr>
              <a:t>v&gt;0)                                    </a:t>
            </a:r>
            <a:r>
              <a:rPr lang="zh-CN" altLang="en-US" dirty="0" smtClean="0">
                <a:latin typeface="微软雅黑" pitchFamily="34" charset="-122"/>
                <a:ea typeface="微软雅黑" pitchFamily="34" charset="-122"/>
              </a:rPr>
              <a:t>并</a:t>
            </a:r>
            <a:r>
              <a:rPr lang="zh-CN" altLang="en-US" dirty="0">
                <a:latin typeface="微软雅黑" pitchFamily="34" charset="-122"/>
                <a:ea typeface="微软雅黑" pitchFamily="34" charset="-122"/>
              </a:rPr>
              <a:t>根据定理三，则不等式组</a:t>
            </a:r>
            <a:r>
              <a:rPr lang="en-US" altLang="zh-CN" dirty="0">
                <a:latin typeface="微软雅黑" pitchFamily="34" charset="-122"/>
                <a:ea typeface="微软雅黑" pitchFamily="34" charset="-122"/>
              </a:rPr>
              <a:t>(1)(2)</a:t>
            </a:r>
            <a:r>
              <a:rPr lang="zh-CN" altLang="en-US" dirty="0">
                <a:latin typeface="微软雅黑" pitchFamily="34" charset="-122"/>
                <a:ea typeface="微软雅黑" pitchFamily="34" charset="-122"/>
              </a:rPr>
              <a:t>变为：</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76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6577" y="2065627"/>
            <a:ext cx="30003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6043" y="3378777"/>
            <a:ext cx="9618663"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52002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4.3.6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二、 田忌赛马</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根据定理</a:t>
            </a:r>
            <a:r>
              <a:rPr lang="zh-CN" altLang="en-US" dirty="0" smtClean="0">
                <a:latin typeface="微软雅黑" pitchFamily="34" charset="-122"/>
                <a:ea typeface="微软雅黑" pitchFamily="34" charset="-122"/>
              </a:rPr>
              <a:t>五</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这样</a:t>
            </a:r>
            <a:r>
              <a:rPr lang="zh-CN" altLang="en-US" dirty="0">
                <a:latin typeface="微软雅黑" pitchFamily="34" charset="-122"/>
                <a:ea typeface="微软雅黑" pitchFamily="34" charset="-122"/>
              </a:rPr>
              <a:t>，不等式组（</a:t>
            </a: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4</a:t>
            </a:r>
            <a:r>
              <a:rPr lang="zh-CN" altLang="en-US" dirty="0">
                <a:latin typeface="微软雅黑" pitchFamily="34" charset="-122"/>
                <a:ea typeface="微软雅黑" pitchFamily="34" charset="-122"/>
              </a:rPr>
              <a:t>）即等价于下列线性规划问题</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indent="457200" algn="l" fontAlgn="auto">
              <a:lnSpc>
                <a:spcPct val="140000"/>
              </a:lnSpc>
            </a:pPr>
            <a:endParaRPr lang="en-US" altLang="zh-CN" dirty="0">
              <a:latin typeface="微软雅黑" pitchFamily="34" charset="-122"/>
              <a:ea typeface="微软雅黑" pitchFamily="34" charset="-122"/>
            </a:endParaRPr>
          </a:p>
          <a:p>
            <a:pPr indent="457200" algn="l" fontAlgn="auto">
              <a:lnSpc>
                <a:spcPct val="140000"/>
              </a:lnSpc>
            </a:pPr>
            <a:endParaRPr lang="en-US" altLang="zh-CN" dirty="0" smtClean="0">
              <a:latin typeface="微软雅黑" pitchFamily="34" charset="-122"/>
              <a:ea typeface="微软雅黑" pitchFamily="34" charset="-122"/>
            </a:endParaRPr>
          </a:p>
          <a:p>
            <a:pPr indent="457200" algn="l" fontAlgn="auto">
              <a:lnSpc>
                <a:spcPct val="140000"/>
              </a:lnSpc>
            </a:pPr>
            <a:endParaRPr lang="en-US" altLang="zh-CN"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这就是矩阵对策的线性规划问题解法。</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86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3259" y="2070822"/>
            <a:ext cx="32289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2880" y="3193472"/>
            <a:ext cx="9266237"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20055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4.3.7 </a:t>
            </a:r>
            <a:r>
              <a:rPr lang="zh-CN" altLang="en-US" sz="3200" dirty="0" smtClean="0">
                <a:latin typeface="微软雅黑" panose="020B0503020204020204" charset="-122"/>
                <a:ea typeface="微软雅黑" panose="020B0503020204020204" charset="-122"/>
              </a:rPr>
              <a:t>其他</a:t>
            </a:r>
            <a:r>
              <a:rPr lang="zh-CN" altLang="en-US" sz="3200" dirty="0">
                <a:latin typeface="微软雅黑" panose="020B0503020204020204" charset="-122"/>
                <a:ea typeface="微软雅黑" panose="020B0503020204020204" charset="-122"/>
              </a:rPr>
              <a:t>对策模型</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en-US" altLang="zh-CN" dirty="0">
                <a:latin typeface="微软雅黑" pitchFamily="34" charset="-122"/>
                <a:ea typeface="微软雅黑" pitchFamily="34" charset="-122"/>
              </a:rPr>
              <a:t>1.</a:t>
            </a:r>
            <a:r>
              <a:rPr lang="zh-CN" altLang="en-US" b="1" dirty="0">
                <a:latin typeface="微软雅黑" pitchFamily="34" charset="-122"/>
                <a:ea typeface="微软雅黑" pitchFamily="34" charset="-122"/>
              </a:rPr>
              <a:t>两人无限</a:t>
            </a:r>
            <a:r>
              <a:rPr lang="zh-CN" altLang="en-US" b="1" dirty="0" smtClean="0">
                <a:latin typeface="微软雅黑" pitchFamily="34" charset="-122"/>
                <a:ea typeface="微软雅黑" pitchFamily="34" charset="-122"/>
              </a:rPr>
              <a:t>零和对策</a:t>
            </a:r>
            <a:endParaRPr lang="en-US" altLang="zh-CN" b="1" dirty="0">
              <a:latin typeface="微软雅黑" pitchFamily="34" charset="-122"/>
              <a:ea typeface="微软雅黑" pitchFamily="34" charset="-122"/>
            </a:endParaRPr>
          </a:p>
          <a:p>
            <a:pPr indent="457200" algn="l" fontAlgn="auto">
              <a:lnSpc>
                <a:spcPct val="140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来</a:t>
            </a:r>
            <a:r>
              <a:rPr lang="zh-CN" altLang="en-US" dirty="0">
                <a:latin typeface="微软雅黑" pitchFamily="34" charset="-122"/>
                <a:ea typeface="微软雅黑" pitchFamily="34" charset="-122"/>
              </a:rPr>
              <a:t>表示</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至少</a:t>
            </a:r>
            <a:r>
              <a:rPr lang="zh-CN" altLang="en-US" dirty="0">
                <a:latin typeface="微软雅黑" pitchFamily="34" charset="-122"/>
                <a:ea typeface="微软雅黑" pitchFamily="34" charset="-122"/>
              </a:rPr>
              <a:t>有一个是无限集合</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H</a:t>
            </a:r>
            <a:r>
              <a:rPr lang="zh-CN" altLang="en-US" dirty="0" smtClean="0">
                <a:latin typeface="微软雅黑" pitchFamily="34" charset="-122"/>
                <a:ea typeface="微软雅黑" pitchFamily="34" charset="-122"/>
              </a:rPr>
              <a:t>为局中人</a:t>
            </a:r>
            <a:r>
              <a:rPr lang="en-US" altLang="zh-CN" dirty="0" smtClean="0">
                <a:latin typeface="微软雅黑" pitchFamily="34" charset="-122"/>
                <a:ea typeface="微软雅黑" pitchFamily="34" charset="-122"/>
              </a:rPr>
              <a:t>Ⅰ</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赢得函数。</a:t>
            </a:r>
            <a:r>
              <a:rPr lang="zh-CN" altLang="en-US" dirty="0" smtClean="0">
                <a:latin typeface="微软雅黑" pitchFamily="34" charset="-122"/>
                <a:ea typeface="微软雅黑" pitchFamily="34" charset="-122"/>
              </a:rPr>
              <a:t>记</a:t>
            </a:r>
            <a:endParaRPr lang="en-US" altLang="zh-CN" dirty="0" smtClean="0">
              <a:latin typeface="微软雅黑" pitchFamily="34" charset="-122"/>
              <a:ea typeface="微软雅黑" pitchFamily="34" charset="-122"/>
            </a:endParaRPr>
          </a:p>
          <a:p>
            <a:pPr indent="457200" algn="l" fontAlgn="auto">
              <a:lnSpc>
                <a:spcPct val="140000"/>
              </a:lnSpc>
            </a:pPr>
            <a:endParaRPr lang="en-US" altLang="zh-CN" dirty="0">
              <a:latin typeface="微软雅黑" pitchFamily="34" charset="-122"/>
              <a:ea typeface="微软雅黑" pitchFamily="34" charset="-122"/>
            </a:endParaRPr>
          </a:p>
          <a:p>
            <a:pPr indent="457200" algn="l" fontAlgn="auto">
              <a:lnSpc>
                <a:spcPct val="140000"/>
              </a:lnSpc>
            </a:pPr>
            <a:r>
              <a:rPr lang="zh-CN" altLang="en-US" dirty="0" smtClean="0">
                <a:latin typeface="微软雅黑" pitchFamily="34" charset="-122"/>
                <a:ea typeface="微软雅黑" pitchFamily="34" charset="-122"/>
              </a:rPr>
              <a:t>当</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时，</a:t>
            </a:r>
            <a:endParaRPr lang="en-US" altLang="zh-CN" dirty="0" smtClean="0">
              <a:latin typeface="微软雅黑" pitchFamily="34" charset="-122"/>
              <a:ea typeface="微软雅黑" pitchFamily="34" charset="-122"/>
            </a:endParaRPr>
          </a:p>
          <a:p>
            <a:pPr indent="457200" algn="l" fontAlgn="auto">
              <a:lnSpc>
                <a:spcPct val="140000"/>
              </a:lnSpc>
            </a:pPr>
            <a:r>
              <a:rPr lang="zh-CN" altLang="en-US" dirty="0" smtClean="0">
                <a:latin typeface="微软雅黑" pitchFamily="34" charset="-122"/>
                <a:ea typeface="微软雅黑" pitchFamily="34" charset="-122"/>
              </a:rPr>
              <a:t>        称为</a:t>
            </a:r>
            <a:r>
              <a:rPr lang="zh-CN" altLang="en-US" dirty="0">
                <a:latin typeface="微软雅黑" pitchFamily="34" charset="-122"/>
                <a:ea typeface="微软雅黑" pitchFamily="34" charset="-122"/>
              </a:rPr>
              <a:t>最优纯策略</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96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1440" y="2832387"/>
            <a:ext cx="23145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046" y="2762246"/>
            <a:ext cx="7905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0" name="Picture 4"/>
          <p:cNvPicPr>
            <a:picLocks noChangeAspect="1" noChangeArrowheads="1"/>
          </p:cNvPicPr>
          <p:nvPr/>
        </p:nvPicPr>
        <p:blipFill rotWithShape="1">
          <a:blip r:embed="rId7">
            <a:extLst>
              <a:ext uri="{28A0092B-C50C-407E-A947-70E740481C1C}">
                <a14:useLocalDpi xmlns:a14="http://schemas.microsoft.com/office/drawing/2010/main" val="0"/>
              </a:ext>
            </a:extLst>
          </a:blip>
          <a:srcRect t="3506"/>
          <a:stretch/>
        </p:blipFill>
        <p:spPr bwMode="auto">
          <a:xfrm>
            <a:off x="4271961" y="3295646"/>
            <a:ext cx="3648075" cy="140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1" name="Picture 5"/>
          <p:cNvPicPr>
            <a:picLocks noChangeAspect="1" noChangeArrowheads="1"/>
          </p:cNvPicPr>
          <p:nvPr/>
        </p:nvPicPr>
        <p:blipFill rotWithShape="1">
          <a:blip r:embed="rId8">
            <a:extLst>
              <a:ext uri="{28A0092B-C50C-407E-A947-70E740481C1C}">
                <a14:useLocalDpi xmlns:a14="http://schemas.microsoft.com/office/drawing/2010/main" val="0"/>
              </a:ext>
            </a:extLst>
          </a:blip>
          <a:srcRect t="3357"/>
          <a:stretch/>
        </p:blipFill>
        <p:spPr bwMode="auto">
          <a:xfrm>
            <a:off x="2226041" y="4688891"/>
            <a:ext cx="7542213" cy="598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2"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89062" y="5229651"/>
            <a:ext cx="609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3"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98662" y="5287234"/>
            <a:ext cx="4953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969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4.3.7 </a:t>
            </a:r>
            <a:r>
              <a:rPr lang="zh-CN" altLang="en-US" sz="3200" dirty="0" smtClean="0">
                <a:latin typeface="微软雅黑" panose="020B0503020204020204" charset="-122"/>
                <a:ea typeface="微软雅黑" panose="020B0503020204020204" charset="-122"/>
              </a:rPr>
              <a:t>其他</a:t>
            </a:r>
            <a:r>
              <a:rPr lang="zh-CN" altLang="en-US" sz="3200" dirty="0">
                <a:latin typeface="微软雅黑" panose="020B0503020204020204" charset="-122"/>
                <a:ea typeface="微软雅黑" panose="020B0503020204020204" charset="-122"/>
              </a:rPr>
              <a:t>对策模型</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en-US" altLang="zh-CN" dirty="0">
                <a:latin typeface="微软雅黑" pitchFamily="34" charset="-122"/>
                <a:ea typeface="微软雅黑" pitchFamily="34" charset="-122"/>
              </a:rPr>
              <a:t>2.</a:t>
            </a:r>
            <a:r>
              <a:rPr lang="zh-CN" altLang="en-US" b="1" dirty="0">
                <a:latin typeface="微软雅黑" pitchFamily="34" charset="-122"/>
                <a:ea typeface="微软雅黑" pitchFamily="34" charset="-122"/>
              </a:rPr>
              <a:t>双矩阵对策</a:t>
            </a:r>
            <a:r>
              <a:rPr lang="zh-CN" altLang="en-US" b="1" dirty="0" smtClean="0">
                <a:latin typeface="微软雅黑" pitchFamily="34" charset="-122"/>
                <a:ea typeface="微软雅黑" pitchFamily="34" charset="-122"/>
              </a:rPr>
              <a:t>模型</a:t>
            </a:r>
            <a:endParaRPr lang="en-US" altLang="zh-CN"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在矩阵对策中，局中人</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的所得就是局中人</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的所失，对策结果可用一个矩阵表示，而在非零和的对策中就不同了，若</a:t>
            </a:r>
            <a:r>
              <a:rPr lang="zh-CN" altLang="en-US" dirty="0" smtClean="0">
                <a:latin typeface="微软雅黑" pitchFamily="34" charset="-122"/>
                <a:ea typeface="微软雅黑" pitchFamily="34" charset="-122"/>
              </a:rPr>
              <a:t>局中人</a:t>
            </a:r>
            <a:r>
              <a:rPr lang="en-US" altLang="zh-CN" dirty="0" smtClean="0">
                <a:latin typeface="微软雅黑" pitchFamily="34" charset="-122"/>
                <a:ea typeface="微软雅黑" pitchFamily="34" charset="-122"/>
              </a:rPr>
              <a:t>Ⅰ</a:t>
            </a:r>
            <a:r>
              <a:rPr lang="zh-CN" altLang="en-US" dirty="0">
                <a:latin typeface="微软雅黑" pitchFamily="34" charset="-122"/>
                <a:ea typeface="微软雅黑" pitchFamily="34" charset="-122"/>
              </a:rPr>
              <a:t>选择</a:t>
            </a:r>
            <a:r>
              <a:rPr lang="zh-CN" altLang="en-US" dirty="0" smtClean="0">
                <a:latin typeface="微软雅黑" pitchFamily="34" charset="-122"/>
                <a:ea typeface="微软雅黑" pitchFamily="34" charset="-122"/>
              </a:rPr>
              <a:t>策略</a:t>
            </a:r>
            <a:r>
              <a:rPr lang="en-US" altLang="zh-CN" dirty="0" smtClean="0">
                <a:latin typeface="微软雅黑" pitchFamily="34" charset="-122"/>
                <a:ea typeface="微软雅黑" pitchFamily="34" charset="-122"/>
              </a:rPr>
              <a:t>                      </a:t>
            </a:r>
          </a:p>
          <a:p>
            <a:pPr indent="457200" algn="l" fontAlgn="auto">
              <a:lnSpc>
                <a:spcPct val="140000"/>
              </a:lnSpc>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而</a:t>
            </a:r>
            <a:r>
              <a:rPr lang="zh-CN" altLang="en-US" dirty="0">
                <a:latin typeface="微软雅黑" pitchFamily="34" charset="-122"/>
                <a:ea typeface="微软雅黑" pitchFamily="34" charset="-122"/>
              </a:rPr>
              <a:t>局中人</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选择</a:t>
            </a:r>
            <a:r>
              <a:rPr lang="zh-CN" altLang="en-US" dirty="0" smtClean="0">
                <a:latin typeface="微软雅黑" pitchFamily="34" charset="-122"/>
                <a:ea typeface="微软雅黑" pitchFamily="34" charset="-122"/>
              </a:rPr>
              <a:t>策略</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则</a:t>
            </a:r>
            <a:r>
              <a:rPr lang="zh-CN" altLang="en-US" dirty="0">
                <a:latin typeface="微软雅黑" pitchFamily="34" charset="-122"/>
                <a:ea typeface="微软雅黑" pitchFamily="34" charset="-122"/>
              </a:rPr>
              <a:t>对策局势</a:t>
            </a:r>
            <a:r>
              <a:rPr lang="zh-CN" altLang="en-US" dirty="0" smtClean="0">
                <a:latin typeface="微软雅黑" pitchFamily="34" charset="-122"/>
                <a:ea typeface="微软雅黑" pitchFamily="34" charset="-122"/>
              </a:rPr>
              <a:t>为                    相应</a:t>
            </a:r>
            <a:r>
              <a:rPr lang="zh-CN" altLang="en-US" dirty="0">
                <a:latin typeface="微软雅黑" pitchFamily="34" charset="-122"/>
                <a:ea typeface="微软雅黑" pitchFamily="34" charset="-122"/>
              </a:rPr>
              <a:t>的局中人</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的赢得</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局中人</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的赢得不再</a:t>
            </a:r>
            <a:r>
              <a:rPr lang="zh-CN" altLang="en-US" dirty="0" smtClean="0">
                <a:latin typeface="微软雅黑" pitchFamily="34" charset="-122"/>
                <a:ea typeface="微软雅黑" pitchFamily="34" charset="-122"/>
              </a:rPr>
              <a:t>是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而是</a:t>
            </a:r>
            <a:r>
              <a:rPr lang="en-US" altLang="zh-CN" dirty="0" smtClean="0">
                <a:latin typeface="微软雅黑" pitchFamily="34" charset="-122"/>
                <a:ea typeface="微软雅黑" pitchFamily="34" charset="-122"/>
              </a:rPr>
              <a:t>                   </a:t>
            </a:r>
          </a:p>
          <a:p>
            <a:pPr indent="457200" algn="l" fontAlgn="auto">
              <a:lnSpc>
                <a:spcPct val="140000"/>
              </a:lnSpc>
            </a:pPr>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即</a:t>
            </a:r>
            <a:r>
              <a:rPr lang="zh-CN" altLang="en-US" dirty="0">
                <a:latin typeface="微软雅黑" pitchFamily="34" charset="-122"/>
                <a:ea typeface="微软雅黑" pitchFamily="34" charset="-122"/>
              </a:rPr>
              <a:t>对策的结果</a:t>
            </a:r>
            <a:r>
              <a:rPr lang="zh-CN" altLang="en-US" dirty="0" smtClean="0">
                <a:latin typeface="微软雅黑" pitchFamily="34" charset="-122"/>
                <a:ea typeface="微软雅黑" pitchFamily="34" charset="-122"/>
              </a:rPr>
              <a:t>为</a:t>
            </a:r>
            <a:endParaRPr lang="en-US" altLang="zh-CN" dirty="0" smtClean="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07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207" y="4001799"/>
            <a:ext cx="12668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65643" y="3935124"/>
            <a:ext cx="12763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11004" y="3973223"/>
            <a:ext cx="17145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27877" y="4465925"/>
            <a:ext cx="4857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6"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84581" y="4505323"/>
            <a:ext cx="723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7"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207" y="5098473"/>
            <a:ext cx="447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8"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94464" y="5136573"/>
            <a:ext cx="1266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50788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4.3.7 </a:t>
            </a:r>
            <a:r>
              <a:rPr lang="zh-CN" altLang="en-US" sz="3200" dirty="0" smtClean="0">
                <a:latin typeface="微软雅黑" panose="020B0503020204020204" charset="-122"/>
                <a:ea typeface="微软雅黑" panose="020B0503020204020204" charset="-122"/>
              </a:rPr>
              <a:t>其他</a:t>
            </a:r>
            <a:r>
              <a:rPr lang="zh-CN" altLang="en-US" sz="3200" dirty="0">
                <a:latin typeface="微软雅黑" panose="020B0503020204020204" charset="-122"/>
                <a:ea typeface="微软雅黑" panose="020B0503020204020204" charset="-122"/>
              </a:rPr>
              <a:t>对策模型</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这种对策通常记</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其中</a:t>
            </a:r>
            <a:endParaRPr lang="zh-CN" altLang="en-US" dirty="0">
              <a:latin typeface="微软雅黑" pitchFamily="34" charset="-122"/>
              <a:ea typeface="微软雅黑" pitchFamily="34" charset="-122"/>
            </a:endParaRPr>
          </a:p>
          <a:p>
            <a:pPr indent="457200" algn="l" fontAlgn="auto">
              <a:lnSpc>
                <a:spcPct val="140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分别</a:t>
            </a:r>
            <a:r>
              <a:rPr lang="zh-CN" altLang="en-US" dirty="0">
                <a:latin typeface="微软雅黑" pitchFamily="34" charset="-122"/>
                <a:ea typeface="微软雅黑" pitchFamily="34" charset="-122"/>
              </a:rPr>
              <a:t>是局中人</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的赢得矩阵，故称为二人有限非零和对策，或双矩阵对策（在这个对策中二局中人可以合作，也可以不合作）</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我们只考虑非合作的双矩阵对策模型的建立和求解。</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17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0593" y="2128838"/>
            <a:ext cx="6953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2149620"/>
            <a:ext cx="19812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9742" y="2840182"/>
            <a:ext cx="2714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9166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4.3.8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三、 囚犯困境问题</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b="1" dirty="0">
                <a:latin typeface="微软雅黑" pitchFamily="34" charset="-122"/>
                <a:ea typeface="微软雅黑" pitchFamily="34" charset="-122"/>
              </a:rPr>
              <a:t>问题</a:t>
            </a:r>
            <a:r>
              <a:rPr lang="zh-CN" altLang="en-US" b="1" dirty="0" smtClean="0">
                <a:latin typeface="微软雅黑" pitchFamily="34" charset="-122"/>
                <a:ea typeface="微软雅黑" pitchFamily="34" charset="-122"/>
              </a:rPr>
              <a:t>背景</a:t>
            </a:r>
            <a:endParaRPr lang="zh-CN" altLang="en-US" b="1"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设有两个人因藏被盗物品而被捕，现分别关押受审。二人都明白，如果都拒不承认，现有的证据不足以证明他们偷盗，而只能以窝赃罪</a:t>
            </a:r>
            <a:r>
              <a:rPr lang="zh-CN" altLang="en-US" dirty="0" smtClean="0">
                <a:latin typeface="微软雅黑" pitchFamily="34" charset="-122"/>
                <a:ea typeface="微软雅黑" pitchFamily="34" charset="-122"/>
              </a:rPr>
              <a:t>判处一年</a:t>
            </a:r>
            <a:r>
              <a:rPr lang="zh-CN" altLang="en-US" dirty="0">
                <a:latin typeface="微软雅黑" pitchFamily="34" charset="-122"/>
                <a:ea typeface="微软雅黑" pitchFamily="34" charset="-122"/>
              </a:rPr>
              <a:t>监禁；两人要是都承认了将各判</a:t>
            </a:r>
            <a:r>
              <a:rPr lang="en-US" altLang="zh-CN" dirty="0">
                <a:latin typeface="微软雅黑" pitchFamily="34" charset="-122"/>
                <a:ea typeface="微软雅黑" pitchFamily="34" charset="-122"/>
              </a:rPr>
              <a:t>9</a:t>
            </a:r>
            <a:r>
              <a:rPr lang="zh-CN" altLang="en-US" dirty="0">
                <a:latin typeface="微软雅黑" pitchFamily="34" charset="-122"/>
                <a:ea typeface="微软雅黑" pitchFamily="34" charset="-122"/>
              </a:rPr>
              <a:t>年；但是如果一个人招认而另一个人拒不承认，那么坦白者将会从宽处理获得释放，而抗拒着从严被</a:t>
            </a:r>
            <a:r>
              <a:rPr lang="zh-CN" altLang="en-US" dirty="0" smtClean="0">
                <a:latin typeface="微软雅黑" pitchFamily="34" charset="-122"/>
                <a:ea typeface="微软雅黑" pitchFamily="34" charset="-122"/>
              </a:rPr>
              <a:t>判</a:t>
            </a:r>
            <a:r>
              <a:rPr lang="en-US" altLang="zh-CN" dirty="0" smtClean="0">
                <a:latin typeface="微软雅黑" pitchFamily="34" charset="-122"/>
                <a:ea typeface="微软雅黑" pitchFamily="34" charset="-122"/>
              </a:rPr>
              <a:t>15</a:t>
            </a:r>
            <a:r>
              <a:rPr lang="zh-CN" altLang="en-US" dirty="0">
                <a:latin typeface="微软雅黑" pitchFamily="34" charset="-122"/>
                <a:ea typeface="微软雅黑" pitchFamily="34" charset="-122"/>
              </a:rPr>
              <a:t>年。这两个囚犯该选择什么策略？是坦白交代，还是拒不承认呢？</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75617659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4.3.8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三、 囚犯困境问题</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b="1" dirty="0">
                <a:latin typeface="微软雅黑" pitchFamily="34" charset="-122"/>
                <a:ea typeface="微软雅黑" pitchFamily="34" charset="-122"/>
              </a:rPr>
              <a:t>建立</a:t>
            </a:r>
            <a:r>
              <a:rPr lang="zh-CN" altLang="en-US" b="1" dirty="0" smtClean="0">
                <a:latin typeface="微软雅黑" pitchFamily="34" charset="-122"/>
                <a:ea typeface="微软雅黑" pitchFamily="34" charset="-122"/>
              </a:rPr>
              <a:t>模型</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457200" algn="l" fontAlgn="auto">
              <a:lnSpc>
                <a:spcPct val="140000"/>
              </a:lnSpc>
            </a:pPr>
            <a:r>
              <a:rPr lang="zh-CN" altLang="en-US" dirty="0" smtClean="0">
                <a:latin typeface="微软雅黑" pitchFamily="34" charset="-122"/>
                <a:ea typeface="微软雅黑" pitchFamily="34" charset="-122"/>
              </a:rPr>
              <a:t>局中人</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局中人</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与</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可分别看作囚犯</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与囚犯</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a:t>
            </a:r>
          </a:p>
          <a:p>
            <a:pPr indent="457200" algn="l" fontAlgn="auto">
              <a:lnSpc>
                <a:spcPct val="140000"/>
              </a:lnSpc>
            </a:pPr>
            <a:r>
              <a:rPr lang="zh-CN" altLang="en-US" dirty="0" smtClean="0">
                <a:latin typeface="微软雅黑" pitchFamily="34" charset="-122"/>
                <a:ea typeface="微软雅黑" pitchFamily="34" charset="-122"/>
              </a:rPr>
              <a:t>策略集</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假设</a:t>
            </a:r>
            <a:r>
              <a:rPr lang="zh-CN" altLang="en-US" dirty="0">
                <a:latin typeface="微软雅黑" pitchFamily="34" charset="-122"/>
                <a:ea typeface="微软雅黑" pitchFamily="34" charset="-122"/>
              </a:rPr>
              <a:t>囚犯</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与</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的第一个策略都是坦白认罪，第二个策略都是拒不交代，</a:t>
            </a:r>
            <a:r>
              <a:rPr lang="zh-CN" altLang="en-US" dirty="0" smtClean="0">
                <a:latin typeface="微软雅黑" pitchFamily="34" charset="-122"/>
                <a:ea typeface="微软雅黑" pitchFamily="34" charset="-122"/>
              </a:rPr>
              <a:t>那么</a:t>
            </a:r>
            <a:r>
              <a:rPr lang="en-US" altLang="zh-CN" dirty="0" smtClean="0">
                <a:latin typeface="微软雅黑" pitchFamily="34" charset="-122"/>
                <a:ea typeface="微软雅黑" pitchFamily="34" charset="-122"/>
              </a:rPr>
              <a:t>     = {</a:t>
            </a:r>
            <a:r>
              <a:rPr lang="zh-CN" altLang="en-US" dirty="0">
                <a:latin typeface="微软雅黑" pitchFamily="34" charset="-122"/>
                <a:ea typeface="微软雅黑" pitchFamily="34" charset="-122"/>
              </a:rPr>
              <a:t>坦白认罪，拒不</a:t>
            </a:r>
            <a:r>
              <a:rPr lang="zh-CN" altLang="en-US" dirty="0" smtClean="0">
                <a:latin typeface="微软雅黑" pitchFamily="34" charset="-122"/>
                <a:ea typeface="微软雅黑" pitchFamily="34" charset="-122"/>
              </a:rPr>
              <a:t>交代</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坦白认罪，拒不</a:t>
            </a:r>
            <a:r>
              <a:rPr lang="zh-CN" altLang="en-US" dirty="0" smtClean="0">
                <a:latin typeface="微软雅黑" pitchFamily="34" charset="-122"/>
                <a:ea typeface="微软雅黑" pitchFamily="34" charset="-122"/>
              </a:rPr>
              <a:t>交代</a:t>
            </a:r>
            <a:r>
              <a:rPr lang="en-US" altLang="zh-CN"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27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7932" y="3958070"/>
            <a:ext cx="3429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4270" y="3977120"/>
            <a:ext cx="4381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57550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4.3.8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三、 囚犯困境问题</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赢得</a:t>
            </a:r>
            <a:r>
              <a:rPr lang="zh-CN" altLang="en-US" dirty="0" smtClean="0">
                <a:latin typeface="微软雅黑" pitchFamily="34" charset="-122"/>
                <a:ea typeface="微软雅黑" pitchFamily="34" charset="-122"/>
              </a:rPr>
              <a:t>矩阵</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以</a:t>
            </a:r>
            <a:r>
              <a:rPr lang="zh-CN" altLang="en-US" dirty="0">
                <a:latin typeface="微软雅黑" pitchFamily="34" charset="-122"/>
                <a:ea typeface="微软雅黑" pitchFamily="34" charset="-122"/>
              </a:rPr>
              <a:t>对他们判处监禁的年数表示他们的赢得，则他们的赢得矩阵</a:t>
            </a:r>
            <a:r>
              <a:rPr lang="zh-CN" altLang="en-US" dirty="0" smtClean="0">
                <a:latin typeface="微软雅黑" pitchFamily="34" charset="-122"/>
                <a:ea typeface="微软雅黑" pitchFamily="34" charset="-122"/>
              </a:rPr>
              <a:t>为</a:t>
            </a:r>
            <a:endParaRPr lang="en-US" altLang="zh-CN" dirty="0" smtClean="0">
              <a:latin typeface="微软雅黑" pitchFamily="34" charset="-122"/>
              <a:ea typeface="微软雅黑" pitchFamily="34" charset="-122"/>
            </a:endParaRPr>
          </a:p>
          <a:p>
            <a:pPr indent="457200" algn="l" fontAlgn="auto">
              <a:lnSpc>
                <a:spcPct val="140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，在此</a:t>
            </a:r>
            <a:r>
              <a:rPr lang="zh-CN" altLang="en-US" dirty="0">
                <a:latin typeface="微软雅黑" pitchFamily="34" charset="-122"/>
                <a:ea typeface="微软雅黑" pitchFamily="34" charset="-122"/>
              </a:rPr>
              <a:t>对策问题中，二囚犯是隔离受审，因此，他们不能合作，只有各自为自己的前途考虑，总是被监禁的年数越少越好，故他们的最优策略均为坦白</a:t>
            </a:r>
            <a:r>
              <a:rPr lang="zh-CN" altLang="en-US" dirty="0" smtClean="0">
                <a:latin typeface="微软雅黑" pitchFamily="34" charset="-122"/>
                <a:ea typeface="微软雅黑" pitchFamily="34" charset="-122"/>
              </a:rPr>
              <a:t>交代，</a:t>
            </a:r>
            <a:r>
              <a:rPr lang="zh-CN" altLang="en-US" dirty="0">
                <a:latin typeface="微软雅黑" pitchFamily="34" charset="-122"/>
                <a:ea typeface="微软雅黑" pitchFamily="34" charset="-122"/>
              </a:rPr>
              <a:t>且对策值对各自来讲</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v</a:t>
            </a:r>
            <a:r>
              <a:rPr lang="en-US" altLang="zh-CN" dirty="0">
                <a:latin typeface="微软雅黑" pitchFamily="34" charset="-122"/>
                <a:ea typeface="微软雅黑" pitchFamily="34" charset="-122"/>
              </a:rPr>
              <a:t>=-</a:t>
            </a:r>
            <a:r>
              <a:rPr lang="en-US" altLang="zh-CN" dirty="0" smtClean="0">
                <a:latin typeface="微软雅黑" pitchFamily="34" charset="-122"/>
                <a:ea typeface="微软雅黑" pitchFamily="34" charset="-122"/>
              </a:rPr>
              <a:t>9,</a:t>
            </a:r>
            <a:r>
              <a:rPr lang="zh-CN" altLang="en-US" dirty="0">
                <a:latin typeface="微软雅黑" pitchFamily="34" charset="-122"/>
                <a:ea typeface="微软雅黑" pitchFamily="34" charset="-122"/>
              </a:rPr>
              <a:t>但</a:t>
            </a:r>
            <a:r>
              <a:rPr lang="zh-CN" altLang="en-US" dirty="0" smtClean="0">
                <a:latin typeface="微软雅黑" pitchFamily="34" charset="-122"/>
                <a:ea typeface="微软雅黑" pitchFamily="34" charset="-122"/>
              </a:rPr>
              <a:t>实际上</a:t>
            </a:r>
            <a:r>
              <a:rPr lang="en-US" altLang="zh-CN"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9,-9</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对</a:t>
            </a:r>
            <a:r>
              <a:rPr lang="zh-CN" altLang="en-US" dirty="0">
                <a:latin typeface="微软雅黑" pitchFamily="34" charset="-122"/>
                <a:ea typeface="微软雅黑" pitchFamily="34" charset="-122"/>
              </a:rPr>
              <a:t>二人来说都不是最好的，相比之下</a:t>
            </a:r>
            <a:r>
              <a:rPr lang="zh-CN" altLang="en-US" dirty="0" smtClean="0">
                <a:latin typeface="微软雅黑" pitchFamily="34" charset="-122"/>
                <a:ea typeface="微软雅黑" pitchFamily="34" charset="-122"/>
              </a:rPr>
              <a:t>结果</a:t>
            </a:r>
            <a:r>
              <a:rPr lang="en-US" altLang="zh-CN"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1,-1</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更好</a:t>
            </a:r>
            <a:r>
              <a:rPr lang="zh-CN" altLang="en-US" dirty="0">
                <a:latin typeface="微软雅黑" pitchFamily="34" charset="-122"/>
                <a:ea typeface="微软雅黑" pitchFamily="34" charset="-122"/>
              </a:rPr>
              <a:t>。这个问题之所以称为难题，就体现在此。</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37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5020" y="2638859"/>
            <a:ext cx="33718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49069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4.3.8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三、 囚犯困境问题</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smtClean="0">
                <a:latin typeface="微软雅黑" pitchFamily="34" charset="-122"/>
                <a:ea typeface="微软雅黑" pitchFamily="34" charset="-122"/>
              </a:rPr>
              <a:t>注意：</a:t>
            </a:r>
            <a:endParaRPr lang="en-US" altLang="zh-CN"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如果把双矩阵对策分解为两个矩阵对策，其中一个只考虑局中人</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的赢得，另一个只考虑局中人</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的赢得，则这两个对策总是有解的。</a:t>
            </a:r>
            <a:r>
              <a:rPr lang="zh-CN" altLang="en-US" dirty="0" smtClean="0">
                <a:latin typeface="微软雅黑" pitchFamily="34" charset="-122"/>
                <a:ea typeface="微软雅黑" pitchFamily="34" charset="-122"/>
              </a:rPr>
              <a:t>各自按照</a:t>
            </a:r>
            <a:r>
              <a:rPr lang="zh-CN" altLang="en-US" dirty="0">
                <a:latin typeface="微软雅黑" pitchFamily="34" charset="-122"/>
                <a:ea typeface="微软雅黑" pitchFamily="34" charset="-122"/>
              </a:rPr>
              <a:t>最大最小原则都可以得到最优策略，其对策值分别</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但</a:t>
            </a:r>
            <a:r>
              <a:rPr lang="zh-CN" altLang="en-US" dirty="0">
                <a:latin typeface="微软雅黑" pitchFamily="34" charset="-122"/>
                <a:ea typeface="微软雅黑" pitchFamily="34" charset="-122"/>
              </a:rPr>
              <a:t>当局中人</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与</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均理性地参加对策时，对策的</a:t>
            </a:r>
            <a:r>
              <a:rPr lang="zh-CN" altLang="en-US" dirty="0" smtClean="0">
                <a:latin typeface="微软雅黑" pitchFamily="34" charset="-122"/>
                <a:ea typeface="微软雅黑" pitchFamily="34" charset="-122"/>
              </a:rPr>
              <a:t>结果</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不一定</a:t>
            </a:r>
            <a:r>
              <a:rPr lang="zh-CN" altLang="en-US" dirty="0">
                <a:latin typeface="微软雅黑" pitchFamily="34" charset="-122"/>
                <a:ea typeface="微软雅黑" pitchFamily="34" charset="-122"/>
              </a:rPr>
              <a:t>是最佳</a:t>
            </a:r>
            <a:r>
              <a:rPr lang="zh-CN" altLang="en-US" dirty="0" smtClean="0">
                <a:latin typeface="微软雅黑" pitchFamily="34" charset="-122"/>
                <a:ea typeface="微软雅黑" pitchFamily="34" charset="-122"/>
              </a:rPr>
              <a:t>的结果</a:t>
            </a:r>
            <a:r>
              <a:rPr lang="zh-CN" altLang="en-US" dirty="0">
                <a:latin typeface="微软雅黑" pitchFamily="34" charset="-122"/>
                <a:ea typeface="微软雅黑" pitchFamily="34" charset="-122"/>
              </a:rPr>
              <a:t>。上面的例子也说明了这一点，为此，对于非零和对策问题，不能用零和对策问题的方法来求解。</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48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63454" y="3894427"/>
            <a:ext cx="3048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37211" y="3901355"/>
            <a:ext cx="3905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92769" y="4401422"/>
            <a:ext cx="9429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6071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4.1.2 </a:t>
            </a:r>
            <a:r>
              <a:rPr lang="zh-CN" altLang="en-US" sz="3200" dirty="0" smtClean="0">
                <a:latin typeface="微软雅黑" panose="020B0503020204020204" charset="-122"/>
                <a:ea typeface="微软雅黑" panose="020B0503020204020204" charset="-122"/>
              </a:rPr>
              <a:t>对策</a:t>
            </a:r>
            <a:r>
              <a:rPr lang="zh-CN" altLang="en-US" sz="3200" dirty="0">
                <a:latin typeface="微软雅黑" panose="020B0503020204020204" charset="-122"/>
                <a:ea typeface="微软雅黑" panose="020B0503020204020204" charset="-122"/>
              </a:rPr>
              <a:t>问题的引入</a:t>
            </a:r>
          </a:p>
        </p:txBody>
      </p:sp>
      <p:sp>
        <p:nvSpPr>
          <p:cNvPr id="3" name="副标题 2"/>
          <p:cNvSpPr>
            <a:spLocks noGrp="1"/>
          </p:cNvSpPr>
          <p:nvPr>
            <p:ph type="subTitle" idx="1"/>
          </p:nvPr>
        </p:nvSpPr>
        <p:spPr>
          <a:xfrm>
            <a:off x="1294013" y="2413693"/>
            <a:ext cx="8695113" cy="3294380"/>
          </a:xfrm>
        </p:spPr>
        <p:txBody>
          <a:bodyPr>
            <a:noAutofit/>
          </a:bodyPr>
          <a:lstStyle/>
          <a:p>
            <a:pPr indent="457200" algn="just" fontAlgn="auto">
              <a:lnSpc>
                <a:spcPct val="140000"/>
              </a:lnSpc>
            </a:pPr>
            <a:r>
              <a:rPr lang="zh-CN" altLang="en-US" dirty="0">
                <a:latin typeface="微软雅黑" pitchFamily="34" charset="-122"/>
                <a:ea typeface="微软雅黑" pitchFamily="34" charset="-122"/>
              </a:rPr>
              <a:t>我国古代</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齐王赛马</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就是对策论研究中的一个典型的例子：有一天齐王提出要和田忌赛马。双方约定从各自的上、中、</a:t>
            </a:r>
            <a:r>
              <a:rPr lang="zh-CN" altLang="en-US" dirty="0" smtClean="0">
                <a:latin typeface="微软雅黑" pitchFamily="34" charset="-122"/>
                <a:ea typeface="微软雅黑" pitchFamily="34" charset="-122"/>
              </a:rPr>
              <a:t>下三</a:t>
            </a:r>
            <a:r>
              <a:rPr lang="zh-CN" altLang="en-US" dirty="0">
                <a:latin typeface="微软雅黑" pitchFamily="34" charset="-122"/>
                <a:ea typeface="微软雅黑" pitchFamily="34" charset="-122"/>
              </a:rPr>
              <a:t>个等级的马中各选一匹参赛；每匹马轮流参赛，均只赛一次，输者付给胜者一千黄金，已知在同等级的马中，齐王的马均强</a:t>
            </a:r>
            <a:r>
              <a:rPr lang="zh-CN" altLang="en-US" dirty="0" smtClean="0">
                <a:latin typeface="微软雅黑" pitchFamily="34" charset="-122"/>
                <a:ea typeface="微软雅黑" pitchFamily="34" charset="-122"/>
              </a:rPr>
              <a:t>于田忌</a:t>
            </a:r>
            <a:r>
              <a:rPr lang="zh-CN" altLang="en-US" dirty="0">
                <a:latin typeface="微软雅黑" pitchFamily="34" charset="-122"/>
                <a:ea typeface="微软雅黑" pitchFamily="34" charset="-122"/>
              </a:rPr>
              <a:t>的马，但如果田忌的马比齐王的马高一等级，田忌则可取胜</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1279090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4.3.9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四</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甲、乙两家面包店在市场竞争中，各自都在考虑是否要降价。如果两家都降价，则各家可得</a:t>
            </a: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百元的利润；如果都不降价，则各家可得利润</a:t>
            </a:r>
            <a:r>
              <a:rPr lang="en-US" altLang="zh-CN" dirty="0">
                <a:latin typeface="微软雅黑" pitchFamily="34" charset="-122"/>
                <a:ea typeface="微软雅黑" pitchFamily="34" charset="-122"/>
              </a:rPr>
              <a:t>5</a:t>
            </a:r>
            <a:r>
              <a:rPr lang="zh-CN" altLang="en-US" dirty="0">
                <a:latin typeface="微软雅黑" pitchFamily="34" charset="-122"/>
                <a:ea typeface="微软雅黑" pitchFamily="34" charset="-122"/>
              </a:rPr>
              <a:t>百元；如果一家降价，另不降，则降价的一家可得利润</a:t>
            </a:r>
            <a:r>
              <a:rPr lang="en-US" altLang="zh-CN" dirty="0">
                <a:latin typeface="微软雅黑" pitchFamily="34" charset="-122"/>
                <a:ea typeface="微软雅黑" pitchFamily="34" charset="-122"/>
              </a:rPr>
              <a:t>6</a:t>
            </a:r>
            <a:r>
              <a:rPr lang="zh-CN" altLang="en-US" dirty="0">
                <a:latin typeface="微软雅黑" pitchFamily="34" charset="-122"/>
                <a:ea typeface="微软雅黑" pitchFamily="34" charset="-122"/>
              </a:rPr>
              <a:t>百元，不降价的一家由于剩余损坏等原因亏损</a:t>
            </a:r>
            <a:r>
              <a:rPr lang="en-US" altLang="zh-CN" dirty="0">
                <a:latin typeface="微软雅黑" pitchFamily="34" charset="-122"/>
                <a:ea typeface="微软雅黑" pitchFamily="34" charset="-122"/>
              </a:rPr>
              <a:t>4</a:t>
            </a:r>
            <a:r>
              <a:rPr lang="zh-CN" altLang="en-US" dirty="0">
                <a:latin typeface="微软雅黑" pitchFamily="34" charset="-122"/>
                <a:ea typeface="微软雅黑" pitchFamily="34" charset="-122"/>
              </a:rPr>
              <a:t>百元，问双方如何选择行动较为合理？</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2317" y="4267200"/>
            <a:ext cx="10102517" cy="1608427"/>
          </a:xfrm>
          <a:prstGeom prst="rect">
            <a:avLst/>
          </a:prstGeom>
        </p:spPr>
      </p:pic>
    </p:spTree>
    <p:extLst>
      <p:ext uri="{BB962C8B-B14F-4D97-AF65-F5344CB8AC3E}">
        <p14:creationId xmlns:p14="http://schemas.microsoft.com/office/powerpoint/2010/main" val="13332003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4.3.9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四</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在表中，甲、乙两面包店分别有两个纯策略：降价与不降价，构成的策略集分别</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由局势            所</a:t>
            </a:r>
            <a:r>
              <a:rPr lang="zh-CN" altLang="en-US" dirty="0">
                <a:latin typeface="微软雅黑" pitchFamily="34" charset="-122"/>
                <a:ea typeface="微软雅黑" pitchFamily="34" charset="-122"/>
              </a:rPr>
              <a:t>确定的</a:t>
            </a:r>
            <a:r>
              <a:rPr lang="zh-CN" altLang="en-US" dirty="0" smtClean="0">
                <a:latin typeface="微软雅黑" pitchFamily="34" charset="-122"/>
                <a:ea typeface="微软雅黑" pitchFamily="34" charset="-122"/>
              </a:rPr>
              <a:t>数组</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表示</a:t>
            </a:r>
            <a:r>
              <a:rPr lang="zh-CN" altLang="en-US" dirty="0">
                <a:latin typeface="微软雅黑" pitchFamily="34" charset="-122"/>
                <a:ea typeface="微软雅黑" pitchFamily="34" charset="-122"/>
              </a:rPr>
              <a:t>面包店的利润</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乙</a:t>
            </a:r>
            <a:r>
              <a:rPr lang="zh-CN" altLang="en-US" dirty="0">
                <a:latin typeface="微软雅黑" pitchFamily="34" charset="-122"/>
                <a:ea typeface="微软雅黑" pitchFamily="34" charset="-122"/>
              </a:rPr>
              <a:t>面包店的利润</a:t>
            </a:r>
            <a:r>
              <a:rPr lang="zh-CN" altLang="en-US" dirty="0" smtClean="0">
                <a:latin typeface="微软雅黑" pitchFamily="34" charset="-122"/>
                <a:ea typeface="微软雅黑" pitchFamily="34" charset="-122"/>
              </a:rPr>
              <a:t>为</a:t>
            </a:r>
            <a:endParaRPr lang="en-US" altLang="zh-CN"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例如</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4,6</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表示</a:t>
            </a:r>
            <a:r>
              <a:rPr lang="zh-CN" altLang="en-US" dirty="0">
                <a:latin typeface="微软雅黑" pitchFamily="34" charset="-122"/>
                <a:ea typeface="微软雅黑" pitchFamily="34" charset="-122"/>
              </a:rPr>
              <a:t>在</a:t>
            </a:r>
            <a:r>
              <a:rPr lang="zh-CN" altLang="en-US" dirty="0" smtClean="0">
                <a:latin typeface="微软雅黑" pitchFamily="34" charset="-122"/>
                <a:ea typeface="微软雅黑" pitchFamily="34" charset="-122"/>
              </a:rPr>
              <a:t>局势             下，甲面包店亏损</a:t>
            </a:r>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百元，乙面包店赢得</a:t>
            </a:r>
            <a:r>
              <a:rPr lang="en-US" altLang="zh-CN" dirty="0" smtClean="0">
                <a:latin typeface="微软雅黑" pitchFamily="34" charset="-122"/>
                <a:ea typeface="微软雅黑" pitchFamily="34" charset="-122"/>
              </a:rPr>
              <a:t>6</a:t>
            </a:r>
            <a:r>
              <a:rPr lang="zh-CN" altLang="en-US" dirty="0" smtClean="0">
                <a:latin typeface="微软雅黑" pitchFamily="34" charset="-122"/>
                <a:ea typeface="微软雅黑" pitchFamily="34" charset="-122"/>
              </a:rPr>
              <a:t>百元。</a:t>
            </a:r>
          </a:p>
          <a:p>
            <a:pPr indent="457200" algn="l" fontAlgn="auto">
              <a:lnSpc>
                <a:spcPct val="140000"/>
              </a:lnSpc>
            </a:pPr>
            <a:r>
              <a:rPr lang="zh-CN" altLang="en-US" dirty="0" smtClean="0">
                <a:latin typeface="微软雅黑" pitchFamily="34" charset="-122"/>
                <a:ea typeface="微软雅黑" pitchFamily="34" charset="-122"/>
              </a:rPr>
              <a:t>在</a:t>
            </a:r>
            <a:r>
              <a:rPr lang="zh-CN" altLang="en-US" dirty="0">
                <a:latin typeface="微软雅黑" pitchFamily="34" charset="-122"/>
                <a:ea typeface="微软雅黑" pitchFamily="34" charset="-122"/>
              </a:rPr>
              <a:t>本例中</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68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2363" y="2685185"/>
            <a:ext cx="395287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58225" y="2660940"/>
            <a:ext cx="9715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3113" y="3202132"/>
            <a:ext cx="10953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68711" y="3202132"/>
            <a:ext cx="4762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7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36195" y="3228110"/>
            <a:ext cx="4095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7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4197" y="3836843"/>
            <a:ext cx="10477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72"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86137" y="4781984"/>
            <a:ext cx="450532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292757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4.3.9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四</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本例概述了降价竞争问题。在这个对策中，两家面包店在没有互通信息非合作情况下，各自都有两种策略的选择，降价或不降价</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显然，双方最好策略的选择都是降价，</a:t>
            </a:r>
            <a:r>
              <a:rPr lang="zh-CN" altLang="en-US" dirty="0" smtClean="0">
                <a:latin typeface="微软雅黑" pitchFamily="34" charset="-122"/>
                <a:ea typeface="微软雅黑" pitchFamily="34" charset="-122"/>
              </a:rPr>
              <a:t>即</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因为</a:t>
            </a:r>
            <a:r>
              <a:rPr lang="zh-CN" altLang="en-US" dirty="0">
                <a:latin typeface="微软雅黑" pitchFamily="34" charset="-122"/>
                <a:ea typeface="微软雅黑" pitchFamily="34" charset="-122"/>
              </a:rPr>
              <a:t>选择降价至少可以得到</a:t>
            </a: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百元利润，如果选择不降价，则可能</a:t>
            </a:r>
            <a:r>
              <a:rPr lang="zh-CN" altLang="en-US" dirty="0" smtClean="0">
                <a:latin typeface="微软雅黑" pitchFamily="34" charset="-122"/>
                <a:ea typeface="微软雅黑" pitchFamily="34" charset="-122"/>
              </a:rPr>
              <a:t>由于对方</a:t>
            </a:r>
            <a:r>
              <a:rPr lang="zh-CN" altLang="en-US" dirty="0">
                <a:latin typeface="微软雅黑" pitchFamily="34" charset="-122"/>
                <a:ea typeface="微软雅黑" pitchFamily="34" charset="-122"/>
              </a:rPr>
              <a:t>降价而蒙受</a:t>
            </a:r>
            <a:r>
              <a:rPr lang="en-US" altLang="zh-CN" dirty="0">
                <a:latin typeface="微软雅黑" pitchFamily="34" charset="-122"/>
                <a:ea typeface="微软雅黑" pitchFamily="34" charset="-122"/>
              </a:rPr>
              <a:t>4</a:t>
            </a:r>
            <a:r>
              <a:rPr lang="zh-CN" altLang="en-US" dirty="0">
                <a:latin typeface="微软雅黑" pitchFamily="34" charset="-122"/>
                <a:ea typeface="微软雅黑" pitchFamily="34" charset="-122"/>
              </a:rPr>
              <a:t>百元的损失。当然，在两店信息互通的情况下，进行合作双方采取不降价的策略，各自都能从合作中多得</a:t>
            </a:r>
            <a:r>
              <a:rPr lang="en-US" altLang="zh-CN" dirty="0">
                <a:latin typeface="微软雅黑" pitchFamily="34" charset="-122"/>
                <a:ea typeface="微软雅黑" pitchFamily="34" charset="-122"/>
              </a:rPr>
              <a:t>2 </a:t>
            </a:r>
            <a:r>
              <a:rPr lang="zh-CN" altLang="en-US" dirty="0">
                <a:latin typeface="微软雅黑" pitchFamily="34" charset="-122"/>
                <a:ea typeface="微软雅黑" pitchFamily="34" charset="-122"/>
              </a:rPr>
              <a:t>百元。</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78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7811" y="3306041"/>
            <a:ext cx="11525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94823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4.3.9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四</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b="1" dirty="0" smtClean="0">
                <a:latin typeface="微软雅黑" pitchFamily="34" charset="-122"/>
                <a:ea typeface="微软雅黑" pitchFamily="34" charset="-122"/>
              </a:rPr>
              <a:t>非</a:t>
            </a:r>
            <a:r>
              <a:rPr lang="zh-CN" altLang="en-US" b="1" dirty="0">
                <a:latin typeface="微软雅黑" pitchFamily="34" charset="-122"/>
                <a:ea typeface="微软雅黑" pitchFamily="34" charset="-122"/>
              </a:rPr>
              <a:t>合作两人对策的解</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纳什</a:t>
            </a:r>
            <a:r>
              <a:rPr lang="zh-CN" altLang="en-US" b="1" dirty="0" smtClean="0">
                <a:latin typeface="微软雅黑" pitchFamily="34" charset="-122"/>
                <a:ea typeface="微软雅黑" pitchFamily="34" charset="-122"/>
              </a:rPr>
              <a:t>均衡</a:t>
            </a:r>
            <a:endParaRPr lang="en-US" altLang="zh-CN"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我们先分析上例中的解。局中人甲面包店对于局中人乙面包店的</a:t>
            </a:r>
            <a:r>
              <a:rPr lang="zh-CN" altLang="en-US" dirty="0" smtClean="0">
                <a:latin typeface="微软雅黑" pitchFamily="34" charset="-122"/>
                <a:ea typeface="微软雅黑" pitchFamily="34" charset="-122"/>
              </a:rPr>
              <a:t>策略</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降价</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而言，选择</a:t>
            </a:r>
            <a:r>
              <a:rPr lang="zh-CN" altLang="en-US" dirty="0" smtClean="0">
                <a:latin typeface="微软雅黑" pitchFamily="34" charset="-122"/>
                <a:ea typeface="微软雅黑" pitchFamily="34" charset="-122"/>
              </a:rPr>
              <a:t>策略</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降价</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也比选择</a:t>
            </a:r>
            <a:r>
              <a:rPr lang="zh-CN" altLang="en-US" dirty="0" smtClean="0">
                <a:latin typeface="微软雅黑" pitchFamily="34" charset="-122"/>
                <a:ea typeface="微软雅黑" pitchFamily="34" charset="-122"/>
              </a:rPr>
              <a:t>策略</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不降价</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好</a:t>
            </a:r>
            <a:r>
              <a:rPr lang="zh-CN" altLang="en-US" dirty="0">
                <a:latin typeface="微软雅黑" pitchFamily="34" charset="-122"/>
                <a:ea typeface="微软雅黑" pitchFamily="34" charset="-122"/>
              </a:rPr>
              <a:t>；对于局中人乙面包店的</a:t>
            </a:r>
            <a:r>
              <a:rPr lang="zh-CN" altLang="en-US" dirty="0" smtClean="0">
                <a:latin typeface="微软雅黑" pitchFamily="34" charset="-122"/>
                <a:ea typeface="微软雅黑" pitchFamily="34" charset="-122"/>
              </a:rPr>
              <a:t>策略</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不降价</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而言，</a:t>
            </a:r>
            <a:r>
              <a:rPr lang="zh-CN" altLang="en-US" dirty="0" smtClean="0">
                <a:latin typeface="微软雅黑" pitchFamily="34" charset="-122"/>
                <a:ea typeface="微软雅黑" pitchFamily="34" charset="-122"/>
              </a:rPr>
              <a:t>选择</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降价</a:t>
            </a:r>
            <a:r>
              <a:rPr lang="en-US" altLang="zh-CN"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比      </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不降价</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好，也就是说，无论对于局中人乙面包店的</a:t>
            </a:r>
            <a:r>
              <a:rPr lang="zh-CN" altLang="en-US" dirty="0" smtClean="0">
                <a:latin typeface="微软雅黑" pitchFamily="34" charset="-122"/>
                <a:ea typeface="微软雅黑" pitchFamily="34" charset="-122"/>
              </a:rPr>
              <a:t>策略     还是</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局中人</a:t>
            </a:r>
            <a:r>
              <a:rPr lang="zh-CN" altLang="en-US" dirty="0">
                <a:latin typeface="微软雅黑" pitchFamily="34" charset="-122"/>
                <a:ea typeface="微软雅黑" pitchFamily="34" charset="-122"/>
              </a:rPr>
              <a:t>甲面包店选择</a:t>
            </a:r>
            <a:r>
              <a:rPr lang="zh-CN" altLang="en-US" dirty="0" smtClean="0">
                <a:latin typeface="微软雅黑" pitchFamily="34" charset="-122"/>
                <a:ea typeface="微软雅黑" pitchFamily="34" charset="-122"/>
              </a:rPr>
              <a:t>策略</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降价</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为最优。因此，对策双方的选择都应该稳定在</a:t>
            </a:r>
            <a:r>
              <a:rPr lang="zh-CN" altLang="en-US" dirty="0" smtClean="0">
                <a:latin typeface="微软雅黑" pitchFamily="34" charset="-122"/>
                <a:ea typeface="微软雅黑" pitchFamily="34" charset="-122"/>
              </a:rPr>
              <a:t>局势</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上</a:t>
            </a:r>
            <a:r>
              <a:rPr lang="zh-CN" altLang="en-US"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从而达到</a:t>
            </a:r>
            <a:r>
              <a:rPr lang="zh-CN" altLang="en-US" dirty="0">
                <a:latin typeface="微软雅黑" pitchFamily="34" charset="-122"/>
                <a:ea typeface="微软雅黑" pitchFamily="34" charset="-122"/>
              </a:rPr>
              <a:t>一种均衡，即纳什均衡。我们把这种均衡</a:t>
            </a:r>
            <a:r>
              <a:rPr lang="zh-CN" altLang="en-US" dirty="0" smtClean="0">
                <a:latin typeface="微软雅黑" pitchFamily="34" charset="-122"/>
                <a:ea typeface="微软雅黑" pitchFamily="34" charset="-122"/>
              </a:rPr>
              <a:t>局势</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称为</a:t>
            </a:r>
            <a:r>
              <a:rPr lang="zh-CN" altLang="en-US" dirty="0">
                <a:latin typeface="微软雅黑" pitchFamily="34" charset="-122"/>
                <a:ea typeface="微软雅黑" pitchFamily="34" charset="-122"/>
              </a:rPr>
              <a:t>非合作两人对策的解。</a:t>
            </a:r>
          </a:p>
        </p:txBody>
      </p:sp>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89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9709" y="3442414"/>
            <a:ext cx="2952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6586" y="3429000"/>
            <a:ext cx="3333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53425" y="3381375"/>
            <a:ext cx="3619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3673" y="3819525"/>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81216" y="3894426"/>
            <a:ext cx="33496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9"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56327" y="3869819"/>
            <a:ext cx="365125"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2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7375" y="4429559"/>
            <a:ext cx="292100"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21"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29314" y="4389871"/>
            <a:ext cx="4095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24"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2669" y="4855009"/>
            <a:ext cx="33496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25"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40157" y="5402840"/>
            <a:ext cx="10096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26"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05783" y="5888615"/>
            <a:ext cx="10096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128342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4.3.9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四</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一般地，对于非合作</a:t>
            </a:r>
            <a:r>
              <a:rPr lang="zh-CN" altLang="en-US" dirty="0" smtClean="0">
                <a:latin typeface="微软雅黑" pitchFamily="34" charset="-122"/>
                <a:ea typeface="微软雅黑" pitchFamily="34" charset="-122"/>
              </a:rPr>
              <a:t>两人对策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如果</a:t>
            </a:r>
            <a:endParaRPr lang="en-US" altLang="zh-CN" dirty="0" smtClean="0">
              <a:latin typeface="微软雅黑" pitchFamily="34" charset="-122"/>
              <a:ea typeface="微软雅黑" pitchFamily="34" charset="-122"/>
            </a:endParaRPr>
          </a:p>
          <a:p>
            <a:pPr indent="457200" algn="l" fontAlgn="auto">
              <a:lnSpc>
                <a:spcPct val="140000"/>
              </a:lnSpc>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分别</a:t>
            </a:r>
            <a:r>
              <a:rPr lang="zh-CN" altLang="en-US" dirty="0">
                <a:latin typeface="微软雅黑" pitchFamily="34" charset="-122"/>
                <a:ea typeface="微软雅黑" pitchFamily="34" charset="-122"/>
              </a:rPr>
              <a:t>是局中人</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的最优纯策略，则称</a:t>
            </a:r>
            <a:r>
              <a:rPr lang="zh-CN" altLang="en-US" dirty="0" smtClean="0">
                <a:latin typeface="微软雅黑" pitchFamily="34" charset="-122"/>
                <a:ea typeface="微软雅黑" pitchFamily="34" charset="-122"/>
              </a:rPr>
              <a:t>局势</a:t>
            </a:r>
            <a:r>
              <a:rPr lang="en-US" altLang="zh-CN" dirty="0" smtClean="0">
                <a:latin typeface="微软雅黑" pitchFamily="34" charset="-122"/>
                <a:ea typeface="微软雅黑" pitchFamily="34" charset="-122"/>
              </a:rPr>
              <a:t>          </a:t>
            </a:r>
          </a:p>
          <a:p>
            <a:pPr indent="457200" algn="l" fontAlgn="auto">
              <a:lnSpc>
                <a:spcPct val="140000"/>
              </a:lnSpc>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是</a:t>
            </a:r>
            <a:r>
              <a:rPr lang="zh-CN" altLang="en-US" dirty="0">
                <a:latin typeface="微软雅黑" pitchFamily="34" charset="-122"/>
                <a:ea typeface="微软雅黑" pitchFamily="34" charset="-122"/>
              </a:rPr>
              <a:t>一个纳什均衡</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求非合作两人对策的解，就是求对策的纳什均衡。求纳什均衡的方法步骤如下：</a:t>
            </a:r>
          </a:p>
        </p:txBody>
      </p:sp>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993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7665" y="2146156"/>
            <a:ext cx="29813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6602" y="2803380"/>
            <a:ext cx="7239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80502" y="2803380"/>
            <a:ext cx="15621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6602" y="3429000"/>
            <a:ext cx="10191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0052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4.3.9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四</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第一步：在</a:t>
            </a:r>
            <a:r>
              <a:rPr lang="zh-CN" altLang="en-US" dirty="0" smtClean="0">
                <a:latin typeface="微软雅黑" pitchFamily="34" charset="-122"/>
                <a:ea typeface="微软雅黑" pitchFamily="34" charset="-122"/>
              </a:rPr>
              <a:t>双矩阵对策</a:t>
            </a:r>
            <a:r>
              <a:rPr lang="en-US" altLang="zh-CN" dirty="0" smtClean="0">
                <a:latin typeface="微软雅黑" pitchFamily="34" charset="-122"/>
                <a:ea typeface="微软雅黑" pitchFamily="34" charset="-122"/>
              </a:rPr>
              <a:t>( A , B)</a:t>
            </a:r>
            <a:r>
              <a:rPr lang="zh-CN" altLang="en-US" dirty="0" smtClean="0">
                <a:latin typeface="微软雅黑" pitchFamily="34" charset="-122"/>
                <a:ea typeface="微软雅黑" pitchFamily="34" charset="-122"/>
              </a:rPr>
              <a:t>表</a:t>
            </a:r>
            <a:r>
              <a:rPr lang="zh-CN" altLang="en-US" dirty="0">
                <a:latin typeface="微软雅黑" pitchFamily="34" charset="-122"/>
                <a:ea typeface="微软雅黑" pitchFamily="34" charset="-122"/>
              </a:rPr>
              <a:t>中，对于</a:t>
            </a:r>
            <a:r>
              <a:rPr lang="zh-CN" altLang="en-US" dirty="0" smtClean="0">
                <a:latin typeface="微软雅黑" pitchFamily="34" charset="-122"/>
                <a:ea typeface="微软雅黑" pitchFamily="34" charset="-122"/>
              </a:rPr>
              <a:t>矩阵</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的每</a:t>
            </a:r>
            <a:r>
              <a:rPr lang="zh-CN" altLang="en-US" b="1" dirty="0" smtClean="0">
                <a:latin typeface="微软雅黑" pitchFamily="34" charset="-122"/>
                <a:ea typeface="微软雅黑" pitchFamily="34" charset="-122"/>
              </a:rPr>
              <a:t>列</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分别找出赢得最大的数字，并在其下划一横线</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第二步：在</a:t>
            </a:r>
            <a:r>
              <a:rPr lang="zh-CN" altLang="en-US" dirty="0" smtClean="0">
                <a:latin typeface="微软雅黑" pitchFamily="34" charset="-122"/>
                <a:ea typeface="微软雅黑" pitchFamily="34" charset="-122"/>
              </a:rPr>
              <a:t>双矩阵对策</a:t>
            </a:r>
            <a:r>
              <a:rPr lang="en-US" altLang="zh-CN" dirty="0" smtClean="0">
                <a:latin typeface="微软雅黑" pitchFamily="34" charset="-122"/>
                <a:ea typeface="微软雅黑" pitchFamily="34" charset="-122"/>
              </a:rPr>
              <a:t>( A , B)</a:t>
            </a:r>
            <a:r>
              <a:rPr lang="zh-CN" altLang="en-US" dirty="0" smtClean="0">
                <a:latin typeface="微软雅黑" pitchFamily="34" charset="-122"/>
                <a:ea typeface="微软雅黑" pitchFamily="34" charset="-122"/>
              </a:rPr>
              <a:t>表</a:t>
            </a:r>
            <a:r>
              <a:rPr lang="zh-CN" altLang="en-US" dirty="0">
                <a:latin typeface="微软雅黑" pitchFamily="34" charset="-122"/>
                <a:ea typeface="微软雅黑" pitchFamily="34" charset="-122"/>
              </a:rPr>
              <a:t>中，对于</a:t>
            </a:r>
            <a:r>
              <a:rPr lang="zh-CN" altLang="en-US" dirty="0" smtClean="0">
                <a:latin typeface="微软雅黑" pitchFamily="34" charset="-122"/>
                <a:ea typeface="微软雅黑" pitchFamily="34" charset="-122"/>
              </a:rPr>
              <a:t>矩阵</a:t>
            </a:r>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的每</a:t>
            </a:r>
            <a:r>
              <a:rPr lang="zh-CN" altLang="en-US" b="1" dirty="0" smtClean="0">
                <a:latin typeface="微软雅黑" pitchFamily="34" charset="-122"/>
                <a:ea typeface="微软雅黑" pitchFamily="34" charset="-122"/>
              </a:rPr>
              <a:t>行</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分别找出赢得最大的数字，并在其下划一横线</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第三步：如果表中某格的两个数字下面都被划有横线，则此格对应于两个局中人相应策略的组合就是一个</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纯策略下的</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纳什均衡。否则，该对策不存在纯策略下的纳什均衡。</a:t>
            </a:r>
          </a:p>
        </p:txBody>
      </p:sp>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9617956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4.3.9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四</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b="1" dirty="0">
                <a:latin typeface="微软雅黑" pitchFamily="34" charset="-122"/>
                <a:ea typeface="微软雅黑" pitchFamily="34" charset="-122"/>
              </a:rPr>
              <a:t>案例四的</a:t>
            </a:r>
            <a:r>
              <a:rPr lang="zh-CN" altLang="en-US" b="1" dirty="0" smtClean="0">
                <a:latin typeface="微软雅黑" pitchFamily="34" charset="-122"/>
                <a:ea typeface="微软雅黑" pitchFamily="34" charset="-122"/>
              </a:rPr>
              <a:t>求解</a:t>
            </a:r>
            <a:endParaRPr lang="en-US" altLang="zh-CN"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下面用上述方法求上例的纳什均衡解。</a:t>
            </a:r>
          </a:p>
        </p:txBody>
      </p:sp>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420" y="3423718"/>
            <a:ext cx="10761375" cy="2273530"/>
          </a:xfrm>
          <a:prstGeom prst="rect">
            <a:avLst/>
          </a:prstGeom>
        </p:spPr>
      </p:pic>
    </p:spTree>
    <p:extLst>
      <p:ext uri="{BB962C8B-B14F-4D97-AF65-F5344CB8AC3E}">
        <p14:creationId xmlns:p14="http://schemas.microsoft.com/office/powerpoint/2010/main" val="8293797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4.3.9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四</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smtClean="0">
                <a:latin typeface="微软雅黑" pitchFamily="34" charset="-122"/>
                <a:ea typeface="微软雅黑" pitchFamily="34" charset="-122"/>
              </a:rPr>
              <a:t>首先</a:t>
            </a:r>
            <a:r>
              <a:rPr lang="zh-CN" altLang="en-US" dirty="0">
                <a:latin typeface="微软雅黑" pitchFamily="34" charset="-122"/>
                <a:ea typeface="微软雅黑" pitchFamily="34" charset="-122"/>
              </a:rPr>
              <a:t>，在表中对于</a:t>
            </a:r>
            <a:r>
              <a:rPr lang="zh-CN" altLang="en-US" dirty="0" smtClean="0">
                <a:latin typeface="微软雅黑" pitchFamily="34" charset="-122"/>
                <a:ea typeface="微软雅黑" pitchFamily="34" charset="-122"/>
              </a:rPr>
              <a:t>矩阵</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两列，分别找出最大的</a:t>
            </a:r>
            <a:r>
              <a:rPr lang="zh-CN" altLang="en-US" dirty="0" smtClean="0">
                <a:latin typeface="微软雅黑" pitchFamily="34" charset="-122"/>
                <a:ea typeface="微软雅黑" pitchFamily="34" charset="-122"/>
              </a:rPr>
              <a:t>数字</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并</a:t>
            </a:r>
            <a:r>
              <a:rPr lang="zh-CN" altLang="en-US" dirty="0">
                <a:latin typeface="微软雅黑" pitchFamily="34" charset="-122"/>
                <a:ea typeface="微软雅黑" pitchFamily="34" charset="-122"/>
              </a:rPr>
              <a:t>在其下划横线，其实际含义是：对应于局中人乙面包店的不同</a:t>
            </a:r>
            <a:r>
              <a:rPr lang="zh-CN" altLang="en-US" dirty="0" smtClean="0">
                <a:latin typeface="微软雅黑" pitchFamily="34" charset="-122"/>
                <a:ea typeface="微软雅黑" pitchFamily="34" charset="-122"/>
              </a:rPr>
              <a:t>策略             分别</a:t>
            </a:r>
            <a:r>
              <a:rPr lang="zh-CN" altLang="en-US" dirty="0">
                <a:latin typeface="微软雅黑" pitchFamily="34" charset="-122"/>
                <a:ea typeface="微软雅黑" pitchFamily="34" charset="-122"/>
              </a:rPr>
              <a:t>求出局中人甲面包店的最优策略均为</a:t>
            </a:r>
          </a:p>
        </p:txBody>
      </p:sp>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096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7590" y="2179061"/>
            <a:ext cx="8286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46265" y="2207636"/>
            <a:ext cx="2190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1998" y="2683886"/>
            <a:ext cx="12096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1673" y="3171825"/>
            <a:ext cx="8572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6"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06394" y="3220316"/>
            <a:ext cx="5048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64302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4.3.9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四</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然后在表中，对于</a:t>
            </a:r>
            <a:r>
              <a:rPr lang="zh-CN" altLang="en-US" dirty="0" smtClean="0">
                <a:latin typeface="微软雅黑" pitchFamily="34" charset="-122"/>
                <a:ea typeface="微软雅黑" pitchFamily="34" charset="-122"/>
              </a:rPr>
              <a:t>矩阵</a:t>
            </a:r>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两行，分别找出最大的</a:t>
            </a:r>
            <a:r>
              <a:rPr lang="zh-CN" altLang="en-US" dirty="0" smtClean="0">
                <a:latin typeface="微软雅黑" pitchFamily="34" charset="-122"/>
                <a:ea typeface="微软雅黑" pitchFamily="34" charset="-122"/>
              </a:rPr>
              <a:t>数字</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      </a:t>
            </a:r>
          </a:p>
          <a:p>
            <a:pPr indent="457200" algn="l" fontAlgn="auto">
              <a:lnSpc>
                <a:spcPct val="140000"/>
              </a:lnSpc>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并</a:t>
            </a:r>
            <a:r>
              <a:rPr lang="zh-CN" altLang="en-US" dirty="0">
                <a:latin typeface="微软雅黑" pitchFamily="34" charset="-122"/>
                <a:ea typeface="微软雅黑" pitchFamily="34" charset="-122"/>
              </a:rPr>
              <a:t>在其下划一横线。（其实际含义是：对应局中人甲面包店的不同</a:t>
            </a:r>
            <a:r>
              <a:rPr lang="zh-CN" altLang="en-US" dirty="0" smtClean="0">
                <a:latin typeface="微软雅黑" pitchFamily="34" charset="-122"/>
                <a:ea typeface="微软雅黑" pitchFamily="34" charset="-122"/>
              </a:rPr>
              <a:t>策略           分别</a:t>
            </a:r>
            <a:r>
              <a:rPr lang="zh-CN" altLang="en-US" dirty="0">
                <a:latin typeface="微软雅黑" pitchFamily="34" charset="-122"/>
                <a:ea typeface="微软雅黑" pitchFamily="34" charset="-122"/>
              </a:rPr>
              <a:t>求出局中人乙面包店的最优策略均</a:t>
            </a:r>
            <a:r>
              <a:rPr lang="zh-CN" altLang="en-US" dirty="0" smtClean="0">
                <a:latin typeface="微软雅黑" pitchFamily="34" charset="-122"/>
                <a:ea typeface="微软雅黑" pitchFamily="34" charset="-122"/>
              </a:rPr>
              <a:t>为       发现数组</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下面</a:t>
            </a:r>
            <a:r>
              <a:rPr lang="zh-CN" altLang="en-US" dirty="0">
                <a:latin typeface="微软雅黑" pitchFamily="34" charset="-122"/>
                <a:ea typeface="微软雅黑" pitchFamily="34" charset="-122"/>
              </a:rPr>
              <a:t>都已经划了横线，因此</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3,3</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对应</a:t>
            </a:r>
            <a:r>
              <a:rPr lang="zh-CN" altLang="en-US" dirty="0">
                <a:latin typeface="微软雅黑" pitchFamily="34" charset="-122"/>
                <a:ea typeface="微软雅黑" pitchFamily="34" charset="-122"/>
              </a:rPr>
              <a:t>的策略组合</a:t>
            </a:r>
            <a:r>
              <a:rPr lang="en-US" altLang="zh-CN"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局势</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是</a:t>
            </a:r>
            <a:r>
              <a:rPr lang="zh-CN" altLang="en-US" dirty="0">
                <a:latin typeface="微软雅黑" pitchFamily="34" charset="-122"/>
                <a:ea typeface="微软雅黑" pitchFamily="34" charset="-122"/>
              </a:rPr>
              <a:t>该对策的纳什均衡解，即各自都取</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降价</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策略，是双方的最佳策略，彼此均能赢得</a:t>
            </a: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百元。</a:t>
            </a:r>
          </a:p>
        </p:txBody>
      </p:sp>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19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6640" y="2193781"/>
            <a:ext cx="7905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27215" y="2193781"/>
            <a:ext cx="2286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9268" y="2851439"/>
            <a:ext cx="11715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2912" y="3380509"/>
            <a:ext cx="8096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14597" y="3332018"/>
            <a:ext cx="4572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6624" y="3846368"/>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2"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82912" y="4410941"/>
            <a:ext cx="10191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560735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4.3.9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四</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b="1" dirty="0">
                <a:latin typeface="微软雅黑" pitchFamily="34" charset="-122"/>
                <a:ea typeface="微软雅黑" pitchFamily="34" charset="-122"/>
              </a:rPr>
              <a:t>混合策略纳什</a:t>
            </a:r>
            <a:r>
              <a:rPr lang="zh-CN" altLang="en-US" b="1" dirty="0" smtClean="0">
                <a:latin typeface="微软雅黑" pitchFamily="34" charset="-122"/>
                <a:ea typeface="微软雅黑" pitchFamily="34" charset="-122"/>
              </a:rPr>
              <a:t>均衡模型</a:t>
            </a:r>
            <a:endParaRPr lang="en-US" altLang="zh-CN" b="1"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设局中人</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Ⅱ</a:t>
            </a:r>
            <a:r>
              <a:rPr lang="zh-CN" altLang="en-US" dirty="0">
                <a:latin typeface="微软雅黑" pitchFamily="34" charset="-122"/>
                <a:ea typeface="微软雅黑" pitchFamily="34" charset="-122"/>
              </a:rPr>
              <a:t>的赢得矩阵分别</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A,B</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且皆</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阶</a:t>
            </a:r>
            <a:r>
              <a:rPr lang="zh-CN" altLang="en-US" dirty="0">
                <a:latin typeface="微软雅黑" pitchFamily="34" charset="-122"/>
                <a:ea typeface="微软雅黑" pitchFamily="34" charset="-122"/>
              </a:rPr>
              <a:t>矩阵；局中人</a:t>
            </a:r>
            <a:r>
              <a:rPr lang="en-US" altLang="zh-CN" dirty="0">
                <a:latin typeface="微软雅黑" pitchFamily="34" charset="-122"/>
                <a:ea typeface="微软雅黑" pitchFamily="34" charset="-122"/>
              </a:rPr>
              <a:t>Ⅰ</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Ⅱ </a:t>
            </a:r>
            <a:r>
              <a:rPr lang="zh-CN" altLang="en-US" dirty="0">
                <a:latin typeface="微软雅黑" pitchFamily="34" charset="-122"/>
                <a:ea typeface="微软雅黑" pitchFamily="34" charset="-122"/>
              </a:rPr>
              <a:t>的策略集为：</a:t>
            </a:r>
          </a:p>
        </p:txBody>
      </p:sp>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30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9377" y="2787795"/>
            <a:ext cx="8763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4537" y="3876243"/>
            <a:ext cx="388620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4335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4.1.2 </a:t>
            </a:r>
            <a:r>
              <a:rPr lang="zh-CN" altLang="en-US" sz="3200" dirty="0" smtClean="0">
                <a:latin typeface="微软雅黑" panose="020B0503020204020204" charset="-122"/>
                <a:ea typeface="微软雅黑" panose="020B0503020204020204" charset="-122"/>
              </a:rPr>
              <a:t>对策</a:t>
            </a:r>
            <a:r>
              <a:rPr lang="zh-CN" altLang="en-US" sz="3200" dirty="0">
                <a:latin typeface="微软雅黑" panose="020B0503020204020204" charset="-122"/>
                <a:ea typeface="微软雅黑" panose="020B0503020204020204" charset="-122"/>
              </a:rPr>
              <a:t>问题的引入</a:t>
            </a:r>
          </a:p>
        </p:txBody>
      </p:sp>
      <p:sp>
        <p:nvSpPr>
          <p:cNvPr id="3" name="副标题 2"/>
          <p:cNvSpPr>
            <a:spLocks noGrp="1"/>
          </p:cNvSpPr>
          <p:nvPr>
            <p:ph type="subTitle" idx="1"/>
          </p:nvPr>
        </p:nvSpPr>
        <p:spPr>
          <a:xfrm>
            <a:off x="1294013" y="2413693"/>
            <a:ext cx="8695113" cy="3294380"/>
          </a:xfrm>
        </p:spPr>
        <p:txBody>
          <a:bodyPr>
            <a:noAutofit/>
          </a:bodyPr>
          <a:lstStyle/>
          <a:p>
            <a:pPr indent="457200" algn="just" fontAlgn="auto">
              <a:lnSpc>
                <a:spcPct val="140000"/>
              </a:lnSpc>
            </a:pPr>
            <a:r>
              <a:rPr lang="zh-CN" altLang="en-US" dirty="0">
                <a:latin typeface="微软雅黑" pitchFamily="34" charset="-122"/>
                <a:ea typeface="微软雅黑" pitchFamily="34" charset="-122"/>
              </a:rPr>
              <a:t>当时，田忌的谋士给他出个主意：让田忌用下马对齐王的上马，上马对齐王的中马，中马对齐王的下马，比赛结果，田忌反而得一千两黄金。由此看来，两个人各采取什么样的出马次序对胜负是至关重要的。</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7035672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4.3.9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四</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如果一个混合策略</a:t>
            </a:r>
            <a:r>
              <a:rPr lang="zh-CN" altLang="en-US" dirty="0" smtClean="0">
                <a:latin typeface="微软雅黑" pitchFamily="34" charset="-122"/>
                <a:ea typeface="微软雅黑" pitchFamily="34" charset="-122"/>
              </a:rPr>
              <a:t>组合</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同时满足</a:t>
            </a:r>
            <a:endParaRPr lang="en-US" altLang="zh-CN" dirty="0" smtClean="0">
              <a:latin typeface="微软雅黑" pitchFamily="34" charset="-122"/>
              <a:ea typeface="微软雅黑" pitchFamily="34" charset="-122"/>
            </a:endParaRPr>
          </a:p>
          <a:p>
            <a:pPr indent="457200" algn="l" fontAlgn="auto">
              <a:lnSpc>
                <a:spcPct val="140000"/>
              </a:lnSpc>
            </a:pPr>
            <a:endParaRPr lang="en-US" altLang="zh-CN" dirty="0">
              <a:latin typeface="微软雅黑" pitchFamily="34" charset="-122"/>
              <a:ea typeface="微软雅黑" pitchFamily="34" charset="-122"/>
            </a:endParaRPr>
          </a:p>
          <a:p>
            <a:pPr indent="457200" algn="l" fontAlgn="auto">
              <a:lnSpc>
                <a:spcPct val="140000"/>
              </a:lnSpc>
            </a:pPr>
            <a:r>
              <a:rPr lang="zh-CN" altLang="en-US" dirty="0" smtClean="0">
                <a:latin typeface="微软雅黑" pitchFamily="34" charset="-122"/>
                <a:ea typeface="微软雅黑" pitchFamily="34" charset="-122"/>
              </a:rPr>
              <a:t>则</a:t>
            </a:r>
            <a:r>
              <a:rPr lang="zh-CN" altLang="en-US" dirty="0">
                <a:latin typeface="微软雅黑" pitchFamily="34" charset="-122"/>
                <a:ea typeface="微软雅黑" pitchFamily="34" charset="-122"/>
              </a:rPr>
              <a:t>称策略</a:t>
            </a:r>
            <a:r>
              <a:rPr lang="zh-CN" altLang="en-US" dirty="0" smtClean="0">
                <a:latin typeface="微软雅黑" pitchFamily="34" charset="-122"/>
                <a:ea typeface="微软雅黑" pitchFamily="34" charset="-122"/>
              </a:rPr>
              <a:t>组合</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是</a:t>
            </a:r>
            <a:r>
              <a:rPr lang="zh-CN" altLang="en-US" dirty="0">
                <a:latin typeface="微软雅黑" pitchFamily="34" charset="-122"/>
                <a:ea typeface="微软雅黑" pitchFamily="34" charset="-122"/>
              </a:rPr>
              <a:t>混合策略纳什均衡。</a:t>
            </a:r>
          </a:p>
        </p:txBody>
      </p:sp>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40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3950" y="2169536"/>
            <a:ext cx="11620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1900" y="3491345"/>
            <a:ext cx="11620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787" y="2852738"/>
            <a:ext cx="56483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61719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4.3.10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五、 政府和流浪汉的博弈</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这是个关于政府和流浪汉的博弈，流浪汉有两个政策：寻找工作或游荡，政府也有两个策略：救济或者不救济。政府帮助流浪汉的前提是必须试图找工作，否则政府不给予帮助；而流浪汉只有在得不到救济时才会去找工作，下面给出了对策的赢得双矩阵：</a:t>
            </a:r>
          </a:p>
        </p:txBody>
      </p:sp>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50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2138" y="4215245"/>
            <a:ext cx="511492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33111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4.3.10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五、 政府和流浪汉的博弈</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该问题不存在纯策略纳什均衡，下面用混合策略纳什均衡求解</a:t>
            </a:r>
            <a:r>
              <a:rPr lang="zh-CN" altLang="en-US"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457200" algn="l" fontAlgn="auto">
              <a:lnSpc>
                <a:spcPct val="140000"/>
              </a:lnSpc>
            </a:pPr>
            <a:r>
              <a:rPr lang="zh-CN" altLang="en-US" dirty="0">
                <a:latin typeface="微软雅黑" pitchFamily="34" charset="-122"/>
                <a:ea typeface="微软雅黑" pitchFamily="34" charset="-122"/>
              </a:rPr>
              <a:t>设政府以</a:t>
            </a:r>
            <a:r>
              <a:rPr lang="zh-CN" altLang="en-US" dirty="0" smtClean="0">
                <a:latin typeface="微软雅黑" pitchFamily="34" charset="-122"/>
                <a:ea typeface="微软雅黑" pitchFamily="34" charset="-122"/>
              </a:rPr>
              <a:t>概率</a:t>
            </a:r>
            <a:r>
              <a:rPr lang="en-US" altLang="zh-CN" dirty="0" smtClean="0">
                <a:latin typeface="微软雅黑" pitchFamily="34" charset="-122"/>
                <a:ea typeface="微软雅黑" pitchFamily="34" charset="-122"/>
              </a:rPr>
              <a:t>x</a:t>
            </a:r>
            <a:r>
              <a:rPr lang="zh-CN" altLang="en-US" dirty="0" smtClean="0">
                <a:latin typeface="微软雅黑" pitchFamily="34" charset="-122"/>
                <a:ea typeface="微软雅黑" pitchFamily="34" charset="-122"/>
              </a:rPr>
              <a:t>选择</a:t>
            </a:r>
            <a:r>
              <a:rPr lang="zh-CN" altLang="en-US" dirty="0">
                <a:latin typeface="微软雅黑" pitchFamily="34" charset="-122"/>
                <a:ea typeface="微软雅黑" pitchFamily="34" charset="-122"/>
              </a:rPr>
              <a:t>救济，以</a:t>
            </a:r>
            <a:r>
              <a:rPr lang="zh-CN" altLang="en-US" dirty="0" smtClean="0">
                <a:latin typeface="微软雅黑" pitchFamily="34" charset="-122"/>
                <a:ea typeface="微软雅黑" pitchFamily="34" charset="-122"/>
              </a:rPr>
              <a:t>概率</a:t>
            </a:r>
            <a:r>
              <a:rPr lang="en-US" altLang="zh-CN" dirty="0" smtClean="0">
                <a:latin typeface="微软雅黑" pitchFamily="34" charset="-122"/>
                <a:ea typeface="微软雅黑" pitchFamily="34" charset="-122"/>
              </a:rPr>
              <a:t>1-x</a:t>
            </a:r>
            <a:r>
              <a:rPr lang="zh-CN" altLang="en-US" dirty="0" smtClean="0">
                <a:latin typeface="微软雅黑" pitchFamily="34" charset="-122"/>
                <a:ea typeface="微软雅黑" pitchFamily="34" charset="-122"/>
              </a:rPr>
              <a:t>选择</a:t>
            </a:r>
            <a:r>
              <a:rPr lang="zh-CN" altLang="en-US" dirty="0">
                <a:latin typeface="微软雅黑" pitchFamily="34" charset="-122"/>
                <a:ea typeface="微软雅黑" pitchFamily="34" charset="-122"/>
              </a:rPr>
              <a:t>不救济，即政府的混合策略</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 x , 1-x)</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流浪汉以</a:t>
            </a:r>
            <a:r>
              <a:rPr lang="zh-CN" altLang="en-US" dirty="0" smtClean="0">
                <a:latin typeface="微软雅黑" pitchFamily="34" charset="-122"/>
                <a:ea typeface="微软雅黑" pitchFamily="34" charset="-122"/>
              </a:rPr>
              <a:t>概率</a:t>
            </a:r>
            <a:r>
              <a:rPr lang="en-US" altLang="zh-CN" dirty="0" smtClean="0">
                <a:latin typeface="微软雅黑" pitchFamily="34" charset="-122"/>
                <a:ea typeface="微软雅黑" pitchFamily="34" charset="-122"/>
              </a:rPr>
              <a:t>y</a:t>
            </a:r>
            <a:r>
              <a:rPr lang="zh-CN" altLang="en-US" dirty="0" smtClean="0">
                <a:latin typeface="微软雅黑" pitchFamily="34" charset="-122"/>
                <a:ea typeface="微软雅黑" pitchFamily="34" charset="-122"/>
              </a:rPr>
              <a:t>寻找</a:t>
            </a:r>
            <a:r>
              <a:rPr lang="zh-CN" altLang="en-US" dirty="0">
                <a:latin typeface="微软雅黑" pitchFamily="34" charset="-122"/>
                <a:ea typeface="微软雅黑" pitchFamily="34" charset="-122"/>
              </a:rPr>
              <a:t>工作，以</a:t>
            </a:r>
            <a:r>
              <a:rPr lang="zh-CN" altLang="en-US" dirty="0" smtClean="0">
                <a:latin typeface="微软雅黑" pitchFamily="34" charset="-122"/>
                <a:ea typeface="微软雅黑" pitchFamily="34" charset="-122"/>
              </a:rPr>
              <a:t>概率</a:t>
            </a:r>
            <a:r>
              <a:rPr lang="en-US" altLang="zh-CN" dirty="0" smtClean="0">
                <a:latin typeface="微软雅黑" pitchFamily="34" charset="-122"/>
                <a:ea typeface="微软雅黑" pitchFamily="34" charset="-122"/>
              </a:rPr>
              <a:t>1-y</a:t>
            </a:r>
            <a:r>
              <a:rPr lang="zh-CN" altLang="en-US" dirty="0" smtClean="0">
                <a:latin typeface="微软雅黑" pitchFamily="34" charset="-122"/>
                <a:ea typeface="微软雅黑" pitchFamily="34" charset="-122"/>
              </a:rPr>
              <a:t>游荡</a:t>
            </a:r>
            <a:r>
              <a:rPr lang="zh-CN" altLang="en-US" dirty="0">
                <a:latin typeface="微软雅黑" pitchFamily="34" charset="-122"/>
                <a:ea typeface="微软雅黑" pitchFamily="34" charset="-122"/>
              </a:rPr>
              <a:t>，即流浪汉的混合策略</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 y , 1-y).</a:t>
            </a:r>
            <a:endParaRPr lang="zh-CN" altLang="en-US" dirty="0">
              <a:latin typeface="微软雅黑" pitchFamily="34" charset="-122"/>
              <a:ea typeface="微软雅黑" pitchFamily="34" charset="-122"/>
            </a:endParaRPr>
          </a:p>
        </p:txBody>
      </p:sp>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40505750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4.3.10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五、 政府和流浪汉的博弈</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那么政府的期望赢得函数为</a:t>
            </a:r>
          </a:p>
        </p:txBody>
      </p:sp>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608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6667" y="2815504"/>
            <a:ext cx="9618663"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204015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4.3.10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五、 政府和流浪汉的博弈</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由于我们要求的分别</a:t>
            </a:r>
            <a:r>
              <a:rPr lang="zh-CN" altLang="en-US" dirty="0" smtClean="0">
                <a:latin typeface="微软雅黑" pitchFamily="34" charset="-122"/>
                <a:ea typeface="微软雅黑" pitchFamily="34" charset="-122"/>
              </a:rPr>
              <a:t>是</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极值，于是有</a:t>
            </a:r>
          </a:p>
          <a:p>
            <a:pPr indent="457200" algn="l" fontAlgn="auto">
              <a:lnSpc>
                <a:spcPct val="140000"/>
              </a:lnSpc>
            </a:pPr>
            <a:endParaRPr lang="en-US" altLang="zh-CN" dirty="0" smtClean="0">
              <a:latin typeface="微软雅黑" pitchFamily="34" charset="-122"/>
              <a:ea typeface="微软雅黑" pitchFamily="34" charset="-122"/>
            </a:endParaRPr>
          </a:p>
          <a:p>
            <a:pPr indent="457200" algn="l" fontAlgn="auto">
              <a:lnSpc>
                <a:spcPct val="140000"/>
              </a:lnSpc>
            </a:pPr>
            <a:endParaRPr lang="en-US" altLang="zh-CN" dirty="0" smtClean="0">
              <a:latin typeface="微软雅黑" pitchFamily="34" charset="-122"/>
              <a:ea typeface="微软雅黑" pitchFamily="34" charset="-122"/>
            </a:endParaRPr>
          </a:p>
          <a:p>
            <a:pPr indent="457200" algn="l" fontAlgn="auto">
              <a:lnSpc>
                <a:spcPct val="140000"/>
              </a:lnSpc>
            </a:pPr>
            <a:r>
              <a:rPr lang="zh-CN" altLang="en-US" dirty="0" smtClean="0">
                <a:latin typeface="微软雅黑" pitchFamily="34" charset="-122"/>
                <a:ea typeface="微软雅黑" pitchFamily="34" charset="-122"/>
              </a:rPr>
              <a:t>解得</a:t>
            </a:r>
            <a:endParaRPr lang="zh-CN" altLang="en-US" dirty="0">
              <a:latin typeface="微软雅黑" pitchFamily="34" charset="-122"/>
              <a:ea typeface="微软雅黑" pitchFamily="34" charset="-122"/>
            </a:endParaRPr>
          </a:p>
        </p:txBody>
      </p:sp>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710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3097" y="2146157"/>
            <a:ext cx="27908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0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3702" y="2909888"/>
            <a:ext cx="572452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0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67025" y="4100513"/>
            <a:ext cx="215265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03146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2" name="标题 1"/>
          <p:cNvSpPr>
            <a:spLocks noGrp="1"/>
          </p:cNvSpPr>
          <p:nvPr>
            <p:ph type="ctrTitle"/>
          </p:nvPr>
        </p:nvSpPr>
        <p:spPr>
          <a:xfrm>
            <a:off x="676909" y="1341120"/>
            <a:ext cx="7220181" cy="654685"/>
          </a:xfrm>
        </p:spPr>
        <p:txBody>
          <a:bodyPr>
            <a:noAutofit/>
          </a:bodyPr>
          <a:lstStyle/>
          <a:p>
            <a:pPr algn="l"/>
            <a:r>
              <a:rPr lang="en-US" altLang="zh-CN" sz="3200" dirty="0" smtClean="0">
                <a:latin typeface="微软雅黑" panose="020B0503020204020204" charset="-122"/>
                <a:ea typeface="微软雅黑" panose="020B0503020204020204" charset="-122"/>
              </a:rPr>
              <a:t>4.3.10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五、 政府和流浪汉的博弈</a:t>
            </a:r>
          </a:p>
        </p:txBody>
      </p:sp>
      <p:sp>
        <p:nvSpPr>
          <p:cNvPr id="3" name="副标题 2"/>
          <p:cNvSpPr>
            <a:spLocks noGrp="1"/>
          </p:cNvSpPr>
          <p:nvPr>
            <p:ph type="subTitle" idx="1"/>
          </p:nvPr>
        </p:nvSpPr>
        <p:spPr>
          <a:xfrm>
            <a:off x="1294011" y="2081183"/>
            <a:ext cx="9734207" cy="4438261"/>
          </a:xfrm>
        </p:spPr>
        <p:txBody>
          <a:bodyPr>
            <a:noAutofit/>
          </a:bodyPr>
          <a:lstStyle/>
          <a:p>
            <a:pPr indent="457200" algn="l" fontAlgn="auto">
              <a:lnSpc>
                <a:spcPct val="140000"/>
              </a:lnSpc>
            </a:pPr>
            <a:r>
              <a:rPr lang="zh-CN" altLang="en-US" dirty="0">
                <a:latin typeface="微软雅黑" pitchFamily="34" charset="-122"/>
                <a:ea typeface="微软雅黑" pitchFamily="34" charset="-122"/>
              </a:rPr>
              <a:t>因此，</a:t>
            </a:r>
            <a:r>
              <a:rPr lang="zh-CN" altLang="en-US" dirty="0" smtClean="0">
                <a:latin typeface="微软雅黑" pitchFamily="34" charset="-122"/>
                <a:ea typeface="微软雅黑" pitchFamily="34" charset="-122"/>
              </a:rPr>
              <a:t>由                                       构成的</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为</a:t>
            </a:r>
            <a:r>
              <a:rPr lang="zh-CN" altLang="en-US" dirty="0">
                <a:latin typeface="微软雅黑" pitchFamily="34" charset="-122"/>
                <a:ea typeface="微软雅黑" pitchFamily="34" charset="-122"/>
              </a:rPr>
              <a:t>本问题唯一的纳什均衡。此时赢得函数值为</a:t>
            </a:r>
          </a:p>
        </p:txBody>
      </p:sp>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813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5932" y="2132734"/>
            <a:ext cx="33909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9302" y="2161309"/>
            <a:ext cx="11620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5517" y="3574907"/>
            <a:ext cx="448627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054463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15110" y="1161415"/>
            <a:ext cx="8938260" cy="4307205"/>
          </a:xfrm>
        </p:spPr>
        <p:txBody>
          <a:bodyPr>
            <a:noAutofit/>
          </a:bodyPr>
          <a:lstStyle/>
          <a:p>
            <a:pPr algn="just" fontAlgn="auto">
              <a:lnSpc>
                <a:spcPct val="190000"/>
              </a:lnSpc>
            </a:pPr>
            <a:endParaRPr lang="zh-CN" altLang="en-US" sz="2000" dirty="0"/>
          </a:p>
          <a:p>
            <a:pPr algn="just" fontAlgn="auto">
              <a:lnSpc>
                <a:spcPct val="190000"/>
              </a:lnSpc>
            </a:pPr>
            <a:endParaRPr lang="zh-CN" altLang="en-US" sz="20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2328" r:id="rId6" imgW="914400" imgH="215900" progId="Equation.KSEE3">
                  <p:embed/>
                </p:oleObj>
              </mc:Choice>
              <mc:Fallback>
                <p:oleObj r:id="rId6" imgW="914400" imgH="215900" progId="Equation.KSEE3">
                  <p:embed/>
                  <p:pic>
                    <p:nvPicPr>
                      <p:cNvPr id="0" name="图片 5120"/>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7" name="矩形 6"/>
          <p:cNvSpPr/>
          <p:nvPr/>
        </p:nvSpPr>
        <p:spPr>
          <a:xfrm>
            <a:off x="3422015" y="2829560"/>
            <a:ext cx="5347970" cy="1198880"/>
          </a:xfrm>
          <a:prstGeom prst="rect">
            <a:avLst/>
          </a:prstGeom>
          <a:noFill/>
          <a:ln>
            <a:noFill/>
          </a:ln>
        </p:spPr>
        <p:txBody>
          <a:bodyPr wrap="none" rtlCol="0" anchor="t">
            <a:spAutoFit/>
          </a:bodyPr>
          <a:lstStyle/>
          <a:p>
            <a:pPr algn="ctr"/>
            <a:r>
              <a:rPr lang="en-US" altLang="zh-CN"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a:solidFill>
                  <a:schemeClr val="bg1"/>
                </a:solidFill>
              </a:rPr>
              <a:t>Part</a:t>
            </a:r>
            <a:r>
              <a:rPr lang="en-US" altLang="zh-CN" sz="7200" b="1" dirty="0">
                <a:solidFill>
                  <a:schemeClr val="bg1"/>
                </a:solidFill>
              </a:rPr>
              <a:t>2</a:t>
            </a:r>
            <a:endParaRPr lang="zh-CN" altLang="en-US" sz="7200" b="1" dirty="0">
              <a:solidFill>
                <a:schemeClr val="bg1"/>
              </a:solidFill>
            </a:endParaRPr>
          </a:p>
        </p:txBody>
      </p:sp>
      <p:sp>
        <p:nvSpPr>
          <p:cNvPr id="29" name="矩形 28"/>
          <p:cNvSpPr/>
          <p:nvPr/>
        </p:nvSpPr>
        <p:spPr>
          <a:xfrm>
            <a:off x="5638797" y="2724976"/>
            <a:ext cx="2646878" cy="830997"/>
          </a:xfrm>
          <a:prstGeom prst="rect">
            <a:avLst/>
          </a:prstGeom>
        </p:spPr>
        <p:txBody>
          <a:bodyPr wrap="none" lIns="91440" tIns="45720" rIns="91440" bIns="45720">
            <a:spAutoFit/>
          </a:bodyPr>
          <a:lstStyle/>
          <a:p>
            <a:r>
              <a:rPr lang="zh-CN" altLang="en-US" sz="4800" b="1" dirty="0" smtClean="0">
                <a:solidFill>
                  <a:schemeClr val="bg1"/>
                </a:solidFill>
              </a:rPr>
              <a:t>基本概念</a:t>
            </a:r>
            <a:endParaRPr lang="zh-CN" altLang="en-US" sz="4800" b="1" dirty="0">
              <a:solidFill>
                <a:schemeClr val="bg1"/>
              </a:solidFill>
            </a:endParaRP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9" name="Picture 21"/>
          <p:cNvPicPr>
            <a:picLocks noChangeAspect="1" noChangeArrowheads="1"/>
          </p:cNvPicPr>
          <p:nvPr/>
        </p:nvPicPr>
        <p:blipFill>
          <a:blip r:embed="rId5"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4.2.1 </a:t>
            </a:r>
            <a:r>
              <a:rPr lang="zh-CN" altLang="en-US" sz="3200" dirty="0" smtClean="0">
                <a:latin typeface="微软雅黑" panose="020B0503020204020204" charset="-122"/>
                <a:ea typeface="微软雅黑" panose="020B0503020204020204" charset="-122"/>
              </a:rPr>
              <a:t>对策</a:t>
            </a:r>
            <a:r>
              <a:rPr lang="zh-CN" altLang="en-US" sz="3200" dirty="0">
                <a:latin typeface="微软雅黑" panose="020B0503020204020204" charset="-122"/>
                <a:ea typeface="微软雅黑" panose="020B0503020204020204" charset="-122"/>
              </a:rPr>
              <a:t>的基本定义</a:t>
            </a:r>
          </a:p>
        </p:txBody>
      </p:sp>
      <p:sp>
        <p:nvSpPr>
          <p:cNvPr id="3" name="副标题 2"/>
          <p:cNvSpPr>
            <a:spLocks noGrp="1"/>
          </p:cNvSpPr>
          <p:nvPr>
            <p:ph type="subTitle" idx="1"/>
          </p:nvPr>
        </p:nvSpPr>
        <p:spPr>
          <a:xfrm>
            <a:off x="1294013" y="2081184"/>
            <a:ext cx="8944496" cy="4110066"/>
          </a:xfrm>
        </p:spPr>
        <p:txBody>
          <a:bodyPr>
            <a:noAutofit/>
          </a:bodyPr>
          <a:lstStyle/>
          <a:p>
            <a:pPr indent="457200" algn="just" fontAlgn="auto">
              <a:lnSpc>
                <a:spcPct val="140000"/>
              </a:lnSpc>
            </a:pPr>
            <a:r>
              <a:rPr lang="en-US" altLang="zh-CN" dirty="0">
                <a:latin typeface="微软雅黑" pitchFamily="34" charset="-122"/>
                <a:ea typeface="微软雅黑" pitchFamily="34" charset="-122"/>
              </a:rPr>
              <a:t>1.</a:t>
            </a:r>
            <a:r>
              <a:rPr lang="zh-CN" altLang="en-US" b="1" dirty="0">
                <a:latin typeface="微软雅黑" pitchFamily="34" charset="-122"/>
                <a:ea typeface="微软雅黑" pitchFamily="34" charset="-122"/>
              </a:rPr>
              <a:t>对策的三</a:t>
            </a:r>
            <a:r>
              <a:rPr lang="zh-CN" altLang="en-US" b="1" dirty="0" smtClean="0">
                <a:latin typeface="微软雅黑" pitchFamily="34" charset="-122"/>
                <a:ea typeface="微软雅黑" pitchFamily="34" charset="-122"/>
              </a:rPr>
              <a:t>要素</a:t>
            </a:r>
            <a:endParaRPr lang="en-US" altLang="zh-CN" b="1" dirty="0">
              <a:latin typeface="微软雅黑" pitchFamily="34" charset="-122"/>
              <a:ea typeface="微软雅黑" pitchFamily="34" charset="-122"/>
            </a:endParaRPr>
          </a:p>
          <a:p>
            <a:pPr indent="457200" algn="just" fontAlgn="auto">
              <a:lnSpc>
                <a:spcPct val="140000"/>
              </a:lnSpc>
            </a:pPr>
            <a:r>
              <a:rPr lang="zh-CN" altLang="en-US"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）局中人：在一个对策行为中，有权决定自己行动方案的对策参加者。通常</a:t>
            </a:r>
            <a:r>
              <a:rPr lang="zh-CN" altLang="en-US" dirty="0" smtClean="0">
                <a:latin typeface="微软雅黑" pitchFamily="34" charset="-122"/>
                <a:ea typeface="微软雅黑" pitchFamily="34" charset="-122"/>
              </a:rPr>
              <a:t>用     表示</a:t>
            </a:r>
            <a:r>
              <a:rPr lang="zh-CN" altLang="en-US" dirty="0">
                <a:latin typeface="微软雅黑" pitchFamily="34" charset="-122"/>
                <a:ea typeface="微软雅黑" pitchFamily="34" charset="-122"/>
              </a:rPr>
              <a:t>局中人的集合</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457200" algn="just" fontAlgn="auto">
              <a:lnSpc>
                <a:spcPct val="140000"/>
              </a:lnSpc>
            </a:pPr>
            <a:r>
              <a:rPr lang="zh-CN" altLang="en-US"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）策略集：在一局对策中，可供局中人选择的一个实际可行的完整的行动方案。对</a:t>
            </a:r>
            <a:r>
              <a:rPr lang="zh-CN" altLang="en-US" dirty="0" smtClean="0">
                <a:latin typeface="微软雅黑" pitchFamily="34" charset="-122"/>
                <a:ea typeface="微软雅黑" pitchFamily="34" charset="-122"/>
              </a:rPr>
              <a:t>局中人</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他</a:t>
            </a:r>
            <a:r>
              <a:rPr lang="zh-CN" altLang="en-US" dirty="0">
                <a:latin typeface="微软雅黑" pitchFamily="34" charset="-122"/>
                <a:ea typeface="微软雅黑" pitchFamily="34" charset="-122"/>
              </a:rPr>
              <a:t>的策略集记</a:t>
            </a:r>
            <a:r>
              <a:rPr lang="zh-CN" altLang="en-US" dirty="0" smtClean="0">
                <a:latin typeface="微软雅黑" pitchFamily="34" charset="-122"/>
                <a:ea typeface="微软雅黑" pitchFamily="34" charset="-122"/>
              </a:rPr>
              <a:t>为 </a:t>
            </a:r>
            <a:endParaRPr lang="en-US" altLang="zh-CN" dirty="0" smtClean="0">
              <a:latin typeface="微软雅黑" pitchFamily="34" charset="-122"/>
              <a:ea typeface="微软雅黑" pitchFamily="34" charset="-122"/>
            </a:endParaRPr>
          </a:p>
          <a:p>
            <a:pPr indent="457200" algn="just" fontAlgn="auto">
              <a:lnSpc>
                <a:spcPct val="140000"/>
              </a:lnSpc>
            </a:pPr>
            <a:r>
              <a:rPr lang="zh-CN" altLang="en-US"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）赢得函数：表示局中人的得失的函数。对</a:t>
            </a:r>
            <a:r>
              <a:rPr lang="zh-CN" altLang="en-US" dirty="0" smtClean="0">
                <a:latin typeface="微软雅黑" pitchFamily="34" charset="-122"/>
                <a:ea typeface="微软雅黑" pitchFamily="34" charset="-122"/>
              </a:rPr>
              <a:t>局中人        定义</a:t>
            </a:r>
            <a:r>
              <a:rPr lang="zh-CN" altLang="en-US" dirty="0">
                <a:latin typeface="微软雅黑" pitchFamily="34" charset="-122"/>
                <a:ea typeface="微软雅黑" pitchFamily="34" charset="-122"/>
              </a:rPr>
              <a:t>他的赢得函数</a:t>
            </a:r>
            <a:r>
              <a:rPr lang="zh-CN" altLang="en-US" dirty="0" smtClean="0">
                <a:latin typeface="微软雅黑" pitchFamily="34" charset="-122"/>
                <a:ea typeface="微软雅黑" pitchFamily="34" charset="-122"/>
              </a:rPr>
              <a:t>为</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33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6014" y="3234534"/>
            <a:ext cx="307397" cy="63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1923" y="4470730"/>
            <a:ext cx="840364" cy="42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41786" y="4413176"/>
            <a:ext cx="526905" cy="541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8"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32946" y="5112328"/>
            <a:ext cx="8350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9"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48940" y="5649624"/>
            <a:ext cx="1046960" cy="501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50457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42b5e375-ab78-48d1-b0b7-9ac42d7d6df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4677</Words>
  <Application>Microsoft Office PowerPoint</Application>
  <PresentationFormat>自定义</PresentationFormat>
  <Paragraphs>433</Paragraphs>
  <Slides>76</Slides>
  <Notes>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76</vt:i4>
      </vt:variant>
    </vt:vector>
  </HeadingPairs>
  <TitlesOfParts>
    <vt:vector size="78" baseType="lpstr">
      <vt:lpstr>Office 主题​​</vt:lpstr>
      <vt:lpstr>WPS 公式 3.0</vt:lpstr>
      <vt:lpstr>对策论方法</vt:lpstr>
      <vt:lpstr>PowerPoint 演示文稿</vt:lpstr>
      <vt:lpstr>PowerPoint 演示文稿</vt:lpstr>
      <vt:lpstr>4.1.1 背景</vt:lpstr>
      <vt:lpstr>4.1.1 背景</vt:lpstr>
      <vt:lpstr>4.1.2 对策问题的引入</vt:lpstr>
      <vt:lpstr>4.1.2 对策问题的引入</vt:lpstr>
      <vt:lpstr>PowerPoint 演示文稿</vt:lpstr>
      <vt:lpstr>4.2.1 对策的基本定义</vt:lpstr>
      <vt:lpstr>4.2.1 对策的基本定义</vt:lpstr>
      <vt:lpstr>PowerPoint 演示文稿</vt:lpstr>
      <vt:lpstr>4.3.1 矩阵对策</vt:lpstr>
      <vt:lpstr>4.3.1 矩阵对策</vt:lpstr>
      <vt:lpstr>4.3.1 矩阵对策</vt:lpstr>
      <vt:lpstr>4.3.1 矩阵对策</vt:lpstr>
      <vt:lpstr>4.3.2 有鞍点二人有限零和对策模型</vt:lpstr>
      <vt:lpstr>4.3.2 有鞍点二人有限零和对策模型</vt:lpstr>
      <vt:lpstr>4.3.2 有鞍点二人有限零和对策模型</vt:lpstr>
      <vt:lpstr>4.3.2 有鞍点二人有限零和对策模型</vt:lpstr>
      <vt:lpstr>4.3.2 有鞍点二人有限零和对策模型</vt:lpstr>
      <vt:lpstr>4.3.2 有鞍点二人有限零和对策模型</vt:lpstr>
      <vt:lpstr>4.3.2 有鞍点二人有限零和对策模型</vt:lpstr>
      <vt:lpstr>4.3.2 有鞍点二人有限零和对策模型</vt:lpstr>
      <vt:lpstr>4.3.3 案例一、取暖问题</vt:lpstr>
      <vt:lpstr>4.3.3 案例一、取暖问题</vt:lpstr>
      <vt:lpstr>4.3.3 案例一、取暖问题</vt:lpstr>
      <vt:lpstr>4.3.3 案例一、取暖问题</vt:lpstr>
      <vt:lpstr>4.3.3 案例一、取暖问题</vt:lpstr>
      <vt:lpstr>4.3.4 无鞍点二人有限零和对策模型</vt:lpstr>
      <vt:lpstr>4.3.4 无鞍点二人有限零和对策模型</vt:lpstr>
      <vt:lpstr>4.3.4 无鞍点二人有限零和对策模型</vt:lpstr>
      <vt:lpstr>4.3.4 无鞍点二人有限零和对策模型</vt:lpstr>
      <vt:lpstr>4.3.4 无鞍点二人有限零和对策模型</vt:lpstr>
      <vt:lpstr>4.3.4 无鞍点二人有限零和对策模型</vt:lpstr>
      <vt:lpstr>4.3.4 无鞍点二人有限零和对策模型</vt:lpstr>
      <vt:lpstr>4.3.4 无鞍点二人有限零和对策模型</vt:lpstr>
      <vt:lpstr>4.3.4 无鞍点二人有限零和对策模型</vt:lpstr>
      <vt:lpstr>4.3.4 无鞍点二人有限零和对策模型</vt:lpstr>
      <vt:lpstr>4.3.5 模型求解</vt:lpstr>
      <vt:lpstr>4.3.5 模型求解</vt:lpstr>
      <vt:lpstr>4.3.5 模型求解</vt:lpstr>
      <vt:lpstr>4.3.5 模型求解</vt:lpstr>
      <vt:lpstr>4.3.5 模型求解</vt:lpstr>
      <vt:lpstr>4.3.5 模型求解</vt:lpstr>
      <vt:lpstr>4.3.5 模型求解</vt:lpstr>
      <vt:lpstr>4.3.6 案例二、 田忌赛马</vt:lpstr>
      <vt:lpstr>4.3.6 案例二、 田忌赛马</vt:lpstr>
      <vt:lpstr>4.3.6 案例二、 田忌赛马</vt:lpstr>
      <vt:lpstr>4.3.6 案例二、 田忌赛马</vt:lpstr>
      <vt:lpstr>4.3.6 案例二、 田忌赛马</vt:lpstr>
      <vt:lpstr>4.3.6 案例二、 田忌赛马</vt:lpstr>
      <vt:lpstr>4.3.6 案例二、 田忌赛马</vt:lpstr>
      <vt:lpstr>4.3.7 其他对策模型</vt:lpstr>
      <vt:lpstr>4.3.7 其他对策模型</vt:lpstr>
      <vt:lpstr>4.3.7 其他对策模型</vt:lpstr>
      <vt:lpstr>4.3.8 案例三、 囚犯困境问题</vt:lpstr>
      <vt:lpstr>4.3.8 案例三、 囚犯困境问题</vt:lpstr>
      <vt:lpstr>4.3.8 案例三、 囚犯困境问题</vt:lpstr>
      <vt:lpstr>4.3.8 案例三、 囚犯困境问题</vt:lpstr>
      <vt:lpstr>4.3.9 案例四</vt:lpstr>
      <vt:lpstr>4.3.9 案例四</vt:lpstr>
      <vt:lpstr>4.3.9 案例四</vt:lpstr>
      <vt:lpstr>4.3.9 案例四</vt:lpstr>
      <vt:lpstr>4.3.9 案例四</vt:lpstr>
      <vt:lpstr>4.3.9 案例四</vt:lpstr>
      <vt:lpstr>4.3.9 案例四</vt:lpstr>
      <vt:lpstr>4.3.9 案例四</vt:lpstr>
      <vt:lpstr>4.3.9 案例四</vt:lpstr>
      <vt:lpstr>4.3.9 案例四</vt:lpstr>
      <vt:lpstr>4.3.9 案例四</vt:lpstr>
      <vt:lpstr>4.3.10 案例五、 政府和流浪汉的博弈</vt:lpstr>
      <vt:lpstr>4.3.10 案例五、 政府和流浪汉的博弈</vt:lpstr>
      <vt:lpstr>4.3.10 案例五、 政府和流浪汉的博弈</vt:lpstr>
      <vt:lpstr>4.3.10 案例五、 政府和流浪汉的博弈</vt:lpstr>
      <vt:lpstr>4.3.10 案例五、 政府和流浪汉的博弈</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70</cp:revision>
  <dcterms:created xsi:type="dcterms:W3CDTF">2019-04-01T02:10:00Z</dcterms:created>
  <dcterms:modified xsi:type="dcterms:W3CDTF">2019-08-04T08:28:25Z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