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8" r:id="rId3"/>
    <p:sldId id="261" r:id="rId4"/>
    <p:sldId id="265" r:id="rId5"/>
    <p:sldId id="266" r:id="rId6"/>
    <p:sldId id="264"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122" d="100"/>
          <a:sy n="122" d="100"/>
        </p:scale>
        <p:origin x="114" y="84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191C2-03DA-4977-8004-74B7643120B8}" type="datetimeFigureOut">
              <a:rPr kumimoji="1" lang="ja-JP" altLang="en-US" smtClean="0"/>
              <a:t>2019/10/26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435E5-758E-4AEB-B850-568023E2C74D}" type="slidenum">
              <a:rPr kumimoji="1" lang="ja-JP" altLang="en-US" smtClean="0"/>
              <a:t>‹#›</a:t>
            </a:fld>
            <a:endParaRPr kumimoji="1" lang="ja-JP" altLang="en-US"/>
          </a:p>
        </p:txBody>
      </p:sp>
    </p:spTree>
    <p:extLst>
      <p:ext uri="{BB962C8B-B14F-4D97-AF65-F5344CB8AC3E}">
        <p14:creationId xmlns:p14="http://schemas.microsoft.com/office/powerpoint/2010/main" val="3506081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417DEC7-D6FE-415D-B25C-154A99FBF125}"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77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5FF0C34-1CF5-4198-A3C8-E3F702623184}"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95909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218AAB-22EC-46C8-BA98-480AEA5D0CCB}"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1554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204353"/>
            <a:ext cx="7886700" cy="805507"/>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28650" y="1205802"/>
            <a:ext cx="7886700" cy="5024176"/>
          </a:xfrm>
          <a:prstGeom prst="rect">
            <a:avLst/>
          </a:prstGeom>
        </p:spPr>
        <p:txBody>
          <a:bodyPr/>
          <a:lstStyle>
            <a:lvl1pPr marL="179388" indent="-179388">
              <a:defRPr sz="2600"/>
            </a:lvl1pPr>
            <a:lvl2pPr marL="360363" indent="-180975">
              <a:defRPr sz="2400"/>
            </a:lvl2pPr>
            <a:lvl3pPr marL="539750" indent="-179388">
              <a:defRPr sz="2200"/>
            </a:lvl3pPr>
            <a:lvl4pPr marL="719138" indent="-179388">
              <a:defRPr sz="2000"/>
            </a:lvl4pPr>
            <a:lvl5pPr marL="898525" indent="-179388">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0D59C3-5A2B-492C-A169-4F05FC7C1910}"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42119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3C5FBD-F290-4C50-A0E2-176AC0DE555F}"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22370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C18D99-1425-43ED-971F-F5D7C513436A}"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08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5114C5-4A56-48B9-8C59-573C60410BEB}" type="datetime1">
              <a:rPr kumimoji="1" lang="ja-JP" altLang="en-US" smtClean="0"/>
              <a:t>2019/10/26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43516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8CCBC4-28CD-4576-B174-AEFD4AD89FC6}" type="datetime1">
              <a:rPr kumimoji="1" lang="ja-JP" altLang="en-US" smtClean="0"/>
              <a:t>2019/10/26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996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9A551-44E3-424D-9CEE-B51A42F8E340}" type="datetime1">
              <a:rPr kumimoji="1" lang="ja-JP" altLang="en-US" smtClean="0"/>
              <a:t>2019/10/26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11566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8ADC7C-FE26-4739-8A0E-068C86A16945}"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23491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75B3E2-9D5C-40DF-9B5E-EF13C2458A3F}"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32569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4"/>
            <a:ext cx="7886700" cy="64944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929811"/>
            <a:ext cx="7886700" cy="5247152"/>
          </a:xfrm>
          <a:prstGeom prst="rect">
            <a:avLst/>
          </a:prstGeom>
        </p:spPr>
        <p:txBody>
          <a:bodyPr vert="horz" wrap="none" lIns="91440" tIns="45720" rIns="91440" bIns="4572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9CD09-593C-4D3C-84BF-8B58B586D7C6}" type="datetime1">
              <a:rPr kumimoji="1" lang="ja-JP" altLang="en-US" smtClean="0"/>
              <a:t>2019/10/26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DCB067A0-9F37-461C-9B87-B0FB0567D76E}" type="slidenum">
              <a:rPr kumimoji="1" lang="ja-JP" altLang="en-US" smtClean="0"/>
              <a:pPr/>
              <a:t>‹#›</a:t>
            </a:fld>
            <a:endParaRPr kumimoji="1" lang="ja-JP" altLang="en-US"/>
          </a:p>
        </p:txBody>
      </p:sp>
    </p:spTree>
    <p:extLst>
      <p:ext uri="{BB962C8B-B14F-4D97-AF65-F5344CB8AC3E}">
        <p14:creationId xmlns:p14="http://schemas.microsoft.com/office/powerpoint/2010/main" val="265739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2p3lfHX" TargetMode="External"/><Relationship Id="rId2" Type="http://schemas.openxmlformats.org/officeDocument/2006/relationships/hyperlink" Target="https://github.com/facebook/create-react-app/releases/tag/v2.1.0" TargetMode="External"/><Relationship Id="rId1" Type="http://schemas.openxmlformats.org/officeDocument/2006/relationships/slideLayout" Target="../slideLayouts/slideLayout2.xml"/><Relationship Id="rId4" Type="http://schemas.openxmlformats.org/officeDocument/2006/relationships/hyperlink" Target="https://github.com/AkiEga/Presentation-20191026_react3_Apendix1_sample_co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it.ly/2Wc3HW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B980A-7183-4932-A2CE-59716E32BFFF}"/>
              </a:ext>
            </a:extLst>
          </p:cNvPr>
          <p:cNvSpPr>
            <a:spLocks noGrp="1"/>
          </p:cNvSpPr>
          <p:nvPr>
            <p:ph type="ctrTitle"/>
          </p:nvPr>
        </p:nvSpPr>
        <p:spPr/>
        <p:txBody>
          <a:bodyPr/>
          <a:lstStyle/>
          <a:p>
            <a:r>
              <a:rPr kumimoji="1" lang="en-US" altLang="ja-JP" dirty="0"/>
              <a:t>React #3 </a:t>
            </a:r>
            <a:r>
              <a:rPr kumimoji="1" lang="en-US" altLang="ja-JP" dirty="0" err="1"/>
              <a:t>26,Oct,’19</a:t>
            </a:r>
            <a:endParaRPr kumimoji="1" lang="ja-JP" altLang="en-US"/>
          </a:p>
        </p:txBody>
      </p:sp>
      <p:sp>
        <p:nvSpPr>
          <p:cNvPr id="3" name="字幕 2">
            <a:extLst>
              <a:ext uri="{FF2B5EF4-FFF2-40B4-BE49-F238E27FC236}">
                <a16:creationId xmlns:a16="http://schemas.microsoft.com/office/drawing/2014/main" id="{912A1251-67F8-4940-8199-055793DA24B9}"/>
              </a:ext>
            </a:extLst>
          </p:cNvPr>
          <p:cNvSpPr>
            <a:spLocks noGrp="1"/>
          </p:cNvSpPr>
          <p:nvPr>
            <p:ph type="subTitle" idx="1"/>
          </p:nvPr>
        </p:nvSpPr>
        <p:spPr/>
        <p:txBody>
          <a:bodyPr/>
          <a:lstStyle/>
          <a:p>
            <a:r>
              <a:rPr kumimoji="1" lang="en-US" altLang="ja-JP"/>
              <a:t>Akiega</a:t>
            </a:r>
            <a:endParaRPr kumimoji="1" lang="ja-JP" altLang="en-US"/>
          </a:p>
        </p:txBody>
      </p:sp>
    </p:spTree>
    <p:extLst>
      <p:ext uri="{BB962C8B-B14F-4D97-AF65-F5344CB8AC3E}">
        <p14:creationId xmlns:p14="http://schemas.microsoft.com/office/powerpoint/2010/main" val="401220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4CD5-1F4C-4E30-9144-91847F3AB1E2}"/>
              </a:ext>
            </a:extLst>
          </p:cNvPr>
          <p:cNvSpPr>
            <a:spLocks noGrp="1"/>
          </p:cNvSpPr>
          <p:nvPr>
            <p:ph type="title"/>
          </p:nvPr>
        </p:nvSpPr>
        <p:spPr/>
        <p:txBody>
          <a:bodyPr/>
          <a:lstStyle/>
          <a:p>
            <a:pPr marL="742950" indent="-742950">
              <a:buAutoNum type="arabicPeriod"/>
            </a:pPr>
            <a:r>
              <a:rPr kumimoji="1" lang="en-US" altLang="ja-JP"/>
              <a:t>Typescript</a:t>
            </a:r>
            <a:r>
              <a:rPr kumimoji="1" lang="ja-JP" altLang="en-US"/>
              <a:t>とは</a:t>
            </a:r>
          </a:p>
        </p:txBody>
      </p:sp>
      <p:sp>
        <p:nvSpPr>
          <p:cNvPr id="3" name="コンテンツ プレースホルダー 2">
            <a:extLst>
              <a:ext uri="{FF2B5EF4-FFF2-40B4-BE49-F238E27FC236}">
                <a16:creationId xmlns:a16="http://schemas.microsoft.com/office/drawing/2014/main" id="{10FE7EE5-E25D-4003-ADA5-BF08977D56C3}"/>
              </a:ext>
            </a:extLst>
          </p:cNvPr>
          <p:cNvSpPr>
            <a:spLocks noGrp="1"/>
          </p:cNvSpPr>
          <p:nvPr>
            <p:ph idx="1"/>
          </p:nvPr>
        </p:nvSpPr>
        <p:spPr/>
        <p:txBody>
          <a:bodyPr>
            <a:normAutofit fontScale="92500"/>
          </a:bodyPr>
          <a:lstStyle/>
          <a:p>
            <a:pPr marL="0" indent="0">
              <a:buNone/>
            </a:pPr>
            <a:r>
              <a:rPr kumimoji="1" lang="ja-JP" altLang="en-US"/>
              <a:t>特徴</a:t>
            </a:r>
            <a:endParaRPr kumimoji="1" lang="en-US" altLang="ja-JP"/>
          </a:p>
          <a:p>
            <a:pPr marL="0" indent="0">
              <a:buNone/>
            </a:pPr>
            <a:r>
              <a:rPr kumimoji="1" lang="ja-JP" altLang="en-US"/>
              <a:t>　</a:t>
            </a:r>
            <a:r>
              <a:rPr kumimoji="1" lang="en-US" altLang="ja-JP"/>
              <a:t>1. Microsoft</a:t>
            </a:r>
            <a:r>
              <a:rPr kumimoji="1" lang="ja-JP" altLang="en-US"/>
              <a:t>社が</a:t>
            </a:r>
            <a:r>
              <a:rPr kumimoji="1" lang="en-US" altLang="ja-JP"/>
              <a:t>javascript</a:t>
            </a:r>
            <a:r>
              <a:rPr kumimoji="1" lang="ja-JP" altLang="en-US"/>
              <a:t>を</a:t>
            </a:r>
            <a:r>
              <a:rPr kumimoji="1" lang="ja-JP" altLang="ja-JP" sz="2600" kern="1200">
                <a:solidFill>
                  <a:schemeClr val="tx1"/>
                </a:solidFill>
                <a:effectLst/>
                <a:latin typeface="+mn-lt"/>
                <a:ea typeface="+mn-ea"/>
                <a:cs typeface="+mn-cs"/>
              </a:rPr>
              <a:t>拡張して型定義を</a:t>
            </a:r>
            <a:br>
              <a:rPr kumimoji="1" lang="en-US" altLang="ja-JP" sz="2600" kern="1200">
                <a:solidFill>
                  <a:schemeClr val="tx1"/>
                </a:solidFill>
                <a:effectLst/>
                <a:latin typeface="+mn-lt"/>
                <a:ea typeface="+mn-ea"/>
                <a:cs typeface="+mn-cs"/>
              </a:rPr>
            </a:br>
            <a:r>
              <a:rPr kumimoji="1" lang="ja-JP" altLang="en-US" sz="2600" kern="1200">
                <a:solidFill>
                  <a:schemeClr val="tx1"/>
                </a:solidFill>
                <a:effectLst/>
                <a:latin typeface="+mn-lt"/>
                <a:ea typeface="+mn-ea"/>
                <a:cs typeface="+mn-cs"/>
              </a:rPr>
              <a:t>　　</a:t>
            </a:r>
            <a:r>
              <a:rPr kumimoji="1" lang="ja-JP" altLang="ja-JP" sz="2600" kern="1200">
                <a:solidFill>
                  <a:schemeClr val="tx1"/>
                </a:solidFill>
                <a:effectLst/>
                <a:latin typeface="+mn-lt"/>
                <a:ea typeface="+mn-ea"/>
                <a:cs typeface="+mn-cs"/>
              </a:rPr>
              <a:t>実現した言語</a:t>
            </a:r>
            <a:r>
              <a:rPr kumimoji="1" lang="en-US" altLang="ja-JP" sz="2600" kern="1200">
                <a:solidFill>
                  <a:schemeClr val="tx1"/>
                </a:solidFill>
                <a:effectLst/>
                <a:latin typeface="+mn-lt"/>
                <a:ea typeface="+mn-ea"/>
                <a:cs typeface="+mn-cs"/>
              </a:rPr>
              <a:t>(</a:t>
            </a:r>
            <a:r>
              <a:rPr kumimoji="1" lang="ja-JP" altLang="en-US" sz="2600" kern="1200">
                <a:solidFill>
                  <a:schemeClr val="tx1"/>
                </a:solidFill>
                <a:effectLst/>
                <a:latin typeface="+mn-lt"/>
                <a:ea typeface="+mn-ea"/>
                <a:cs typeface="+mn-cs"/>
              </a:rPr>
              <a:t>参考サイト</a:t>
            </a:r>
            <a:r>
              <a:rPr lang="en-US" altLang="ja-JP"/>
              <a:t>: </a:t>
            </a:r>
            <a:r>
              <a:rPr lang="en-US" altLang="ja-JP">
                <a:hlinkClick r:id="rId2"/>
              </a:rPr>
              <a:t>TypeScript in 5 minutes</a:t>
            </a:r>
            <a:r>
              <a:rPr lang="en-US" altLang="ja-JP"/>
              <a:t> )</a:t>
            </a:r>
            <a:br>
              <a:rPr kumimoji="1" lang="en-US" altLang="ja-JP" sz="2600" kern="1200">
                <a:solidFill>
                  <a:schemeClr val="tx1"/>
                </a:solidFill>
                <a:effectLst/>
                <a:latin typeface="+mn-lt"/>
                <a:ea typeface="+mn-ea"/>
                <a:cs typeface="+mn-cs"/>
              </a:rPr>
            </a:br>
            <a:br>
              <a:rPr kumimoji="1" lang="en-US" altLang="ja-JP"/>
            </a:br>
            <a:r>
              <a:rPr kumimoji="1" lang="ja-JP" altLang="en-US"/>
              <a:t>メリット</a:t>
            </a:r>
            <a:endParaRPr kumimoji="1" lang="en-US" altLang="ja-JP"/>
          </a:p>
          <a:p>
            <a:pPr marL="914400" lvl="1" indent="-457200">
              <a:buAutoNum type="arabicPeriod"/>
            </a:pPr>
            <a:r>
              <a:rPr kumimoji="1" lang="ja-JP" altLang="en-US"/>
              <a:t>型定義しているのでエディターがメンバー変数などを推測して表示してくれる</a:t>
            </a:r>
            <a:r>
              <a:rPr kumimoji="1" lang="en-US" altLang="ja-JP"/>
              <a:t>(</a:t>
            </a:r>
            <a:r>
              <a:rPr kumimoji="1" lang="ja-JP" altLang="en-US"/>
              <a:t>便利</a:t>
            </a:r>
            <a:r>
              <a:rPr kumimoji="1" lang="en-US" altLang="ja-JP"/>
              <a:t>!)</a:t>
            </a:r>
          </a:p>
          <a:p>
            <a:pPr marL="914400" lvl="1" indent="-457200">
              <a:buAutoNum type="arabicPeriod"/>
            </a:pPr>
            <a:r>
              <a:rPr kumimoji="1" lang="ja-JP" altLang="en-US"/>
              <a:t>型検査機能を活用して想定外の型の変数が入力されることを予防できる</a:t>
            </a:r>
            <a:br>
              <a:rPr kumimoji="1" lang="en-US" altLang="ja-JP"/>
            </a:br>
            <a:endParaRPr kumimoji="1" lang="en-US" altLang="ja-JP"/>
          </a:p>
          <a:p>
            <a:pPr marL="0" lvl="0" indent="0">
              <a:buNone/>
            </a:pPr>
            <a:r>
              <a:rPr kumimoji="1" lang="ja-JP" altLang="en-US"/>
              <a:t>デメリット</a:t>
            </a:r>
            <a:endParaRPr kumimoji="1" lang="en-US" altLang="ja-JP"/>
          </a:p>
          <a:p>
            <a:pPr marL="457200" lvl="1" indent="0">
              <a:buNone/>
            </a:pPr>
            <a:r>
              <a:rPr kumimoji="1" lang="en-US" altLang="ja-JP"/>
              <a:t>1. </a:t>
            </a:r>
            <a:r>
              <a:rPr kumimoji="1" lang="ja-JP" altLang="en-US"/>
              <a:t>型の制約が厳しくて、ちょっとした事で動かなくなる</a:t>
            </a:r>
            <a:br>
              <a:rPr kumimoji="1" lang="en-US" altLang="ja-JP"/>
            </a:br>
            <a:r>
              <a:rPr kumimoji="1" lang="ja-JP" altLang="en-US"/>
              <a:t>　↑正直メリットとトレードオフ。</a:t>
            </a:r>
            <a:br>
              <a:rPr kumimoji="1" lang="en-US" altLang="ja-JP"/>
            </a:br>
            <a:r>
              <a:rPr kumimoji="1" lang="ja-JP" altLang="en-US"/>
              <a:t>　　エディター機能を活用して上記のデメリット軽減可</a:t>
            </a:r>
          </a:p>
        </p:txBody>
      </p:sp>
      <p:sp>
        <p:nvSpPr>
          <p:cNvPr id="4" name="スライド番号プレースホルダー 3">
            <a:extLst>
              <a:ext uri="{FF2B5EF4-FFF2-40B4-BE49-F238E27FC236}">
                <a16:creationId xmlns:a16="http://schemas.microsoft.com/office/drawing/2014/main" id="{DF48A8CE-FB87-4D12-B601-92E1ABEF0AD7}"/>
              </a:ext>
            </a:extLst>
          </p:cNvPr>
          <p:cNvSpPr>
            <a:spLocks noGrp="1"/>
          </p:cNvSpPr>
          <p:nvPr>
            <p:ph type="sldNum" sz="quarter" idx="12"/>
          </p:nvPr>
        </p:nvSpPr>
        <p:spPr/>
        <p:txBody>
          <a:bodyPr/>
          <a:lstStyle/>
          <a:p>
            <a:fld id="{DCB067A0-9F37-461C-9B87-B0FB0567D76E}" type="slidenum">
              <a:rPr kumimoji="1" lang="ja-JP" altLang="en-US" smtClean="0"/>
              <a:t>2</a:t>
            </a:fld>
            <a:endParaRPr kumimoji="1" lang="ja-JP" altLang="en-US"/>
          </a:p>
        </p:txBody>
      </p:sp>
    </p:spTree>
    <p:extLst>
      <p:ext uri="{BB962C8B-B14F-4D97-AF65-F5344CB8AC3E}">
        <p14:creationId xmlns:p14="http://schemas.microsoft.com/office/powerpoint/2010/main" val="67878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D8F18-2417-4C6A-B807-9FF1CE854930}"/>
              </a:ext>
            </a:extLst>
          </p:cNvPr>
          <p:cNvSpPr>
            <a:spLocks noGrp="1"/>
          </p:cNvSpPr>
          <p:nvPr>
            <p:ph type="title"/>
          </p:nvPr>
        </p:nvSpPr>
        <p:spPr/>
        <p:txBody>
          <a:bodyPr>
            <a:normAutofit/>
          </a:bodyPr>
          <a:lstStyle/>
          <a:p>
            <a:r>
              <a:rPr kumimoji="1" lang="en-US" altLang="ja-JP"/>
              <a:t>2. </a:t>
            </a:r>
            <a:r>
              <a:rPr kumimoji="1" lang="en-US" altLang="ja-JP" baseline="0"/>
              <a:t>Typescript</a:t>
            </a:r>
            <a:r>
              <a:rPr kumimoji="1" lang="ja-JP" altLang="en-US" baseline="0"/>
              <a:t>導入のポイント</a:t>
            </a:r>
            <a:endParaRPr kumimoji="1" lang="ja-JP" altLang="en-US"/>
          </a:p>
        </p:txBody>
      </p:sp>
      <p:sp>
        <p:nvSpPr>
          <p:cNvPr id="3" name="コンテンツ プレースホルダー 2">
            <a:extLst>
              <a:ext uri="{FF2B5EF4-FFF2-40B4-BE49-F238E27FC236}">
                <a16:creationId xmlns:a16="http://schemas.microsoft.com/office/drawing/2014/main" id="{D304F203-0BA8-4073-9DE1-DB9BB077F796}"/>
              </a:ext>
            </a:extLst>
          </p:cNvPr>
          <p:cNvSpPr>
            <a:spLocks noGrp="1"/>
          </p:cNvSpPr>
          <p:nvPr>
            <p:ph idx="1"/>
          </p:nvPr>
        </p:nvSpPr>
        <p:spPr>
          <a:xfrm>
            <a:off x="628650" y="1205802"/>
            <a:ext cx="7886700" cy="2655729"/>
          </a:xfrm>
        </p:spPr>
        <p:txBody>
          <a:bodyPr>
            <a:noAutofit/>
          </a:bodyPr>
          <a:lstStyle/>
          <a:p>
            <a:pPr marL="179388" marR="0" lvl="0" indent="-17938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a:t>case1: </a:t>
            </a:r>
            <a:r>
              <a:rPr lang="ja-JP" altLang="en-US"/>
              <a:t>お手軽</a:t>
            </a:r>
            <a:r>
              <a:rPr kumimoji="1" lang="ja-JP" altLang="en-US"/>
              <a:t>に行う場合</a:t>
            </a:r>
            <a:br>
              <a:rPr kumimoji="1" lang="en-US" altLang="ja-JP"/>
            </a:br>
            <a:r>
              <a:rPr kumimoji="1" lang="en-US" altLang="ja-JP"/>
              <a:t>create-react-app</a:t>
            </a:r>
            <a:r>
              <a:rPr kumimoji="1" lang="en-US" altLang="ja-JP" baseline="0"/>
              <a:t> </a:t>
            </a:r>
            <a:r>
              <a:rPr kumimoji="1" lang="ja-JP" altLang="en-US" baseline="0"/>
              <a:t>の </a:t>
            </a:r>
            <a:r>
              <a:rPr kumimoji="1" lang="en-US" altLang="ja-JP" baseline="0"/>
              <a:t>--typescript</a:t>
            </a:r>
            <a:r>
              <a:rPr kumimoji="1" lang="ja-JP" altLang="en-US" baseline="0"/>
              <a:t>オプションを使う</a:t>
            </a:r>
            <a:br>
              <a:rPr kumimoji="1" lang="en-US" altLang="ja-JP" baseline="0"/>
            </a:br>
            <a:r>
              <a:rPr kumimoji="1" lang="en-US" altLang="ja-JP" sz="1800" baseline="0"/>
              <a:t>(</a:t>
            </a:r>
            <a:r>
              <a:rPr kumimoji="1" lang="ja-JP" altLang="en-US" sz="1800" baseline="0"/>
              <a:t>参考サイト</a:t>
            </a:r>
            <a:r>
              <a:rPr kumimoji="1" lang="en-US" altLang="ja-JP" sz="1800" baseline="0"/>
              <a:t>: </a:t>
            </a:r>
            <a:r>
              <a:rPr kumimoji="1" lang="en-US" altLang="ja-JP" sz="1800" i="0" u="none" strike="noStrike" kern="1200">
                <a:solidFill>
                  <a:schemeClr val="tx1"/>
                </a:solidFill>
                <a:effectLst/>
                <a:hlinkClick r:id="rId2"/>
              </a:rPr>
              <a:t>create-react-app</a:t>
            </a:r>
            <a:r>
              <a:rPr kumimoji="1" lang="en-US" altLang="ja-JP" sz="1800" b="0" i="0" u="none" strike="noStrike" kern="1200">
                <a:solidFill>
                  <a:schemeClr val="tx1"/>
                </a:solidFill>
                <a:effectLst/>
                <a:hlinkClick r:id="rId2"/>
              </a:rPr>
              <a:t>/v2.1.0</a:t>
            </a:r>
            <a:r>
              <a:rPr kumimoji="1" lang="en-US" altLang="ja-JP" sz="1800" baseline="0"/>
              <a:t>)</a:t>
            </a:r>
            <a:br>
              <a:rPr kumimoji="1" lang="en-US" altLang="ja-JP" sz="1800" baseline="0"/>
            </a:br>
            <a:br>
              <a:rPr kumimoji="1" lang="en-US" altLang="ja-JP" baseline="0"/>
            </a:br>
            <a:endParaRPr kumimoji="1" lang="en-US" altLang="ja-JP"/>
          </a:p>
          <a:p>
            <a:pPr lvl="0"/>
            <a:r>
              <a:rPr kumimoji="1" lang="en-US" altLang="ja-JP"/>
              <a:t>caes2: </a:t>
            </a:r>
            <a:r>
              <a:rPr lang="ja-JP" altLang="en-US"/>
              <a:t>より中身をカスタマイズしたい</a:t>
            </a:r>
            <a:r>
              <a:rPr kumimoji="1" lang="ja-JP" altLang="en-US"/>
              <a:t>場合</a:t>
            </a:r>
            <a:r>
              <a:rPr kumimoji="1" lang="en-US" altLang="ja-JP" sz="2400" kern="1200">
                <a:solidFill>
                  <a:schemeClr val="tx1"/>
                </a:solidFill>
                <a:effectLst/>
                <a:latin typeface="+mn-lt"/>
                <a:ea typeface="+mn-ea"/>
                <a:cs typeface="+mn-cs"/>
              </a:rPr>
              <a:t> </a:t>
            </a:r>
            <a:br>
              <a:rPr kumimoji="1" lang="en-US" altLang="ja-JP" sz="2400" kern="1200">
                <a:solidFill>
                  <a:schemeClr val="tx1"/>
                </a:solidFill>
                <a:effectLst/>
                <a:latin typeface="+mn-lt"/>
                <a:ea typeface="+mn-ea"/>
                <a:cs typeface="+mn-cs"/>
              </a:rPr>
            </a:br>
            <a:r>
              <a:rPr kumimoji="1" lang="en-US" altLang="ja-JP" sz="2400" kern="1200">
                <a:solidFill>
                  <a:schemeClr val="tx1"/>
                </a:solidFill>
                <a:effectLst/>
                <a:latin typeface="+mn-lt"/>
                <a:ea typeface="+mn-ea"/>
                <a:cs typeface="+mn-cs"/>
              </a:rPr>
              <a:t>npm run eject</a:t>
            </a:r>
            <a:r>
              <a:rPr kumimoji="1" lang="ja-JP" altLang="en-US" sz="2400" kern="1200">
                <a:solidFill>
                  <a:schemeClr val="tx1"/>
                </a:solidFill>
                <a:effectLst/>
                <a:latin typeface="+mn-lt"/>
                <a:ea typeface="+mn-ea"/>
                <a:cs typeface="+mn-cs"/>
              </a:rPr>
              <a:t>が便利 </a:t>
            </a:r>
            <a:br>
              <a:rPr lang="en-US" altLang="ja-JP" sz="2400"/>
            </a:br>
            <a:r>
              <a:rPr lang="en-US" altLang="ja-JP" sz="1600"/>
              <a:t>(</a:t>
            </a:r>
            <a:r>
              <a:rPr lang="ja-JP" altLang="en-US" sz="1600"/>
              <a:t>参考サイト</a:t>
            </a:r>
            <a:r>
              <a:rPr lang="en-US" altLang="ja-JP" sz="1600"/>
              <a:t>: </a:t>
            </a:r>
            <a:r>
              <a:rPr lang="en-US" altLang="ja-JP" sz="1600">
                <a:hlinkClick r:id="rId3"/>
              </a:rPr>
              <a:t>npm run eject </a:t>
            </a:r>
            <a:r>
              <a:rPr lang="ja-JP" altLang="en-US" sz="1600">
                <a:hlinkClick r:id="rId3"/>
              </a:rPr>
              <a:t>で </a:t>
            </a:r>
            <a:r>
              <a:rPr lang="en-US" altLang="ja-JP" sz="1600">
                <a:hlinkClick r:id="rId3"/>
              </a:rPr>
              <a:t>create-react-app </a:t>
            </a:r>
            <a:r>
              <a:rPr lang="ja-JP" altLang="en-US" sz="1600">
                <a:hlinkClick r:id="rId3"/>
              </a:rPr>
              <a:t>はアプリケーションの長寿を保証する</a:t>
            </a:r>
            <a:r>
              <a:rPr lang="en-US" altLang="ja-JP" sz="1600"/>
              <a:t>)</a:t>
            </a:r>
            <a:endParaRPr kumimoji="1" lang="en-US" altLang="ja-JP" sz="1600" kern="1200">
              <a:solidFill>
                <a:schemeClr val="tx1"/>
              </a:solidFill>
              <a:effectLst/>
            </a:endParaRPr>
          </a:p>
        </p:txBody>
      </p:sp>
      <p:sp>
        <p:nvSpPr>
          <p:cNvPr id="4" name="スライド番号プレースホルダー 3">
            <a:extLst>
              <a:ext uri="{FF2B5EF4-FFF2-40B4-BE49-F238E27FC236}">
                <a16:creationId xmlns:a16="http://schemas.microsoft.com/office/drawing/2014/main" id="{81D6DC21-E4B1-4416-ABF7-50F8EF6DD1E0}"/>
              </a:ext>
            </a:extLst>
          </p:cNvPr>
          <p:cNvSpPr>
            <a:spLocks noGrp="1"/>
          </p:cNvSpPr>
          <p:nvPr>
            <p:ph type="sldNum" sz="quarter" idx="12"/>
          </p:nvPr>
        </p:nvSpPr>
        <p:spPr/>
        <p:txBody>
          <a:bodyPr/>
          <a:lstStyle/>
          <a:p>
            <a:fld id="{DCB067A0-9F37-461C-9B87-B0FB0567D76E}"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8AFEB22F-0A92-4B8A-AB28-41C61BEE0164}"/>
              </a:ext>
            </a:extLst>
          </p:cNvPr>
          <p:cNvSpPr txBox="1">
            <a:spLocks/>
          </p:cNvSpPr>
          <p:nvPr/>
        </p:nvSpPr>
        <p:spPr>
          <a:xfrm>
            <a:off x="1152273" y="2447279"/>
            <a:ext cx="6517934" cy="486696"/>
          </a:xfrm>
          <a:prstGeom prst="rect">
            <a:avLst/>
          </a:prstGeom>
          <a:solidFill>
            <a:schemeClr val="tx1"/>
          </a:solidFill>
        </p:spPr>
        <p:txBody>
          <a:bodyPr vert="horz" lIns="91440" tIns="45720" rIns="91440" bIns="45720" rtlCol="0">
            <a:normAutofit/>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npx create-react-app &lt;</a:t>
            </a:r>
            <a:r>
              <a:rPr lang="ja-JP" altLang="en-US" sz="2000">
                <a:solidFill>
                  <a:schemeClr val="bg1"/>
                </a:solidFill>
              </a:rPr>
              <a:t>作りたい</a:t>
            </a:r>
            <a:r>
              <a:rPr lang="en-US" altLang="ja-JP" sz="2000">
                <a:solidFill>
                  <a:schemeClr val="bg1"/>
                </a:solidFill>
              </a:rPr>
              <a:t>react app</a:t>
            </a:r>
            <a:r>
              <a:rPr lang="ja-JP" altLang="en-US" sz="2000">
                <a:solidFill>
                  <a:schemeClr val="bg1"/>
                </a:solidFill>
              </a:rPr>
              <a:t>名</a:t>
            </a:r>
            <a:r>
              <a:rPr lang="en-US" altLang="ja-JP" sz="2000">
                <a:solidFill>
                  <a:schemeClr val="bg1"/>
                </a:solidFill>
              </a:rPr>
              <a:t>&gt; </a:t>
            </a:r>
            <a:r>
              <a:rPr lang="en-US" altLang="ja-JP" sz="2000" b="1">
                <a:solidFill>
                  <a:schemeClr val="bg1"/>
                </a:solidFill>
              </a:rPr>
              <a:t>--typescript</a:t>
            </a:r>
          </a:p>
        </p:txBody>
      </p:sp>
      <p:sp>
        <p:nvSpPr>
          <p:cNvPr id="6" name="コンテンツ プレースホルダー 2">
            <a:extLst>
              <a:ext uri="{FF2B5EF4-FFF2-40B4-BE49-F238E27FC236}">
                <a16:creationId xmlns:a16="http://schemas.microsoft.com/office/drawing/2014/main" id="{59B81489-466F-4C0E-8592-3F89105EE8B3}"/>
              </a:ext>
            </a:extLst>
          </p:cNvPr>
          <p:cNvSpPr txBox="1">
            <a:spLocks/>
          </p:cNvSpPr>
          <p:nvPr/>
        </p:nvSpPr>
        <p:spPr>
          <a:xfrm>
            <a:off x="1152273" y="4361712"/>
            <a:ext cx="6517934" cy="1567264"/>
          </a:xfrm>
          <a:prstGeom prst="rect">
            <a:avLst/>
          </a:prstGeom>
          <a:solidFill>
            <a:schemeClr val="tx1"/>
          </a:solidFill>
        </p:spPr>
        <p:txBody>
          <a:bodyPr vert="horz" lIns="91440" tIns="45720" rIns="91440" bIns="45720" rtlCol="0">
            <a:normAutofit fontScale="92500"/>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cd &lt;case</a:t>
            </a:r>
            <a:r>
              <a:rPr lang="ja-JP" altLang="en-US" sz="2000">
                <a:solidFill>
                  <a:schemeClr val="bg1"/>
                </a:solidFill>
              </a:rPr>
              <a:t>にて作成したプロジェクト</a:t>
            </a:r>
            <a:r>
              <a:rPr lang="en-US" altLang="ja-JP" sz="2000">
                <a:solidFill>
                  <a:schemeClr val="bg1"/>
                </a:solidFill>
              </a:rPr>
              <a:t>&gt;</a:t>
            </a:r>
          </a:p>
          <a:p>
            <a:pPr marL="0" indent="0">
              <a:buNone/>
              <a:defRPr/>
            </a:pPr>
            <a:r>
              <a:rPr lang="en-US" altLang="ja-JP" sz="2000">
                <a:solidFill>
                  <a:schemeClr val="bg1"/>
                </a:solidFill>
              </a:rPr>
              <a:t>$ npm run eject</a:t>
            </a:r>
          </a:p>
          <a:p>
            <a:pPr marL="0" indent="0">
              <a:buNone/>
              <a:defRPr/>
            </a:pPr>
            <a:r>
              <a:rPr lang="en-US" altLang="ja-JP" sz="2000">
                <a:solidFill>
                  <a:schemeClr val="accent6"/>
                </a:solidFill>
              </a:rPr>
              <a:t># </a:t>
            </a:r>
            <a:r>
              <a:rPr lang="ja-JP" altLang="en-US" sz="2000">
                <a:solidFill>
                  <a:schemeClr val="accent6"/>
                </a:solidFill>
              </a:rPr>
              <a:t>途中で</a:t>
            </a:r>
            <a:r>
              <a:rPr lang="en-US" altLang="ja-JP" sz="2000">
                <a:solidFill>
                  <a:schemeClr val="accent6"/>
                </a:solidFill>
              </a:rPr>
              <a:t>y(es)/N(o)</a:t>
            </a:r>
            <a:r>
              <a:rPr lang="ja-JP" altLang="en-US" sz="2000">
                <a:solidFill>
                  <a:schemeClr val="accent6"/>
                </a:solidFill>
              </a:rPr>
              <a:t> で聞かれるので </a:t>
            </a:r>
            <a:r>
              <a:rPr lang="en-US" altLang="ja-JP" sz="2000">
                <a:solidFill>
                  <a:schemeClr val="accent6"/>
                </a:solidFill>
              </a:rPr>
              <a:t>y </a:t>
            </a:r>
            <a:r>
              <a:rPr lang="ja-JP" altLang="en-US" sz="2000">
                <a:solidFill>
                  <a:schemeClr val="accent6"/>
                </a:solidFill>
              </a:rPr>
              <a:t>を回答</a:t>
            </a:r>
            <a:br>
              <a:rPr lang="en-US" altLang="ja-JP" sz="2000">
                <a:solidFill>
                  <a:schemeClr val="accent6"/>
                </a:solidFill>
              </a:rPr>
            </a:br>
            <a:r>
              <a:rPr lang="en-US" altLang="ja-JP" sz="2000">
                <a:solidFill>
                  <a:schemeClr val="accent6"/>
                </a:solidFill>
              </a:rPr>
              <a:t># </a:t>
            </a:r>
            <a:r>
              <a:rPr lang="ja-JP" altLang="en-US" sz="2000">
                <a:solidFill>
                  <a:schemeClr val="accent6"/>
                </a:solidFill>
              </a:rPr>
              <a:t>ちょっと待つと完了</a:t>
            </a:r>
            <a:r>
              <a:rPr lang="en-US" altLang="ja-JP" sz="2000">
                <a:solidFill>
                  <a:schemeClr val="accent6"/>
                </a:solidFill>
              </a:rPr>
              <a:t>(</a:t>
            </a:r>
            <a:r>
              <a:rPr lang="ja-JP" altLang="en-US" sz="2000">
                <a:solidFill>
                  <a:schemeClr val="accent6"/>
                </a:solidFill>
              </a:rPr>
              <a:t>設定用ファイルが</a:t>
            </a:r>
            <a:r>
              <a:rPr lang="en-US" altLang="ja-JP" sz="2000">
                <a:solidFill>
                  <a:schemeClr val="accent6"/>
                </a:solidFill>
              </a:rPr>
              <a:t>config/*</a:t>
            </a:r>
            <a:r>
              <a:rPr lang="ja-JP" altLang="en-US" sz="2000">
                <a:solidFill>
                  <a:schemeClr val="accent6"/>
                </a:solidFill>
              </a:rPr>
              <a:t>に出来る</a:t>
            </a:r>
            <a:r>
              <a:rPr lang="en-US" altLang="ja-JP" sz="2000">
                <a:solidFill>
                  <a:schemeClr val="accent6"/>
                </a:solidFill>
              </a:rPr>
              <a:t>)! </a:t>
            </a:r>
          </a:p>
        </p:txBody>
      </p:sp>
      <p:sp>
        <p:nvSpPr>
          <p:cNvPr id="7" name="吹き出し: 角を丸めた四角形 6">
            <a:extLst>
              <a:ext uri="{FF2B5EF4-FFF2-40B4-BE49-F238E27FC236}">
                <a16:creationId xmlns:a16="http://schemas.microsoft.com/office/drawing/2014/main" id="{948BDDFC-0653-4692-B478-7578809EE310}"/>
              </a:ext>
            </a:extLst>
          </p:cNvPr>
          <p:cNvSpPr/>
          <p:nvPr/>
        </p:nvSpPr>
        <p:spPr>
          <a:xfrm>
            <a:off x="1374888" y="6123926"/>
            <a:ext cx="5249577" cy="488403"/>
          </a:xfrm>
          <a:prstGeom prst="wedgeRoundRectCallout">
            <a:avLst>
              <a:gd name="adj1" fmla="val -24968"/>
              <a:gd name="adj2" fmla="val -1489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以降は実際の</a:t>
            </a:r>
            <a:r>
              <a:rPr kumimoji="1" lang="ja-JP" altLang="en-US">
                <a:hlinkClick r:id="rId4"/>
              </a:rPr>
              <a:t>コード</a:t>
            </a:r>
            <a:r>
              <a:rPr kumimoji="1" lang="ja-JP" altLang="en-US"/>
              <a:t>で解説</a:t>
            </a:r>
          </a:p>
        </p:txBody>
      </p:sp>
    </p:spTree>
    <p:extLst>
      <p:ext uri="{BB962C8B-B14F-4D97-AF65-F5344CB8AC3E}">
        <p14:creationId xmlns:p14="http://schemas.microsoft.com/office/powerpoint/2010/main" val="139832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8F67248D-595A-42C9-BA57-1B270D04EF9C}"/>
              </a:ext>
            </a:extLst>
          </p:cNvPr>
          <p:cNvPicPr>
            <a:picLocks noChangeAspect="1"/>
          </p:cNvPicPr>
          <p:nvPr/>
        </p:nvPicPr>
        <p:blipFill>
          <a:blip r:embed="rId2"/>
          <a:stretch>
            <a:fillRect/>
          </a:stretch>
        </p:blipFill>
        <p:spPr>
          <a:xfrm>
            <a:off x="945651" y="1559253"/>
            <a:ext cx="7252699" cy="4349083"/>
          </a:xfrm>
          <a:prstGeom prst="rect">
            <a:avLst/>
          </a:prstGeom>
        </p:spPr>
      </p:pic>
      <p:sp>
        <p:nvSpPr>
          <p:cNvPr id="2" name="タイトル 1">
            <a:extLst>
              <a:ext uri="{FF2B5EF4-FFF2-40B4-BE49-F238E27FC236}">
                <a16:creationId xmlns:a16="http://schemas.microsoft.com/office/drawing/2014/main" id="{DF31CD00-6F90-45F8-A374-DF108E02D5A4}"/>
              </a:ext>
            </a:extLst>
          </p:cNvPr>
          <p:cNvSpPr>
            <a:spLocks noGrp="1"/>
          </p:cNvSpPr>
          <p:nvPr>
            <p:ph type="title"/>
          </p:nvPr>
        </p:nvSpPr>
        <p:spPr/>
        <p:txBody>
          <a:bodyPr>
            <a:normAutofit/>
          </a:bodyPr>
          <a:lstStyle/>
          <a:p>
            <a:r>
              <a:rPr kumimoji="1" lang="en-US" altLang="ja-JP" sz="3600"/>
              <a:t>2.1 eject</a:t>
            </a:r>
            <a:r>
              <a:rPr kumimoji="1" lang="ja-JP" altLang="en-US" sz="3600"/>
              <a:t>された</a:t>
            </a:r>
            <a:r>
              <a:rPr kumimoji="1" lang="en-US" altLang="ja-JP" sz="3600"/>
              <a:t> </a:t>
            </a:r>
            <a:r>
              <a:rPr kumimoji="1" lang="ja-JP" altLang="en-US" sz="3600"/>
              <a:t>コードを読んでみる</a:t>
            </a:r>
          </a:p>
        </p:txBody>
      </p:sp>
      <p:sp>
        <p:nvSpPr>
          <p:cNvPr id="3" name="コンテンツ プレースホルダー 2">
            <a:extLst>
              <a:ext uri="{FF2B5EF4-FFF2-40B4-BE49-F238E27FC236}">
                <a16:creationId xmlns:a16="http://schemas.microsoft.com/office/drawing/2014/main" id="{DADBC5BD-4F47-4BB4-A996-95B38A4B7099}"/>
              </a:ext>
            </a:extLst>
          </p:cNvPr>
          <p:cNvSpPr>
            <a:spLocks noGrp="1"/>
          </p:cNvSpPr>
          <p:nvPr>
            <p:ph idx="1"/>
          </p:nvPr>
        </p:nvSpPr>
        <p:spPr>
          <a:xfrm>
            <a:off x="628650" y="1072946"/>
            <a:ext cx="7886700" cy="599552"/>
          </a:xfrm>
        </p:spPr>
        <p:txBody>
          <a:bodyPr/>
          <a:lstStyle/>
          <a:p>
            <a:pPr marL="0" indent="0">
              <a:buNone/>
            </a:pPr>
            <a:r>
              <a:rPr kumimoji="1" lang="ja-JP" altLang="en-US"/>
              <a:t>まず </a:t>
            </a:r>
            <a:r>
              <a:rPr kumimoji="1" lang="en-US" altLang="ja-JP"/>
              <a:t>eject</a:t>
            </a:r>
            <a:r>
              <a:rPr kumimoji="1" lang="ja-JP" altLang="en-US"/>
              <a:t>前と後を</a:t>
            </a:r>
            <a:r>
              <a:rPr kumimoji="1" lang="en-US" altLang="ja-JP"/>
              <a:t>winmerge</a:t>
            </a:r>
            <a:r>
              <a:rPr kumimoji="1" lang="ja-JP" altLang="en-US"/>
              <a:t>で比較すると</a:t>
            </a:r>
            <a:r>
              <a:rPr kumimoji="1" lang="en-US" altLang="ja-JP"/>
              <a:t>...</a:t>
            </a:r>
            <a:endParaRPr kumimoji="1" lang="ja-JP" altLang="en-US"/>
          </a:p>
        </p:txBody>
      </p:sp>
      <p:sp>
        <p:nvSpPr>
          <p:cNvPr id="4" name="スライド番号プレースホルダー 3">
            <a:extLst>
              <a:ext uri="{FF2B5EF4-FFF2-40B4-BE49-F238E27FC236}">
                <a16:creationId xmlns:a16="http://schemas.microsoft.com/office/drawing/2014/main" id="{B8934F28-55E8-4EB1-8DE9-77EB15477DF9}"/>
              </a:ext>
            </a:extLst>
          </p:cNvPr>
          <p:cNvSpPr>
            <a:spLocks noGrp="1"/>
          </p:cNvSpPr>
          <p:nvPr>
            <p:ph type="sldNum" sz="quarter" idx="12"/>
          </p:nvPr>
        </p:nvSpPr>
        <p:spPr/>
        <p:txBody>
          <a:bodyPr/>
          <a:lstStyle/>
          <a:p>
            <a:fld id="{DCB067A0-9F37-461C-9B87-B0FB0567D76E}" type="slidenum">
              <a:rPr kumimoji="1" lang="ja-JP" altLang="en-US" smtClean="0"/>
              <a:t>4</a:t>
            </a:fld>
            <a:endParaRPr kumimoji="1" lang="ja-JP" altLang="en-US"/>
          </a:p>
        </p:txBody>
      </p:sp>
      <p:sp>
        <p:nvSpPr>
          <p:cNvPr id="7" name="吹き出し: 四角形 6">
            <a:extLst>
              <a:ext uri="{FF2B5EF4-FFF2-40B4-BE49-F238E27FC236}">
                <a16:creationId xmlns:a16="http://schemas.microsoft.com/office/drawing/2014/main" id="{6DAA8C90-AD03-4D00-87A4-2E5342EC75A7}"/>
              </a:ext>
            </a:extLst>
          </p:cNvPr>
          <p:cNvSpPr/>
          <p:nvPr/>
        </p:nvSpPr>
        <p:spPr>
          <a:xfrm>
            <a:off x="1617785" y="2383691"/>
            <a:ext cx="1539630" cy="398586"/>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eject</a:t>
            </a:r>
            <a:r>
              <a:rPr kumimoji="1" lang="ja-JP" altLang="en-US"/>
              <a:t>前</a:t>
            </a:r>
          </a:p>
        </p:txBody>
      </p:sp>
      <p:sp>
        <p:nvSpPr>
          <p:cNvPr id="8" name="吹き出し: 四角形 7">
            <a:extLst>
              <a:ext uri="{FF2B5EF4-FFF2-40B4-BE49-F238E27FC236}">
                <a16:creationId xmlns:a16="http://schemas.microsoft.com/office/drawing/2014/main" id="{146FF3D5-229D-4AE8-A5C4-B5E23F479BD4}"/>
              </a:ext>
            </a:extLst>
          </p:cNvPr>
          <p:cNvSpPr/>
          <p:nvPr/>
        </p:nvSpPr>
        <p:spPr>
          <a:xfrm>
            <a:off x="5568462" y="2383691"/>
            <a:ext cx="1539630" cy="398586"/>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eject</a:t>
            </a:r>
            <a:r>
              <a:rPr kumimoji="1" lang="ja-JP" altLang="en-US"/>
              <a:t>後</a:t>
            </a:r>
          </a:p>
        </p:txBody>
      </p:sp>
      <p:sp>
        <p:nvSpPr>
          <p:cNvPr id="10" name="吹き出し: 四角形 9">
            <a:extLst>
              <a:ext uri="{FF2B5EF4-FFF2-40B4-BE49-F238E27FC236}">
                <a16:creationId xmlns:a16="http://schemas.microsoft.com/office/drawing/2014/main" id="{95C61C8B-073D-403E-95EE-052C273EB24D}"/>
              </a:ext>
            </a:extLst>
          </p:cNvPr>
          <p:cNvSpPr/>
          <p:nvPr/>
        </p:nvSpPr>
        <p:spPr>
          <a:xfrm>
            <a:off x="2688493" y="3493136"/>
            <a:ext cx="1539630" cy="398586"/>
          </a:xfrm>
          <a:prstGeom prst="wedgeRectCallout">
            <a:avLst>
              <a:gd name="adj1" fmla="val -96975"/>
              <a:gd name="adj2" fmla="val -257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吹き出し: 四角形 10">
            <a:extLst>
              <a:ext uri="{FF2B5EF4-FFF2-40B4-BE49-F238E27FC236}">
                <a16:creationId xmlns:a16="http://schemas.microsoft.com/office/drawing/2014/main" id="{7F20A692-E3AD-44AC-BEA4-C3BECB179A8D}"/>
              </a:ext>
            </a:extLst>
          </p:cNvPr>
          <p:cNvSpPr/>
          <p:nvPr/>
        </p:nvSpPr>
        <p:spPr>
          <a:xfrm>
            <a:off x="2688493" y="3493136"/>
            <a:ext cx="4888523" cy="1042577"/>
          </a:xfrm>
          <a:prstGeom prst="wedgeRectCallout">
            <a:avLst>
              <a:gd name="adj1" fmla="val -66006"/>
              <a:gd name="adj2" fmla="val 28756"/>
            </a:avLst>
          </a:prstGeom>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600"/>
              <a:t>この</a:t>
            </a:r>
            <a:r>
              <a:rPr kumimoji="1" lang="en-US" altLang="ja-JP" sz="1600"/>
              <a:t>2</a:t>
            </a:r>
            <a:r>
              <a:rPr kumimoji="1" lang="ja-JP" altLang="en-US" sz="1600"/>
              <a:t>つの新規追加フォルダが肝</a:t>
            </a:r>
            <a:r>
              <a:rPr kumimoji="1" lang="en-US" altLang="ja-JP" sz="1600"/>
              <a:t>!</a:t>
            </a:r>
            <a:br>
              <a:rPr kumimoji="1" lang="en-US" altLang="ja-JP" sz="1600"/>
            </a:br>
            <a:r>
              <a:rPr kumimoji="1" lang="ja-JP" altLang="en-US" sz="1600"/>
              <a:t>　</a:t>
            </a:r>
            <a:r>
              <a:rPr kumimoji="1" lang="en-US" altLang="ja-JP" sz="1600"/>
              <a:t>config</a:t>
            </a:r>
            <a:r>
              <a:rPr kumimoji="1" lang="ja-JP" altLang="en-US" sz="1600"/>
              <a:t>・・・コード変換などの</a:t>
            </a:r>
            <a:r>
              <a:rPr kumimoji="1" lang="en-US" altLang="ja-JP" sz="1600"/>
              <a:t>config</a:t>
            </a:r>
            <a:r>
              <a:rPr kumimoji="1" lang="ja-JP" altLang="en-US" sz="1600"/>
              <a:t>設定が記載　</a:t>
            </a:r>
            <a:br>
              <a:rPr kumimoji="1" lang="en-US" altLang="ja-JP" sz="1600"/>
            </a:br>
            <a:r>
              <a:rPr kumimoji="1" lang="ja-JP" altLang="en-US" sz="1600"/>
              <a:t>　</a:t>
            </a:r>
            <a:r>
              <a:rPr kumimoji="1" lang="en-US" altLang="ja-JP" sz="1600"/>
              <a:t>scripts</a:t>
            </a:r>
            <a:r>
              <a:rPr kumimoji="1" lang="ja-JP" altLang="en-US" sz="1600"/>
              <a:t>・・・</a:t>
            </a:r>
            <a:r>
              <a:rPr kumimoji="1" lang="en-US" altLang="ja-JP" sz="1600"/>
              <a:t>npm run</a:t>
            </a:r>
            <a:r>
              <a:rPr kumimoji="1" lang="ja-JP" altLang="en-US" sz="1600"/>
              <a:t>の詳細内容が記載</a:t>
            </a:r>
            <a:br>
              <a:rPr kumimoji="1" lang="en-US" altLang="ja-JP" sz="1600"/>
            </a:br>
            <a:r>
              <a:rPr kumimoji="1" lang="ja-JP" altLang="en-US" sz="1600"/>
              <a:t>　</a:t>
            </a:r>
            <a:endParaRPr kumimoji="1" lang="ja-JP" altLang="en-US"/>
          </a:p>
        </p:txBody>
      </p:sp>
    </p:spTree>
    <p:extLst>
      <p:ext uri="{BB962C8B-B14F-4D97-AF65-F5344CB8AC3E}">
        <p14:creationId xmlns:p14="http://schemas.microsoft.com/office/powerpoint/2010/main" val="11087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84F27-6FD5-4283-A24E-4A6847BB285D}"/>
              </a:ext>
            </a:extLst>
          </p:cNvPr>
          <p:cNvSpPr>
            <a:spLocks noGrp="1"/>
          </p:cNvSpPr>
          <p:nvPr>
            <p:ph type="title"/>
          </p:nvPr>
        </p:nvSpPr>
        <p:spPr/>
        <p:txBody>
          <a:bodyPr>
            <a:noAutofit/>
          </a:bodyPr>
          <a:lstStyle/>
          <a:p>
            <a:r>
              <a:rPr kumimoji="1" lang="en-US" altLang="ja-JP" sz="3600"/>
              <a:t>3. </a:t>
            </a:r>
            <a:r>
              <a:rPr kumimoji="1" lang="ja-JP" altLang="en-US" sz="3600"/>
              <a:t>既存の</a:t>
            </a:r>
            <a:r>
              <a:rPr kumimoji="1" lang="en-US" altLang="ja-JP" sz="3600"/>
              <a:t>js</a:t>
            </a:r>
            <a:r>
              <a:rPr kumimoji="1" lang="ja-JP" altLang="en-US" sz="3600"/>
              <a:t>で作った</a:t>
            </a:r>
            <a:r>
              <a:rPr kumimoji="1" lang="en-US" altLang="ja-JP" sz="3600"/>
              <a:t>react app</a:t>
            </a:r>
            <a:r>
              <a:rPr kumimoji="1" lang="ja-JP" altLang="en-US" sz="3600"/>
              <a:t>の場合</a:t>
            </a:r>
          </a:p>
        </p:txBody>
      </p:sp>
      <p:sp>
        <p:nvSpPr>
          <p:cNvPr id="3" name="コンテンツ プレースホルダー 2">
            <a:extLst>
              <a:ext uri="{FF2B5EF4-FFF2-40B4-BE49-F238E27FC236}">
                <a16:creationId xmlns:a16="http://schemas.microsoft.com/office/drawing/2014/main" id="{7889632C-DFE9-4A6A-880D-879DC0F845ED}"/>
              </a:ext>
            </a:extLst>
          </p:cNvPr>
          <p:cNvSpPr>
            <a:spLocks noGrp="1"/>
          </p:cNvSpPr>
          <p:nvPr>
            <p:ph idx="1"/>
          </p:nvPr>
        </p:nvSpPr>
        <p:spPr>
          <a:xfrm>
            <a:off x="628650" y="1205802"/>
            <a:ext cx="7886700" cy="751873"/>
          </a:xfrm>
        </p:spPr>
        <p:txBody>
          <a:bodyPr>
            <a:noAutofit/>
          </a:bodyPr>
          <a:lstStyle/>
          <a:p>
            <a:pPr marL="0" indent="0">
              <a:buNone/>
            </a:pPr>
            <a:r>
              <a:rPr kumimoji="1" lang="ja-JP" altLang="en-US" sz="2400"/>
              <a:t>大枠を</a:t>
            </a:r>
            <a:r>
              <a:rPr kumimoji="1" lang="en-US" altLang="ja-JP" sz="2400"/>
              <a:t>creat-react-app</a:t>
            </a:r>
            <a:r>
              <a:rPr kumimoji="1" lang="ja-JP" altLang="en-US" sz="2400"/>
              <a:t>にて</a:t>
            </a:r>
            <a:r>
              <a:rPr kumimoji="1" lang="en-US" altLang="ja-JP" sz="2400"/>
              <a:t>typescript</a:t>
            </a:r>
            <a:r>
              <a:rPr kumimoji="1" lang="ja-JP" altLang="en-US" sz="2400"/>
              <a:t>用プロジェクトを作成し</a:t>
            </a:r>
            <a:br>
              <a:rPr kumimoji="1" lang="en-US" altLang="ja-JP" sz="2400"/>
            </a:br>
            <a:r>
              <a:rPr kumimoji="1" lang="ja-JP" altLang="en-US" sz="2400"/>
              <a:t>移設するのが個人的にはおすすめ</a:t>
            </a:r>
          </a:p>
        </p:txBody>
      </p:sp>
      <p:sp>
        <p:nvSpPr>
          <p:cNvPr id="4" name="スライド番号プレースホルダー 3">
            <a:extLst>
              <a:ext uri="{FF2B5EF4-FFF2-40B4-BE49-F238E27FC236}">
                <a16:creationId xmlns:a16="http://schemas.microsoft.com/office/drawing/2014/main" id="{3744537E-E47A-4BDA-BD0B-CCB4C1D10B71}"/>
              </a:ext>
            </a:extLst>
          </p:cNvPr>
          <p:cNvSpPr>
            <a:spLocks noGrp="1"/>
          </p:cNvSpPr>
          <p:nvPr>
            <p:ph type="sldNum" sz="quarter" idx="12"/>
          </p:nvPr>
        </p:nvSpPr>
        <p:spPr/>
        <p:txBody>
          <a:bodyPr/>
          <a:lstStyle/>
          <a:p>
            <a:fld id="{DCB067A0-9F37-461C-9B87-B0FB0567D76E}"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7E68D419-01F9-4DAF-8374-EAB9313885A8}"/>
              </a:ext>
            </a:extLst>
          </p:cNvPr>
          <p:cNvPicPr>
            <a:picLocks noChangeAspect="1"/>
          </p:cNvPicPr>
          <p:nvPr/>
        </p:nvPicPr>
        <p:blipFill>
          <a:blip r:embed="rId2"/>
          <a:stretch>
            <a:fillRect/>
          </a:stretch>
        </p:blipFill>
        <p:spPr>
          <a:xfrm>
            <a:off x="4446180" y="2760397"/>
            <a:ext cx="3166003" cy="3595954"/>
          </a:xfrm>
          <a:prstGeom prst="rect">
            <a:avLst/>
          </a:prstGeom>
        </p:spPr>
      </p:pic>
      <p:pic>
        <p:nvPicPr>
          <p:cNvPr id="7" name="図 6">
            <a:extLst>
              <a:ext uri="{FF2B5EF4-FFF2-40B4-BE49-F238E27FC236}">
                <a16:creationId xmlns:a16="http://schemas.microsoft.com/office/drawing/2014/main" id="{16FF4AD4-5E19-4B67-A576-251976CE27E3}"/>
              </a:ext>
            </a:extLst>
          </p:cNvPr>
          <p:cNvPicPr>
            <a:picLocks noChangeAspect="1"/>
          </p:cNvPicPr>
          <p:nvPr/>
        </p:nvPicPr>
        <p:blipFill rotWithShape="1">
          <a:blip r:embed="rId3"/>
          <a:srcRect b="13941"/>
          <a:stretch/>
        </p:blipFill>
        <p:spPr>
          <a:xfrm>
            <a:off x="1438583" y="3429000"/>
            <a:ext cx="1276528" cy="1254330"/>
          </a:xfrm>
          <a:prstGeom prst="rect">
            <a:avLst/>
          </a:prstGeom>
        </p:spPr>
      </p:pic>
      <p:sp>
        <p:nvSpPr>
          <p:cNvPr id="9" name="矢印: 下カーブ 8">
            <a:extLst>
              <a:ext uri="{FF2B5EF4-FFF2-40B4-BE49-F238E27FC236}">
                <a16:creationId xmlns:a16="http://schemas.microsoft.com/office/drawing/2014/main" id="{AF7718D5-CF15-4EE3-AC6A-B2FC0C812890}"/>
              </a:ext>
            </a:extLst>
          </p:cNvPr>
          <p:cNvSpPr/>
          <p:nvPr/>
        </p:nvSpPr>
        <p:spPr>
          <a:xfrm rot="558704">
            <a:off x="2295527" y="3752330"/>
            <a:ext cx="2494972" cy="6352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3BFC775E-0635-41A8-A98F-6899EBE7C12E}"/>
              </a:ext>
            </a:extLst>
          </p:cNvPr>
          <p:cNvSpPr txBox="1"/>
          <p:nvPr/>
        </p:nvSpPr>
        <p:spPr>
          <a:xfrm>
            <a:off x="1241659" y="4716379"/>
            <a:ext cx="2323778" cy="369332"/>
          </a:xfrm>
          <a:prstGeom prst="rect">
            <a:avLst/>
          </a:prstGeom>
          <a:noFill/>
        </p:spPr>
        <p:txBody>
          <a:bodyPr wrap="none" rtlCol="0">
            <a:spAutoFit/>
          </a:bodyPr>
          <a:lstStyle/>
          <a:p>
            <a:r>
              <a:rPr kumimoji="1" lang="ja-JP" altLang="en-US"/>
              <a:t>既存コード</a:t>
            </a:r>
            <a:r>
              <a:rPr kumimoji="1" lang="en-US" altLang="ja-JP"/>
              <a:t>(js</a:t>
            </a:r>
            <a:r>
              <a:rPr kumimoji="1" lang="ja-JP" altLang="en-US"/>
              <a:t>ベース</a:t>
            </a:r>
            <a:r>
              <a:rPr kumimoji="1" lang="en-US" altLang="ja-JP"/>
              <a:t>)</a:t>
            </a:r>
            <a:endParaRPr kumimoji="1" lang="ja-JP" altLang="en-US"/>
          </a:p>
        </p:txBody>
      </p:sp>
      <p:sp>
        <p:nvSpPr>
          <p:cNvPr id="11" name="吹き出し: 四角形 10">
            <a:extLst>
              <a:ext uri="{FF2B5EF4-FFF2-40B4-BE49-F238E27FC236}">
                <a16:creationId xmlns:a16="http://schemas.microsoft.com/office/drawing/2014/main" id="{F11506B1-7CA3-44C1-98D3-BB210EDA323F}"/>
              </a:ext>
            </a:extLst>
          </p:cNvPr>
          <p:cNvSpPr/>
          <p:nvPr/>
        </p:nvSpPr>
        <p:spPr>
          <a:xfrm>
            <a:off x="6435526" y="3101963"/>
            <a:ext cx="2057400" cy="1275382"/>
          </a:xfrm>
          <a:prstGeom prst="wedgeRectCallout">
            <a:avLst>
              <a:gd name="adj1" fmla="val -109024"/>
              <a:gd name="adj2" fmla="val 6389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②移設後は拡張子を</a:t>
            </a:r>
            <a:r>
              <a:rPr kumimoji="1" lang="en-US" altLang="ja-JP"/>
              <a:t>.ts</a:t>
            </a:r>
            <a:r>
              <a:rPr kumimoji="1" lang="ja-JP" altLang="en-US"/>
              <a:t>に変えて、</a:t>
            </a:r>
            <a:br>
              <a:rPr kumimoji="1" lang="en-US" altLang="ja-JP"/>
            </a:br>
            <a:r>
              <a:rPr kumimoji="1" lang="en-US" altLang="ja-JP"/>
              <a:t>(tsconfig.json</a:t>
            </a:r>
            <a:r>
              <a:rPr kumimoji="1" lang="ja-JP" altLang="en-US"/>
              <a:t>は</a:t>
            </a:r>
            <a:br>
              <a:rPr kumimoji="1" lang="en-US" altLang="ja-JP"/>
            </a:br>
            <a:r>
              <a:rPr kumimoji="1" lang="ja-JP" altLang="en-US"/>
              <a:t>緩めに設定</a:t>
            </a:r>
            <a:r>
              <a:rPr kumimoji="1" lang="en-US" altLang="ja-JP"/>
              <a:t>)</a:t>
            </a:r>
            <a:endParaRPr kumimoji="1" lang="ja-JP" altLang="en-US"/>
          </a:p>
        </p:txBody>
      </p:sp>
      <p:sp>
        <p:nvSpPr>
          <p:cNvPr id="12" name="吹き出し: 四角形 11">
            <a:extLst>
              <a:ext uri="{FF2B5EF4-FFF2-40B4-BE49-F238E27FC236}">
                <a16:creationId xmlns:a16="http://schemas.microsoft.com/office/drawing/2014/main" id="{24526561-B365-4A72-AA24-BD4FC2EF437F}"/>
              </a:ext>
            </a:extLst>
          </p:cNvPr>
          <p:cNvSpPr/>
          <p:nvPr/>
        </p:nvSpPr>
        <p:spPr>
          <a:xfrm>
            <a:off x="2491863" y="3196658"/>
            <a:ext cx="1693593" cy="398586"/>
          </a:xfrm>
          <a:prstGeom prst="wedgeRectCallout">
            <a:avLst>
              <a:gd name="adj1" fmla="val -12706"/>
              <a:gd name="adj2" fmla="val 9147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①コード移設</a:t>
            </a:r>
          </a:p>
        </p:txBody>
      </p:sp>
      <p:sp>
        <p:nvSpPr>
          <p:cNvPr id="13" name="吹き出し: 四角形 12">
            <a:extLst>
              <a:ext uri="{FF2B5EF4-FFF2-40B4-BE49-F238E27FC236}">
                <a16:creationId xmlns:a16="http://schemas.microsoft.com/office/drawing/2014/main" id="{97D48002-B23C-40DC-894A-42055230A103}"/>
              </a:ext>
            </a:extLst>
          </p:cNvPr>
          <p:cNvSpPr/>
          <p:nvPr/>
        </p:nvSpPr>
        <p:spPr>
          <a:xfrm>
            <a:off x="6435526" y="4622359"/>
            <a:ext cx="2310665" cy="926704"/>
          </a:xfrm>
          <a:prstGeom prst="wedgeRectCallout">
            <a:avLst>
              <a:gd name="adj1" fmla="val -38626"/>
              <a:gd name="adj2" fmla="val -898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③</a:t>
            </a:r>
            <a:r>
              <a:rPr kumimoji="1" lang="en-US" altLang="ja-JP"/>
              <a:t>.ts</a:t>
            </a:r>
            <a:r>
              <a:rPr kumimoji="1" lang="ja-JP" altLang="en-US"/>
              <a:t>ファイル内を</a:t>
            </a:r>
            <a:br>
              <a:rPr kumimoji="1" lang="en-US" altLang="ja-JP"/>
            </a:br>
            <a:r>
              <a:rPr kumimoji="1" lang="ja-JP" altLang="en-US"/>
              <a:t>型定義など順次</a:t>
            </a:r>
            <a:r>
              <a:rPr kumimoji="1" lang="en-US" altLang="ja-JP"/>
              <a:t>typescript</a:t>
            </a:r>
            <a:r>
              <a:rPr kumimoji="1" lang="ja-JP" altLang="en-US"/>
              <a:t>化してゆく</a:t>
            </a:r>
          </a:p>
        </p:txBody>
      </p:sp>
    </p:spTree>
    <p:extLst>
      <p:ext uri="{BB962C8B-B14F-4D97-AF65-F5344CB8AC3E}">
        <p14:creationId xmlns:p14="http://schemas.microsoft.com/office/powerpoint/2010/main" val="323869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2D671-8354-41A0-8502-315DAADBE912}"/>
              </a:ext>
            </a:extLst>
          </p:cNvPr>
          <p:cNvSpPr>
            <a:spLocks noGrp="1"/>
          </p:cNvSpPr>
          <p:nvPr>
            <p:ph type="title"/>
          </p:nvPr>
        </p:nvSpPr>
        <p:spPr/>
        <p:txBody>
          <a:bodyPr/>
          <a:lstStyle/>
          <a:p>
            <a:r>
              <a:rPr kumimoji="1" lang="en-US" altLang="ja-JP"/>
              <a:t>4. </a:t>
            </a:r>
            <a:r>
              <a:rPr kumimoji="1" lang="ja-JP" altLang="en-US"/>
              <a:t>まとめ</a:t>
            </a:r>
          </a:p>
        </p:txBody>
      </p:sp>
      <p:sp>
        <p:nvSpPr>
          <p:cNvPr id="3" name="コンテンツ プレースホルダー 2">
            <a:extLst>
              <a:ext uri="{FF2B5EF4-FFF2-40B4-BE49-F238E27FC236}">
                <a16:creationId xmlns:a16="http://schemas.microsoft.com/office/drawing/2014/main" id="{78732AAD-A71F-4931-94CD-02BCBBE7BC55}"/>
              </a:ext>
            </a:extLst>
          </p:cNvPr>
          <p:cNvSpPr>
            <a:spLocks noGrp="1"/>
          </p:cNvSpPr>
          <p:nvPr>
            <p:ph idx="1"/>
          </p:nvPr>
        </p:nvSpPr>
        <p:spPr/>
        <p:txBody>
          <a:bodyPr/>
          <a:lstStyle/>
          <a:p>
            <a:endParaRPr kumimoji="1" lang="en-US" altLang="ja-JP"/>
          </a:p>
          <a:p>
            <a:r>
              <a:rPr kumimoji="1" lang="en-US" altLang="ja-JP"/>
              <a:t>Typescript</a:t>
            </a:r>
            <a:r>
              <a:rPr kumimoji="1" lang="ja-JP" altLang="en-US"/>
              <a:t>とは</a:t>
            </a:r>
            <a:r>
              <a:rPr kumimoji="1" lang="en-US" altLang="ja-JP"/>
              <a:t>...</a:t>
            </a:r>
            <a:br>
              <a:rPr lang="en-US" altLang="ja-JP"/>
            </a:br>
            <a:r>
              <a:rPr kumimoji="1" lang="ja-JP" altLang="en-US"/>
              <a:t>→</a:t>
            </a:r>
            <a:r>
              <a:rPr kumimoji="1" lang="en-US" altLang="ja-JP"/>
              <a:t>javascript</a:t>
            </a:r>
            <a:r>
              <a:rPr kumimoji="1" lang="ja-JP" altLang="en-US"/>
              <a:t>を拡張して型定義を実現した言語</a:t>
            </a:r>
            <a:br>
              <a:rPr kumimoji="1" lang="en-US" altLang="ja-JP"/>
            </a:br>
            <a:endParaRPr lang="en-US" altLang="ja-JP"/>
          </a:p>
          <a:p>
            <a:r>
              <a:rPr kumimoji="1" lang="en-US" altLang="ja-JP"/>
              <a:t>React</a:t>
            </a:r>
            <a:r>
              <a:rPr kumimoji="1" lang="ja-JP" altLang="en-US"/>
              <a:t>で</a:t>
            </a:r>
            <a:r>
              <a:rPr kumimoji="1" lang="en-US" altLang="ja-JP"/>
              <a:t>Typescript</a:t>
            </a:r>
            <a:r>
              <a:rPr kumimoji="1" lang="ja-JP" altLang="en-US"/>
              <a:t>を使うには</a:t>
            </a:r>
            <a:r>
              <a:rPr kumimoji="1" lang="en-US" altLang="ja-JP"/>
              <a:t>...</a:t>
            </a:r>
            <a:br>
              <a:rPr lang="en-US" altLang="ja-JP"/>
            </a:br>
            <a:r>
              <a:rPr kumimoji="1" lang="ja-JP" altLang="en-US"/>
              <a:t>→</a:t>
            </a:r>
            <a:r>
              <a:rPr kumimoji="1" lang="en-US" altLang="ja-JP"/>
              <a:t>create-react-app</a:t>
            </a:r>
            <a:r>
              <a:rPr kumimoji="1" lang="ja-JP" altLang="en-US"/>
              <a:t>のオプション機能活用が便利</a:t>
            </a:r>
            <a:br>
              <a:rPr kumimoji="1" lang="en-US" altLang="ja-JP"/>
            </a:br>
            <a:r>
              <a:rPr kumimoji="1" lang="en-US" altLang="ja-JP"/>
              <a:t> (--typescript, </a:t>
            </a:r>
            <a:r>
              <a:rPr kumimoji="1" lang="en-US" altLang="ja-JP" baseline="0"/>
              <a:t>npm run eject)</a:t>
            </a:r>
            <a:br>
              <a:rPr kumimoji="1" lang="en-US" altLang="ja-JP" baseline="0"/>
            </a:br>
            <a:r>
              <a:rPr kumimoji="1" lang="ja-JP" altLang="en-US" baseline="0"/>
              <a:t>→既存の</a:t>
            </a:r>
            <a:r>
              <a:rPr kumimoji="1" lang="en-US" altLang="ja-JP" baseline="0"/>
              <a:t>javascript</a:t>
            </a:r>
            <a:r>
              <a:rPr kumimoji="1" lang="ja-JP" altLang="en-US" baseline="0"/>
              <a:t>のソースコードがある場合</a:t>
            </a:r>
            <a:endParaRPr kumimoji="1" lang="en-US" altLang="ja-JP" baseline="0"/>
          </a:p>
        </p:txBody>
      </p:sp>
      <p:sp>
        <p:nvSpPr>
          <p:cNvPr id="4" name="スライド番号プレースホルダー 3">
            <a:extLst>
              <a:ext uri="{FF2B5EF4-FFF2-40B4-BE49-F238E27FC236}">
                <a16:creationId xmlns:a16="http://schemas.microsoft.com/office/drawing/2014/main" id="{30CD0839-5752-4F06-837D-C58352E5849D}"/>
              </a:ext>
            </a:extLst>
          </p:cNvPr>
          <p:cNvSpPr>
            <a:spLocks noGrp="1"/>
          </p:cNvSpPr>
          <p:nvPr>
            <p:ph type="sldNum" sz="quarter" idx="12"/>
          </p:nvPr>
        </p:nvSpPr>
        <p:spPr/>
        <p:txBody>
          <a:bodyPr/>
          <a:lstStyle/>
          <a:p>
            <a:fld id="{DCB067A0-9F37-461C-9B87-B0FB0567D76E}" type="slidenum">
              <a:rPr kumimoji="1" lang="ja-JP" altLang="en-US" smtClean="0"/>
              <a:t>6</a:t>
            </a:fld>
            <a:endParaRPr kumimoji="1" lang="ja-JP" altLang="en-US"/>
          </a:p>
        </p:txBody>
      </p:sp>
    </p:spTree>
    <p:extLst>
      <p:ext uri="{BB962C8B-B14F-4D97-AF65-F5344CB8AC3E}">
        <p14:creationId xmlns:p14="http://schemas.microsoft.com/office/powerpoint/2010/main" val="242314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7F363-EB37-49EA-99FB-74F66F90DF03}"/>
              </a:ext>
            </a:extLst>
          </p:cNvPr>
          <p:cNvSpPr>
            <a:spLocks noGrp="1"/>
          </p:cNvSpPr>
          <p:nvPr>
            <p:ph type="title"/>
          </p:nvPr>
        </p:nvSpPr>
        <p:spPr/>
        <p:txBody>
          <a:bodyPr>
            <a:normAutofit fontScale="90000"/>
          </a:bodyPr>
          <a:lstStyle/>
          <a:p>
            <a:r>
              <a:rPr kumimoji="1" lang="en-US" altLang="ja-JP"/>
              <a:t>Appendix) vscode</a:t>
            </a:r>
            <a:r>
              <a:rPr kumimoji="1" lang="ja-JP" altLang="en-US"/>
              <a:t>向けの設定方法</a:t>
            </a:r>
          </a:p>
        </p:txBody>
      </p:sp>
      <p:sp>
        <p:nvSpPr>
          <p:cNvPr id="3" name="コンテンツ プレースホルダー 2">
            <a:extLst>
              <a:ext uri="{FF2B5EF4-FFF2-40B4-BE49-F238E27FC236}">
                <a16:creationId xmlns:a16="http://schemas.microsoft.com/office/drawing/2014/main" id="{A465C07D-3553-4E80-B425-664FA577280E}"/>
              </a:ext>
            </a:extLst>
          </p:cNvPr>
          <p:cNvSpPr>
            <a:spLocks noGrp="1"/>
          </p:cNvSpPr>
          <p:nvPr>
            <p:ph idx="1"/>
          </p:nvPr>
        </p:nvSpPr>
        <p:spPr/>
        <p:txBody>
          <a:bodyPr>
            <a:normAutofit/>
          </a:bodyPr>
          <a:lstStyle/>
          <a:p>
            <a:pPr marL="0" indent="0">
              <a:buNone/>
            </a:pPr>
            <a:r>
              <a:rPr lang="en-US" altLang="ja-JP" sz="2400"/>
              <a:t>visual studio code(</a:t>
            </a:r>
            <a:r>
              <a:rPr lang="ja-JP" altLang="en-US" sz="2400"/>
              <a:t>以降</a:t>
            </a:r>
            <a:r>
              <a:rPr lang="en-US" altLang="ja-JP" sz="2400"/>
              <a:t>vscode)</a:t>
            </a:r>
            <a:r>
              <a:rPr lang="ja-JP" altLang="en-US" sz="2400"/>
              <a:t>向けに設定をする場合は</a:t>
            </a:r>
            <a:br>
              <a:rPr lang="en-US" altLang="ja-JP" sz="2400"/>
            </a:br>
            <a:r>
              <a:rPr lang="ja-JP" altLang="en-US" sz="2400"/>
              <a:t>下記ファイル追加が必要</a:t>
            </a:r>
            <a:br>
              <a:rPr lang="en-US" altLang="ja-JP" sz="2400"/>
            </a:br>
            <a:br>
              <a:rPr lang="en-US" altLang="ja-JP" sz="2400"/>
            </a:br>
            <a:r>
              <a:rPr lang="en-US" altLang="ja-JP" sz="1800">
                <a:latin typeface="Consolas" panose="020B0609020204030204" pitchFamily="49" charset="0"/>
              </a:rPr>
              <a:t>&lt;create-react-app</a:t>
            </a:r>
            <a:r>
              <a:rPr lang="ja-JP" altLang="en-US" sz="1800">
                <a:latin typeface="Consolas" panose="020B0609020204030204" pitchFamily="49" charset="0"/>
              </a:rPr>
              <a:t>で作成したプロジェクト</a:t>
            </a:r>
            <a:r>
              <a:rPr lang="en-US" altLang="ja-JP" sz="1800">
                <a:latin typeface="Consolas" panose="020B0609020204030204" pitchFamily="49" charset="0"/>
              </a:rPr>
              <a:t>root&gt;</a:t>
            </a:r>
            <a:br>
              <a:rPr lang="en-US" altLang="ja-JP" sz="1800">
                <a:latin typeface="Consolas" panose="020B0609020204030204" pitchFamily="49" charset="0"/>
              </a:rPr>
            </a:br>
            <a:r>
              <a:rPr lang="ja-JP" altLang="en-US" sz="1800">
                <a:latin typeface="Consolas" panose="020B0609020204030204" pitchFamily="49" charset="0"/>
              </a:rPr>
              <a:t> ├─</a:t>
            </a:r>
            <a:r>
              <a:rPr lang="en-US" altLang="ja-JP" sz="1800">
                <a:latin typeface="Consolas" panose="020B0609020204030204" pitchFamily="49" charset="0"/>
              </a:rPr>
              <a:t>.env # </a:t>
            </a:r>
            <a:r>
              <a:rPr lang="ja-JP" altLang="en-US" sz="1800">
                <a:latin typeface="Consolas" panose="020B0609020204030204" pitchFamily="49" charset="0"/>
              </a:rPr>
              <a:t>環境変数</a:t>
            </a:r>
            <a:r>
              <a:rPr lang="en-US" altLang="ja-JP" sz="1800">
                <a:latin typeface="Consolas" panose="020B0609020204030204" pitchFamily="49" charset="0"/>
              </a:rPr>
              <a:t>(G</a:t>
            </a:r>
            <a:r>
              <a:rPr lang="en-US" altLang="ja-JP" sz="1800"/>
              <a:t>ENERATE_SOURCEMAP</a:t>
            </a:r>
            <a:r>
              <a:rPr lang="en-US" altLang="ja-JP" sz="1800">
                <a:latin typeface="Consolas" panose="020B0609020204030204" pitchFamily="49" charset="0"/>
              </a:rPr>
              <a:t>)</a:t>
            </a:r>
            <a:r>
              <a:rPr lang="ja-JP" altLang="en-US" sz="1800">
                <a:latin typeface="Consolas" panose="020B0609020204030204" pitchFamily="49" charset="0"/>
              </a:rPr>
              <a:t>の設定に必要</a:t>
            </a:r>
            <a:endParaRPr lang="en-US" altLang="ja-JP" sz="1800">
              <a:latin typeface="Consolas" panose="020B0609020204030204" pitchFamily="49" charset="0"/>
            </a:endParaRPr>
          </a:p>
          <a:p>
            <a:pPr marL="0" indent="0">
              <a:buNone/>
            </a:pPr>
            <a:r>
              <a:rPr lang="ja-JP" altLang="en-US" sz="1800">
                <a:latin typeface="Consolas" panose="020B0609020204030204" pitchFamily="49" charset="0"/>
              </a:rPr>
              <a:t> └─</a:t>
            </a:r>
            <a:r>
              <a:rPr lang="en-US" altLang="ja-JP" sz="1800">
                <a:latin typeface="Consolas" panose="020B0609020204030204" pitchFamily="49" charset="0"/>
              </a:rPr>
              <a:t>.vscode</a:t>
            </a:r>
            <a:br>
              <a:rPr lang="en-US" altLang="ja-JP" sz="1800">
                <a:latin typeface="Consolas" panose="020B0609020204030204" pitchFamily="49" charset="0"/>
              </a:rPr>
            </a:br>
            <a:r>
              <a:rPr lang="en-US" altLang="ja-JP" sz="1800">
                <a:latin typeface="Consolas" panose="020B0609020204030204" pitchFamily="49" charset="0"/>
              </a:rPr>
              <a:t>    </a:t>
            </a:r>
            <a:r>
              <a:rPr lang="ja-JP" altLang="en-US" sz="1800">
                <a:latin typeface="Consolas" panose="020B0609020204030204" pitchFamily="49" charset="0"/>
              </a:rPr>
              <a:t>├── </a:t>
            </a:r>
            <a:r>
              <a:rPr lang="en-US" altLang="ja-JP" sz="1800">
                <a:latin typeface="Consolas" panose="020B0609020204030204" pitchFamily="49" charset="0"/>
              </a:rPr>
              <a:t>launch.json # </a:t>
            </a:r>
            <a:r>
              <a:rPr lang="ja-JP" altLang="en-US" sz="1800">
                <a:latin typeface="Consolas" panose="020B0609020204030204" pitchFamily="49" charset="0"/>
              </a:rPr>
              <a:t>デバッグ起動に必要</a:t>
            </a:r>
            <a:endParaRPr lang="en-US" altLang="ja-JP" sz="1800">
              <a:latin typeface="Consolas" panose="020B0609020204030204" pitchFamily="49" charset="0"/>
            </a:endParaRPr>
          </a:p>
          <a:p>
            <a:pPr marL="0" indent="0">
              <a:buNone/>
            </a:pPr>
            <a:r>
              <a:rPr lang="en-US" altLang="ja-JP" sz="1800">
                <a:latin typeface="Consolas" panose="020B0609020204030204" pitchFamily="49" charset="0"/>
              </a:rPr>
              <a:t>    </a:t>
            </a:r>
            <a:r>
              <a:rPr lang="ja-JP" altLang="en-US" sz="1800">
                <a:latin typeface="Consolas" panose="020B0609020204030204" pitchFamily="49" charset="0"/>
              </a:rPr>
              <a:t>└── </a:t>
            </a:r>
            <a:r>
              <a:rPr lang="en-US" altLang="ja-JP" sz="1800">
                <a:latin typeface="Consolas" panose="020B0609020204030204" pitchFamily="49" charset="0"/>
              </a:rPr>
              <a:t>task.json</a:t>
            </a:r>
            <a:r>
              <a:rPr lang="ja-JP" altLang="en-US" sz="1800"/>
              <a:t> </a:t>
            </a:r>
            <a:r>
              <a:rPr lang="en-US" altLang="ja-JP" sz="1800"/>
              <a:t># start (local server</a:t>
            </a:r>
            <a:r>
              <a:rPr lang="ja-JP" altLang="en-US" sz="1800"/>
              <a:t>起動に必要</a:t>
            </a:r>
            <a:r>
              <a:rPr lang="en-US" altLang="ja-JP" sz="1800"/>
              <a:t>)</a:t>
            </a:r>
          </a:p>
          <a:p>
            <a:pPr marL="0" indent="0">
              <a:buNone/>
            </a:pPr>
            <a:r>
              <a:rPr lang="ja-JP" altLang="en-US" sz="1800"/>
              <a:t> </a:t>
            </a:r>
            <a:endParaRPr lang="en-US" altLang="ja-JP" sz="1800"/>
          </a:p>
          <a:p>
            <a:pPr marL="0" indent="0">
              <a:buNone/>
            </a:pPr>
            <a:r>
              <a:rPr lang="ja-JP" altLang="en-US" sz="2400"/>
              <a:t>詳細</a:t>
            </a:r>
            <a:r>
              <a:rPr lang="en-US" altLang="ja-JP" sz="2400"/>
              <a:t>: </a:t>
            </a:r>
            <a:br>
              <a:rPr lang="en-US" altLang="ja-JP" sz="2400"/>
            </a:br>
            <a:r>
              <a:rPr lang="en-US" altLang="ja-JP" sz="2400"/>
              <a:t>comitt history: </a:t>
            </a:r>
            <a:r>
              <a:rPr lang="fr-FR" altLang="ja-JP" sz="2400"/>
              <a:t>add files for vscode debugging </a:t>
            </a:r>
            <a:br>
              <a:rPr lang="fr-FR" altLang="ja-JP" sz="2400"/>
            </a:br>
            <a:r>
              <a:rPr lang="fr-FR" altLang="ja-JP" sz="2400"/>
              <a:t>(url: </a:t>
            </a:r>
            <a:r>
              <a:rPr lang="fr-FR" altLang="ja-JP" sz="2400">
                <a:hlinkClick r:id="rId2"/>
              </a:rPr>
              <a:t>http://bit.ly/2Wc3HWa</a:t>
            </a:r>
            <a:r>
              <a:rPr lang="fr-FR" altLang="ja-JP" sz="2400"/>
              <a:t> )</a:t>
            </a:r>
            <a:endParaRPr kumimoji="1" lang="ja-JP" altLang="en-US" sz="2400"/>
          </a:p>
        </p:txBody>
      </p:sp>
      <p:sp>
        <p:nvSpPr>
          <p:cNvPr id="4" name="スライド番号プレースホルダー 3">
            <a:extLst>
              <a:ext uri="{FF2B5EF4-FFF2-40B4-BE49-F238E27FC236}">
                <a16:creationId xmlns:a16="http://schemas.microsoft.com/office/drawing/2014/main" id="{5150B5F7-CD97-482C-8234-DE4DACFEFAD6}"/>
              </a:ext>
            </a:extLst>
          </p:cNvPr>
          <p:cNvSpPr>
            <a:spLocks noGrp="1"/>
          </p:cNvSpPr>
          <p:nvPr>
            <p:ph type="sldNum" sz="quarter" idx="12"/>
          </p:nvPr>
        </p:nvSpPr>
        <p:spPr/>
        <p:txBody>
          <a:bodyPr/>
          <a:lstStyle/>
          <a:p>
            <a:fld id="{DCB067A0-9F37-461C-9B87-B0FB0567D76E}" type="slidenum">
              <a:rPr kumimoji="1" lang="ja-JP" altLang="en-US" smtClean="0"/>
              <a:t>7</a:t>
            </a:fld>
            <a:endParaRPr kumimoji="1" lang="ja-JP" altLang="en-US"/>
          </a:p>
        </p:txBody>
      </p:sp>
    </p:spTree>
    <p:extLst>
      <p:ext uri="{BB962C8B-B14F-4D97-AF65-F5344CB8AC3E}">
        <p14:creationId xmlns:p14="http://schemas.microsoft.com/office/powerpoint/2010/main" val="417827904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2D190F-C2EC-4A14-A8D5-4F94AEB6773A}">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309</TotalTime>
  <Words>184</Words>
  <Application>Microsoft Office PowerPoint</Application>
  <PresentationFormat>画面に合わせる (4:3)</PresentationFormat>
  <Paragraphs>44</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Arial</vt:lpstr>
      <vt:lpstr>Calibri</vt:lpstr>
      <vt:lpstr>Calibri Light</vt:lpstr>
      <vt:lpstr>Consolas</vt:lpstr>
      <vt:lpstr>Office テーマ</vt:lpstr>
      <vt:lpstr>React #3 26,Oct,’19</vt:lpstr>
      <vt:lpstr>Typescriptとは</vt:lpstr>
      <vt:lpstr>2. Typescript導入のポイント</vt:lpstr>
      <vt:lpstr>2.1 ejectされた コードを読んでみる</vt:lpstr>
      <vt:lpstr>3. 既存のjsで作ったreact appの場合</vt:lpstr>
      <vt:lpstr>4. まとめ</vt:lpstr>
      <vt:lpstr>Appendix) vscode向けの設定方法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#3 26,Oct,’19</dc:title>
  <dc:creator>aki ega</dc:creator>
  <cp:lastModifiedBy>ega aki</cp:lastModifiedBy>
  <cp:revision>32</cp:revision>
  <dcterms:created xsi:type="dcterms:W3CDTF">2019-10-26T00:54:59Z</dcterms:created>
  <dcterms:modified xsi:type="dcterms:W3CDTF">2019-10-26T07:50:40Z</dcterms:modified>
</cp:coreProperties>
</file>