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8" r:id="rId3"/>
    <p:sldId id="261" r:id="rId4"/>
    <p:sldId id="265" r:id="rId5"/>
    <p:sldId id="266" r:id="rId6"/>
    <p:sldId id="264" r:id="rId7"/>
    <p:sldId id="25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p:cViewPr varScale="1">
        <p:scale>
          <a:sx n="122" d="100"/>
          <a:sy n="122" d="100"/>
        </p:scale>
        <p:origin x="114" y="84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191C2-03DA-4977-8004-74B7643120B8}" type="datetimeFigureOut">
              <a:rPr kumimoji="1" lang="ja-JP" altLang="en-US" smtClean="0"/>
              <a:t>2019/10/26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435E5-758E-4AEB-B850-568023E2C74D}" type="slidenum">
              <a:rPr kumimoji="1" lang="ja-JP" altLang="en-US" smtClean="0"/>
              <a:t>‹#›</a:t>
            </a:fld>
            <a:endParaRPr kumimoji="1" lang="ja-JP" altLang="en-US"/>
          </a:p>
        </p:txBody>
      </p:sp>
    </p:spTree>
    <p:extLst>
      <p:ext uri="{BB962C8B-B14F-4D97-AF65-F5344CB8AC3E}">
        <p14:creationId xmlns:p14="http://schemas.microsoft.com/office/powerpoint/2010/main" val="35060814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417DEC7-D6FE-415D-B25C-154A99FBF125}" type="datetime1">
              <a:rPr kumimoji="1" lang="ja-JP" altLang="en-US" smtClean="0"/>
              <a:t>2019/10/26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182777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5FF0C34-1CF5-4198-A3C8-E3F702623184}" type="datetime1">
              <a:rPr kumimoji="1" lang="ja-JP" altLang="en-US" smtClean="0"/>
              <a:t>2019/10/26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295909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F218AAB-22EC-46C8-BA98-480AEA5D0CCB}" type="datetime1">
              <a:rPr kumimoji="1" lang="ja-JP" altLang="en-US" smtClean="0"/>
              <a:t>2019/10/26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215544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204353"/>
            <a:ext cx="7886700" cy="805507"/>
          </a:xfrm>
          <a:prstGeom prst="rect">
            <a:avLst/>
          </a:prstGeo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628650" y="1205802"/>
            <a:ext cx="7886700" cy="5024176"/>
          </a:xfrm>
          <a:prstGeom prst="rect">
            <a:avLst/>
          </a:prstGeom>
        </p:spPr>
        <p:txBody>
          <a:bodyPr/>
          <a:lstStyle>
            <a:lvl1pPr marL="179388" indent="-179388">
              <a:defRPr sz="2600"/>
            </a:lvl1pPr>
            <a:lvl2pPr marL="360363" indent="-180975">
              <a:defRPr sz="2400"/>
            </a:lvl2pPr>
            <a:lvl3pPr marL="539750" indent="-179388">
              <a:defRPr sz="2200"/>
            </a:lvl3pPr>
            <a:lvl4pPr marL="719138" indent="-179388">
              <a:defRPr sz="2000"/>
            </a:lvl4pPr>
            <a:lvl5pPr marL="898525" indent="-179388">
              <a:defRPr sz="20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E0D59C3-5A2B-492C-A169-4F05FC7C1910}" type="datetime1">
              <a:rPr kumimoji="1" lang="ja-JP" altLang="en-US" smtClean="0"/>
              <a:t>2019/10/26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421198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93C5FBD-F290-4C50-A0E2-176AC0DE555F}" type="datetime1">
              <a:rPr kumimoji="1" lang="ja-JP" altLang="en-US" smtClean="0"/>
              <a:t>2019/10/26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2223702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C18D99-1425-43ED-971F-F5D7C513436A}" type="datetime1">
              <a:rPr kumimoji="1" lang="ja-JP" altLang="en-US" smtClean="0"/>
              <a:t>2019/10/26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18208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35114C5-4A56-48B9-8C59-573C60410BEB}" type="datetime1">
              <a:rPr kumimoji="1" lang="ja-JP" altLang="en-US" smtClean="0"/>
              <a:t>2019/10/26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243516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D8CCBC4-28CD-4576-B174-AEFD4AD89FC6}" type="datetime1">
              <a:rPr kumimoji="1" lang="ja-JP" altLang="en-US" smtClean="0"/>
              <a:t>2019/10/26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19966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89A551-44E3-424D-9CEE-B51A42F8E340}" type="datetime1">
              <a:rPr kumimoji="1" lang="ja-JP" altLang="en-US" smtClean="0"/>
              <a:t>2019/10/26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311566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C8ADC7C-FE26-4739-8A0E-068C86A16945}" type="datetime1">
              <a:rPr kumimoji="1" lang="ja-JP" altLang="en-US" smtClean="0"/>
              <a:t>2019/10/26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3234919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75B3E2-9D5C-40DF-9B5E-EF13C2458A3F}" type="datetime1">
              <a:rPr kumimoji="1" lang="ja-JP" altLang="en-US" smtClean="0"/>
              <a:t>2019/10/26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2325695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6524"/>
            <a:ext cx="7886700" cy="649449"/>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929811"/>
            <a:ext cx="7886700" cy="5247152"/>
          </a:xfrm>
          <a:prstGeom prst="rect">
            <a:avLst/>
          </a:prstGeom>
        </p:spPr>
        <p:txBody>
          <a:bodyPr vert="horz" wrap="none" lIns="91440" tIns="45720" rIns="91440" bIns="45720" rtlCol="0">
            <a:no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9CD09-593C-4D3C-84BF-8B58B586D7C6}" type="datetime1">
              <a:rPr kumimoji="1" lang="ja-JP" altLang="en-US" smtClean="0"/>
              <a:t>2019/10/26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DCB067A0-9F37-461C-9B87-B0FB0567D76E}" type="slidenum">
              <a:rPr kumimoji="1" lang="ja-JP" altLang="en-US" smtClean="0"/>
              <a:pPr/>
              <a:t>‹#›</a:t>
            </a:fld>
            <a:endParaRPr kumimoji="1" lang="ja-JP" altLang="en-US"/>
          </a:p>
        </p:txBody>
      </p:sp>
    </p:spTree>
    <p:extLst>
      <p:ext uri="{BB962C8B-B14F-4D97-AF65-F5344CB8AC3E}">
        <p14:creationId xmlns:p14="http://schemas.microsoft.com/office/powerpoint/2010/main" val="2657391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it.ly/2p3lfHX" TargetMode="External"/><Relationship Id="rId2" Type="http://schemas.openxmlformats.org/officeDocument/2006/relationships/hyperlink" Target="https://github.com/facebook/create-react-app/releases/tag/v2.1.0" TargetMode="External"/><Relationship Id="rId1" Type="http://schemas.openxmlformats.org/officeDocument/2006/relationships/slideLayout" Target="../slideLayouts/slideLayout2.xml"/><Relationship Id="rId4" Type="http://schemas.openxmlformats.org/officeDocument/2006/relationships/hyperlink" Target="https://github.com/AkiEga/Presentation-20191026_react3_Apendix1_sample_cod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bit.ly/2Wc3HW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BB980A-7183-4932-A2CE-59716E32BFFF}"/>
              </a:ext>
            </a:extLst>
          </p:cNvPr>
          <p:cNvSpPr>
            <a:spLocks noGrp="1"/>
          </p:cNvSpPr>
          <p:nvPr>
            <p:ph type="ctrTitle"/>
          </p:nvPr>
        </p:nvSpPr>
        <p:spPr/>
        <p:txBody>
          <a:bodyPr/>
          <a:lstStyle/>
          <a:p>
            <a:r>
              <a:rPr kumimoji="1" lang="en-US" altLang="ja-JP" dirty="0"/>
              <a:t>React #3 </a:t>
            </a:r>
            <a:r>
              <a:rPr kumimoji="1" lang="en-US" altLang="ja-JP" dirty="0" err="1"/>
              <a:t>26,Oct,’19</a:t>
            </a:r>
            <a:endParaRPr kumimoji="1" lang="ja-JP" altLang="en-US"/>
          </a:p>
        </p:txBody>
      </p:sp>
      <p:sp>
        <p:nvSpPr>
          <p:cNvPr id="3" name="字幕 2">
            <a:extLst>
              <a:ext uri="{FF2B5EF4-FFF2-40B4-BE49-F238E27FC236}">
                <a16:creationId xmlns:a16="http://schemas.microsoft.com/office/drawing/2014/main" id="{912A1251-67F8-4940-8199-055793DA24B9}"/>
              </a:ext>
            </a:extLst>
          </p:cNvPr>
          <p:cNvSpPr>
            <a:spLocks noGrp="1"/>
          </p:cNvSpPr>
          <p:nvPr>
            <p:ph type="subTitle" idx="1"/>
          </p:nvPr>
        </p:nvSpPr>
        <p:spPr/>
        <p:txBody>
          <a:bodyPr/>
          <a:lstStyle/>
          <a:p>
            <a:r>
              <a:rPr kumimoji="1" lang="en-US" altLang="ja-JP"/>
              <a:t>Akiega</a:t>
            </a:r>
            <a:endParaRPr kumimoji="1" lang="ja-JP" altLang="en-US"/>
          </a:p>
        </p:txBody>
      </p:sp>
    </p:spTree>
    <p:extLst>
      <p:ext uri="{BB962C8B-B14F-4D97-AF65-F5344CB8AC3E}">
        <p14:creationId xmlns:p14="http://schemas.microsoft.com/office/powerpoint/2010/main" val="401220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64CD5-1F4C-4E30-9144-91847F3AB1E2}"/>
              </a:ext>
            </a:extLst>
          </p:cNvPr>
          <p:cNvSpPr>
            <a:spLocks noGrp="1"/>
          </p:cNvSpPr>
          <p:nvPr>
            <p:ph type="title"/>
          </p:nvPr>
        </p:nvSpPr>
        <p:spPr/>
        <p:txBody>
          <a:bodyPr/>
          <a:lstStyle/>
          <a:p>
            <a:pPr marL="742950" indent="-742950">
              <a:buAutoNum type="arabicPeriod"/>
            </a:pPr>
            <a:r>
              <a:rPr kumimoji="1" lang="en-US" altLang="ja-JP"/>
              <a:t>Typescript</a:t>
            </a:r>
            <a:r>
              <a:rPr kumimoji="1" lang="ja-JP" altLang="en-US"/>
              <a:t>とは</a:t>
            </a:r>
          </a:p>
        </p:txBody>
      </p:sp>
      <p:sp>
        <p:nvSpPr>
          <p:cNvPr id="3" name="コンテンツ プレースホルダー 2">
            <a:extLst>
              <a:ext uri="{FF2B5EF4-FFF2-40B4-BE49-F238E27FC236}">
                <a16:creationId xmlns:a16="http://schemas.microsoft.com/office/drawing/2014/main" id="{10FE7EE5-E25D-4003-ADA5-BF08977D56C3}"/>
              </a:ext>
            </a:extLst>
          </p:cNvPr>
          <p:cNvSpPr>
            <a:spLocks noGrp="1"/>
          </p:cNvSpPr>
          <p:nvPr>
            <p:ph idx="1"/>
          </p:nvPr>
        </p:nvSpPr>
        <p:spPr/>
        <p:txBody>
          <a:bodyPr>
            <a:normAutofit fontScale="92500"/>
          </a:bodyPr>
          <a:lstStyle/>
          <a:p>
            <a:pPr marL="0" indent="0">
              <a:buNone/>
            </a:pPr>
            <a:r>
              <a:rPr kumimoji="1" lang="ja-JP" altLang="en-US"/>
              <a:t>特徴</a:t>
            </a:r>
            <a:endParaRPr kumimoji="1" lang="en-US" altLang="ja-JP"/>
          </a:p>
          <a:p>
            <a:pPr marL="0" indent="0">
              <a:buNone/>
            </a:pPr>
            <a:r>
              <a:rPr kumimoji="1" lang="ja-JP" altLang="en-US"/>
              <a:t>　</a:t>
            </a:r>
            <a:r>
              <a:rPr kumimoji="1" lang="en-US" altLang="ja-JP"/>
              <a:t>1. Microsoft</a:t>
            </a:r>
            <a:r>
              <a:rPr kumimoji="1" lang="ja-JP" altLang="en-US"/>
              <a:t>社が</a:t>
            </a:r>
            <a:r>
              <a:rPr kumimoji="1" lang="en-US" altLang="ja-JP"/>
              <a:t>javascript</a:t>
            </a:r>
            <a:r>
              <a:rPr kumimoji="1" lang="ja-JP" altLang="en-US"/>
              <a:t>を</a:t>
            </a:r>
            <a:r>
              <a:rPr kumimoji="1" lang="ja-JP" altLang="ja-JP" sz="2600" kern="1200">
                <a:solidFill>
                  <a:schemeClr val="tx1"/>
                </a:solidFill>
                <a:effectLst/>
                <a:latin typeface="+mn-lt"/>
                <a:ea typeface="+mn-ea"/>
                <a:cs typeface="+mn-cs"/>
              </a:rPr>
              <a:t>拡張して型定義を</a:t>
            </a:r>
            <a:br>
              <a:rPr kumimoji="1" lang="en-US" altLang="ja-JP" sz="2600" kern="1200">
                <a:solidFill>
                  <a:schemeClr val="tx1"/>
                </a:solidFill>
                <a:effectLst/>
                <a:latin typeface="+mn-lt"/>
                <a:ea typeface="+mn-ea"/>
                <a:cs typeface="+mn-cs"/>
              </a:rPr>
            </a:br>
            <a:r>
              <a:rPr kumimoji="1" lang="ja-JP" altLang="en-US" sz="2600" kern="1200">
                <a:solidFill>
                  <a:schemeClr val="tx1"/>
                </a:solidFill>
                <a:effectLst/>
                <a:latin typeface="+mn-lt"/>
                <a:ea typeface="+mn-ea"/>
                <a:cs typeface="+mn-cs"/>
              </a:rPr>
              <a:t>　　</a:t>
            </a:r>
            <a:r>
              <a:rPr kumimoji="1" lang="ja-JP" altLang="ja-JP" sz="2600" kern="1200">
                <a:solidFill>
                  <a:schemeClr val="tx1"/>
                </a:solidFill>
                <a:effectLst/>
                <a:latin typeface="+mn-lt"/>
                <a:ea typeface="+mn-ea"/>
                <a:cs typeface="+mn-cs"/>
              </a:rPr>
              <a:t>実現した言語</a:t>
            </a:r>
            <a:r>
              <a:rPr kumimoji="1" lang="en-US" altLang="ja-JP" sz="2600" kern="1200">
                <a:solidFill>
                  <a:schemeClr val="tx1"/>
                </a:solidFill>
                <a:effectLst/>
                <a:latin typeface="+mn-lt"/>
                <a:ea typeface="+mn-ea"/>
                <a:cs typeface="+mn-cs"/>
              </a:rPr>
              <a:t>(</a:t>
            </a:r>
            <a:r>
              <a:rPr kumimoji="1" lang="ja-JP" altLang="en-US" sz="2600" kern="1200">
                <a:solidFill>
                  <a:schemeClr val="tx1"/>
                </a:solidFill>
                <a:effectLst/>
                <a:latin typeface="+mn-lt"/>
                <a:ea typeface="+mn-ea"/>
                <a:cs typeface="+mn-cs"/>
              </a:rPr>
              <a:t>参考サイト</a:t>
            </a:r>
            <a:r>
              <a:rPr lang="en-US" altLang="ja-JP"/>
              <a:t>: </a:t>
            </a:r>
            <a:r>
              <a:rPr lang="en-US" altLang="ja-JP">
                <a:hlinkClick r:id="rId2"/>
              </a:rPr>
              <a:t>TypeScript in 5 minutes</a:t>
            </a:r>
            <a:r>
              <a:rPr lang="en-US" altLang="ja-JP"/>
              <a:t> )</a:t>
            </a:r>
            <a:br>
              <a:rPr kumimoji="1" lang="en-US" altLang="ja-JP" sz="2600" kern="1200">
                <a:solidFill>
                  <a:schemeClr val="tx1"/>
                </a:solidFill>
                <a:effectLst/>
                <a:latin typeface="+mn-lt"/>
                <a:ea typeface="+mn-ea"/>
                <a:cs typeface="+mn-cs"/>
              </a:rPr>
            </a:br>
            <a:br>
              <a:rPr kumimoji="1" lang="en-US" altLang="ja-JP"/>
            </a:br>
            <a:r>
              <a:rPr kumimoji="1" lang="ja-JP" altLang="en-US"/>
              <a:t>メリット</a:t>
            </a:r>
            <a:endParaRPr kumimoji="1" lang="en-US" altLang="ja-JP"/>
          </a:p>
          <a:p>
            <a:pPr marL="914400" lvl="1" indent="-457200">
              <a:buAutoNum type="arabicPeriod"/>
            </a:pPr>
            <a:r>
              <a:rPr kumimoji="1" lang="ja-JP" altLang="en-US"/>
              <a:t>型定義しているのでエディターがメンバー変数などを推測して表示してくれる</a:t>
            </a:r>
            <a:r>
              <a:rPr kumimoji="1" lang="en-US" altLang="ja-JP"/>
              <a:t>(</a:t>
            </a:r>
            <a:r>
              <a:rPr kumimoji="1" lang="ja-JP" altLang="en-US"/>
              <a:t>便利</a:t>
            </a:r>
            <a:r>
              <a:rPr kumimoji="1" lang="en-US" altLang="ja-JP"/>
              <a:t>!)</a:t>
            </a:r>
          </a:p>
          <a:p>
            <a:pPr marL="914400" lvl="1" indent="-457200">
              <a:buAutoNum type="arabicPeriod"/>
            </a:pPr>
            <a:r>
              <a:rPr kumimoji="1" lang="ja-JP" altLang="en-US"/>
              <a:t>型検査機能を活用して想定外の型の変数が入力されることを予防できる</a:t>
            </a:r>
            <a:br>
              <a:rPr kumimoji="1" lang="en-US" altLang="ja-JP"/>
            </a:br>
            <a:endParaRPr kumimoji="1" lang="en-US" altLang="ja-JP"/>
          </a:p>
          <a:p>
            <a:pPr marL="0" lvl="0" indent="0">
              <a:buNone/>
            </a:pPr>
            <a:r>
              <a:rPr kumimoji="1" lang="ja-JP" altLang="en-US"/>
              <a:t>デメリット</a:t>
            </a:r>
            <a:endParaRPr kumimoji="1" lang="en-US" altLang="ja-JP"/>
          </a:p>
          <a:p>
            <a:pPr marL="457200" lvl="1" indent="0">
              <a:buNone/>
            </a:pPr>
            <a:r>
              <a:rPr kumimoji="1" lang="en-US" altLang="ja-JP"/>
              <a:t>1. </a:t>
            </a:r>
            <a:r>
              <a:rPr kumimoji="1" lang="ja-JP" altLang="en-US"/>
              <a:t>型の制約が厳しくて、ちょっとした事で動かなくなる</a:t>
            </a:r>
            <a:br>
              <a:rPr kumimoji="1" lang="en-US" altLang="ja-JP"/>
            </a:br>
            <a:r>
              <a:rPr kumimoji="1" lang="ja-JP" altLang="en-US"/>
              <a:t>　↑正直メリットとトレードオフ。</a:t>
            </a:r>
            <a:br>
              <a:rPr kumimoji="1" lang="en-US" altLang="ja-JP"/>
            </a:br>
            <a:r>
              <a:rPr kumimoji="1" lang="ja-JP" altLang="en-US"/>
              <a:t>　　エディター機能を活用して上記のデメリット軽減可</a:t>
            </a:r>
          </a:p>
        </p:txBody>
      </p:sp>
      <p:sp>
        <p:nvSpPr>
          <p:cNvPr id="4" name="スライド番号プレースホルダー 3">
            <a:extLst>
              <a:ext uri="{FF2B5EF4-FFF2-40B4-BE49-F238E27FC236}">
                <a16:creationId xmlns:a16="http://schemas.microsoft.com/office/drawing/2014/main" id="{DF48A8CE-FB87-4D12-B601-92E1ABEF0AD7}"/>
              </a:ext>
            </a:extLst>
          </p:cNvPr>
          <p:cNvSpPr>
            <a:spLocks noGrp="1"/>
          </p:cNvSpPr>
          <p:nvPr>
            <p:ph type="sldNum" sz="quarter" idx="12"/>
          </p:nvPr>
        </p:nvSpPr>
        <p:spPr/>
        <p:txBody>
          <a:bodyPr/>
          <a:lstStyle/>
          <a:p>
            <a:fld id="{DCB067A0-9F37-461C-9B87-B0FB0567D76E}" type="slidenum">
              <a:rPr kumimoji="1" lang="ja-JP" altLang="en-US" smtClean="0"/>
              <a:t>2</a:t>
            </a:fld>
            <a:endParaRPr kumimoji="1" lang="ja-JP" altLang="en-US"/>
          </a:p>
        </p:txBody>
      </p:sp>
    </p:spTree>
    <p:extLst>
      <p:ext uri="{BB962C8B-B14F-4D97-AF65-F5344CB8AC3E}">
        <p14:creationId xmlns:p14="http://schemas.microsoft.com/office/powerpoint/2010/main" val="67878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1D8F18-2417-4C6A-B807-9FF1CE854930}"/>
              </a:ext>
            </a:extLst>
          </p:cNvPr>
          <p:cNvSpPr>
            <a:spLocks noGrp="1"/>
          </p:cNvSpPr>
          <p:nvPr>
            <p:ph type="title"/>
          </p:nvPr>
        </p:nvSpPr>
        <p:spPr/>
        <p:txBody>
          <a:bodyPr>
            <a:normAutofit/>
          </a:bodyPr>
          <a:lstStyle/>
          <a:p>
            <a:r>
              <a:rPr kumimoji="1" lang="en-US" altLang="ja-JP"/>
              <a:t>2. </a:t>
            </a:r>
            <a:r>
              <a:rPr kumimoji="1" lang="en-US" altLang="ja-JP" baseline="0"/>
              <a:t>Typescript</a:t>
            </a:r>
            <a:r>
              <a:rPr kumimoji="1" lang="ja-JP" altLang="en-US" baseline="0"/>
              <a:t>導入のポイント</a:t>
            </a:r>
            <a:endParaRPr kumimoji="1" lang="ja-JP" altLang="en-US"/>
          </a:p>
        </p:txBody>
      </p:sp>
      <p:sp>
        <p:nvSpPr>
          <p:cNvPr id="3" name="コンテンツ プレースホルダー 2">
            <a:extLst>
              <a:ext uri="{FF2B5EF4-FFF2-40B4-BE49-F238E27FC236}">
                <a16:creationId xmlns:a16="http://schemas.microsoft.com/office/drawing/2014/main" id="{D304F203-0BA8-4073-9DE1-DB9BB077F796}"/>
              </a:ext>
            </a:extLst>
          </p:cNvPr>
          <p:cNvSpPr>
            <a:spLocks noGrp="1"/>
          </p:cNvSpPr>
          <p:nvPr>
            <p:ph idx="1"/>
          </p:nvPr>
        </p:nvSpPr>
        <p:spPr>
          <a:xfrm>
            <a:off x="628650" y="1205802"/>
            <a:ext cx="7886700" cy="2655729"/>
          </a:xfrm>
        </p:spPr>
        <p:txBody>
          <a:bodyPr>
            <a:noAutofit/>
          </a:bodyPr>
          <a:lstStyle/>
          <a:p>
            <a:pPr marL="179388" marR="0" lvl="0" indent="-179388"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ja-JP"/>
              <a:t>case1: </a:t>
            </a:r>
            <a:r>
              <a:rPr lang="ja-JP" altLang="en-US"/>
              <a:t>お手軽</a:t>
            </a:r>
            <a:r>
              <a:rPr kumimoji="1" lang="ja-JP" altLang="en-US"/>
              <a:t>に行う場合</a:t>
            </a:r>
            <a:br>
              <a:rPr kumimoji="1" lang="en-US" altLang="ja-JP"/>
            </a:br>
            <a:r>
              <a:rPr kumimoji="1" lang="en-US" altLang="ja-JP"/>
              <a:t>create-react-app</a:t>
            </a:r>
            <a:r>
              <a:rPr kumimoji="1" lang="en-US" altLang="ja-JP" baseline="0"/>
              <a:t> </a:t>
            </a:r>
            <a:r>
              <a:rPr kumimoji="1" lang="ja-JP" altLang="en-US" baseline="0"/>
              <a:t>の </a:t>
            </a:r>
            <a:r>
              <a:rPr kumimoji="1" lang="en-US" altLang="ja-JP" baseline="0"/>
              <a:t>--typescript</a:t>
            </a:r>
            <a:r>
              <a:rPr kumimoji="1" lang="ja-JP" altLang="en-US" baseline="0"/>
              <a:t>オプションを使う</a:t>
            </a:r>
            <a:br>
              <a:rPr kumimoji="1" lang="en-US" altLang="ja-JP" baseline="0"/>
            </a:br>
            <a:r>
              <a:rPr kumimoji="1" lang="en-US" altLang="ja-JP" sz="1800" baseline="0"/>
              <a:t>(</a:t>
            </a:r>
            <a:r>
              <a:rPr kumimoji="1" lang="ja-JP" altLang="en-US" sz="1800" baseline="0"/>
              <a:t>参考サイト</a:t>
            </a:r>
            <a:r>
              <a:rPr kumimoji="1" lang="en-US" altLang="ja-JP" sz="1800" baseline="0"/>
              <a:t>: </a:t>
            </a:r>
            <a:r>
              <a:rPr kumimoji="1" lang="en-US" altLang="ja-JP" sz="1800" i="0" u="none" strike="noStrike" kern="1200">
                <a:solidFill>
                  <a:schemeClr val="tx1"/>
                </a:solidFill>
                <a:effectLst/>
                <a:hlinkClick r:id="rId2"/>
              </a:rPr>
              <a:t>create-react-app</a:t>
            </a:r>
            <a:r>
              <a:rPr kumimoji="1" lang="en-US" altLang="ja-JP" sz="1800" b="0" i="0" u="none" strike="noStrike" kern="1200">
                <a:solidFill>
                  <a:schemeClr val="tx1"/>
                </a:solidFill>
                <a:effectLst/>
                <a:hlinkClick r:id="rId2"/>
              </a:rPr>
              <a:t>/v2.1.0</a:t>
            </a:r>
            <a:r>
              <a:rPr kumimoji="1" lang="en-US" altLang="ja-JP" sz="1800" baseline="0"/>
              <a:t>)</a:t>
            </a:r>
            <a:br>
              <a:rPr kumimoji="1" lang="en-US" altLang="ja-JP" sz="1800" baseline="0"/>
            </a:br>
            <a:br>
              <a:rPr kumimoji="1" lang="en-US" altLang="ja-JP" baseline="0"/>
            </a:br>
            <a:endParaRPr kumimoji="1" lang="en-US" altLang="ja-JP"/>
          </a:p>
          <a:p>
            <a:pPr lvl="0"/>
            <a:r>
              <a:rPr kumimoji="1" lang="en-US" altLang="ja-JP"/>
              <a:t>caes2: </a:t>
            </a:r>
            <a:r>
              <a:rPr lang="ja-JP" altLang="en-US"/>
              <a:t>より中身をカスタマイズしたい</a:t>
            </a:r>
            <a:r>
              <a:rPr kumimoji="1" lang="ja-JP" altLang="en-US"/>
              <a:t>場合</a:t>
            </a:r>
            <a:r>
              <a:rPr kumimoji="1" lang="en-US" altLang="ja-JP" sz="2400" kern="1200">
                <a:solidFill>
                  <a:schemeClr val="tx1"/>
                </a:solidFill>
                <a:effectLst/>
                <a:latin typeface="+mn-lt"/>
                <a:ea typeface="+mn-ea"/>
                <a:cs typeface="+mn-cs"/>
              </a:rPr>
              <a:t> </a:t>
            </a:r>
            <a:br>
              <a:rPr kumimoji="1" lang="en-US" altLang="ja-JP" sz="2400" kern="1200">
                <a:solidFill>
                  <a:schemeClr val="tx1"/>
                </a:solidFill>
                <a:effectLst/>
                <a:latin typeface="+mn-lt"/>
                <a:ea typeface="+mn-ea"/>
                <a:cs typeface="+mn-cs"/>
              </a:rPr>
            </a:br>
            <a:r>
              <a:rPr kumimoji="1" lang="en-US" altLang="ja-JP" sz="2400" kern="1200">
                <a:solidFill>
                  <a:schemeClr val="tx1"/>
                </a:solidFill>
                <a:effectLst/>
                <a:latin typeface="+mn-lt"/>
                <a:ea typeface="+mn-ea"/>
                <a:cs typeface="+mn-cs"/>
              </a:rPr>
              <a:t>npm run eject</a:t>
            </a:r>
            <a:r>
              <a:rPr kumimoji="1" lang="ja-JP" altLang="en-US" sz="2400" kern="1200">
                <a:solidFill>
                  <a:schemeClr val="tx1"/>
                </a:solidFill>
                <a:effectLst/>
                <a:latin typeface="+mn-lt"/>
                <a:ea typeface="+mn-ea"/>
                <a:cs typeface="+mn-cs"/>
              </a:rPr>
              <a:t>が便利 </a:t>
            </a:r>
            <a:br>
              <a:rPr lang="en-US" altLang="ja-JP" sz="2400"/>
            </a:br>
            <a:r>
              <a:rPr lang="en-US" altLang="ja-JP" sz="1600"/>
              <a:t>(</a:t>
            </a:r>
            <a:r>
              <a:rPr lang="ja-JP" altLang="en-US" sz="1600"/>
              <a:t>参考サイト</a:t>
            </a:r>
            <a:r>
              <a:rPr lang="en-US" altLang="ja-JP" sz="1600"/>
              <a:t>: </a:t>
            </a:r>
            <a:r>
              <a:rPr lang="en-US" altLang="ja-JP" sz="1600">
                <a:hlinkClick r:id="rId3"/>
              </a:rPr>
              <a:t>npm run eject </a:t>
            </a:r>
            <a:r>
              <a:rPr lang="ja-JP" altLang="en-US" sz="1600">
                <a:hlinkClick r:id="rId3"/>
              </a:rPr>
              <a:t>で </a:t>
            </a:r>
            <a:r>
              <a:rPr lang="en-US" altLang="ja-JP" sz="1600">
                <a:hlinkClick r:id="rId3"/>
              </a:rPr>
              <a:t>create-react-app </a:t>
            </a:r>
            <a:r>
              <a:rPr lang="ja-JP" altLang="en-US" sz="1600">
                <a:hlinkClick r:id="rId3"/>
              </a:rPr>
              <a:t>はアプリケーションの長寿を保証する</a:t>
            </a:r>
            <a:r>
              <a:rPr lang="en-US" altLang="ja-JP" sz="1600"/>
              <a:t>)</a:t>
            </a:r>
            <a:endParaRPr kumimoji="1" lang="en-US" altLang="ja-JP" sz="1600" kern="1200">
              <a:solidFill>
                <a:schemeClr val="tx1"/>
              </a:solidFill>
              <a:effectLst/>
            </a:endParaRPr>
          </a:p>
        </p:txBody>
      </p:sp>
      <p:sp>
        <p:nvSpPr>
          <p:cNvPr id="4" name="スライド番号プレースホルダー 3">
            <a:extLst>
              <a:ext uri="{FF2B5EF4-FFF2-40B4-BE49-F238E27FC236}">
                <a16:creationId xmlns:a16="http://schemas.microsoft.com/office/drawing/2014/main" id="{81D6DC21-E4B1-4416-ABF7-50F8EF6DD1E0}"/>
              </a:ext>
            </a:extLst>
          </p:cNvPr>
          <p:cNvSpPr>
            <a:spLocks noGrp="1"/>
          </p:cNvSpPr>
          <p:nvPr>
            <p:ph type="sldNum" sz="quarter" idx="12"/>
          </p:nvPr>
        </p:nvSpPr>
        <p:spPr/>
        <p:txBody>
          <a:bodyPr/>
          <a:lstStyle/>
          <a:p>
            <a:fld id="{DCB067A0-9F37-461C-9B87-B0FB0567D76E}" type="slidenum">
              <a:rPr kumimoji="1" lang="ja-JP" altLang="en-US" smtClean="0"/>
              <a:t>3</a:t>
            </a:fld>
            <a:endParaRPr kumimoji="1" lang="ja-JP" altLang="en-US"/>
          </a:p>
        </p:txBody>
      </p:sp>
      <p:sp>
        <p:nvSpPr>
          <p:cNvPr id="5" name="コンテンツ プレースホルダー 2">
            <a:extLst>
              <a:ext uri="{FF2B5EF4-FFF2-40B4-BE49-F238E27FC236}">
                <a16:creationId xmlns:a16="http://schemas.microsoft.com/office/drawing/2014/main" id="{8AFEB22F-0A92-4B8A-AB28-41C61BEE0164}"/>
              </a:ext>
            </a:extLst>
          </p:cNvPr>
          <p:cNvSpPr txBox="1">
            <a:spLocks/>
          </p:cNvSpPr>
          <p:nvPr/>
        </p:nvSpPr>
        <p:spPr>
          <a:xfrm>
            <a:off x="1152273" y="2447279"/>
            <a:ext cx="6517934" cy="486696"/>
          </a:xfrm>
          <a:prstGeom prst="rect">
            <a:avLst/>
          </a:prstGeom>
          <a:solidFill>
            <a:schemeClr val="tx1"/>
          </a:solidFill>
        </p:spPr>
        <p:txBody>
          <a:bodyPr vert="horz" lIns="91440" tIns="45720" rIns="91440" bIns="45720" rtlCol="0">
            <a:normAutofit/>
          </a:bodyPr>
          <a:lstStyle>
            <a:lvl1pPr marL="179388" indent="-179388" algn="l" defTabSz="914400" rtl="0" eaLnBrk="1" latinLnBrk="0" hangingPunct="1">
              <a:lnSpc>
                <a:spcPct val="90000"/>
              </a:lnSpc>
              <a:spcBef>
                <a:spcPts val="1000"/>
              </a:spcBef>
              <a:buFont typeface="Arial" panose="020B0604020202020204" pitchFamily="34" charset="0"/>
              <a:buChar char="•"/>
              <a:defRPr kumimoji="1" sz="2600" kern="1200">
                <a:solidFill>
                  <a:schemeClr val="tx1"/>
                </a:solidFill>
                <a:latin typeface="+mn-lt"/>
                <a:ea typeface="+mn-ea"/>
                <a:cs typeface="+mn-cs"/>
              </a:defRPr>
            </a:lvl1pPr>
            <a:lvl2pPr marL="360363" indent="-180975"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539750" indent="-179388" algn="l" defTabSz="914400" rtl="0" eaLnBrk="1" latinLnBrk="0" hangingPunct="1">
              <a:lnSpc>
                <a:spcPct val="90000"/>
              </a:lnSpc>
              <a:spcBef>
                <a:spcPts val="500"/>
              </a:spcBef>
              <a:buFont typeface="Arial" panose="020B0604020202020204" pitchFamily="34" charset="0"/>
              <a:buChar char="•"/>
              <a:defRPr kumimoji="1" sz="2200" kern="1200">
                <a:solidFill>
                  <a:schemeClr val="tx1"/>
                </a:solidFill>
                <a:latin typeface="+mn-lt"/>
                <a:ea typeface="+mn-ea"/>
                <a:cs typeface="+mn-cs"/>
              </a:defRPr>
            </a:lvl3pPr>
            <a:lvl4pPr marL="719138" indent="-179388"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4pPr>
            <a:lvl5pPr marL="898525" indent="-179388"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defRPr/>
            </a:pPr>
            <a:r>
              <a:rPr lang="en-US" altLang="ja-JP" sz="2000">
                <a:solidFill>
                  <a:schemeClr val="bg1"/>
                </a:solidFill>
              </a:rPr>
              <a:t>$ npx create-react-app &lt;</a:t>
            </a:r>
            <a:r>
              <a:rPr lang="ja-JP" altLang="en-US" sz="2000">
                <a:solidFill>
                  <a:schemeClr val="bg1"/>
                </a:solidFill>
              </a:rPr>
              <a:t>作りたい</a:t>
            </a:r>
            <a:r>
              <a:rPr lang="en-US" altLang="ja-JP" sz="2000">
                <a:solidFill>
                  <a:schemeClr val="bg1"/>
                </a:solidFill>
              </a:rPr>
              <a:t>react app</a:t>
            </a:r>
            <a:r>
              <a:rPr lang="ja-JP" altLang="en-US" sz="2000">
                <a:solidFill>
                  <a:schemeClr val="bg1"/>
                </a:solidFill>
              </a:rPr>
              <a:t>名</a:t>
            </a:r>
            <a:r>
              <a:rPr lang="en-US" altLang="ja-JP" sz="2000">
                <a:solidFill>
                  <a:schemeClr val="bg1"/>
                </a:solidFill>
              </a:rPr>
              <a:t>&gt; </a:t>
            </a:r>
            <a:r>
              <a:rPr lang="en-US" altLang="ja-JP" sz="2000" b="1">
                <a:solidFill>
                  <a:schemeClr val="bg1"/>
                </a:solidFill>
              </a:rPr>
              <a:t>--typescript</a:t>
            </a:r>
          </a:p>
        </p:txBody>
      </p:sp>
      <p:sp>
        <p:nvSpPr>
          <p:cNvPr id="6" name="コンテンツ プレースホルダー 2">
            <a:extLst>
              <a:ext uri="{FF2B5EF4-FFF2-40B4-BE49-F238E27FC236}">
                <a16:creationId xmlns:a16="http://schemas.microsoft.com/office/drawing/2014/main" id="{59B81489-466F-4C0E-8592-3F89105EE8B3}"/>
              </a:ext>
            </a:extLst>
          </p:cNvPr>
          <p:cNvSpPr txBox="1">
            <a:spLocks/>
          </p:cNvSpPr>
          <p:nvPr/>
        </p:nvSpPr>
        <p:spPr>
          <a:xfrm>
            <a:off x="1152273" y="4361712"/>
            <a:ext cx="6517934" cy="1567264"/>
          </a:xfrm>
          <a:prstGeom prst="rect">
            <a:avLst/>
          </a:prstGeom>
          <a:solidFill>
            <a:schemeClr val="tx1"/>
          </a:solidFill>
        </p:spPr>
        <p:txBody>
          <a:bodyPr vert="horz" lIns="91440" tIns="45720" rIns="91440" bIns="45720" rtlCol="0">
            <a:normAutofit fontScale="92500"/>
          </a:bodyPr>
          <a:lstStyle>
            <a:lvl1pPr marL="179388" indent="-179388" algn="l" defTabSz="914400" rtl="0" eaLnBrk="1" latinLnBrk="0" hangingPunct="1">
              <a:lnSpc>
                <a:spcPct val="90000"/>
              </a:lnSpc>
              <a:spcBef>
                <a:spcPts val="1000"/>
              </a:spcBef>
              <a:buFont typeface="Arial" panose="020B0604020202020204" pitchFamily="34" charset="0"/>
              <a:buChar char="•"/>
              <a:defRPr kumimoji="1" sz="2600" kern="1200">
                <a:solidFill>
                  <a:schemeClr val="tx1"/>
                </a:solidFill>
                <a:latin typeface="+mn-lt"/>
                <a:ea typeface="+mn-ea"/>
                <a:cs typeface="+mn-cs"/>
              </a:defRPr>
            </a:lvl1pPr>
            <a:lvl2pPr marL="360363" indent="-180975"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539750" indent="-179388" algn="l" defTabSz="914400" rtl="0" eaLnBrk="1" latinLnBrk="0" hangingPunct="1">
              <a:lnSpc>
                <a:spcPct val="90000"/>
              </a:lnSpc>
              <a:spcBef>
                <a:spcPts val="500"/>
              </a:spcBef>
              <a:buFont typeface="Arial" panose="020B0604020202020204" pitchFamily="34" charset="0"/>
              <a:buChar char="•"/>
              <a:defRPr kumimoji="1" sz="2200" kern="1200">
                <a:solidFill>
                  <a:schemeClr val="tx1"/>
                </a:solidFill>
                <a:latin typeface="+mn-lt"/>
                <a:ea typeface="+mn-ea"/>
                <a:cs typeface="+mn-cs"/>
              </a:defRPr>
            </a:lvl3pPr>
            <a:lvl4pPr marL="719138" indent="-179388"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4pPr>
            <a:lvl5pPr marL="898525" indent="-179388"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defRPr/>
            </a:pPr>
            <a:r>
              <a:rPr lang="en-US" altLang="ja-JP" sz="2000">
                <a:solidFill>
                  <a:schemeClr val="bg1"/>
                </a:solidFill>
              </a:rPr>
              <a:t>$ cd &lt;case</a:t>
            </a:r>
            <a:r>
              <a:rPr lang="ja-JP" altLang="en-US" sz="2000">
                <a:solidFill>
                  <a:schemeClr val="bg1"/>
                </a:solidFill>
              </a:rPr>
              <a:t>にて作成したプロジェクト</a:t>
            </a:r>
            <a:r>
              <a:rPr lang="en-US" altLang="ja-JP" sz="2000">
                <a:solidFill>
                  <a:schemeClr val="bg1"/>
                </a:solidFill>
              </a:rPr>
              <a:t>&gt;</a:t>
            </a:r>
          </a:p>
          <a:p>
            <a:pPr marL="0" indent="0">
              <a:buNone/>
              <a:defRPr/>
            </a:pPr>
            <a:r>
              <a:rPr lang="en-US" altLang="ja-JP" sz="2000">
                <a:solidFill>
                  <a:schemeClr val="bg1"/>
                </a:solidFill>
              </a:rPr>
              <a:t>$ npm run eject</a:t>
            </a:r>
          </a:p>
          <a:p>
            <a:pPr marL="0" indent="0">
              <a:buNone/>
              <a:defRPr/>
            </a:pPr>
            <a:r>
              <a:rPr lang="en-US" altLang="ja-JP" sz="2000">
                <a:solidFill>
                  <a:schemeClr val="accent6"/>
                </a:solidFill>
              </a:rPr>
              <a:t># </a:t>
            </a:r>
            <a:r>
              <a:rPr lang="ja-JP" altLang="en-US" sz="2000">
                <a:solidFill>
                  <a:schemeClr val="accent6"/>
                </a:solidFill>
              </a:rPr>
              <a:t>途中で</a:t>
            </a:r>
            <a:r>
              <a:rPr lang="en-US" altLang="ja-JP" sz="2000">
                <a:solidFill>
                  <a:schemeClr val="accent6"/>
                </a:solidFill>
              </a:rPr>
              <a:t>y(es)/N(o)</a:t>
            </a:r>
            <a:r>
              <a:rPr lang="ja-JP" altLang="en-US" sz="2000">
                <a:solidFill>
                  <a:schemeClr val="accent6"/>
                </a:solidFill>
              </a:rPr>
              <a:t> で聞かれるので </a:t>
            </a:r>
            <a:r>
              <a:rPr lang="en-US" altLang="ja-JP" sz="2000">
                <a:solidFill>
                  <a:schemeClr val="accent6"/>
                </a:solidFill>
              </a:rPr>
              <a:t>y </a:t>
            </a:r>
            <a:r>
              <a:rPr lang="ja-JP" altLang="en-US" sz="2000">
                <a:solidFill>
                  <a:schemeClr val="accent6"/>
                </a:solidFill>
              </a:rPr>
              <a:t>を回答</a:t>
            </a:r>
            <a:br>
              <a:rPr lang="en-US" altLang="ja-JP" sz="2000">
                <a:solidFill>
                  <a:schemeClr val="accent6"/>
                </a:solidFill>
              </a:rPr>
            </a:br>
            <a:r>
              <a:rPr lang="en-US" altLang="ja-JP" sz="2000">
                <a:solidFill>
                  <a:schemeClr val="accent6"/>
                </a:solidFill>
              </a:rPr>
              <a:t># </a:t>
            </a:r>
            <a:r>
              <a:rPr lang="ja-JP" altLang="en-US" sz="2000">
                <a:solidFill>
                  <a:schemeClr val="accent6"/>
                </a:solidFill>
              </a:rPr>
              <a:t>ちょっと待つと完了</a:t>
            </a:r>
            <a:r>
              <a:rPr lang="en-US" altLang="ja-JP" sz="2000">
                <a:solidFill>
                  <a:schemeClr val="accent6"/>
                </a:solidFill>
              </a:rPr>
              <a:t>(</a:t>
            </a:r>
            <a:r>
              <a:rPr lang="ja-JP" altLang="en-US" sz="2000">
                <a:solidFill>
                  <a:schemeClr val="accent6"/>
                </a:solidFill>
              </a:rPr>
              <a:t>設定用ファイルが</a:t>
            </a:r>
            <a:r>
              <a:rPr lang="en-US" altLang="ja-JP" sz="2000">
                <a:solidFill>
                  <a:schemeClr val="accent6"/>
                </a:solidFill>
              </a:rPr>
              <a:t>config/*</a:t>
            </a:r>
            <a:r>
              <a:rPr lang="ja-JP" altLang="en-US" sz="2000">
                <a:solidFill>
                  <a:schemeClr val="accent6"/>
                </a:solidFill>
              </a:rPr>
              <a:t>に出来る</a:t>
            </a:r>
            <a:r>
              <a:rPr lang="en-US" altLang="ja-JP" sz="2000">
                <a:solidFill>
                  <a:schemeClr val="accent6"/>
                </a:solidFill>
              </a:rPr>
              <a:t>)! </a:t>
            </a:r>
          </a:p>
        </p:txBody>
      </p:sp>
      <p:sp>
        <p:nvSpPr>
          <p:cNvPr id="7" name="吹き出し: 角を丸めた四角形 6">
            <a:extLst>
              <a:ext uri="{FF2B5EF4-FFF2-40B4-BE49-F238E27FC236}">
                <a16:creationId xmlns:a16="http://schemas.microsoft.com/office/drawing/2014/main" id="{948BDDFC-0653-4692-B478-7578809EE310}"/>
              </a:ext>
            </a:extLst>
          </p:cNvPr>
          <p:cNvSpPr/>
          <p:nvPr/>
        </p:nvSpPr>
        <p:spPr>
          <a:xfrm>
            <a:off x="1374888" y="6123926"/>
            <a:ext cx="5249577" cy="488403"/>
          </a:xfrm>
          <a:prstGeom prst="wedgeRoundRectCallout">
            <a:avLst>
              <a:gd name="adj1" fmla="val -24968"/>
              <a:gd name="adj2" fmla="val -14896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以降は実際の</a:t>
            </a:r>
            <a:r>
              <a:rPr kumimoji="1" lang="ja-JP" altLang="en-US">
                <a:hlinkClick r:id="rId4"/>
              </a:rPr>
              <a:t>コード</a:t>
            </a:r>
            <a:r>
              <a:rPr kumimoji="1" lang="ja-JP" altLang="en-US"/>
              <a:t>で解説</a:t>
            </a:r>
          </a:p>
        </p:txBody>
      </p:sp>
    </p:spTree>
    <p:extLst>
      <p:ext uri="{BB962C8B-B14F-4D97-AF65-F5344CB8AC3E}">
        <p14:creationId xmlns:p14="http://schemas.microsoft.com/office/powerpoint/2010/main" val="1398324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BA8242D5-4352-457A-B2FD-B8BD4E976C6C}"/>
              </a:ext>
            </a:extLst>
          </p:cNvPr>
          <p:cNvPicPr>
            <a:picLocks noChangeAspect="1"/>
          </p:cNvPicPr>
          <p:nvPr/>
        </p:nvPicPr>
        <p:blipFill>
          <a:blip r:embed="rId2"/>
          <a:stretch>
            <a:fillRect/>
          </a:stretch>
        </p:blipFill>
        <p:spPr>
          <a:xfrm>
            <a:off x="1394557" y="1516185"/>
            <a:ext cx="5959719" cy="5258858"/>
          </a:xfrm>
          <a:prstGeom prst="rect">
            <a:avLst/>
          </a:prstGeom>
        </p:spPr>
      </p:pic>
      <p:sp>
        <p:nvSpPr>
          <p:cNvPr id="2" name="タイトル 1">
            <a:extLst>
              <a:ext uri="{FF2B5EF4-FFF2-40B4-BE49-F238E27FC236}">
                <a16:creationId xmlns:a16="http://schemas.microsoft.com/office/drawing/2014/main" id="{DF31CD00-6F90-45F8-A374-DF108E02D5A4}"/>
              </a:ext>
            </a:extLst>
          </p:cNvPr>
          <p:cNvSpPr>
            <a:spLocks noGrp="1"/>
          </p:cNvSpPr>
          <p:nvPr>
            <p:ph type="title"/>
          </p:nvPr>
        </p:nvSpPr>
        <p:spPr/>
        <p:txBody>
          <a:bodyPr>
            <a:normAutofit/>
          </a:bodyPr>
          <a:lstStyle/>
          <a:p>
            <a:r>
              <a:rPr kumimoji="1" lang="en-US" altLang="ja-JP" sz="3600"/>
              <a:t>2.1 eject</a:t>
            </a:r>
            <a:r>
              <a:rPr kumimoji="1" lang="ja-JP" altLang="en-US" sz="3600"/>
              <a:t>された</a:t>
            </a:r>
            <a:r>
              <a:rPr kumimoji="1" lang="en-US" altLang="ja-JP" sz="3600"/>
              <a:t> </a:t>
            </a:r>
            <a:r>
              <a:rPr kumimoji="1" lang="ja-JP" altLang="en-US" sz="3600"/>
              <a:t>コードを読んでみる</a:t>
            </a:r>
          </a:p>
        </p:txBody>
      </p:sp>
      <p:sp>
        <p:nvSpPr>
          <p:cNvPr id="3" name="コンテンツ プレースホルダー 2">
            <a:extLst>
              <a:ext uri="{FF2B5EF4-FFF2-40B4-BE49-F238E27FC236}">
                <a16:creationId xmlns:a16="http://schemas.microsoft.com/office/drawing/2014/main" id="{DADBC5BD-4F47-4BB4-A996-95B38A4B7099}"/>
              </a:ext>
            </a:extLst>
          </p:cNvPr>
          <p:cNvSpPr>
            <a:spLocks noGrp="1"/>
          </p:cNvSpPr>
          <p:nvPr>
            <p:ph idx="1"/>
          </p:nvPr>
        </p:nvSpPr>
        <p:spPr>
          <a:xfrm>
            <a:off x="628650" y="1072946"/>
            <a:ext cx="7886700" cy="599552"/>
          </a:xfrm>
        </p:spPr>
        <p:txBody>
          <a:bodyPr/>
          <a:lstStyle/>
          <a:p>
            <a:pPr marL="0" indent="0">
              <a:buNone/>
            </a:pPr>
            <a:r>
              <a:rPr kumimoji="1" lang="ja-JP" altLang="en-US"/>
              <a:t>まず </a:t>
            </a:r>
            <a:r>
              <a:rPr kumimoji="1" lang="en-US" altLang="ja-JP"/>
              <a:t>eject</a:t>
            </a:r>
            <a:r>
              <a:rPr kumimoji="1" lang="ja-JP" altLang="en-US"/>
              <a:t>前と後を</a:t>
            </a:r>
            <a:r>
              <a:rPr kumimoji="1" lang="en-US" altLang="ja-JP"/>
              <a:t>winmerge</a:t>
            </a:r>
            <a:r>
              <a:rPr kumimoji="1" lang="ja-JP" altLang="en-US"/>
              <a:t>で比較すると</a:t>
            </a:r>
            <a:r>
              <a:rPr kumimoji="1" lang="en-US" altLang="ja-JP"/>
              <a:t>...</a:t>
            </a:r>
            <a:endParaRPr kumimoji="1" lang="ja-JP" altLang="en-US"/>
          </a:p>
        </p:txBody>
      </p:sp>
      <p:sp>
        <p:nvSpPr>
          <p:cNvPr id="4" name="スライド番号プレースホルダー 3">
            <a:extLst>
              <a:ext uri="{FF2B5EF4-FFF2-40B4-BE49-F238E27FC236}">
                <a16:creationId xmlns:a16="http://schemas.microsoft.com/office/drawing/2014/main" id="{B8934F28-55E8-4EB1-8DE9-77EB15477DF9}"/>
              </a:ext>
            </a:extLst>
          </p:cNvPr>
          <p:cNvSpPr>
            <a:spLocks noGrp="1"/>
          </p:cNvSpPr>
          <p:nvPr>
            <p:ph type="sldNum" sz="quarter" idx="12"/>
          </p:nvPr>
        </p:nvSpPr>
        <p:spPr/>
        <p:txBody>
          <a:bodyPr/>
          <a:lstStyle/>
          <a:p>
            <a:fld id="{DCB067A0-9F37-461C-9B87-B0FB0567D76E}" type="slidenum">
              <a:rPr kumimoji="1" lang="ja-JP" altLang="en-US" smtClean="0"/>
              <a:t>4</a:t>
            </a:fld>
            <a:endParaRPr kumimoji="1" lang="ja-JP" altLang="en-US"/>
          </a:p>
        </p:txBody>
      </p:sp>
      <p:sp>
        <p:nvSpPr>
          <p:cNvPr id="7" name="吹き出し: 四角形 6">
            <a:extLst>
              <a:ext uri="{FF2B5EF4-FFF2-40B4-BE49-F238E27FC236}">
                <a16:creationId xmlns:a16="http://schemas.microsoft.com/office/drawing/2014/main" id="{6DAA8C90-AD03-4D00-87A4-2E5342EC75A7}"/>
              </a:ext>
            </a:extLst>
          </p:cNvPr>
          <p:cNvSpPr/>
          <p:nvPr/>
        </p:nvSpPr>
        <p:spPr>
          <a:xfrm>
            <a:off x="1563077" y="2582984"/>
            <a:ext cx="1539630" cy="398586"/>
          </a:xfrm>
          <a:prstGeom prst="wedge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a:t>eject</a:t>
            </a:r>
            <a:r>
              <a:rPr kumimoji="1" lang="ja-JP" altLang="en-US"/>
              <a:t>前</a:t>
            </a:r>
          </a:p>
        </p:txBody>
      </p:sp>
      <p:sp>
        <p:nvSpPr>
          <p:cNvPr id="8" name="吹き出し: 四角形 7">
            <a:extLst>
              <a:ext uri="{FF2B5EF4-FFF2-40B4-BE49-F238E27FC236}">
                <a16:creationId xmlns:a16="http://schemas.microsoft.com/office/drawing/2014/main" id="{146FF3D5-229D-4AE8-A5C4-B5E23F479BD4}"/>
              </a:ext>
            </a:extLst>
          </p:cNvPr>
          <p:cNvSpPr/>
          <p:nvPr/>
        </p:nvSpPr>
        <p:spPr>
          <a:xfrm>
            <a:off x="5427785" y="2582984"/>
            <a:ext cx="1539630" cy="398586"/>
          </a:xfrm>
          <a:prstGeom prst="wedge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a:t>eject</a:t>
            </a:r>
            <a:r>
              <a:rPr kumimoji="1" lang="ja-JP" altLang="en-US"/>
              <a:t>後</a:t>
            </a:r>
          </a:p>
        </p:txBody>
      </p:sp>
      <p:sp>
        <p:nvSpPr>
          <p:cNvPr id="10" name="吹き出し: 四角形 9">
            <a:extLst>
              <a:ext uri="{FF2B5EF4-FFF2-40B4-BE49-F238E27FC236}">
                <a16:creationId xmlns:a16="http://schemas.microsoft.com/office/drawing/2014/main" id="{95C61C8B-073D-403E-95EE-052C273EB24D}"/>
              </a:ext>
            </a:extLst>
          </p:cNvPr>
          <p:cNvSpPr/>
          <p:nvPr/>
        </p:nvSpPr>
        <p:spPr>
          <a:xfrm>
            <a:off x="3372339" y="3946321"/>
            <a:ext cx="1539630" cy="398586"/>
          </a:xfrm>
          <a:prstGeom prst="wedgeRectCallout">
            <a:avLst>
              <a:gd name="adj1" fmla="val -106112"/>
              <a:gd name="adj2" fmla="val 31128"/>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 name="吹き出し: 四角形 10">
            <a:extLst>
              <a:ext uri="{FF2B5EF4-FFF2-40B4-BE49-F238E27FC236}">
                <a16:creationId xmlns:a16="http://schemas.microsoft.com/office/drawing/2014/main" id="{7F20A692-E3AD-44AC-BEA4-C3BECB179A8D}"/>
              </a:ext>
            </a:extLst>
          </p:cNvPr>
          <p:cNvSpPr/>
          <p:nvPr/>
        </p:nvSpPr>
        <p:spPr>
          <a:xfrm>
            <a:off x="3266831" y="3946320"/>
            <a:ext cx="1969477" cy="727279"/>
          </a:xfrm>
          <a:prstGeom prst="wedgeRectCallout">
            <a:avLst>
              <a:gd name="adj1" fmla="val -93984"/>
              <a:gd name="adj2" fmla="val 9097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600"/>
              <a:t>この</a:t>
            </a:r>
            <a:r>
              <a:rPr kumimoji="1" lang="en-US" altLang="ja-JP" sz="1600"/>
              <a:t>2</a:t>
            </a:r>
            <a:r>
              <a:rPr kumimoji="1" lang="ja-JP" altLang="en-US" sz="1600"/>
              <a:t>つの新規追加フォルダが肝</a:t>
            </a:r>
            <a:r>
              <a:rPr kumimoji="1" lang="en-US" altLang="ja-JP" sz="1600"/>
              <a:t>!</a:t>
            </a:r>
            <a:endParaRPr kumimoji="1" lang="ja-JP" altLang="en-US"/>
          </a:p>
        </p:txBody>
      </p:sp>
    </p:spTree>
    <p:extLst>
      <p:ext uri="{BB962C8B-B14F-4D97-AF65-F5344CB8AC3E}">
        <p14:creationId xmlns:p14="http://schemas.microsoft.com/office/powerpoint/2010/main" val="11087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A84F27-6FD5-4283-A24E-4A6847BB285D}"/>
              </a:ext>
            </a:extLst>
          </p:cNvPr>
          <p:cNvSpPr>
            <a:spLocks noGrp="1"/>
          </p:cNvSpPr>
          <p:nvPr>
            <p:ph type="title"/>
          </p:nvPr>
        </p:nvSpPr>
        <p:spPr/>
        <p:txBody>
          <a:bodyPr>
            <a:noAutofit/>
          </a:bodyPr>
          <a:lstStyle/>
          <a:p>
            <a:r>
              <a:rPr kumimoji="1" lang="en-US" altLang="ja-JP" sz="3600"/>
              <a:t>3. </a:t>
            </a:r>
            <a:r>
              <a:rPr kumimoji="1" lang="ja-JP" altLang="en-US" sz="3600"/>
              <a:t>既存の</a:t>
            </a:r>
            <a:r>
              <a:rPr kumimoji="1" lang="en-US" altLang="ja-JP" sz="3600"/>
              <a:t>js</a:t>
            </a:r>
            <a:r>
              <a:rPr kumimoji="1" lang="ja-JP" altLang="en-US" sz="3600"/>
              <a:t>で作った</a:t>
            </a:r>
            <a:r>
              <a:rPr kumimoji="1" lang="en-US" altLang="ja-JP" sz="3600"/>
              <a:t>react app</a:t>
            </a:r>
            <a:r>
              <a:rPr kumimoji="1" lang="ja-JP" altLang="en-US" sz="3600"/>
              <a:t>の場合</a:t>
            </a:r>
          </a:p>
        </p:txBody>
      </p:sp>
      <p:sp>
        <p:nvSpPr>
          <p:cNvPr id="3" name="コンテンツ プレースホルダー 2">
            <a:extLst>
              <a:ext uri="{FF2B5EF4-FFF2-40B4-BE49-F238E27FC236}">
                <a16:creationId xmlns:a16="http://schemas.microsoft.com/office/drawing/2014/main" id="{7889632C-DFE9-4A6A-880D-879DC0F845ED}"/>
              </a:ext>
            </a:extLst>
          </p:cNvPr>
          <p:cNvSpPr>
            <a:spLocks noGrp="1"/>
          </p:cNvSpPr>
          <p:nvPr>
            <p:ph idx="1"/>
          </p:nvPr>
        </p:nvSpPr>
        <p:spPr>
          <a:xfrm>
            <a:off x="628650" y="1205802"/>
            <a:ext cx="7886700" cy="751873"/>
          </a:xfrm>
        </p:spPr>
        <p:txBody>
          <a:bodyPr>
            <a:noAutofit/>
          </a:bodyPr>
          <a:lstStyle/>
          <a:p>
            <a:pPr marL="0" indent="0">
              <a:buNone/>
            </a:pPr>
            <a:r>
              <a:rPr kumimoji="1" lang="ja-JP" altLang="en-US" sz="2400"/>
              <a:t>大枠を</a:t>
            </a:r>
            <a:r>
              <a:rPr kumimoji="1" lang="en-US" altLang="ja-JP" sz="2400"/>
              <a:t>creat-react-app</a:t>
            </a:r>
            <a:r>
              <a:rPr kumimoji="1" lang="ja-JP" altLang="en-US" sz="2400"/>
              <a:t>にて</a:t>
            </a:r>
            <a:r>
              <a:rPr kumimoji="1" lang="en-US" altLang="ja-JP" sz="2400"/>
              <a:t>typescript</a:t>
            </a:r>
            <a:r>
              <a:rPr kumimoji="1" lang="ja-JP" altLang="en-US" sz="2400"/>
              <a:t>用プロジェクトを作成し</a:t>
            </a:r>
            <a:br>
              <a:rPr kumimoji="1" lang="en-US" altLang="ja-JP" sz="2400"/>
            </a:br>
            <a:r>
              <a:rPr kumimoji="1" lang="ja-JP" altLang="en-US" sz="2400"/>
              <a:t>移設するのが個人的にはおすすめ</a:t>
            </a:r>
          </a:p>
        </p:txBody>
      </p:sp>
      <p:sp>
        <p:nvSpPr>
          <p:cNvPr id="4" name="スライド番号プレースホルダー 3">
            <a:extLst>
              <a:ext uri="{FF2B5EF4-FFF2-40B4-BE49-F238E27FC236}">
                <a16:creationId xmlns:a16="http://schemas.microsoft.com/office/drawing/2014/main" id="{3744537E-E47A-4BDA-BD0B-CCB4C1D10B71}"/>
              </a:ext>
            </a:extLst>
          </p:cNvPr>
          <p:cNvSpPr>
            <a:spLocks noGrp="1"/>
          </p:cNvSpPr>
          <p:nvPr>
            <p:ph type="sldNum" sz="quarter" idx="12"/>
          </p:nvPr>
        </p:nvSpPr>
        <p:spPr/>
        <p:txBody>
          <a:bodyPr/>
          <a:lstStyle/>
          <a:p>
            <a:fld id="{DCB067A0-9F37-461C-9B87-B0FB0567D76E}" type="slidenum">
              <a:rPr kumimoji="1" lang="ja-JP" altLang="en-US" smtClean="0"/>
              <a:t>5</a:t>
            </a:fld>
            <a:endParaRPr kumimoji="1" lang="ja-JP" altLang="en-US"/>
          </a:p>
        </p:txBody>
      </p:sp>
      <p:pic>
        <p:nvPicPr>
          <p:cNvPr id="5" name="図 4">
            <a:extLst>
              <a:ext uri="{FF2B5EF4-FFF2-40B4-BE49-F238E27FC236}">
                <a16:creationId xmlns:a16="http://schemas.microsoft.com/office/drawing/2014/main" id="{7E68D419-01F9-4DAF-8374-EAB9313885A8}"/>
              </a:ext>
            </a:extLst>
          </p:cNvPr>
          <p:cNvPicPr>
            <a:picLocks noChangeAspect="1"/>
          </p:cNvPicPr>
          <p:nvPr/>
        </p:nvPicPr>
        <p:blipFill>
          <a:blip r:embed="rId2"/>
          <a:stretch>
            <a:fillRect/>
          </a:stretch>
        </p:blipFill>
        <p:spPr>
          <a:xfrm>
            <a:off x="4446180" y="2760397"/>
            <a:ext cx="3166003" cy="3595954"/>
          </a:xfrm>
          <a:prstGeom prst="rect">
            <a:avLst/>
          </a:prstGeom>
        </p:spPr>
      </p:pic>
      <p:pic>
        <p:nvPicPr>
          <p:cNvPr id="7" name="図 6">
            <a:extLst>
              <a:ext uri="{FF2B5EF4-FFF2-40B4-BE49-F238E27FC236}">
                <a16:creationId xmlns:a16="http://schemas.microsoft.com/office/drawing/2014/main" id="{16FF4AD4-5E19-4B67-A576-251976CE27E3}"/>
              </a:ext>
            </a:extLst>
          </p:cNvPr>
          <p:cNvPicPr>
            <a:picLocks noChangeAspect="1"/>
          </p:cNvPicPr>
          <p:nvPr/>
        </p:nvPicPr>
        <p:blipFill rotWithShape="1">
          <a:blip r:embed="rId3"/>
          <a:srcRect b="13941"/>
          <a:stretch/>
        </p:blipFill>
        <p:spPr>
          <a:xfrm>
            <a:off x="1438583" y="3429000"/>
            <a:ext cx="1276528" cy="1254330"/>
          </a:xfrm>
          <a:prstGeom prst="rect">
            <a:avLst/>
          </a:prstGeom>
        </p:spPr>
      </p:pic>
      <p:sp>
        <p:nvSpPr>
          <p:cNvPr id="9" name="矢印: 下カーブ 8">
            <a:extLst>
              <a:ext uri="{FF2B5EF4-FFF2-40B4-BE49-F238E27FC236}">
                <a16:creationId xmlns:a16="http://schemas.microsoft.com/office/drawing/2014/main" id="{AF7718D5-CF15-4EE3-AC6A-B2FC0C812890}"/>
              </a:ext>
            </a:extLst>
          </p:cNvPr>
          <p:cNvSpPr/>
          <p:nvPr/>
        </p:nvSpPr>
        <p:spPr>
          <a:xfrm rot="558704">
            <a:off x="2295527" y="3752330"/>
            <a:ext cx="2494972" cy="6352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3BFC775E-0635-41A8-A98F-6899EBE7C12E}"/>
              </a:ext>
            </a:extLst>
          </p:cNvPr>
          <p:cNvSpPr txBox="1"/>
          <p:nvPr/>
        </p:nvSpPr>
        <p:spPr>
          <a:xfrm>
            <a:off x="1241659" y="4716379"/>
            <a:ext cx="2323778" cy="369332"/>
          </a:xfrm>
          <a:prstGeom prst="rect">
            <a:avLst/>
          </a:prstGeom>
          <a:noFill/>
        </p:spPr>
        <p:txBody>
          <a:bodyPr wrap="none" rtlCol="0">
            <a:spAutoFit/>
          </a:bodyPr>
          <a:lstStyle/>
          <a:p>
            <a:r>
              <a:rPr kumimoji="1" lang="ja-JP" altLang="en-US"/>
              <a:t>既存コード</a:t>
            </a:r>
            <a:r>
              <a:rPr kumimoji="1" lang="en-US" altLang="ja-JP"/>
              <a:t>(js</a:t>
            </a:r>
            <a:r>
              <a:rPr kumimoji="1" lang="ja-JP" altLang="en-US"/>
              <a:t>ベース</a:t>
            </a:r>
            <a:r>
              <a:rPr kumimoji="1" lang="en-US" altLang="ja-JP"/>
              <a:t>)</a:t>
            </a:r>
            <a:endParaRPr kumimoji="1" lang="ja-JP" altLang="en-US"/>
          </a:p>
        </p:txBody>
      </p:sp>
      <p:sp>
        <p:nvSpPr>
          <p:cNvPr id="11" name="吹き出し: 四角形 10">
            <a:extLst>
              <a:ext uri="{FF2B5EF4-FFF2-40B4-BE49-F238E27FC236}">
                <a16:creationId xmlns:a16="http://schemas.microsoft.com/office/drawing/2014/main" id="{F11506B1-7CA3-44C1-98D3-BB210EDA323F}"/>
              </a:ext>
            </a:extLst>
          </p:cNvPr>
          <p:cNvSpPr/>
          <p:nvPr/>
        </p:nvSpPr>
        <p:spPr>
          <a:xfrm>
            <a:off x="6435526" y="3101963"/>
            <a:ext cx="2057400" cy="1275382"/>
          </a:xfrm>
          <a:prstGeom prst="wedgeRectCallout">
            <a:avLst>
              <a:gd name="adj1" fmla="val -109024"/>
              <a:gd name="adj2" fmla="val 63896"/>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②移設後は拡張子を</a:t>
            </a:r>
            <a:r>
              <a:rPr kumimoji="1" lang="en-US" altLang="ja-JP"/>
              <a:t>.ts</a:t>
            </a:r>
            <a:r>
              <a:rPr kumimoji="1" lang="ja-JP" altLang="en-US"/>
              <a:t>に変えて、</a:t>
            </a:r>
            <a:br>
              <a:rPr kumimoji="1" lang="en-US" altLang="ja-JP"/>
            </a:br>
            <a:r>
              <a:rPr kumimoji="1" lang="en-US" altLang="ja-JP"/>
              <a:t>(tsconfig.json</a:t>
            </a:r>
            <a:r>
              <a:rPr kumimoji="1" lang="ja-JP" altLang="en-US"/>
              <a:t>は</a:t>
            </a:r>
            <a:br>
              <a:rPr kumimoji="1" lang="en-US" altLang="ja-JP"/>
            </a:br>
            <a:r>
              <a:rPr kumimoji="1" lang="ja-JP" altLang="en-US"/>
              <a:t>緩めに設定</a:t>
            </a:r>
            <a:r>
              <a:rPr kumimoji="1" lang="en-US" altLang="ja-JP"/>
              <a:t>)</a:t>
            </a:r>
            <a:endParaRPr kumimoji="1" lang="ja-JP" altLang="en-US"/>
          </a:p>
        </p:txBody>
      </p:sp>
      <p:sp>
        <p:nvSpPr>
          <p:cNvPr id="12" name="吹き出し: 四角形 11">
            <a:extLst>
              <a:ext uri="{FF2B5EF4-FFF2-40B4-BE49-F238E27FC236}">
                <a16:creationId xmlns:a16="http://schemas.microsoft.com/office/drawing/2014/main" id="{24526561-B365-4A72-AA24-BD4FC2EF437F}"/>
              </a:ext>
            </a:extLst>
          </p:cNvPr>
          <p:cNvSpPr/>
          <p:nvPr/>
        </p:nvSpPr>
        <p:spPr>
          <a:xfrm>
            <a:off x="2491863" y="3196658"/>
            <a:ext cx="1693593" cy="398586"/>
          </a:xfrm>
          <a:prstGeom prst="wedgeRectCallout">
            <a:avLst>
              <a:gd name="adj1" fmla="val -12706"/>
              <a:gd name="adj2" fmla="val 9147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①コード移設</a:t>
            </a:r>
          </a:p>
        </p:txBody>
      </p:sp>
      <p:sp>
        <p:nvSpPr>
          <p:cNvPr id="13" name="吹き出し: 四角形 12">
            <a:extLst>
              <a:ext uri="{FF2B5EF4-FFF2-40B4-BE49-F238E27FC236}">
                <a16:creationId xmlns:a16="http://schemas.microsoft.com/office/drawing/2014/main" id="{97D48002-B23C-40DC-894A-42055230A103}"/>
              </a:ext>
            </a:extLst>
          </p:cNvPr>
          <p:cNvSpPr/>
          <p:nvPr/>
        </p:nvSpPr>
        <p:spPr>
          <a:xfrm>
            <a:off x="6435526" y="4622359"/>
            <a:ext cx="2310665" cy="926704"/>
          </a:xfrm>
          <a:prstGeom prst="wedgeRectCallout">
            <a:avLst>
              <a:gd name="adj1" fmla="val -38626"/>
              <a:gd name="adj2" fmla="val -89825"/>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③</a:t>
            </a:r>
            <a:r>
              <a:rPr kumimoji="1" lang="en-US" altLang="ja-JP"/>
              <a:t>.ts</a:t>
            </a:r>
            <a:r>
              <a:rPr kumimoji="1" lang="ja-JP" altLang="en-US"/>
              <a:t>ファイル内を</a:t>
            </a:r>
            <a:br>
              <a:rPr kumimoji="1" lang="en-US" altLang="ja-JP"/>
            </a:br>
            <a:r>
              <a:rPr kumimoji="1" lang="ja-JP" altLang="en-US"/>
              <a:t>型定義など順次</a:t>
            </a:r>
            <a:r>
              <a:rPr kumimoji="1" lang="en-US" altLang="ja-JP"/>
              <a:t>typescript</a:t>
            </a:r>
            <a:r>
              <a:rPr kumimoji="1" lang="ja-JP" altLang="en-US"/>
              <a:t>化してゆく</a:t>
            </a:r>
          </a:p>
        </p:txBody>
      </p:sp>
    </p:spTree>
    <p:extLst>
      <p:ext uri="{BB962C8B-B14F-4D97-AF65-F5344CB8AC3E}">
        <p14:creationId xmlns:p14="http://schemas.microsoft.com/office/powerpoint/2010/main" val="323869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F2D671-8354-41A0-8502-315DAADBE912}"/>
              </a:ext>
            </a:extLst>
          </p:cNvPr>
          <p:cNvSpPr>
            <a:spLocks noGrp="1"/>
          </p:cNvSpPr>
          <p:nvPr>
            <p:ph type="title"/>
          </p:nvPr>
        </p:nvSpPr>
        <p:spPr/>
        <p:txBody>
          <a:bodyPr/>
          <a:lstStyle/>
          <a:p>
            <a:r>
              <a:rPr kumimoji="1" lang="en-US" altLang="ja-JP"/>
              <a:t>4. </a:t>
            </a:r>
            <a:r>
              <a:rPr kumimoji="1" lang="ja-JP" altLang="en-US"/>
              <a:t>まとめ</a:t>
            </a:r>
          </a:p>
        </p:txBody>
      </p:sp>
      <p:sp>
        <p:nvSpPr>
          <p:cNvPr id="3" name="コンテンツ プレースホルダー 2">
            <a:extLst>
              <a:ext uri="{FF2B5EF4-FFF2-40B4-BE49-F238E27FC236}">
                <a16:creationId xmlns:a16="http://schemas.microsoft.com/office/drawing/2014/main" id="{78732AAD-A71F-4931-94CD-02BCBBE7BC55}"/>
              </a:ext>
            </a:extLst>
          </p:cNvPr>
          <p:cNvSpPr>
            <a:spLocks noGrp="1"/>
          </p:cNvSpPr>
          <p:nvPr>
            <p:ph idx="1"/>
          </p:nvPr>
        </p:nvSpPr>
        <p:spPr/>
        <p:txBody>
          <a:bodyPr/>
          <a:lstStyle/>
          <a:p>
            <a:endParaRPr kumimoji="1" lang="en-US" altLang="ja-JP"/>
          </a:p>
          <a:p>
            <a:r>
              <a:rPr kumimoji="1" lang="en-US" altLang="ja-JP"/>
              <a:t>Typescript</a:t>
            </a:r>
            <a:r>
              <a:rPr kumimoji="1" lang="ja-JP" altLang="en-US"/>
              <a:t>とは</a:t>
            </a:r>
            <a:r>
              <a:rPr kumimoji="1" lang="en-US" altLang="ja-JP"/>
              <a:t>...</a:t>
            </a:r>
            <a:br>
              <a:rPr lang="en-US" altLang="ja-JP"/>
            </a:br>
            <a:r>
              <a:rPr kumimoji="1" lang="ja-JP" altLang="en-US"/>
              <a:t>→</a:t>
            </a:r>
            <a:r>
              <a:rPr kumimoji="1" lang="en-US" altLang="ja-JP"/>
              <a:t>javascript</a:t>
            </a:r>
            <a:r>
              <a:rPr kumimoji="1" lang="ja-JP" altLang="en-US"/>
              <a:t>を拡張して型定義を実現した言語</a:t>
            </a:r>
            <a:br>
              <a:rPr kumimoji="1" lang="en-US" altLang="ja-JP"/>
            </a:br>
            <a:endParaRPr lang="en-US" altLang="ja-JP"/>
          </a:p>
          <a:p>
            <a:r>
              <a:rPr kumimoji="1" lang="en-US" altLang="ja-JP"/>
              <a:t>React</a:t>
            </a:r>
            <a:r>
              <a:rPr kumimoji="1" lang="ja-JP" altLang="en-US"/>
              <a:t>で</a:t>
            </a:r>
            <a:r>
              <a:rPr kumimoji="1" lang="en-US" altLang="ja-JP"/>
              <a:t>Typescript</a:t>
            </a:r>
            <a:r>
              <a:rPr kumimoji="1" lang="ja-JP" altLang="en-US"/>
              <a:t>を使うには</a:t>
            </a:r>
            <a:r>
              <a:rPr kumimoji="1" lang="en-US" altLang="ja-JP"/>
              <a:t>...</a:t>
            </a:r>
            <a:br>
              <a:rPr lang="en-US" altLang="ja-JP"/>
            </a:br>
            <a:r>
              <a:rPr kumimoji="1" lang="ja-JP" altLang="en-US"/>
              <a:t>→</a:t>
            </a:r>
            <a:r>
              <a:rPr kumimoji="1" lang="en-US" altLang="ja-JP"/>
              <a:t>create-react-app</a:t>
            </a:r>
            <a:r>
              <a:rPr kumimoji="1" lang="ja-JP" altLang="en-US"/>
              <a:t>のオプション機能活用が便利</a:t>
            </a:r>
            <a:br>
              <a:rPr kumimoji="1" lang="en-US" altLang="ja-JP"/>
            </a:br>
            <a:r>
              <a:rPr kumimoji="1" lang="en-US" altLang="ja-JP"/>
              <a:t> (--typescript, </a:t>
            </a:r>
            <a:r>
              <a:rPr kumimoji="1" lang="en-US" altLang="ja-JP" baseline="0"/>
              <a:t>npm run eject)</a:t>
            </a:r>
            <a:br>
              <a:rPr kumimoji="1" lang="en-US" altLang="ja-JP" baseline="0"/>
            </a:br>
            <a:r>
              <a:rPr kumimoji="1" lang="ja-JP" altLang="en-US" baseline="0"/>
              <a:t>→既存の</a:t>
            </a:r>
            <a:r>
              <a:rPr kumimoji="1" lang="en-US" altLang="ja-JP" baseline="0"/>
              <a:t>javascript</a:t>
            </a:r>
            <a:r>
              <a:rPr kumimoji="1" lang="ja-JP" altLang="en-US" baseline="0"/>
              <a:t>のソースコードがある場合</a:t>
            </a:r>
            <a:endParaRPr kumimoji="1" lang="en-US" altLang="ja-JP" baseline="0"/>
          </a:p>
        </p:txBody>
      </p:sp>
      <p:sp>
        <p:nvSpPr>
          <p:cNvPr id="4" name="スライド番号プレースホルダー 3">
            <a:extLst>
              <a:ext uri="{FF2B5EF4-FFF2-40B4-BE49-F238E27FC236}">
                <a16:creationId xmlns:a16="http://schemas.microsoft.com/office/drawing/2014/main" id="{30CD0839-5752-4F06-837D-C58352E5849D}"/>
              </a:ext>
            </a:extLst>
          </p:cNvPr>
          <p:cNvSpPr>
            <a:spLocks noGrp="1"/>
          </p:cNvSpPr>
          <p:nvPr>
            <p:ph type="sldNum" sz="quarter" idx="12"/>
          </p:nvPr>
        </p:nvSpPr>
        <p:spPr/>
        <p:txBody>
          <a:bodyPr/>
          <a:lstStyle/>
          <a:p>
            <a:fld id="{DCB067A0-9F37-461C-9B87-B0FB0567D76E}" type="slidenum">
              <a:rPr kumimoji="1" lang="ja-JP" altLang="en-US" smtClean="0"/>
              <a:t>6</a:t>
            </a:fld>
            <a:endParaRPr kumimoji="1" lang="ja-JP" altLang="en-US"/>
          </a:p>
        </p:txBody>
      </p:sp>
    </p:spTree>
    <p:extLst>
      <p:ext uri="{BB962C8B-B14F-4D97-AF65-F5344CB8AC3E}">
        <p14:creationId xmlns:p14="http://schemas.microsoft.com/office/powerpoint/2010/main" val="242314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A7F363-EB37-49EA-99FB-74F66F90DF03}"/>
              </a:ext>
            </a:extLst>
          </p:cNvPr>
          <p:cNvSpPr>
            <a:spLocks noGrp="1"/>
          </p:cNvSpPr>
          <p:nvPr>
            <p:ph type="title"/>
          </p:nvPr>
        </p:nvSpPr>
        <p:spPr/>
        <p:txBody>
          <a:bodyPr>
            <a:normAutofit fontScale="90000"/>
          </a:bodyPr>
          <a:lstStyle/>
          <a:p>
            <a:r>
              <a:rPr kumimoji="1" lang="en-US" altLang="ja-JP"/>
              <a:t>Appendix) vscode</a:t>
            </a:r>
            <a:r>
              <a:rPr kumimoji="1" lang="ja-JP" altLang="en-US"/>
              <a:t>向けの設定方法</a:t>
            </a:r>
          </a:p>
        </p:txBody>
      </p:sp>
      <p:sp>
        <p:nvSpPr>
          <p:cNvPr id="3" name="コンテンツ プレースホルダー 2">
            <a:extLst>
              <a:ext uri="{FF2B5EF4-FFF2-40B4-BE49-F238E27FC236}">
                <a16:creationId xmlns:a16="http://schemas.microsoft.com/office/drawing/2014/main" id="{A465C07D-3553-4E80-B425-664FA577280E}"/>
              </a:ext>
            </a:extLst>
          </p:cNvPr>
          <p:cNvSpPr>
            <a:spLocks noGrp="1"/>
          </p:cNvSpPr>
          <p:nvPr>
            <p:ph idx="1"/>
          </p:nvPr>
        </p:nvSpPr>
        <p:spPr/>
        <p:txBody>
          <a:bodyPr>
            <a:normAutofit/>
          </a:bodyPr>
          <a:lstStyle/>
          <a:p>
            <a:pPr marL="0" indent="0">
              <a:buNone/>
            </a:pPr>
            <a:r>
              <a:rPr lang="en-US" altLang="ja-JP" sz="2400"/>
              <a:t>visual studio code(</a:t>
            </a:r>
            <a:r>
              <a:rPr lang="ja-JP" altLang="en-US" sz="2400"/>
              <a:t>以降</a:t>
            </a:r>
            <a:r>
              <a:rPr lang="en-US" altLang="ja-JP" sz="2400"/>
              <a:t>vscode)</a:t>
            </a:r>
            <a:r>
              <a:rPr lang="ja-JP" altLang="en-US" sz="2400"/>
              <a:t>向けに設定をする場合は</a:t>
            </a:r>
            <a:br>
              <a:rPr lang="en-US" altLang="ja-JP" sz="2400"/>
            </a:br>
            <a:r>
              <a:rPr lang="ja-JP" altLang="en-US" sz="2400"/>
              <a:t>下記ファイル追加が必要</a:t>
            </a:r>
            <a:br>
              <a:rPr lang="en-US" altLang="ja-JP" sz="2400"/>
            </a:br>
            <a:br>
              <a:rPr lang="en-US" altLang="ja-JP" sz="2400"/>
            </a:br>
            <a:r>
              <a:rPr lang="en-US" altLang="ja-JP" sz="1800">
                <a:latin typeface="Consolas" panose="020B0609020204030204" pitchFamily="49" charset="0"/>
              </a:rPr>
              <a:t>&lt;create-react-app</a:t>
            </a:r>
            <a:r>
              <a:rPr lang="ja-JP" altLang="en-US" sz="1800">
                <a:latin typeface="Consolas" panose="020B0609020204030204" pitchFamily="49" charset="0"/>
              </a:rPr>
              <a:t>で作成したプロジェクト</a:t>
            </a:r>
            <a:r>
              <a:rPr lang="en-US" altLang="ja-JP" sz="1800">
                <a:latin typeface="Consolas" panose="020B0609020204030204" pitchFamily="49" charset="0"/>
              </a:rPr>
              <a:t>root&gt;</a:t>
            </a:r>
            <a:br>
              <a:rPr lang="en-US" altLang="ja-JP" sz="1800">
                <a:latin typeface="Consolas" panose="020B0609020204030204" pitchFamily="49" charset="0"/>
              </a:rPr>
            </a:br>
            <a:r>
              <a:rPr lang="ja-JP" altLang="en-US" sz="1800">
                <a:latin typeface="Consolas" panose="020B0609020204030204" pitchFamily="49" charset="0"/>
              </a:rPr>
              <a:t> ├─</a:t>
            </a:r>
            <a:r>
              <a:rPr lang="en-US" altLang="ja-JP" sz="1800">
                <a:latin typeface="Consolas" panose="020B0609020204030204" pitchFamily="49" charset="0"/>
              </a:rPr>
              <a:t>.env # </a:t>
            </a:r>
            <a:r>
              <a:rPr lang="ja-JP" altLang="en-US" sz="1800">
                <a:latin typeface="Consolas" panose="020B0609020204030204" pitchFamily="49" charset="0"/>
              </a:rPr>
              <a:t>環境変数</a:t>
            </a:r>
            <a:r>
              <a:rPr lang="en-US" altLang="ja-JP" sz="1800">
                <a:latin typeface="Consolas" panose="020B0609020204030204" pitchFamily="49" charset="0"/>
              </a:rPr>
              <a:t>(G</a:t>
            </a:r>
            <a:r>
              <a:rPr lang="en-US" altLang="ja-JP" sz="1800"/>
              <a:t>ENERATE_SOURCEMAP</a:t>
            </a:r>
            <a:r>
              <a:rPr lang="en-US" altLang="ja-JP" sz="1800">
                <a:latin typeface="Consolas" panose="020B0609020204030204" pitchFamily="49" charset="0"/>
              </a:rPr>
              <a:t>)</a:t>
            </a:r>
            <a:r>
              <a:rPr lang="ja-JP" altLang="en-US" sz="1800">
                <a:latin typeface="Consolas" panose="020B0609020204030204" pitchFamily="49" charset="0"/>
              </a:rPr>
              <a:t>の設定に必要</a:t>
            </a:r>
            <a:endParaRPr lang="en-US" altLang="ja-JP" sz="1800">
              <a:latin typeface="Consolas" panose="020B0609020204030204" pitchFamily="49" charset="0"/>
            </a:endParaRPr>
          </a:p>
          <a:p>
            <a:pPr marL="0" indent="0">
              <a:buNone/>
            </a:pPr>
            <a:r>
              <a:rPr lang="ja-JP" altLang="en-US" sz="1800">
                <a:latin typeface="Consolas" panose="020B0609020204030204" pitchFamily="49" charset="0"/>
              </a:rPr>
              <a:t> └─</a:t>
            </a:r>
            <a:r>
              <a:rPr lang="en-US" altLang="ja-JP" sz="1800">
                <a:latin typeface="Consolas" panose="020B0609020204030204" pitchFamily="49" charset="0"/>
              </a:rPr>
              <a:t>.vscode</a:t>
            </a:r>
            <a:br>
              <a:rPr lang="en-US" altLang="ja-JP" sz="1800">
                <a:latin typeface="Consolas" panose="020B0609020204030204" pitchFamily="49" charset="0"/>
              </a:rPr>
            </a:br>
            <a:r>
              <a:rPr lang="en-US" altLang="ja-JP" sz="1800">
                <a:latin typeface="Consolas" panose="020B0609020204030204" pitchFamily="49" charset="0"/>
              </a:rPr>
              <a:t>    </a:t>
            </a:r>
            <a:r>
              <a:rPr lang="ja-JP" altLang="en-US" sz="1800">
                <a:latin typeface="Consolas" panose="020B0609020204030204" pitchFamily="49" charset="0"/>
              </a:rPr>
              <a:t>├── </a:t>
            </a:r>
            <a:r>
              <a:rPr lang="en-US" altLang="ja-JP" sz="1800">
                <a:latin typeface="Consolas" panose="020B0609020204030204" pitchFamily="49" charset="0"/>
              </a:rPr>
              <a:t>launch.json # </a:t>
            </a:r>
            <a:r>
              <a:rPr lang="ja-JP" altLang="en-US" sz="1800">
                <a:latin typeface="Consolas" panose="020B0609020204030204" pitchFamily="49" charset="0"/>
              </a:rPr>
              <a:t>デバッグ起動に必要</a:t>
            </a:r>
            <a:endParaRPr lang="en-US" altLang="ja-JP" sz="1800">
              <a:latin typeface="Consolas" panose="020B0609020204030204" pitchFamily="49" charset="0"/>
            </a:endParaRPr>
          </a:p>
          <a:p>
            <a:pPr marL="0" indent="0">
              <a:buNone/>
            </a:pPr>
            <a:r>
              <a:rPr lang="en-US" altLang="ja-JP" sz="1800">
                <a:latin typeface="Consolas" panose="020B0609020204030204" pitchFamily="49" charset="0"/>
              </a:rPr>
              <a:t>    </a:t>
            </a:r>
            <a:r>
              <a:rPr lang="ja-JP" altLang="en-US" sz="1800">
                <a:latin typeface="Consolas" panose="020B0609020204030204" pitchFamily="49" charset="0"/>
              </a:rPr>
              <a:t>└── </a:t>
            </a:r>
            <a:r>
              <a:rPr lang="en-US" altLang="ja-JP" sz="1800">
                <a:latin typeface="Consolas" panose="020B0609020204030204" pitchFamily="49" charset="0"/>
              </a:rPr>
              <a:t>task.json</a:t>
            </a:r>
            <a:r>
              <a:rPr lang="ja-JP" altLang="en-US" sz="1800"/>
              <a:t> </a:t>
            </a:r>
            <a:r>
              <a:rPr lang="en-US" altLang="ja-JP" sz="1800"/>
              <a:t># start (local server</a:t>
            </a:r>
            <a:r>
              <a:rPr lang="ja-JP" altLang="en-US" sz="1800"/>
              <a:t>起動に必要</a:t>
            </a:r>
            <a:r>
              <a:rPr lang="en-US" altLang="ja-JP" sz="1800"/>
              <a:t>)</a:t>
            </a:r>
          </a:p>
          <a:p>
            <a:pPr marL="0" indent="0">
              <a:buNone/>
            </a:pPr>
            <a:r>
              <a:rPr lang="ja-JP" altLang="en-US" sz="1800"/>
              <a:t> </a:t>
            </a:r>
            <a:endParaRPr lang="en-US" altLang="ja-JP" sz="1800"/>
          </a:p>
          <a:p>
            <a:pPr marL="0" indent="0">
              <a:buNone/>
            </a:pPr>
            <a:r>
              <a:rPr lang="ja-JP" altLang="en-US" sz="2400"/>
              <a:t>詳細</a:t>
            </a:r>
            <a:r>
              <a:rPr lang="en-US" altLang="ja-JP" sz="2400"/>
              <a:t>: </a:t>
            </a:r>
            <a:br>
              <a:rPr lang="en-US" altLang="ja-JP" sz="2400"/>
            </a:br>
            <a:r>
              <a:rPr lang="en-US" altLang="ja-JP" sz="2400"/>
              <a:t>comitt history: </a:t>
            </a:r>
            <a:r>
              <a:rPr lang="fr-FR" altLang="ja-JP" sz="2400"/>
              <a:t>add files for vscode debugging </a:t>
            </a:r>
            <a:br>
              <a:rPr lang="fr-FR" altLang="ja-JP" sz="2400"/>
            </a:br>
            <a:r>
              <a:rPr lang="fr-FR" altLang="ja-JP" sz="2400"/>
              <a:t>(url: </a:t>
            </a:r>
            <a:r>
              <a:rPr lang="fr-FR" altLang="ja-JP" sz="2400">
                <a:hlinkClick r:id="rId2"/>
              </a:rPr>
              <a:t>http://bit.ly/2Wc3HWa</a:t>
            </a:r>
            <a:r>
              <a:rPr lang="fr-FR" altLang="ja-JP" sz="2400"/>
              <a:t> )</a:t>
            </a:r>
            <a:endParaRPr kumimoji="1" lang="ja-JP" altLang="en-US" sz="2400"/>
          </a:p>
        </p:txBody>
      </p:sp>
      <p:sp>
        <p:nvSpPr>
          <p:cNvPr id="4" name="スライド番号プレースホルダー 3">
            <a:extLst>
              <a:ext uri="{FF2B5EF4-FFF2-40B4-BE49-F238E27FC236}">
                <a16:creationId xmlns:a16="http://schemas.microsoft.com/office/drawing/2014/main" id="{5150B5F7-CD97-482C-8234-DE4DACFEFAD6}"/>
              </a:ext>
            </a:extLst>
          </p:cNvPr>
          <p:cNvSpPr>
            <a:spLocks noGrp="1"/>
          </p:cNvSpPr>
          <p:nvPr>
            <p:ph type="sldNum" sz="quarter" idx="12"/>
          </p:nvPr>
        </p:nvSpPr>
        <p:spPr/>
        <p:txBody>
          <a:bodyPr/>
          <a:lstStyle/>
          <a:p>
            <a:fld id="{DCB067A0-9F37-461C-9B87-B0FB0567D76E}" type="slidenum">
              <a:rPr kumimoji="1" lang="ja-JP" altLang="en-US" smtClean="0"/>
              <a:t>7</a:t>
            </a:fld>
            <a:endParaRPr kumimoji="1" lang="ja-JP" altLang="en-US"/>
          </a:p>
        </p:txBody>
      </p:sp>
    </p:spTree>
    <p:extLst>
      <p:ext uri="{BB962C8B-B14F-4D97-AF65-F5344CB8AC3E}">
        <p14:creationId xmlns:p14="http://schemas.microsoft.com/office/powerpoint/2010/main" val="417827904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E2D190F-C2EC-4A14-A8D5-4F94AEB6773A}">
  <we:reference id="wa104380121" version="2.0.0.0" store="ja-JP"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293</TotalTime>
  <Words>184</Words>
  <Application>Microsoft Office PowerPoint</Application>
  <PresentationFormat>画面に合わせる (4:3)</PresentationFormat>
  <Paragraphs>44</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游ゴシック</vt:lpstr>
      <vt:lpstr>Arial</vt:lpstr>
      <vt:lpstr>Calibri</vt:lpstr>
      <vt:lpstr>Calibri Light</vt:lpstr>
      <vt:lpstr>Consolas</vt:lpstr>
      <vt:lpstr>Office テーマ</vt:lpstr>
      <vt:lpstr>React #3 26,Oct,’19</vt:lpstr>
      <vt:lpstr>Typescriptとは</vt:lpstr>
      <vt:lpstr>2. Typescript導入のポイント</vt:lpstr>
      <vt:lpstr>2.1 ejectされた コードを読んでみる</vt:lpstr>
      <vt:lpstr>3. 既存のjsで作ったreact appの場合</vt:lpstr>
      <vt:lpstr>4. まとめ</vt:lpstr>
      <vt:lpstr>Appendix) vscode向けの設定方法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#3 26,Oct,’19</dc:title>
  <dc:creator>aki ega</dc:creator>
  <cp:lastModifiedBy>ega aki</cp:lastModifiedBy>
  <cp:revision>30</cp:revision>
  <dcterms:created xsi:type="dcterms:W3CDTF">2019-10-26T00:54:59Z</dcterms:created>
  <dcterms:modified xsi:type="dcterms:W3CDTF">2019-10-26T07:34:50Z</dcterms:modified>
</cp:coreProperties>
</file>