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307" r:id="rId6"/>
    <p:sldId id="347" r:id="rId7"/>
    <p:sldId id="33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5" autoAdjust="0"/>
  </p:normalViewPr>
  <p:slideViewPr>
    <p:cSldViewPr snapToGrid="0">
      <p:cViewPr varScale="1">
        <p:scale>
          <a:sx n="68" d="100"/>
          <a:sy n="68" d="100"/>
        </p:scale>
        <p:origin x="12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955C-EACF-4A10-BA1A-280F2BFB7B6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7C9352-742C-4CB1-AB13-8308B57A0397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731521" y="4560572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Today’s report will focus on what I had done this week.</a:t>
            </a:r>
            <a:endParaRPr dirty="0"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First, recap. Last week, we know PSM correlated parity portfolio proposed in this paper can import the initial volatility parity portfolio.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C9352-742C-4CB1-AB13-8308B57A03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First, recap. Last week, we know PSM correlated parity portfolio proposed in this paper can import the initial volatility parity portfolio.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7C9352-742C-4CB1-AB13-8308B57A0397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731521" y="4560572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Today’s topic is “Portfolio Decisions within a Generalized Funding Ratio Framework”. This paper is published on JPM in April,2022. </a:t>
            </a:r>
            <a:endParaRPr dirty="0"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50" tIns="47375" rIns="94750" bIns="473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投影片">
  <p:cSld name="1_標題投影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sz="3600" b="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>
            <a:spLocks noGrp="1"/>
          </p:cNvSpPr>
          <p:nvPr>
            <p:ph type="body" idx="2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 b="0" i="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>
            <a:spLocks noGrp="1"/>
          </p:cNvSpPr>
          <p:nvPr>
            <p:ph type="body" idx="3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投影片">
  <p:cSld name="1_標題投影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239349" y="1310904"/>
            <a:ext cx="11809312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sz="3600" b="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3130219" y="2924944"/>
            <a:ext cx="565408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380"/>
              <a:buNone/>
              <a:defRPr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20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70"/>
              </a:spcBef>
              <a:spcAft>
                <a:spcPts val="0"/>
              </a:spcAft>
              <a:buSzPts val="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7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>
            <a:spLocks noGrp="1"/>
          </p:cNvSpPr>
          <p:nvPr>
            <p:ph type="body" idx="2"/>
          </p:nvPr>
        </p:nvSpPr>
        <p:spPr>
          <a:xfrm>
            <a:off x="985079" y="188640"/>
            <a:ext cx="10391508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 b="0" i="0" u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>
            <a:spLocks noGrp="1"/>
          </p:cNvSpPr>
          <p:nvPr>
            <p:ph type="body" idx="3"/>
          </p:nvPr>
        </p:nvSpPr>
        <p:spPr>
          <a:xfrm>
            <a:off x="3887756" y="4149081"/>
            <a:ext cx="403244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58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標題及物件">
  <p:cSld name="標題及物件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935" algn="l">
              <a:spcBef>
                <a:spcPts val="580"/>
              </a:spcBef>
              <a:spcAft>
                <a:spcPts val="0"/>
              </a:spcAft>
              <a:buSzPts val="221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8140" algn="l">
              <a:spcBef>
                <a:spcPts val="370"/>
              </a:spcBef>
              <a:spcAft>
                <a:spcPts val="0"/>
              </a:spcAft>
              <a:buSzPts val="204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36550" algn="l">
              <a:spcBef>
                <a:spcPts val="370"/>
              </a:spcBef>
              <a:spcAft>
                <a:spcPts val="0"/>
              </a:spcAft>
              <a:buSzPts val="17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70"/>
              </a:spcBef>
              <a:spcAft>
                <a:spcPts val="0"/>
              </a:spcAft>
              <a:buSzPts val="1600"/>
              <a:buChar char="⚫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Char char="o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/>
          <p:nvPr/>
        </p:nvSpPr>
        <p:spPr>
          <a:xfrm>
            <a:off x="239349" y="6283390"/>
            <a:ext cx="6095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fld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標題投影片">
  <p:cSld name="標題投影片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25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25"/>
          <p:cNvSpPr txBox="1"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36" name="Google Shape;36;p25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25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25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25"/>
          <p:cNvSpPr txBox="1"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區段標題">
  <p:cSld name="區段標題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2" name="Google Shape;42;p26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6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>
            <a:spLocks noGrp="1"/>
          </p:cNvSpPr>
          <p:nvPr>
            <p:ph type="ftr" idx="11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/>
          <p:nvPr/>
        </p:nvSpPr>
        <p:spPr>
          <a:xfrm rot="10800000" flipH="1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26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26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0" name="Google Shape;50;p26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兩項物件">
  <p:cSld name="兩項物件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7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比對">
  <p:cSld name="比對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3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8"/>
          <p:cNvSpPr txBox="1">
            <a:spLocks noGrp="1"/>
          </p:cNvSpPr>
          <p:nvPr>
            <p:ph type="body" idx="4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只有標題">
  <p:cSld name="只有標題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空白">
  <p:cSld name="空白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含標題的內容">
  <p:cSld name="含標題的內容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8" name="Google Shape;78;p31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2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含標題的圖片">
  <p:cSld name="含標題的圖片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Calibri"/>
              <a:buNone/>
              <a:defRPr sz="1600"/>
            </a:lvl1pPr>
            <a:lvl2pPr marL="914400" lvl="1" indent="-29337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2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Calibri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>
            <a:spLocks noGrp="1"/>
          </p:cNvSpPr>
          <p:nvPr>
            <p:ph type="sldNum" idx="12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91" name="Google Shape;91;p32"/>
          <p:cNvSpPr/>
          <p:nvPr/>
        </p:nvSpPr>
        <p:spPr>
          <a:xfrm rot="10800000" flipH="1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" name="Google Shape;92;p32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" name="Google Shape;93;p3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" name="Google Shape;94;p32"/>
          <p:cNvSpPr>
            <a:spLocks noGrp="1"/>
          </p:cNvSpPr>
          <p:nvPr>
            <p:ph type="pic" idx="2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標題及直排文字">
  <p:cSld name="標題及直排文字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>
            <a:spLocks noGrp="1"/>
          </p:cNvSpPr>
          <p:nvPr>
            <p:ph type="body" idx="1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3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直排標題及文字">
  <p:cSld name="直排標題及文字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>
            <a:spLocks noGrp="1"/>
          </p:cNvSpPr>
          <p:nvPr>
            <p:ph type="title"/>
          </p:nvPr>
        </p:nvSpPr>
        <p:spPr>
          <a:xfrm rot="5400000">
            <a:off x="7254559" y="1859284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4"/>
          <p:cNvSpPr txBox="1">
            <a:spLocks noGrp="1"/>
          </p:cNvSpPr>
          <p:nvPr>
            <p:ph type="body" idx="1"/>
          </p:nvPr>
        </p:nvSpPr>
        <p:spPr>
          <a:xfrm rot="5400000">
            <a:off x="2001839" y="-507997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4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1AC0-4062-42E9-BBCF-D04E596289C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E84E0-86EB-4F40-906F-22D76F4B4100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o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6" name="Google Shape;16;p22"/>
          <p:cNvSpPr>
            <a:spLocks noGrp="1"/>
          </p:cNvSpPr>
          <p:nvPr>
            <p:ph type="sldNum" idx="12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2764222" y="5131916"/>
            <a:ext cx="6904856" cy="8640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buSzPts val="1360"/>
            </a:pPr>
            <a:r>
              <a:rPr lang="zh-TW" altLang="en-US" sz="1600" dirty="0">
                <a:ea typeface="PMingLiU" charset="0"/>
              </a:rPr>
              <a:t>施冠宇</a:t>
            </a:r>
            <a:endParaRPr lang="zh-TW" altLang="en-US" sz="1600" dirty="0">
              <a:ea typeface="PMingLiU" charset="0"/>
            </a:endParaRPr>
          </a:p>
          <a:p>
            <a:pPr marL="0" indent="0">
              <a:buSzPts val="1360"/>
            </a:pPr>
            <a:r>
              <a:rPr lang="zh-TW" altLang="en-US" sz="1600" dirty="0">
                <a:ea typeface="PMingLiU" charset="0"/>
              </a:rPr>
              <a:t>劉沛岑</a:t>
            </a:r>
            <a:endParaRPr lang="zh-TW" altLang="en-US" sz="1600" dirty="0">
              <a:ea typeface="PMingLiU" charset="0"/>
            </a:endParaRPr>
          </a:p>
          <a:p>
            <a:pPr marL="0" indent="0">
              <a:buSzPts val="1360"/>
            </a:pPr>
            <a:r>
              <a:rPr lang="zh-TW" altLang="en-US" sz="1600" dirty="0">
                <a:ea typeface="PMingLiU" charset="0"/>
              </a:rPr>
              <a:t>林雅琪</a:t>
            </a:r>
            <a:endParaRPr lang="en-US" altLang="zh-TW" sz="1600" dirty="0"/>
          </a:p>
          <a:p>
            <a:pPr marL="0" indent="0">
              <a:buSzPts val="1360"/>
            </a:pPr>
            <a:r>
              <a:rPr lang="en-US" altLang="zh-TW" sz="1600" dirty="0"/>
              <a:t>Jan 4</a:t>
            </a:r>
            <a:r>
              <a:rPr lang="en-US" sz="1600" dirty="0"/>
              <a:t>, 2022</a:t>
            </a:r>
            <a:endParaRPr dirty="0"/>
          </a:p>
          <a:p>
            <a:pPr marL="0" indent="0">
              <a:buSzPts val="204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700722" y="3076812"/>
            <a:ext cx="7394271" cy="1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/>
            <a:r>
              <a:rPr lang="es-ES" altLang="zh-TW" sz="1600" dirty="0"/>
              <a:t>Cathy W.S. Chen</a:t>
            </a:r>
            <a:r>
              <a:rPr lang="en-US" altLang="es-ES" sz="1600" dirty="0"/>
              <a:t>, Zona Wang, </a:t>
            </a:r>
            <a:endParaRPr lang="en-US" altLang="es-ES" sz="1600" dirty="0"/>
          </a:p>
          <a:p>
            <a:pPr algn="ctr"/>
            <a:r>
              <a:rPr lang="en-US" altLang="es-ES" sz="1600" dirty="0"/>
              <a:t>Songsak Sriboonchitta, Sangyeol Lee</a:t>
            </a:r>
            <a:endParaRPr lang="en-US" altLang="es-ES" sz="1600" dirty="0"/>
          </a:p>
        </p:txBody>
      </p:sp>
      <p:sp>
        <p:nvSpPr>
          <p:cNvPr id="2" name="Google Shape;112;p1"/>
          <p:cNvSpPr txBox="1"/>
          <p:nvPr/>
        </p:nvSpPr>
        <p:spPr>
          <a:xfrm>
            <a:off x="1651000" y="1184275"/>
            <a:ext cx="9380220" cy="15386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 fontScale="60000"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3600"/>
              <a:buFont typeface="Libre Franklin"/>
              <a:buNone/>
              <a:defRPr sz="3600" b="0" kern="1200">
                <a:solidFill>
                  <a:srgbClr val="003399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0070C0"/>
              </a:buClr>
            </a:pPr>
            <a:r>
              <a:rPr lang="en-US" sz="5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Pair Trading Based on Quantile Forecasting of Smooth Transition GARCH Models</a:t>
            </a:r>
            <a:endParaRPr lang="en-US" sz="5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305" t="21587" r="4198" b="13751"/>
          <a:stretch>
            <a:fillRect/>
          </a:stretch>
        </p:blipFill>
        <p:spPr>
          <a:xfrm>
            <a:off x="3335020" y="3937635"/>
            <a:ext cx="5763260" cy="812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45" y="122873"/>
            <a:ext cx="103632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+mn-ea"/>
              </a:rPr>
              <a:t>Pair Trading Procedure</a:t>
            </a:r>
            <a:endParaRPr lang="en-US" altLang="zh-TW" dirty="0">
              <a:ea typeface="PMingLiU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45" y="1266189"/>
            <a:ext cx="14623778" cy="7280023"/>
          </a:xfrm>
        </p:spPr>
        <p:txBody>
          <a:bodyPr/>
          <a:lstStyle/>
          <a:p>
            <a:pPr lvl="0"/>
            <a:r>
              <a:rPr lang="zh-TW" altLang="en-US" sz="2000" b="1" dirty="0">
                <a:ea typeface="PMingLiU" charset="0"/>
              </a:rPr>
              <a:t>資料</a:t>
            </a:r>
            <a:endParaRPr lang="zh-TW" altLang="en-US" sz="2000" b="1" dirty="0">
              <a:ea typeface="PMingLiU" charset="0"/>
            </a:endParaRPr>
          </a:p>
          <a:p>
            <a:pPr lvl="1"/>
            <a:r>
              <a:rPr lang="zh-TW" altLang="en-US" sz="1845" b="1" dirty="0">
                <a:ea typeface="PMingLiU" charset="0"/>
              </a:rPr>
              <a:t>來源：</a:t>
            </a:r>
            <a:r>
              <a:rPr lang="en-US" altLang="zh-TW" sz="1845" b="1" dirty="0">
                <a:ea typeface="PMingLiU" charset="0"/>
              </a:rPr>
              <a:t>yahoo finance</a:t>
            </a:r>
            <a:endParaRPr lang="zh-TW" altLang="en-US" sz="1845" b="1" dirty="0">
              <a:ea typeface="PMingLiU" charset="0"/>
            </a:endParaRPr>
          </a:p>
          <a:p>
            <a:pPr lvl="1"/>
            <a:r>
              <a:rPr lang="en-US" altLang="zh-TW" sz="1845" b="1" dirty="0">
                <a:ea typeface="PMingLiU" charset="0"/>
              </a:rPr>
              <a:t>Daily</a:t>
            </a:r>
            <a:endParaRPr lang="en-US" altLang="zh-TW" sz="1845" b="1" dirty="0">
              <a:ea typeface="PMingLiU" charset="0"/>
            </a:endParaRPr>
          </a:p>
          <a:p>
            <a:pPr lvl="1"/>
            <a:r>
              <a:rPr lang="en-US" altLang="zh-TW" sz="1845" b="1" dirty="0">
                <a:ea typeface="PMingLiU" charset="0"/>
              </a:rPr>
              <a:t>36 stocks</a:t>
            </a:r>
            <a:endParaRPr lang="zh-TW" altLang="en-US" sz="1845" b="1" dirty="0">
              <a:ea typeface="PMingLiU" charset="0"/>
            </a:endParaRPr>
          </a:p>
          <a:p>
            <a:pPr lvl="2"/>
            <a:r>
              <a:rPr lang="zh-TW" altLang="en-US" sz="1535" b="1" dirty="0">
                <a:ea typeface="PMingLiU" charset="0"/>
              </a:rPr>
              <a:t>'MMM', 'AA','AAPL',  'AXP',  'T','BAC',    'BA','CAT','CVX','CSCO',</a:t>
            </a:r>
            <a:endParaRPr lang="zh-TW" altLang="en-US" sz="1535" b="1" dirty="0">
              <a:ea typeface="PMingLiU" charset="0"/>
            </a:endParaRPr>
          </a:p>
          <a:p>
            <a:pPr marL="1013460" lvl="2" indent="0">
              <a:buNone/>
            </a:pPr>
            <a:r>
              <a:rPr lang="en-US" altLang="zh-TW" sz="1535" b="1" dirty="0">
                <a:ea typeface="PMingLiU" charset="0"/>
              </a:rPr>
              <a:t>    </a:t>
            </a:r>
            <a:r>
              <a:rPr lang="zh-TW" altLang="en-US" sz="1535" b="1" dirty="0">
                <a:ea typeface="PMingLiU" charset="0"/>
              </a:rPr>
              <a:t>'KO', 'DD',  'HD', 'INTC','IBM','JNJ',   'JPM','LOW','MCD', 'MRK',</a:t>
            </a:r>
            <a:endParaRPr lang="zh-TW" altLang="en-US" sz="1535" b="1" dirty="0">
              <a:ea typeface="PMingLiU" charset="0"/>
            </a:endParaRPr>
          </a:p>
          <a:p>
            <a:pPr marL="1013460" lvl="2" indent="0">
              <a:buNone/>
            </a:pPr>
            <a:r>
              <a:rPr lang="en-US" altLang="zh-TW" sz="1535" b="1" dirty="0">
                <a:ea typeface="PMingLiU" charset="0"/>
              </a:rPr>
              <a:t>    </a:t>
            </a:r>
            <a:r>
              <a:rPr lang="zh-TW" altLang="en-US" sz="1535" b="1" dirty="0">
                <a:ea typeface="PMingLiU" charset="0"/>
              </a:rPr>
              <a:t>'MSFT','PEP', 'PFE',   'PG','TRV','UNH','UTX.VI', 'VZ','WMT', 'DIS',</a:t>
            </a:r>
            <a:endParaRPr lang="zh-TW" altLang="en-US" sz="1535" b="1" dirty="0">
              <a:ea typeface="PMingLiU" charset="0"/>
            </a:endParaRPr>
          </a:p>
          <a:p>
            <a:pPr marL="1013460" lvl="2" indent="0">
              <a:buNone/>
            </a:pPr>
            <a:r>
              <a:rPr lang="en-US" altLang="zh-TW" sz="1535" b="1" dirty="0">
                <a:ea typeface="PMingLiU" charset="0"/>
              </a:rPr>
              <a:t>    </a:t>
            </a:r>
            <a:r>
              <a:rPr lang="zh-TW" altLang="en-US" sz="1535" b="1" dirty="0">
                <a:ea typeface="PMingLiU" charset="0"/>
              </a:rPr>
              <a:t>'APO','XOM',  'GE','GOOGL', 'GS','HPQ'</a:t>
            </a:r>
            <a:endParaRPr lang="zh-TW" altLang="en-US" sz="1535" b="1" dirty="0">
              <a:ea typeface="PMingLiU" charset="0"/>
            </a:endParaRPr>
          </a:p>
          <a:p>
            <a:pPr lvl="0"/>
            <a:r>
              <a:rPr lang="zh-TW" altLang="en-US" sz="2000" b="1" dirty="0">
                <a:ea typeface="PMingLiU" charset="0"/>
              </a:rPr>
              <a:t>挑選配對</a:t>
            </a:r>
            <a:endParaRPr lang="zh-TW" altLang="en-US" sz="2000" b="1" dirty="0">
              <a:ea typeface="PMingLiU" charset="0"/>
            </a:endParaRPr>
          </a:p>
          <a:p>
            <a:pPr lvl="1"/>
            <a:r>
              <a:rPr lang="zh-TW" altLang="en-US" sz="1845" b="1" dirty="0">
                <a:ea typeface="PMingLiU" charset="0"/>
              </a:rPr>
              <a:t>標準化股價</a:t>
            </a:r>
            <a:endParaRPr lang="zh-TW" altLang="en-US" sz="1845" b="1" dirty="0">
              <a:ea typeface="PMingLiU" charset="0"/>
            </a:endParaRPr>
          </a:p>
          <a:p>
            <a:pPr lvl="1"/>
            <a:r>
              <a:rPr lang="en-US" altLang="zh-TW" sz="1845" b="1" dirty="0">
                <a:ea typeface="PMingLiU" charset="0"/>
              </a:rPr>
              <a:t>MSD(Manhattan Square Distance)</a:t>
            </a:r>
            <a:endParaRPr lang="en-US" altLang="zh-TW" sz="1845" b="1" dirty="0">
              <a:ea typeface="PMingLiU" charset="0"/>
            </a:endParaRPr>
          </a:p>
          <a:p>
            <a:pPr lvl="2"/>
            <a:r>
              <a:rPr lang="zh-TW" altLang="en-US" sz="1535" b="1" dirty="0">
                <a:ea typeface="PMingLiU" charset="0"/>
              </a:rPr>
              <a:t>挑選較小距離之股票</a:t>
            </a:r>
            <a:r>
              <a:rPr lang="en-US" altLang="zh-TW" sz="1535" b="1" dirty="0">
                <a:ea typeface="PMingLiU" charset="0"/>
              </a:rPr>
              <a:t>, </a:t>
            </a:r>
            <a:r>
              <a:rPr lang="zh-TW" altLang="en-US" sz="1535" b="1" dirty="0">
                <a:ea typeface="PMingLiU" charset="0"/>
              </a:rPr>
              <a:t>進行</a:t>
            </a:r>
            <a:r>
              <a:rPr lang="en-US" altLang="zh-TW" sz="1535" b="1" dirty="0">
                <a:ea typeface="PMingLiU" charset="0"/>
              </a:rPr>
              <a:t>Pair Trading</a:t>
            </a:r>
            <a:endParaRPr lang="en-US" altLang="zh-TW" sz="1535" b="1" dirty="0">
              <a:ea typeface="PMingLiU" charset="0"/>
            </a:endParaRPr>
          </a:p>
          <a:p>
            <a:pPr lvl="2"/>
            <a:endParaRPr lang="en-US" altLang="zh-TW" sz="1535" b="1" dirty="0">
              <a:ea typeface="PMingLiU" charset="0"/>
            </a:endParaRPr>
          </a:p>
          <a:p>
            <a:pPr lvl="0"/>
            <a:r>
              <a:rPr lang="zh-TW" altLang="en-US" sz="1990" b="1" dirty="0">
                <a:ea typeface="PMingLiU" charset="0"/>
              </a:rPr>
              <a:t>計算</a:t>
            </a:r>
            <a:r>
              <a:rPr lang="en-US" altLang="zh-TW" sz="1990" b="1" dirty="0">
                <a:ea typeface="PMingLiU" charset="0"/>
              </a:rPr>
              <a:t> Return Spread</a:t>
            </a:r>
            <a:endParaRPr lang="zh-TW" altLang="en-US" sz="1990" b="1" dirty="0">
              <a:ea typeface="PMingLiU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145" y="122873"/>
            <a:ext cx="103632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ym typeface="+mn-ea"/>
              </a:rPr>
              <a:t>Pair Trading Procedure</a:t>
            </a:r>
            <a:endParaRPr lang="en-US" altLang="zh-TW" dirty="0">
              <a:ea typeface="PMingLiU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45" y="1266189"/>
            <a:ext cx="14623778" cy="7280023"/>
          </a:xfrm>
        </p:spPr>
        <p:txBody>
          <a:bodyPr/>
          <a:lstStyle/>
          <a:p>
            <a:pPr lvl="0"/>
            <a:r>
              <a:rPr lang="zh-TW" altLang="en-US" sz="1985" b="1" dirty="0">
                <a:ea typeface="PMingLiU" charset="0"/>
              </a:rPr>
              <a:t>策略一</a:t>
            </a:r>
            <a:endParaRPr lang="zh-TW" altLang="en-US" sz="1985" b="1" dirty="0">
              <a:ea typeface="PMingLiU" charset="0"/>
            </a:endParaRPr>
          </a:p>
          <a:p>
            <a:pPr lvl="1"/>
            <a:r>
              <a:rPr lang="zh-TW" altLang="en-US" sz="1835" b="1" dirty="0">
                <a:ea typeface="PMingLiU" charset="0"/>
              </a:rPr>
              <a:t>用MCMC得到GARCH模型的參數估出V</a:t>
            </a:r>
            <a:r>
              <a:rPr lang="en-US" altLang="zh-TW" sz="1835" b="1" dirty="0">
                <a:ea typeface="PMingLiU" charset="0"/>
              </a:rPr>
              <a:t>olatility</a:t>
            </a:r>
            <a:endParaRPr lang="en-US" altLang="zh-TW" sz="1835" b="1" dirty="0">
              <a:ea typeface="PMingLiU" charset="0"/>
            </a:endParaRPr>
          </a:p>
          <a:p>
            <a:pPr lvl="1"/>
            <a:r>
              <a:rPr lang="zh-TW" altLang="en-US" sz="1835" b="1" dirty="0">
                <a:ea typeface="PMingLiU" charset="0"/>
              </a:rPr>
              <a:t>估計</a:t>
            </a:r>
            <a:r>
              <a:rPr lang="en-US" altLang="zh-TW" sz="1835" b="1" dirty="0">
                <a:ea typeface="PMingLiU" charset="0"/>
              </a:rPr>
              <a:t>Return Spread</a:t>
            </a:r>
            <a:endParaRPr lang="en-US" altLang="zh-TW" sz="1835" b="1" dirty="0">
              <a:ea typeface="PMingLiU" charset="0"/>
            </a:endParaRPr>
          </a:p>
          <a:p>
            <a:pPr marL="556260" lvl="1" indent="0">
              <a:buNone/>
            </a:pPr>
            <a:endParaRPr lang="en-US" altLang="zh-TW" sz="1835" b="1" dirty="0">
              <a:ea typeface="PMingLiU" charset="0"/>
            </a:endParaRPr>
          </a:p>
          <a:p>
            <a:pPr lvl="0"/>
            <a:r>
              <a:rPr lang="en-US" altLang="zh-TW" sz="1985" b="1" dirty="0">
                <a:ea typeface="PMingLiU" charset="0"/>
              </a:rPr>
              <a:t>Goal : </a:t>
            </a:r>
            <a:r>
              <a:rPr lang="zh-TW" altLang="en-US" sz="1985" b="1" dirty="0">
                <a:ea typeface="PMingLiU" charset="0"/>
              </a:rPr>
              <a:t>減少交易成本</a:t>
            </a:r>
            <a:endParaRPr lang="zh-TW" altLang="en-US" sz="1985" b="1" dirty="0">
              <a:ea typeface="PMingLiU" charset="0"/>
            </a:endParaRPr>
          </a:p>
          <a:p>
            <a:pPr lvl="0"/>
            <a:r>
              <a:rPr lang="zh-TW" altLang="en-US" sz="1985" b="1" dirty="0">
                <a:ea typeface="PMingLiU" charset="0"/>
              </a:rPr>
              <a:t>策略二</a:t>
            </a:r>
            <a:endParaRPr lang="zh-TW" altLang="en-US" sz="1985" b="1" dirty="0">
              <a:ea typeface="PMingLiU" charset="0"/>
            </a:endParaRPr>
          </a:p>
          <a:p>
            <a:pPr lvl="1"/>
            <a:r>
              <a:rPr lang="zh-TW" altLang="en-US" sz="1830" b="1" dirty="0">
                <a:ea typeface="PMingLiU" charset="0"/>
              </a:rPr>
              <a:t>同上</a:t>
            </a:r>
            <a:endParaRPr lang="zh-TW" altLang="en-US" sz="1830" b="1" dirty="0">
              <a:ea typeface="PMingLiU" charset="0"/>
            </a:endParaRPr>
          </a:p>
          <a:p>
            <a:pPr lvl="1"/>
            <a:r>
              <a:rPr lang="zh-TW" altLang="en-US" sz="1830" b="1" dirty="0">
                <a:ea typeface="PMingLiU" charset="0"/>
                <a:sym typeface="+mn-ea"/>
              </a:rPr>
              <a:t>估計</a:t>
            </a:r>
            <a:r>
              <a:rPr lang="en-US" altLang="zh-TW" sz="1830" b="1" dirty="0">
                <a:ea typeface="PMingLiU" charset="0"/>
              </a:rPr>
              <a:t>Return Spread </a:t>
            </a:r>
            <a:r>
              <a:rPr lang="zh-TW" altLang="en-US" sz="1830" b="1" dirty="0">
                <a:ea typeface="PMingLiU" charset="0"/>
              </a:rPr>
              <a:t>的分配</a:t>
            </a:r>
            <a:r>
              <a:rPr lang="en-US" altLang="zh-TW" sz="1830" b="1" dirty="0">
                <a:ea typeface="PMingLiU" charset="0"/>
              </a:rPr>
              <a:t>, </a:t>
            </a:r>
            <a:r>
              <a:rPr lang="zh-TW" altLang="en-US" sz="1830" b="1" dirty="0">
                <a:ea typeface="PMingLiU" charset="0"/>
                <a:sym typeface="+mn-ea"/>
              </a:rPr>
              <a:t>再用標準差法</a:t>
            </a:r>
            <a:r>
              <a:rPr lang="zh-TW" altLang="en-US" sz="1830" b="1" dirty="0">
                <a:solidFill>
                  <a:srgbClr val="FF0000"/>
                </a:solidFill>
                <a:ea typeface="PMingLiU" charset="0"/>
                <a:sym typeface="+mn-ea"/>
              </a:rPr>
              <a:t>（</a:t>
            </a:r>
            <a:r>
              <a:rPr lang="en-US" altLang="zh-TW" sz="1830" b="1" dirty="0">
                <a:solidFill>
                  <a:srgbClr val="FF0000"/>
                </a:solidFill>
                <a:ea typeface="PMingLiU" charset="0"/>
                <a:sym typeface="+mn-ea"/>
              </a:rPr>
              <a:t>20%, 80%</a:t>
            </a:r>
            <a:r>
              <a:rPr lang="zh-TW" altLang="en-US" sz="1830" b="1" dirty="0">
                <a:solidFill>
                  <a:srgbClr val="FF0000"/>
                </a:solidFill>
                <a:ea typeface="PMingLiU" charset="0"/>
                <a:sym typeface="+mn-ea"/>
              </a:rPr>
              <a:t>）</a:t>
            </a:r>
            <a:r>
              <a:rPr lang="zh-TW" altLang="en-US" sz="1830" b="1" dirty="0">
                <a:ea typeface="PMingLiU" charset="0"/>
                <a:sym typeface="+mn-ea"/>
              </a:rPr>
              <a:t>求出上下界之VaR</a:t>
            </a:r>
            <a:endParaRPr lang="zh-TW" altLang="en-US" sz="1830" b="1" dirty="0">
              <a:ea typeface="PMingLiU" charset="0"/>
            </a:endParaRPr>
          </a:p>
          <a:p>
            <a:pPr lvl="0"/>
            <a:r>
              <a:rPr lang="zh-TW" altLang="en-US" sz="1985" b="1" dirty="0">
                <a:ea typeface="PMingLiU" charset="0"/>
              </a:rPr>
              <a:t>策略三</a:t>
            </a:r>
            <a:endParaRPr lang="zh-TW" altLang="en-US" sz="1985" b="1" dirty="0">
              <a:ea typeface="PMingLiU" charset="0"/>
            </a:endParaRPr>
          </a:p>
          <a:p>
            <a:pPr lvl="1"/>
            <a:r>
              <a:rPr lang="zh-TW" altLang="en-US" sz="1835" b="1" dirty="0">
                <a:ea typeface="PMingLiU" charset="0"/>
              </a:rPr>
              <a:t>同上</a:t>
            </a:r>
            <a:endParaRPr lang="zh-TW" altLang="en-US" sz="1835" b="1" dirty="0">
              <a:ea typeface="PMingLiU" charset="0"/>
            </a:endParaRPr>
          </a:p>
          <a:p>
            <a:pPr lvl="1"/>
            <a:r>
              <a:rPr lang="zh-TW" altLang="en-US" sz="1835" b="1" dirty="0">
                <a:ea typeface="PMingLiU" charset="0"/>
                <a:sym typeface="+mn-ea"/>
              </a:rPr>
              <a:t>估計</a:t>
            </a:r>
            <a:r>
              <a:rPr lang="en-US" altLang="zh-TW" sz="1835" b="1" dirty="0">
                <a:ea typeface="PMingLiU" charset="0"/>
                <a:sym typeface="+mn-ea"/>
              </a:rPr>
              <a:t>Return Spread </a:t>
            </a:r>
            <a:r>
              <a:rPr lang="zh-TW" altLang="en-US" sz="1835" b="1" dirty="0">
                <a:ea typeface="PMingLiU" charset="0"/>
                <a:sym typeface="+mn-ea"/>
              </a:rPr>
              <a:t>的分配</a:t>
            </a:r>
            <a:r>
              <a:rPr lang="en-US" altLang="zh-TW" sz="1835" b="1" dirty="0">
                <a:ea typeface="PMingLiU" charset="0"/>
                <a:sym typeface="+mn-ea"/>
              </a:rPr>
              <a:t>, </a:t>
            </a:r>
            <a:r>
              <a:rPr lang="zh-TW" altLang="en-US" sz="1835" b="1" dirty="0">
                <a:ea typeface="PMingLiU" charset="0"/>
                <a:sym typeface="+mn-ea"/>
              </a:rPr>
              <a:t>再用標準差法</a:t>
            </a:r>
            <a:r>
              <a:rPr lang="zh-TW" altLang="en-US" sz="1835" b="1" dirty="0">
                <a:solidFill>
                  <a:srgbClr val="FF0000"/>
                </a:solidFill>
                <a:ea typeface="PMingLiU" charset="0"/>
                <a:sym typeface="+mn-ea"/>
              </a:rPr>
              <a:t>（</a:t>
            </a:r>
            <a:r>
              <a:rPr lang="en-US" altLang="zh-TW" sz="1835" b="1" dirty="0">
                <a:solidFill>
                  <a:srgbClr val="FF0000"/>
                </a:solidFill>
                <a:ea typeface="PMingLiU" charset="0"/>
                <a:sym typeface="+mn-ea"/>
              </a:rPr>
              <a:t>10%, 90%</a:t>
            </a:r>
            <a:r>
              <a:rPr lang="zh-TW" altLang="en-US" sz="1835" b="1" dirty="0">
                <a:solidFill>
                  <a:srgbClr val="FF0000"/>
                </a:solidFill>
                <a:ea typeface="PMingLiU" charset="0"/>
                <a:sym typeface="+mn-ea"/>
              </a:rPr>
              <a:t>）</a:t>
            </a:r>
            <a:r>
              <a:rPr lang="zh-TW" altLang="en-US" sz="1835" b="1" dirty="0">
                <a:ea typeface="PMingLiU" charset="0"/>
                <a:sym typeface="+mn-ea"/>
              </a:rPr>
              <a:t>求出上下界之VaR</a:t>
            </a:r>
            <a:endParaRPr lang="zh-TW" altLang="en-US" sz="1835" b="1" dirty="0">
              <a:ea typeface="PMingLiU" charset="0"/>
              <a:sym typeface="+mn-ea"/>
            </a:endParaRPr>
          </a:p>
          <a:p>
            <a:pPr lvl="0"/>
            <a:endParaRPr lang="zh-TW" altLang="en-US" sz="1985" b="1" dirty="0">
              <a:ea typeface="PMingLiU" charset="0"/>
              <a:sym typeface="+mn-ea"/>
            </a:endParaRPr>
          </a:p>
          <a:p>
            <a:pPr lvl="0"/>
            <a:r>
              <a:rPr lang="zh-TW" altLang="en-US" sz="2150" b="1" dirty="0">
                <a:ea typeface="PMingLiU" charset="0"/>
              </a:rPr>
              <a:t>求出</a:t>
            </a:r>
            <a:r>
              <a:rPr lang="en-US" altLang="zh-TW" sz="2150" b="1" dirty="0">
                <a:ea typeface="PMingLiU" charset="0"/>
              </a:rPr>
              <a:t>Sharpe</a:t>
            </a:r>
            <a:r>
              <a:rPr lang="zh-TW" altLang="en-US" sz="2150" b="1" dirty="0">
                <a:ea typeface="PMingLiU" charset="0"/>
              </a:rPr>
              <a:t>後</a:t>
            </a:r>
            <a:r>
              <a:rPr lang="en-US" altLang="zh-TW" sz="2150" b="1" dirty="0">
                <a:ea typeface="PMingLiU" charset="0"/>
              </a:rPr>
              <a:t>, </a:t>
            </a:r>
            <a:r>
              <a:rPr lang="zh-TW" altLang="en-US" sz="2150" b="1" dirty="0">
                <a:ea typeface="PMingLiU" charset="0"/>
              </a:rPr>
              <a:t>進行</a:t>
            </a:r>
            <a:r>
              <a:rPr lang="en-US" altLang="zh-TW" sz="2150" b="1" dirty="0">
                <a:ea typeface="PMingLiU" charset="0"/>
              </a:rPr>
              <a:t> Wald Test</a:t>
            </a:r>
            <a:endParaRPr lang="zh-TW" altLang="en-US" sz="2150" b="1" dirty="0">
              <a:ea typeface="PMingLiU" charset="0"/>
            </a:endParaRPr>
          </a:p>
          <a:p>
            <a:pPr lvl="1"/>
            <a:endParaRPr lang="en-US" altLang="zh-TW" sz="1835" b="1" dirty="0">
              <a:ea typeface="PMingLiU" charset="0"/>
            </a:endParaRPr>
          </a:p>
          <a:p>
            <a:pPr lvl="1"/>
            <a:endParaRPr lang="zh-TW" altLang="en-US" sz="1845" b="1" dirty="0">
              <a:ea typeface="PMingLiU" charset="0"/>
            </a:endParaRPr>
          </a:p>
          <a:p>
            <a:pPr lvl="1"/>
            <a:endParaRPr lang="en-US" altLang="zh-TW" sz="1845" b="1" dirty="0"/>
          </a:p>
          <a:p>
            <a:pPr lvl="0"/>
            <a:endParaRPr lang="en-US" altLang="zh-TW" sz="2000" b="1" dirty="0"/>
          </a:p>
          <a:p>
            <a:pPr lvl="0"/>
            <a:endParaRPr lang="en-US" altLang="zh-TW" sz="2000" b="1" dirty="0"/>
          </a:p>
          <a:p>
            <a:pPr lvl="0"/>
            <a:endParaRPr lang="en-US" altLang="zh-TW" sz="1730" b="1" dirty="0"/>
          </a:p>
          <a:p>
            <a:pPr lvl="1">
              <a:buNone/>
            </a:pPr>
            <a:endParaRPr lang="en-US" altLang="zh-TW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1667507" y="1753528"/>
            <a:ext cx="8922737" cy="12540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91425" rtlCol="0" anchor="b" anchorCtr="0">
            <a:normAutofit/>
          </a:bodyPr>
          <a:lstStyle/>
          <a:p>
            <a:pPr>
              <a:buClr>
                <a:srgbClr val="0070C0"/>
              </a:buClr>
            </a:pPr>
            <a: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br>
              <a:rPr lang="en-US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Google Shape;113;p1"/>
          <p:cNvSpPr txBox="1">
            <a:spLocks noGrp="1"/>
          </p:cNvSpPr>
          <p:nvPr/>
        </p:nvSpPr>
        <p:spPr>
          <a:xfrm>
            <a:off x="2764222" y="5131916"/>
            <a:ext cx="6904856" cy="8640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Autofit/>
          </a:bodyPr>
          <a:lstStyle>
            <a:lvl1pPr marL="228600" lvl="0" indent="-228600" algn="ctr" defTabSz="914400" rtl="0" eaLnBrk="1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SzPts val="2380"/>
              <a:buFont typeface="Arial" panose="02080604020202020204" pitchFamily="34" charset="0"/>
              <a:buNone/>
              <a:defRPr sz="2800" kern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685800" lvl="1" indent="-228600" algn="ctr" defTabSz="914400" rtl="0" eaLnBrk="1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40"/>
              <a:buFont typeface="Arial" panose="02080604020202020204" pitchFamily="34" charset="0"/>
              <a:buNone/>
              <a:defRPr sz="24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ctr" defTabSz="914400" rtl="0" eaLnBrk="1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700"/>
              <a:buFont typeface="Arial" panose="02080604020202020204" pitchFamily="34" charset="0"/>
              <a:buNone/>
              <a:defRPr sz="20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ctr" defTabSz="914400" rtl="0" eaLnBrk="1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Arial" panose="02080604020202020204" pitchFamily="34" charset="0"/>
              <a:buNone/>
              <a:defRPr sz="18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ctr" defTabSz="914400" rtl="0" eaLnBrk="1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2000"/>
              <a:buFont typeface="Calibri"/>
              <a:buNone/>
              <a:defRPr sz="18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ctr" defTabSz="914400" rtl="0" eaLnBrk="1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 sz="18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ctr" defTabSz="914400" rtl="0" eaLnBrk="1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 sz="18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ctr" defTabSz="914400" rtl="0" eaLnBrk="1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 sz="18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ctr" defTabSz="914400" rtl="0" eaLnBrk="1" latinLnBrk="0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SzPts val="1800"/>
              <a:buFont typeface="Libre Baskerville"/>
              <a:buNone/>
              <a:defRPr sz="1800" kern="1200">
                <a:solidFill>
                  <a:srgbClr val="88888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360"/>
            </a:pPr>
            <a:r>
              <a:rPr lang="zh-TW" altLang="en-US" sz="1600" dirty="0">
                <a:ea typeface="PMingLiU" charset="0"/>
              </a:rPr>
              <a:t>施冠宇</a:t>
            </a:r>
            <a:endParaRPr lang="zh-TW" altLang="en-US" sz="1600" dirty="0">
              <a:ea typeface="PMingLiU" charset="0"/>
            </a:endParaRPr>
          </a:p>
          <a:p>
            <a:pPr marL="0" indent="0">
              <a:buSzPts val="1360"/>
            </a:pPr>
            <a:r>
              <a:rPr lang="zh-TW" altLang="en-US" sz="1600" dirty="0">
                <a:ea typeface="PMingLiU" charset="0"/>
              </a:rPr>
              <a:t>劉沛岑</a:t>
            </a:r>
            <a:endParaRPr lang="zh-TW" altLang="en-US" sz="1600" dirty="0">
              <a:ea typeface="PMingLiU" charset="0"/>
            </a:endParaRPr>
          </a:p>
          <a:p>
            <a:pPr marL="0" indent="0">
              <a:buSzPts val="1360"/>
            </a:pPr>
            <a:r>
              <a:rPr lang="zh-TW" altLang="en-US" sz="1600" dirty="0">
                <a:ea typeface="PMingLiU" charset="0"/>
              </a:rPr>
              <a:t>林雅琪</a:t>
            </a:r>
            <a:endParaRPr lang="en-US" altLang="zh-TW" sz="1600" dirty="0"/>
          </a:p>
          <a:p>
            <a:pPr marL="0" indent="0">
              <a:buSzPts val="1360"/>
            </a:pPr>
            <a:r>
              <a:rPr lang="en-US" altLang="zh-TW" sz="1600" dirty="0"/>
              <a:t>Jan 4</a:t>
            </a:r>
            <a:r>
              <a:rPr lang="en-US" sz="1600" dirty="0"/>
              <a:t>, 2022</a:t>
            </a:r>
            <a:endParaRPr dirty="0"/>
          </a:p>
          <a:p>
            <a:pPr marL="0" indent="0">
              <a:buSzPts val="2040"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公正">
  <a:themeElements>
    <a:clrScheme name="公正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WPS Presentation</Application>
  <PresentationFormat>Widescreen</PresentationFormat>
  <Paragraphs>59</Paragraphs>
  <Slides>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5" baseType="lpstr">
      <vt:lpstr>Arial</vt:lpstr>
      <vt:lpstr>SimSun</vt:lpstr>
      <vt:lpstr>Wingdings</vt:lpstr>
      <vt:lpstr>Nimbus Roman No9 L</vt:lpstr>
      <vt:lpstr>Libre Franklin</vt:lpstr>
      <vt:lpstr>Gubbi</vt:lpstr>
      <vt:lpstr>Times</vt:lpstr>
      <vt:lpstr>Calibri</vt:lpstr>
      <vt:lpstr>DejaVu Sans</vt:lpstr>
      <vt:lpstr>Libre Baskerville</vt:lpstr>
      <vt:lpstr>Noto Sans Symbols</vt:lpstr>
      <vt:lpstr>Arial</vt:lpstr>
      <vt:lpstr>PMingLiU</vt:lpstr>
      <vt:lpstr>Droid Sans Fallback</vt:lpstr>
      <vt:lpstr>Microsoft YaHei</vt:lpstr>
      <vt:lpstr>黑体</vt:lpstr>
      <vt:lpstr>Arial Unicode MS</vt:lpstr>
      <vt:lpstr>PMingLiU</vt:lpstr>
      <vt:lpstr>Calibri Light</vt:lpstr>
      <vt:lpstr>Office 佈景主題</vt:lpstr>
      <vt:lpstr>公正</vt:lpstr>
      <vt:lpstr>PowerPoint 演示文稿</vt:lpstr>
      <vt:lpstr>Pair Trading Procedure</vt:lpstr>
      <vt:lpstr>Pair Trading Procedure</vt:lpstr>
      <vt:lpstr>Thanks!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Turning Tail Risks into Tailwinds</dc:title>
  <dc:creator>雅琪 林</dc:creator>
  <cp:lastModifiedBy>akilin</cp:lastModifiedBy>
  <cp:revision>15</cp:revision>
  <dcterms:created xsi:type="dcterms:W3CDTF">2023-01-02T18:25:49Z</dcterms:created>
  <dcterms:modified xsi:type="dcterms:W3CDTF">2023-01-02T18:25:49Z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