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69" r:id="rId2"/>
    <p:sldId id="256" r:id="rId3"/>
    <p:sldId id="259" r:id="rId4"/>
    <p:sldId id="262" r:id="rId5"/>
    <p:sldId id="270" r:id="rId6"/>
    <p:sldId id="261" r:id="rId7"/>
    <p:sldId id="260" r:id="rId8"/>
    <p:sldId id="271" r:id="rId9"/>
    <p:sldId id="263" r:id="rId10"/>
    <p:sldId id="257" r:id="rId11"/>
    <p:sldId id="266" r:id="rId12"/>
    <p:sldId id="280" r:id="rId13"/>
    <p:sldId id="267" r:id="rId14"/>
    <p:sldId id="278" r:id="rId15"/>
    <p:sldId id="268" r:id="rId16"/>
    <p:sldId id="272" r:id="rId17"/>
    <p:sldId id="264" r:id="rId18"/>
    <p:sldId id="273" r:id="rId19"/>
    <p:sldId id="275" r:id="rId20"/>
    <p:sldId id="276" r:id="rId21"/>
    <p:sldId id="277" r:id="rId22"/>
    <p:sldId id="265" r:id="rId23"/>
    <p:sldId id="283" r:id="rId24"/>
    <p:sldId id="279" r:id="rId25"/>
    <p:sldId id="281" r:id="rId26"/>
    <p:sldId id="282"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Montserrat Classic Bold" panose="02020500000000000000" charset="0"/>
      <p:regular r:id="rId37"/>
    </p:embeddedFont>
    <p:embeddedFont>
      <p:font typeface="Trebuchet MS" panose="020B0603020202020204" pitchFamily="34" charset="0"/>
      <p:regular r:id="rId38"/>
      <p:bold r:id="rId39"/>
      <p:italic r:id="rId40"/>
      <p:boldItalic r:id="rId41"/>
    </p:embeddedFont>
    <p:embeddedFont>
      <p:font typeface="微軟正黑體" panose="020B0604030504040204" pitchFamily="34" charset="-120"/>
      <p:regular r:id="rId42"/>
      <p:bold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rynumber1234@gmail.com" initials="a" lastIdx="2" clrIdx="0">
    <p:extLst>
      <p:ext uri="{19B8F6BF-5375-455C-9EA6-DF929625EA0E}">
        <p15:presenceInfo xmlns:p15="http://schemas.microsoft.com/office/powerpoint/2012/main" userId="0b29547201ed2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1728" autoAdjust="0"/>
  </p:normalViewPr>
  <p:slideViewPr>
    <p:cSldViewPr>
      <p:cViewPr varScale="1">
        <p:scale>
          <a:sx n="38" d="100"/>
          <a:sy n="38" d="100"/>
        </p:scale>
        <p:origin x="122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軟正黑體" panose="020B0604030504040204" pitchFamily="34" charset="-120"/>
              </a:defRPr>
            </a:lvl1pPr>
          </a:lstStyle>
          <a:p>
            <a:fld id="{E338839D-DE0B-4373-86CE-88424D795FBC}" type="datetimeFigureOut">
              <a:rPr lang="zh-TW" altLang="en-US" smtClean="0"/>
              <a:pPr/>
              <a:t>2022/5/27</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軟正黑體" panose="020B0604030504040204" pitchFamily="34" charset="-120"/>
              </a:defRPr>
            </a:lvl1pPr>
          </a:lstStyle>
          <a:p>
            <a:fld id="{4BB55208-12C7-4BE7-B5DE-12CB0A68433A}" type="slidenum">
              <a:rPr lang="zh-TW" altLang="en-US" smtClean="0"/>
              <a:pPr/>
              <a:t>‹#›</a:t>
            </a:fld>
            <a:endParaRPr lang="zh-TW" altLang="en-US" dirty="0"/>
          </a:p>
        </p:txBody>
      </p:sp>
    </p:spTree>
    <p:extLst>
      <p:ext uri="{BB962C8B-B14F-4D97-AF65-F5344CB8AC3E}">
        <p14:creationId xmlns:p14="http://schemas.microsoft.com/office/powerpoint/2010/main" val="349106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軟正黑體" panose="020B0604030504040204" pitchFamily="34" charset="-120"/>
        <a:cs typeface="+mn-cs"/>
      </a:defRPr>
    </a:lvl1pPr>
    <a:lvl2pPr marL="457200" algn="l" defTabSz="914400" rtl="0" eaLnBrk="1" latinLnBrk="0" hangingPunct="1">
      <a:defRPr sz="1200" kern="1200">
        <a:solidFill>
          <a:schemeClr val="tx1"/>
        </a:solidFill>
        <a:latin typeface="+mn-lt"/>
        <a:ea typeface="微軟正黑體" panose="020B0604030504040204" pitchFamily="34" charset="-120"/>
        <a:cs typeface="+mn-cs"/>
      </a:defRPr>
    </a:lvl2pPr>
    <a:lvl3pPr marL="914400" algn="l" defTabSz="914400" rtl="0" eaLnBrk="1" latinLnBrk="0" hangingPunct="1">
      <a:defRPr sz="1200" kern="1200">
        <a:solidFill>
          <a:schemeClr val="tx1"/>
        </a:solidFill>
        <a:latin typeface="+mn-lt"/>
        <a:ea typeface="微軟正黑體" panose="020B0604030504040204" pitchFamily="34" charset="-120"/>
        <a:cs typeface="+mn-cs"/>
      </a:defRPr>
    </a:lvl3pPr>
    <a:lvl4pPr marL="1371600" algn="l" defTabSz="914400" rtl="0" eaLnBrk="1" latinLnBrk="0" hangingPunct="1">
      <a:defRPr sz="1200" kern="1200">
        <a:solidFill>
          <a:schemeClr val="tx1"/>
        </a:solidFill>
        <a:latin typeface="+mn-lt"/>
        <a:ea typeface="微軟正黑體" panose="020B0604030504040204" pitchFamily="34" charset="-120"/>
        <a:cs typeface="+mn-cs"/>
      </a:defRPr>
    </a:lvl4pPr>
    <a:lvl5pPr marL="1828800" algn="l" defTabSz="914400" rtl="0" eaLnBrk="1" latinLnBrk="0" hangingPunct="1">
      <a:defRPr sz="1200" kern="1200">
        <a:solidFill>
          <a:schemeClr val="tx1"/>
        </a:solidFill>
        <a:latin typeface="+mn-lt"/>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ea typeface="微軟正黑體" panose="020B0604030504040204" pitchFamily="34" charset="-120"/>
              </a:rPr>
              <a:t>過去在課堂中學習到許多不同的</a:t>
            </a:r>
            <a:r>
              <a:rPr lang="en-US" altLang="zh-TW" sz="1200" dirty="0">
                <a:ea typeface="微軟正黑體" panose="020B0604030504040204" pitchFamily="34" charset="-120"/>
              </a:rPr>
              <a:t>GARCH</a:t>
            </a:r>
            <a:r>
              <a:rPr lang="zh-TW" altLang="en-US" sz="1200" dirty="0">
                <a:ea typeface="微軟正黑體" panose="020B0604030504040204" pitchFamily="34" charset="-120"/>
              </a:rPr>
              <a:t>模型，而我們希望找出其中對</a:t>
            </a:r>
            <a:r>
              <a:rPr lang="en-US" altLang="zh-TW" sz="1200" dirty="0">
                <a:ea typeface="微軟正黑體" panose="020B0604030504040204" pitchFamily="34" charset="-120"/>
              </a:rPr>
              <a:t>S&amp;P500 Index</a:t>
            </a:r>
            <a:r>
              <a:rPr lang="zh-TW" altLang="en-US" sz="1200" dirty="0">
                <a:ea typeface="微軟正黑體" panose="020B0604030504040204" pitchFamily="34" charset="-120"/>
              </a:rPr>
              <a:t>波動度估計最精準的模型，期望對未來市場波動度有較高之掌握。研究最終目的為在市場中獲利，因此我們將篩選出的模型所預估之波動度帶入交易策略中，以期得到贏過大盤的策略。</a:t>
            </a:r>
            <a:endParaRPr lang="en-US" altLang="zh-TW" sz="1200" dirty="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3</a:t>
            </a:fld>
            <a:endParaRPr lang="zh-TW" altLang="en-US" dirty="0"/>
          </a:p>
        </p:txBody>
      </p:sp>
    </p:spTree>
    <p:extLst>
      <p:ext uri="{BB962C8B-B14F-4D97-AF65-F5344CB8AC3E}">
        <p14:creationId xmlns:p14="http://schemas.microsoft.com/office/powerpoint/2010/main" val="1132746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篩選出較為精準的模型後，我們將其應用至交易策略中</a:t>
            </a:r>
            <a:endParaRPr lang="en-US" altLang="zh-TW" dirty="0"/>
          </a:p>
          <a:p>
            <a:r>
              <a:rPr lang="zh-TW" altLang="en-US" dirty="0"/>
              <a:t>初步的策略構思</a:t>
            </a:r>
            <a:r>
              <a:rPr lang="en-US" altLang="zh-TW" dirty="0"/>
              <a:t>…</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ea typeface="微軟正黑體" panose="020B0604030504040204" pitchFamily="34" charset="-120"/>
              </a:rPr>
              <a:t>使用選擇權的隱含波動率加權平均後所得出的指數，幫助我們衡量股票或市場波動的情緒</a:t>
            </a:r>
          </a:p>
          <a:p>
            <a:endParaRPr lang="en-US" altLang="zh-TW" dirty="0"/>
          </a:p>
          <a:p>
            <a:pPr>
              <a:lnSpc>
                <a:spcPct val="150000"/>
              </a:lnSpc>
            </a:pPr>
            <a:r>
              <a:rPr lang="zh-TW" altLang="en-US" sz="1200" dirty="0">
                <a:ea typeface="微軟正黑體" panose="020B0604030504040204" pitchFamily="34" charset="-120"/>
              </a:rPr>
              <a:t>若當日波動度升高，則人們應會預期接下來價格也會有較大的波動，</a:t>
            </a:r>
            <a:r>
              <a:rPr lang="en-US" altLang="zh-TW" sz="1200" dirty="0">
                <a:ea typeface="微軟正黑體" panose="020B0604030504040204" pitchFamily="34" charset="-120"/>
              </a:rPr>
              <a:t>VIX</a:t>
            </a:r>
            <a:r>
              <a:rPr lang="zh-TW" altLang="en-US" sz="1200" dirty="0">
                <a:ea typeface="微軟正黑體" panose="020B0604030504040204" pitchFamily="34" charset="-120"/>
              </a:rPr>
              <a:t>指數應升高。</a:t>
            </a:r>
          </a:p>
          <a:p>
            <a:pPr>
              <a:lnSpc>
                <a:spcPct val="150000"/>
              </a:lnSpc>
            </a:pPr>
            <a:r>
              <a:rPr lang="zh-TW" altLang="en-US" sz="1200" dirty="0">
                <a:ea typeface="微軟正黑體" panose="020B0604030504040204" pitchFamily="34" charset="-120"/>
              </a:rPr>
              <a:t>因此若我們用</a:t>
            </a:r>
            <a:r>
              <a:rPr lang="en-US" altLang="zh-TW" sz="1200" dirty="0">
                <a:ea typeface="微軟正黑體" panose="020B0604030504040204" pitchFamily="34" charset="-120"/>
              </a:rPr>
              <a:t>GARCH</a:t>
            </a:r>
            <a:r>
              <a:rPr lang="zh-TW" altLang="en-US" sz="1200" dirty="0">
                <a:ea typeface="微軟正黑體" panose="020B0604030504040204" pitchFamily="34" charset="-120"/>
              </a:rPr>
              <a:t>模型預估隔日波動度，若隔日波動度預測值比今日已實現波動度高，則做多</a:t>
            </a:r>
            <a:r>
              <a:rPr lang="en-US" altLang="zh-TW" sz="1200" dirty="0">
                <a:ea typeface="微軟正黑體" panose="020B0604030504040204" pitchFamily="34" charset="-120"/>
              </a:rPr>
              <a:t>VIX</a:t>
            </a:r>
            <a:r>
              <a:rPr lang="zh-TW" altLang="en-US" sz="1200" dirty="0">
                <a:ea typeface="微軟正黑體" panose="020B0604030504040204" pitchFamily="34" charset="-120"/>
              </a:rPr>
              <a:t>。</a:t>
            </a:r>
          </a:p>
          <a:p>
            <a:endParaRPr lang="en-US" altLang="zh-TW" dirty="0"/>
          </a:p>
          <a:p>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14</a:t>
            </a:fld>
            <a:endParaRPr lang="zh-TW" altLang="en-US" dirty="0"/>
          </a:p>
        </p:txBody>
      </p:sp>
    </p:spTree>
    <p:extLst>
      <p:ext uri="{BB962C8B-B14F-4D97-AF65-F5344CB8AC3E}">
        <p14:creationId xmlns:p14="http://schemas.microsoft.com/office/powerpoint/2010/main" val="1216408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我們將以四個部分來評估我們的交易策略</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因為我們認為在交易策略中，風控很重要，因此我們首先比較</a:t>
            </a:r>
            <a:r>
              <a:rPr lang="en-US" altLang="zh-TW" dirty="0" err="1"/>
              <a:t>sharpe</a:t>
            </a:r>
            <a:r>
              <a:rPr lang="en-US" altLang="zh-TW" dirty="0"/>
              <a:t> ratio</a:t>
            </a:r>
            <a:r>
              <a:rPr lang="zh-TW" altLang="en-US" dirty="0"/>
              <a:t>及</a:t>
            </a:r>
            <a:r>
              <a:rPr lang="en-US" altLang="zh-TW" dirty="0"/>
              <a:t>MDD</a:t>
            </a:r>
            <a:r>
              <a:rPr lang="zh-TW" altLang="en-US" dirty="0"/>
              <a:t>。</a:t>
            </a:r>
            <a:r>
              <a:rPr lang="en-US" altLang="zh-TW" dirty="0" err="1"/>
              <a:t>sharpe</a:t>
            </a:r>
            <a:r>
              <a:rPr lang="en-US" altLang="zh-TW" dirty="0"/>
              <a:t> ratio</a:t>
            </a:r>
            <a:r>
              <a:rPr lang="zh-TW" altLang="en-US" dirty="0"/>
              <a:t>是在</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衡量我們「在承受</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的風險下，能得到多少報酬？」。</a:t>
            </a:r>
            <a:r>
              <a:rPr lang="zh-TW" altLang="en-US" b="0" i="0" dirty="0">
                <a:solidFill>
                  <a:srgbClr val="555555"/>
                </a:solidFill>
                <a:effectLst/>
                <a:latin typeface="Trebuchet MS" panose="020B0603020202020204" pitchFamily="34" charset="0"/>
              </a:rPr>
              <a:t>我們可以從夏普率數值的高低明確去了解一個策略的報酬與其穩定性。</a:t>
            </a:r>
            <a:endParaRPr lang="en-US" altLang="zh-TW" b="0" i="0" dirty="0">
              <a:solidFill>
                <a:srgbClr val="555555"/>
              </a:solidFill>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555555"/>
                </a:solidFill>
                <a:effectLst/>
                <a:latin typeface="Trebuchet MS" panose="020B0603020202020204" pitchFamily="34" charset="0"/>
              </a:rPr>
              <a:t>接著是</a:t>
            </a:r>
            <a:r>
              <a:rPr lang="en-US" altLang="zh-TW" b="0" i="0" dirty="0">
                <a:solidFill>
                  <a:srgbClr val="555555"/>
                </a:solidFill>
                <a:effectLst/>
                <a:latin typeface="Trebuchet MS" panose="020B0603020202020204" pitchFamily="34" charset="0"/>
              </a:rPr>
              <a:t>MDD</a:t>
            </a:r>
            <a:r>
              <a:rPr lang="zh-TW" altLang="en-US" b="0" i="0" dirty="0">
                <a:solidFill>
                  <a:srgbClr val="555555"/>
                </a:solidFill>
                <a:effectLst/>
                <a:latin typeface="Trebuchet MS" panose="020B0603020202020204" pitchFamily="34" charset="0"/>
              </a:rPr>
              <a:t>，也就是在交易策略坐回測的期間，發生最大的報酬跌落程度。</a:t>
            </a:r>
            <a:endParaRPr lang="en-US" altLang="zh-TW" b="0" i="0" dirty="0">
              <a:solidFill>
                <a:srgbClr val="555555"/>
              </a:solidFill>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555555"/>
                </a:solidFill>
                <a:effectLst/>
                <a:latin typeface="Trebuchet MS" panose="020B0603020202020204" pitchFamily="34" charset="0"/>
              </a:rPr>
              <a:t>接著才是比較累積報酬。而即使最後累積報酬率很高，若</a:t>
            </a:r>
            <a:r>
              <a:rPr lang="en-US" altLang="zh-TW" b="0" i="0" dirty="0">
                <a:solidFill>
                  <a:srgbClr val="555555"/>
                </a:solidFill>
                <a:effectLst/>
                <a:latin typeface="Trebuchet MS" panose="020B0603020202020204" pitchFamily="34" charset="0"/>
              </a:rPr>
              <a:t>MDD</a:t>
            </a:r>
            <a:r>
              <a:rPr lang="zh-TW" altLang="en-US" b="0" i="0" dirty="0">
                <a:solidFill>
                  <a:srgbClr val="555555"/>
                </a:solidFill>
                <a:effectLst/>
                <a:latin typeface="Trebuchet MS" panose="020B0603020202020204" pitchFamily="34" charset="0"/>
              </a:rPr>
              <a:t>也很高，或是</a:t>
            </a:r>
            <a:r>
              <a:rPr lang="en-US" altLang="zh-TW" b="0" i="0" dirty="0" err="1">
                <a:solidFill>
                  <a:srgbClr val="555555"/>
                </a:solidFill>
                <a:effectLst/>
                <a:latin typeface="Trebuchet MS" panose="020B0603020202020204" pitchFamily="34" charset="0"/>
              </a:rPr>
              <a:t>sharpe</a:t>
            </a:r>
            <a:r>
              <a:rPr lang="en-US" altLang="zh-TW" b="0" i="0" dirty="0">
                <a:solidFill>
                  <a:srgbClr val="555555"/>
                </a:solidFill>
                <a:effectLst/>
                <a:latin typeface="Trebuchet MS" panose="020B0603020202020204" pitchFamily="34" charset="0"/>
              </a:rPr>
              <a:t> ratio</a:t>
            </a:r>
            <a:r>
              <a:rPr lang="zh-TW" altLang="en-US" b="0" i="0" dirty="0">
                <a:solidFill>
                  <a:srgbClr val="555555"/>
                </a:solidFill>
                <a:effectLst/>
                <a:latin typeface="Trebuchet MS" panose="020B0603020202020204" pitchFamily="34" charset="0"/>
              </a:rPr>
              <a:t>很低，也不能算是好的交易策略</a:t>
            </a:r>
            <a:endParaRPr lang="en-US" altLang="zh-TW" b="0" i="0" dirty="0">
              <a:solidFill>
                <a:srgbClr val="555555"/>
              </a:solidFill>
              <a:effectLst/>
              <a:latin typeface="Trebuchet MS" panose="020B0603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555555"/>
                </a:solidFill>
                <a:effectLst/>
                <a:latin typeface="Trebuchet MS" panose="020B0603020202020204" pitchFamily="34" charset="0"/>
              </a:rPr>
              <a:t>最後我們將權益曲線與</a:t>
            </a:r>
            <a:r>
              <a:rPr lang="en-US" altLang="zh-TW" b="0" i="0" dirty="0" err="1">
                <a:solidFill>
                  <a:srgbClr val="555555"/>
                </a:solidFill>
                <a:effectLst/>
                <a:latin typeface="Trebuchet MS" panose="020B0603020202020204" pitchFamily="34" charset="0"/>
              </a:rPr>
              <a:t>buy&amp;hold</a:t>
            </a:r>
            <a:r>
              <a:rPr lang="zh-TW" altLang="en-US" b="0" i="0" dirty="0">
                <a:solidFill>
                  <a:srgbClr val="555555"/>
                </a:solidFill>
                <a:effectLst/>
                <a:latin typeface="Trebuchet MS" panose="020B0603020202020204" pitchFamily="34" charset="0"/>
              </a:rPr>
              <a:t>的權益曲線做比較</a:t>
            </a:r>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15</a:t>
            </a:fld>
            <a:endParaRPr lang="zh-TW" altLang="en-US" dirty="0"/>
          </a:p>
        </p:txBody>
      </p:sp>
    </p:spTree>
    <p:extLst>
      <p:ext uri="{BB962C8B-B14F-4D97-AF65-F5344CB8AC3E}">
        <p14:creationId xmlns:p14="http://schemas.microsoft.com/office/powerpoint/2010/main" val="148615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我們利用前面提過的評估模型方法 </a:t>
            </a:r>
            <a:r>
              <a:rPr lang="en-US" altLang="zh-TW" dirty="0"/>
              <a:t>GARCH</a:t>
            </a:r>
            <a:r>
              <a:rPr lang="zh-TW" altLang="en-US" dirty="0"/>
              <a:t> </a:t>
            </a:r>
            <a:r>
              <a:rPr lang="en-US" altLang="zh-TW" dirty="0"/>
              <a:t>GJRGARCH</a:t>
            </a:r>
            <a:r>
              <a:rPr lang="zh-TW" altLang="en-US" dirty="0"/>
              <a:t> </a:t>
            </a:r>
            <a:r>
              <a:rPr lang="en-US" altLang="zh-TW" dirty="0"/>
              <a:t>EGARCH</a:t>
            </a:r>
            <a:r>
              <a:rPr lang="zh-TW" altLang="en-US" dirty="0"/>
              <a:t>，計算各模型預估值與真實值得到</a:t>
            </a:r>
            <a:r>
              <a:rPr lang="en-US" altLang="zh-TW" dirty="0"/>
              <a:t>RMSE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計算結果發現</a:t>
            </a:r>
            <a:r>
              <a:rPr lang="en-US" altLang="zh-TW" dirty="0" err="1"/>
              <a:t>Garch</a:t>
            </a:r>
            <a:r>
              <a:rPr lang="zh-TW" altLang="en-US" dirty="0"/>
              <a:t>的</a:t>
            </a:r>
            <a:r>
              <a:rPr lang="en-US" altLang="zh-TW" dirty="0"/>
              <a:t>RMSE</a:t>
            </a:r>
            <a:r>
              <a:rPr lang="zh-TW" altLang="en-US" dirty="0"/>
              <a:t>值最小，</a:t>
            </a:r>
            <a:r>
              <a:rPr lang="en-US" altLang="zh-TW" dirty="0"/>
              <a:t>EGARCH</a:t>
            </a:r>
            <a:r>
              <a:rPr lang="zh-TW" altLang="en-US" dirty="0"/>
              <a:t>最大，因此判斷出</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GARCH</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有最佳的預測結果</a:t>
            </a:r>
            <a:endPar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這裡我們篩選出前兩名的模型</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dirty="0" err="1">
                <a:latin typeface="微軟正黑體" panose="020B0604030504040204" pitchFamily="34" charset="-120"/>
                <a:ea typeface="微軟正黑體" panose="020B0604030504040204" pitchFamily="34" charset="-120"/>
                <a:cs typeface="Times New Roman" panose="02020603050405020304" pitchFamily="18" charset="0"/>
              </a:rPr>
              <a:t>garch</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及</a:t>
            </a:r>
            <a:r>
              <a:rPr lang="en-US" altLang="zh-TW" sz="1200" dirty="0" err="1">
                <a:latin typeface="微軟正黑體" panose="020B0604030504040204" pitchFamily="34" charset="-120"/>
                <a:ea typeface="微軟正黑體" panose="020B0604030504040204" pitchFamily="34" charset="-120"/>
                <a:cs typeface="Times New Roman" panose="02020603050405020304" pitchFamily="18" charset="0"/>
              </a:rPr>
              <a:t>gjr</a:t>
            </a:r>
            <a:r>
              <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200" dirty="0" err="1">
                <a:latin typeface="微軟正黑體" panose="020B0604030504040204" pitchFamily="34" charset="-120"/>
                <a:ea typeface="微軟正黑體" panose="020B0604030504040204" pitchFamily="34" charset="-120"/>
                <a:cs typeface="Times New Roman" panose="02020603050405020304" pitchFamily="18" charset="0"/>
              </a:rPr>
              <a:t>garch</a:t>
            </a:r>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，來做第二階段的交易策略</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17</a:t>
            </a:fld>
            <a:endParaRPr lang="zh-TW" altLang="en-US" dirty="0"/>
          </a:p>
        </p:txBody>
      </p:sp>
    </p:spTree>
    <p:extLst>
      <p:ext uri="{BB962C8B-B14F-4D97-AF65-F5344CB8AC3E}">
        <p14:creationId xmlns:p14="http://schemas.microsoft.com/office/powerpoint/2010/main" val="161422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交易假設：</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這裡為了簡化計算，設定</a:t>
            </a:r>
            <a:r>
              <a:rPr lang="zh-TW" altLang="en-US" sz="1200" dirty="0">
                <a:ea typeface="微軟正黑體" panose="020B0604030504040204" pitchFamily="34" charset="-120"/>
              </a:rPr>
              <a:t>初始權益數為</a:t>
            </a:r>
            <a:r>
              <a:rPr lang="en-US" altLang="zh-TW" sz="1200" dirty="0">
                <a:ea typeface="微軟正黑體" panose="020B0604030504040204" pitchFamily="34" charset="-120"/>
              </a:rPr>
              <a:t>100</a:t>
            </a:r>
            <a:r>
              <a:rPr lang="zh-TW" altLang="en-US" sz="1200" dirty="0">
                <a:ea typeface="微軟正黑體" panose="020B0604030504040204" pitchFamily="34" charset="-120"/>
              </a:rPr>
              <a:t>，且用</a:t>
            </a:r>
            <a:r>
              <a:rPr lang="en-US" altLang="zh-TW" sz="1200" dirty="0">
                <a:ea typeface="微軟正黑體" panose="020B0604030504040204" pitchFamily="34" charset="-120"/>
              </a:rPr>
              <a:t>Future</a:t>
            </a:r>
            <a:r>
              <a:rPr lang="zh-TW" altLang="en-US" sz="1200" dirty="0">
                <a:ea typeface="微軟正黑體" panose="020B0604030504040204" pitchFamily="34" charset="-120"/>
              </a:rPr>
              <a:t>的價格直接進行買賣</a:t>
            </a:r>
            <a:endParaRPr lang="en-US" altLang="zh-TW" dirty="0"/>
          </a:p>
          <a:p>
            <a:r>
              <a:rPr lang="en-US" altLang="zh-TW" dirty="0"/>
              <a:t>i.e.</a:t>
            </a:r>
            <a:r>
              <a:rPr lang="zh-TW" altLang="en-US" dirty="0"/>
              <a:t>若買賣賺</a:t>
            </a:r>
            <a:r>
              <a:rPr lang="en-US" altLang="zh-TW" dirty="0"/>
              <a:t>5</a:t>
            </a:r>
            <a:r>
              <a:rPr lang="zh-TW" altLang="en-US" dirty="0"/>
              <a:t>點，就當作是</a:t>
            </a:r>
            <a:r>
              <a:rPr lang="en-US" altLang="zh-TW" dirty="0"/>
              <a:t>5</a:t>
            </a:r>
            <a:r>
              <a:rPr lang="zh-TW" altLang="en-US" dirty="0"/>
              <a:t>元，沒有另外乘上 一點 多少錢</a:t>
            </a:r>
            <a:endParaRPr lang="en-US" altLang="zh-TW" dirty="0"/>
          </a:p>
          <a:p>
            <a:endParaRPr lang="en-US" altLang="zh-TW" dirty="0"/>
          </a:p>
          <a:p>
            <a:r>
              <a:rPr lang="zh-TW" altLang="en-US" dirty="0"/>
              <a:t>另外，交易成本及滑價簡化為統一設</a:t>
            </a:r>
            <a:r>
              <a:rPr lang="en-US" altLang="zh-TW" dirty="0"/>
              <a:t>1%</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18</a:t>
            </a:fld>
            <a:endParaRPr lang="zh-TW" altLang="en-US" dirty="0"/>
          </a:p>
        </p:txBody>
      </p:sp>
    </p:spTree>
    <p:extLst>
      <p:ext uri="{BB962C8B-B14F-4D97-AF65-F5344CB8AC3E}">
        <p14:creationId xmlns:p14="http://schemas.microsoft.com/office/powerpoint/2010/main" val="143600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微軟正黑體" panose="020B0604030504040204" pitchFamily="34" charset="-120"/>
                <a:ea typeface="微軟正黑體" panose="020B0604030504040204" pitchFamily="34" charset="-120"/>
              </a:rPr>
              <a:t>隔日波動度預測值</a:t>
            </a:r>
            <a:r>
              <a:rPr lang="zh-TW" altLang="en-US" sz="1200" dirty="0">
                <a:latin typeface="微軟正黑體" panose="020B0604030504040204" pitchFamily="34" charset="-120"/>
                <a:ea typeface="微軟正黑體" panose="020B0604030504040204" pitchFamily="34" charset="-120"/>
              </a:rPr>
              <a:t> </a:t>
            </a:r>
            <a:r>
              <a:rPr lang="en-US" altLang="zh-TW" sz="1200" dirty="0">
                <a:latin typeface="微軟正黑體" panose="020B0604030504040204" pitchFamily="34" charset="-120"/>
                <a:ea typeface="微軟正黑體" panose="020B0604030504040204" pitchFamily="34" charset="-120"/>
              </a:rPr>
              <a:t>&gt;</a:t>
            </a:r>
            <a:r>
              <a:rPr lang="zh-TW" altLang="en-US" sz="1200" dirty="0">
                <a:latin typeface="微軟正黑體" panose="020B0604030504040204" pitchFamily="34" charset="-120"/>
                <a:ea typeface="微軟正黑體" panose="020B0604030504040204" pitchFamily="34" charset="-120"/>
              </a:rPr>
              <a:t> </a:t>
            </a:r>
            <a:r>
              <a:rPr lang="zh-TW" altLang="zh-TW" sz="1200" dirty="0">
                <a:latin typeface="微軟正黑體" panose="020B0604030504040204" pitchFamily="34" charset="-120"/>
                <a:ea typeface="微軟正黑體" panose="020B0604030504040204" pitchFamily="34" charset="-120"/>
              </a:rPr>
              <a:t>今日波動度</a:t>
            </a:r>
            <a:r>
              <a:rPr lang="zh-TW" altLang="en-US" sz="1200" dirty="0">
                <a:latin typeface="微軟正黑體" panose="020B0604030504040204" pitchFamily="34" charset="-120"/>
                <a:ea typeface="微軟正黑體" panose="020B0604030504040204" pitchFamily="34" charset="-120"/>
              </a:rPr>
              <a:t>實現值</a:t>
            </a:r>
            <a:r>
              <a:rPr lang="en-US" altLang="zh-TW" sz="1200" dirty="0">
                <a:latin typeface="微軟正黑體" panose="020B0604030504040204" pitchFamily="34" charset="-120"/>
                <a:ea typeface="微軟正黑體" panose="020B0604030504040204" pitchFamily="34" charset="-120"/>
              </a:rPr>
              <a:t>*1.3</a:t>
            </a:r>
            <a:r>
              <a:rPr lang="zh-TW" altLang="en-US" sz="1200" dirty="0">
                <a:latin typeface="微軟正黑體" panose="020B0604030504040204" pitchFamily="34" charset="-120"/>
                <a:ea typeface="微軟正黑體" panose="020B0604030504040204" pitchFamily="34" charset="-120"/>
              </a:rPr>
              <a:t>：</a:t>
            </a:r>
            <a:endParaRPr lang="en-US" altLang="zh-TW" sz="1200" dirty="0">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預期波動度變大，且</a:t>
            </a:r>
            <a:r>
              <a:rPr lang="en-US" altLang="zh-TW" dirty="0"/>
              <a:t>VIX</a:t>
            </a:r>
            <a:r>
              <a:rPr lang="zh-TW" altLang="en-US" dirty="0"/>
              <a:t>偏低時，預期</a:t>
            </a:r>
            <a:r>
              <a:rPr lang="en-US" altLang="zh-TW" dirty="0"/>
              <a:t>VIX</a:t>
            </a:r>
            <a:r>
              <a:rPr lang="zh-TW" altLang="en-US" dirty="0"/>
              <a:t>將上漲，因此買入</a:t>
            </a:r>
            <a:r>
              <a:rPr lang="en-US" altLang="zh-TW" dirty="0"/>
              <a:t>VIX</a:t>
            </a:r>
            <a:r>
              <a:rPr lang="zh-TW" altLang="en-US" dirty="0"/>
              <a:t>期貨</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乘</a:t>
            </a:r>
            <a:r>
              <a:rPr lang="en-US" altLang="zh-TW" dirty="0"/>
              <a:t>1.3</a:t>
            </a:r>
            <a:r>
              <a:rPr lang="zh-TW" altLang="en-US" dirty="0"/>
              <a:t>是希望讓進場條件嚴格一點</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19</a:t>
            </a:fld>
            <a:endParaRPr lang="zh-TW" altLang="en-US" dirty="0"/>
          </a:p>
        </p:txBody>
      </p:sp>
    </p:spTree>
    <p:extLst>
      <p:ext uri="{BB962C8B-B14F-4D97-AF65-F5344CB8AC3E}">
        <p14:creationId xmlns:p14="http://schemas.microsoft.com/office/powerpoint/2010/main" val="1941695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由策略權益數與標的物</a:t>
            </a:r>
            <a:r>
              <a:rPr lang="en-US" altLang="zh-TW" dirty="0"/>
              <a:t>VIX</a:t>
            </a:r>
            <a:r>
              <a:rPr lang="zh-TW" altLang="en-US" dirty="0"/>
              <a:t>指數</a:t>
            </a:r>
            <a:r>
              <a:rPr lang="en-US" altLang="zh-TW" dirty="0" err="1"/>
              <a:t>buy&amp;hold</a:t>
            </a:r>
            <a:r>
              <a:rPr lang="zh-TW" altLang="en-US" dirty="0"/>
              <a:t>的比較圖可看出我們的策略有著較佳的表現</a:t>
            </a:r>
            <a:endParaRPr lang="en-US" altLang="zh-TW" dirty="0"/>
          </a:p>
          <a:p>
            <a:endParaRPr lang="en-US" altLang="zh-TW" dirty="0"/>
          </a:p>
          <a:p>
            <a:r>
              <a:rPr lang="zh-TW" altLang="en-US" dirty="0"/>
              <a:t>而與</a:t>
            </a:r>
            <a:r>
              <a:rPr lang="en-US" altLang="zh-TW" dirty="0"/>
              <a:t>SP500buy&amp;hold</a:t>
            </a:r>
            <a:r>
              <a:rPr lang="zh-TW" altLang="en-US" dirty="0"/>
              <a:t>在同一時期的績效比較，雖然累積報酬率低於</a:t>
            </a:r>
            <a:r>
              <a:rPr lang="en-US" altLang="zh-TW" dirty="0"/>
              <a:t>SP</a:t>
            </a:r>
            <a:r>
              <a:rPr lang="zh-TW" altLang="en-US" dirty="0"/>
              <a:t>的</a:t>
            </a:r>
            <a:r>
              <a:rPr lang="en-US" altLang="zh-TW" dirty="0"/>
              <a:t>93%</a:t>
            </a:r>
          </a:p>
          <a:p>
            <a:r>
              <a:rPr lang="zh-TW" altLang="en-US" dirty="0"/>
              <a:t>但年化</a:t>
            </a:r>
            <a:r>
              <a:rPr lang="en-US" altLang="zh-TW" dirty="0" err="1"/>
              <a:t>sharpe</a:t>
            </a:r>
            <a:r>
              <a:rPr lang="en-US" altLang="zh-TW" dirty="0"/>
              <a:t> ratio</a:t>
            </a:r>
            <a:r>
              <a:rPr lang="zh-TW" altLang="en-US" dirty="0"/>
              <a:t>勝過</a:t>
            </a:r>
            <a:r>
              <a:rPr lang="en-US" altLang="zh-TW" dirty="0"/>
              <a:t>SP500</a:t>
            </a:r>
            <a:r>
              <a:rPr lang="zh-TW" altLang="en-US" dirty="0"/>
              <a:t>的</a:t>
            </a:r>
            <a:r>
              <a:rPr lang="en-US" altLang="zh-TW" dirty="0"/>
              <a:t>0.626</a:t>
            </a:r>
          </a:p>
          <a:p>
            <a:r>
              <a:rPr lang="en-US" altLang="zh-TW" dirty="0"/>
              <a:t>MDD</a:t>
            </a:r>
            <a:r>
              <a:rPr lang="zh-TW" altLang="en-US" dirty="0"/>
              <a:t>也小於</a:t>
            </a:r>
            <a:r>
              <a:rPr lang="en-US" altLang="zh-TW" dirty="0"/>
              <a:t>SP500</a:t>
            </a:r>
            <a:r>
              <a:rPr lang="zh-TW" altLang="en-US" dirty="0"/>
              <a:t>的</a:t>
            </a:r>
            <a:r>
              <a:rPr lang="en-US" altLang="zh-TW" dirty="0"/>
              <a:t>34%</a:t>
            </a:r>
          </a:p>
          <a:p>
            <a:r>
              <a:rPr lang="en-US" altLang="zh-TW" dirty="0"/>
              <a:t>(</a:t>
            </a:r>
            <a:r>
              <a:rPr lang="zh-TW" altLang="en-US" dirty="0"/>
              <a:t>要畫圖嗎？不知道怎麼和在一張圖上</a:t>
            </a:r>
            <a:r>
              <a:rPr lang="en-US" altLang="zh-TW" dirty="0"/>
              <a:t>..)</a:t>
            </a:r>
          </a:p>
          <a:p>
            <a:endParaRPr lang="en-US" altLang="zh-TW" dirty="0"/>
          </a:p>
          <a:p>
            <a:r>
              <a:rPr lang="zh-TW" altLang="en-US" dirty="0"/>
              <a:t>整體來說跟</a:t>
            </a:r>
            <a:r>
              <a:rPr lang="en-US" altLang="zh-TW" dirty="0"/>
              <a:t>buy hold VIX</a:t>
            </a:r>
            <a:r>
              <a:rPr lang="zh-TW" altLang="en-US" dirty="0"/>
              <a:t>、</a:t>
            </a:r>
            <a:r>
              <a:rPr lang="en-US" altLang="zh-TW" dirty="0"/>
              <a:t>SP</a:t>
            </a:r>
            <a:r>
              <a:rPr lang="zh-TW" altLang="en-US" dirty="0"/>
              <a:t>比起來都有較佳的表現</a:t>
            </a:r>
            <a:endParaRPr lang="en-US" altLang="zh-TW" dirty="0"/>
          </a:p>
          <a:p>
            <a:endParaRPr lang="en-US" altLang="zh-TW" dirty="0"/>
          </a:p>
          <a:p>
            <a:r>
              <a:rPr lang="zh-TW" altLang="en-US" dirty="0"/>
              <a:t>而兩策略相比，</a:t>
            </a:r>
            <a:r>
              <a:rPr lang="en-US" altLang="zh-TW" dirty="0" err="1"/>
              <a:t>garch</a:t>
            </a:r>
            <a:r>
              <a:rPr lang="zh-TW" altLang="en-US" dirty="0"/>
              <a:t>模型</a:t>
            </a:r>
            <a:r>
              <a:rPr lang="en-US" altLang="zh-TW" dirty="0"/>
              <a:t>MDD</a:t>
            </a:r>
            <a:r>
              <a:rPr lang="zh-TW" altLang="en-US" dirty="0"/>
              <a:t>略大於</a:t>
            </a:r>
            <a:r>
              <a:rPr lang="en-US" altLang="zh-TW" dirty="0"/>
              <a:t>GJR</a:t>
            </a:r>
            <a:r>
              <a:rPr lang="zh-TW" altLang="en-US" dirty="0"/>
              <a:t>，不過</a:t>
            </a:r>
            <a:r>
              <a:rPr lang="en-US" altLang="zh-TW" dirty="0" err="1"/>
              <a:t>sharpe</a:t>
            </a:r>
            <a:r>
              <a:rPr lang="en-US" altLang="zh-TW" dirty="0"/>
              <a:t> </a:t>
            </a:r>
            <a:r>
              <a:rPr lang="en-US" altLang="zh-TW" dirty="0" err="1"/>
              <a:t>ratio,return</a:t>
            </a:r>
            <a:r>
              <a:rPr lang="zh-TW" altLang="en-US" dirty="0"/>
              <a:t>都較高，應是較勝過</a:t>
            </a:r>
            <a:r>
              <a:rPr lang="en-US" altLang="zh-TW" dirty="0"/>
              <a:t>GJR</a:t>
            </a:r>
            <a:r>
              <a:rPr lang="zh-TW" altLang="en-US" dirty="0"/>
              <a:t>。前面</a:t>
            </a:r>
            <a:r>
              <a:rPr lang="en-US" altLang="zh-TW" dirty="0"/>
              <a:t>RMSE</a:t>
            </a:r>
            <a:r>
              <a:rPr lang="zh-TW" altLang="en-US" dirty="0"/>
              <a:t>的部分也是</a:t>
            </a:r>
            <a:r>
              <a:rPr lang="en-US" altLang="zh-TW" dirty="0"/>
              <a:t>GARCH</a:t>
            </a:r>
            <a:r>
              <a:rPr lang="zh-TW" altLang="en-US" dirty="0"/>
              <a:t>模型最佳，因此我們以歷史資料推論原始的</a:t>
            </a:r>
            <a:r>
              <a:rPr lang="en-US" altLang="zh-TW" dirty="0"/>
              <a:t>GARCH</a:t>
            </a:r>
            <a:r>
              <a:rPr lang="zh-TW" altLang="en-US" dirty="0"/>
              <a:t>模型是最適合估計</a:t>
            </a:r>
            <a:r>
              <a:rPr lang="en-US" altLang="zh-TW" dirty="0"/>
              <a:t>SP500</a:t>
            </a:r>
            <a:r>
              <a:rPr lang="zh-TW" altLang="en-US" dirty="0"/>
              <a:t>波動度的模型</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20</a:t>
            </a:fld>
            <a:endParaRPr lang="zh-TW" altLang="en-US" dirty="0"/>
          </a:p>
        </p:txBody>
      </p:sp>
    </p:spTree>
    <p:extLst>
      <p:ext uri="{BB962C8B-B14F-4D97-AF65-F5344CB8AC3E}">
        <p14:creationId xmlns:p14="http://schemas.microsoft.com/office/powerpoint/2010/main" val="2929349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23</a:t>
            </a:fld>
            <a:endParaRPr lang="zh-TW" altLang="en-US" dirty="0"/>
          </a:p>
        </p:txBody>
      </p:sp>
    </p:spTree>
    <p:extLst>
      <p:ext uri="{BB962C8B-B14F-4D97-AF65-F5344CB8AC3E}">
        <p14:creationId xmlns:p14="http://schemas.microsoft.com/office/powerpoint/2010/main" val="107009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我們參考這篇</a:t>
            </a:r>
            <a:r>
              <a:rPr lang="en-US" altLang="zh-TW" dirty="0"/>
              <a:t>paper</a:t>
            </a:r>
            <a:r>
              <a:rPr lang="zh-TW" altLang="en-US" dirty="0"/>
              <a:t>，利用不同</a:t>
            </a:r>
            <a:r>
              <a:rPr lang="en-US" altLang="zh-TW" dirty="0"/>
              <a:t>GARCH</a:t>
            </a:r>
            <a:r>
              <a:rPr lang="zh-TW" altLang="en-US" dirty="0"/>
              <a:t>模型及不同視窗長度，以</a:t>
            </a:r>
            <a:r>
              <a:rPr lang="en-US" altLang="zh-TW" dirty="0"/>
              <a:t>moving window</a:t>
            </a:r>
            <a:r>
              <a:rPr lang="zh-TW" altLang="en-US" dirty="0"/>
              <a:t>的方式估計</a:t>
            </a:r>
            <a:r>
              <a:rPr lang="en-US" altLang="zh-TW" dirty="0"/>
              <a:t>out-of-sample</a:t>
            </a:r>
            <a:r>
              <a:rPr lang="zh-TW" altLang="en-US" dirty="0"/>
              <a:t>的波動度，再比較不同</a:t>
            </a:r>
            <a:r>
              <a:rPr lang="en-US" altLang="zh-TW" dirty="0"/>
              <a:t>Model</a:t>
            </a:r>
            <a:r>
              <a:rPr lang="zh-TW" altLang="en-US" dirty="0"/>
              <a:t>的表現</a:t>
            </a:r>
            <a:endParaRPr lang="en-US" altLang="zh-TW" dirty="0"/>
          </a:p>
          <a:p>
            <a:r>
              <a:rPr lang="zh-TW" altLang="en-US" dirty="0"/>
              <a:t>鴻海、宏碁、華碩、廣達、光寶</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ea typeface="微軟正黑體" panose="020B0604030504040204" pitchFamily="34" charset="-120"/>
              </a:rPr>
              <a:t>利用三種不同的 </a:t>
            </a:r>
            <a:r>
              <a:rPr lang="en-US" altLang="zh-TW" sz="1200" dirty="0">
                <a:ea typeface="微軟正黑體" panose="020B0604030504040204" pitchFamily="34" charset="-120"/>
              </a:rPr>
              <a:t>GARCH Family</a:t>
            </a:r>
            <a:r>
              <a:rPr lang="zh-TW" altLang="en-US" sz="1200" dirty="0">
                <a:ea typeface="微軟正黑體" panose="020B0604030504040204" pitchFamily="34" charset="-120"/>
              </a:rPr>
              <a:t>模型（</a:t>
            </a:r>
            <a:r>
              <a:rPr lang="en-US" altLang="zh-TW" sz="1200" dirty="0">
                <a:ea typeface="微軟正黑體" panose="020B0604030504040204" pitchFamily="34" charset="-120"/>
              </a:rPr>
              <a:t>AR(1)-GARCH</a:t>
            </a:r>
            <a:r>
              <a:rPr lang="zh-TW" altLang="en-US" sz="1200" dirty="0">
                <a:ea typeface="微軟正黑體" panose="020B0604030504040204" pitchFamily="34" charset="-120"/>
              </a:rPr>
              <a:t>、</a:t>
            </a:r>
            <a:r>
              <a:rPr lang="en-US" altLang="zh-TW" sz="1200" dirty="0">
                <a:ea typeface="微軟正黑體" panose="020B0604030504040204" pitchFamily="34" charset="-120"/>
              </a:rPr>
              <a:t>AR(1)-GARCH –M</a:t>
            </a:r>
            <a:r>
              <a:rPr lang="zh-TW" altLang="en-US" sz="1200" dirty="0">
                <a:ea typeface="微軟正黑體" panose="020B0604030504040204" pitchFamily="34" charset="-120"/>
              </a:rPr>
              <a:t>、</a:t>
            </a:r>
            <a:r>
              <a:rPr lang="en-US" altLang="zh-TW" sz="1200" dirty="0">
                <a:ea typeface="微軟正黑體" panose="020B0604030504040204" pitchFamily="34" charset="-120"/>
              </a:rPr>
              <a:t>AR(1)-EGARCH</a:t>
            </a:r>
            <a:r>
              <a:rPr lang="zh-TW" altLang="en-US" sz="1200" dirty="0">
                <a:ea typeface="微軟正黑體" panose="020B0604030504040204" pitchFamily="34" charset="-120"/>
              </a:rPr>
              <a:t>），配合不同視窗長度的</a:t>
            </a:r>
            <a:r>
              <a:rPr lang="en-US" altLang="zh-TW" sz="1200" dirty="0">
                <a:ea typeface="微軟正黑體" panose="020B0604030504040204" pitchFamily="34" charset="-120"/>
              </a:rPr>
              <a:t>moving window</a:t>
            </a:r>
            <a:r>
              <a:rPr lang="zh-TW" altLang="en-US" sz="1200" dirty="0">
                <a:ea typeface="微軟正黑體" panose="020B0604030504040204" pitchFamily="34" charset="-120"/>
              </a:rPr>
              <a:t>方法來預測波動度。接著以交叉方式檢驗各模型何者較具準確性、保守性或效率性。</a:t>
            </a:r>
            <a:endParaRPr lang="en-US" altLang="zh-TW" sz="1200" dirty="0">
              <a:ea typeface="微軟正黑體" panose="020B0604030504040204" pitchFamily="34" charset="-120"/>
            </a:endParaRPr>
          </a:p>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6</a:t>
            </a:fld>
            <a:endParaRPr lang="zh-TW" altLang="en-US"/>
          </a:p>
        </p:txBody>
      </p:sp>
    </p:spTree>
    <p:extLst>
      <p:ext uri="{BB962C8B-B14F-4D97-AF65-F5344CB8AC3E}">
        <p14:creationId xmlns:p14="http://schemas.microsoft.com/office/powerpoint/2010/main" val="222113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那基本上經過前面的架構</a:t>
            </a:r>
            <a:r>
              <a:rPr lang="en-US" altLang="zh-TW" dirty="0"/>
              <a:t>, </a:t>
            </a:r>
            <a:r>
              <a:rPr lang="zh-TW" altLang="en-US" dirty="0"/>
              <a:t>能夠找到對於我們選擇的標的</a:t>
            </a:r>
            <a:r>
              <a:rPr lang="en-US" altLang="zh-TW" dirty="0"/>
              <a:t>, </a:t>
            </a:r>
            <a:r>
              <a:rPr lang="zh-TW" altLang="en-US" dirty="0"/>
              <a:t>預測最準的模型。既然我們預測的是未來波動度，因此就想以波動度作為標的資產的衍生性金融商品，那我們第一個直接聯想到的就是</a:t>
            </a:r>
            <a:r>
              <a:rPr lang="en-US" altLang="zh-TW" dirty="0"/>
              <a:t>VIX,</a:t>
            </a:r>
          </a:p>
          <a:p>
            <a:r>
              <a:rPr lang="en-US" altLang="zh-TW" dirty="0"/>
              <a:t>VIX</a:t>
            </a:r>
            <a:r>
              <a:rPr lang="zh-TW" altLang="en-US" dirty="0"/>
              <a:t>簡單來說是使用期權的隱含波動率加權平均後所得出的指數，可以透過</a:t>
            </a:r>
            <a:r>
              <a:rPr lang="en-US" altLang="zh-TW" dirty="0"/>
              <a:t>VIX</a:t>
            </a:r>
            <a:r>
              <a:rPr lang="zh-TW" altLang="en-US" dirty="0"/>
              <a:t>去衡量股票或是市場波動的情緒。</a:t>
            </a:r>
            <a:endParaRPr lang="en-US" altLang="zh-TW" dirty="0"/>
          </a:p>
          <a:p>
            <a:r>
              <a:rPr lang="zh-TW" altLang="en-US" dirty="0"/>
              <a:t>那後來</a:t>
            </a:r>
            <a:r>
              <a:rPr lang="en-US" altLang="zh-TW" dirty="0"/>
              <a:t>,</a:t>
            </a:r>
            <a:r>
              <a:rPr lang="zh-TW" altLang="en-US" dirty="0"/>
              <a:t> 我們就找到了這一篇 </a:t>
            </a:r>
            <a:r>
              <a:rPr lang="en-US" altLang="zh-TW" dirty="0"/>
              <a:t>investing in VIX futures based on rolling GARCH models forecasts, </a:t>
            </a:r>
            <a:r>
              <a:rPr lang="zh-TW" altLang="en-US" dirty="0"/>
              <a:t>基本上就是以當天真正實現的波動度去跟預測出來的結果作比較</a:t>
            </a:r>
            <a:r>
              <a:rPr lang="en-US" altLang="zh-TW" dirty="0"/>
              <a:t>, </a:t>
            </a:r>
            <a:r>
              <a:rPr lang="zh-TW" altLang="en-US" dirty="0"/>
              <a:t>用來產生交易訊號</a:t>
            </a:r>
            <a:r>
              <a:rPr lang="en-US" altLang="zh-TW" dirty="0"/>
              <a:t>, </a:t>
            </a:r>
            <a:r>
              <a:rPr lang="zh-TW" altLang="en-US" dirty="0"/>
              <a:t>那作者選用的</a:t>
            </a:r>
            <a:r>
              <a:rPr lang="en-US" altLang="zh-TW" dirty="0"/>
              <a:t>GARCH</a:t>
            </a:r>
            <a:r>
              <a:rPr lang="zh-TW" altLang="en-US" dirty="0"/>
              <a:t>系列模型是</a:t>
            </a:r>
            <a:r>
              <a:rPr lang="en-US" altLang="zh-TW" dirty="0"/>
              <a:t>GJR-GARCH ,TGARCH, </a:t>
            </a:r>
            <a:r>
              <a:rPr lang="zh-TW" altLang="en-US" dirty="0"/>
              <a:t>及</a:t>
            </a:r>
            <a:r>
              <a:rPr lang="en-US" altLang="zh-TW" dirty="0"/>
              <a:t>EGARCH,</a:t>
            </a:r>
            <a:r>
              <a:rPr lang="zh-TW" altLang="en-US" dirty="0"/>
              <a:t> 得到略輸</a:t>
            </a:r>
            <a:r>
              <a:rPr lang="en-US" altLang="zh-TW" dirty="0"/>
              <a:t>Buy and Hold</a:t>
            </a:r>
            <a:r>
              <a:rPr lang="zh-TW" altLang="en-US" dirty="0"/>
              <a:t>的績效</a:t>
            </a:r>
            <a:r>
              <a:rPr lang="en-US" altLang="zh-TW" dirty="0"/>
              <a:t>, </a:t>
            </a:r>
            <a:r>
              <a:rPr lang="zh-TW" altLang="en-US" dirty="0"/>
              <a:t>但比較可惜的是</a:t>
            </a:r>
            <a:r>
              <a:rPr lang="en-US" altLang="zh-TW" dirty="0"/>
              <a:t>, </a:t>
            </a:r>
            <a:r>
              <a:rPr lang="zh-TW" altLang="en-US" dirty="0"/>
              <a:t>這一篇論文我們沒有權限閱讀</a:t>
            </a:r>
            <a:r>
              <a:rPr lang="en-US" altLang="zh-TW" dirty="0"/>
              <a:t>, </a:t>
            </a:r>
            <a:r>
              <a:rPr lang="zh-TW" altLang="en-US" dirty="0"/>
              <a:t>無法知道他的交易策略怎麼去設計</a:t>
            </a:r>
            <a:r>
              <a:rPr lang="en-US" altLang="zh-TW" dirty="0"/>
              <a:t>,</a:t>
            </a:r>
            <a:r>
              <a:rPr lang="zh-TW" altLang="en-US" dirty="0"/>
              <a:t>但我們從中得到以波動度作為買賣信號的靈感</a:t>
            </a:r>
            <a:r>
              <a:rPr lang="en-US" altLang="zh-TW" dirty="0"/>
              <a:t>!</a:t>
            </a:r>
          </a:p>
          <a:p>
            <a:endParaRPr lang="en-US" altLang="zh-TW" dirty="0"/>
          </a:p>
          <a:p>
            <a:r>
              <a:rPr lang="zh-TW" altLang="en-US" dirty="0"/>
              <a:t>我們參考這篇</a:t>
            </a:r>
            <a:r>
              <a:rPr lang="en-US" altLang="zh-TW" dirty="0"/>
              <a:t>paper</a:t>
            </a:r>
            <a:r>
              <a:rPr lang="zh-TW" altLang="en-US" dirty="0"/>
              <a:t>制定的</a:t>
            </a:r>
            <a:r>
              <a:rPr lang="en-US" altLang="zh-TW" dirty="0"/>
              <a:t>VIX</a:t>
            </a:r>
            <a:r>
              <a:rPr lang="zh-TW" altLang="en-US" dirty="0"/>
              <a:t>交易策略，並加以改良</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7</a:t>
            </a:fld>
            <a:endParaRPr lang="zh-TW" altLang="en-US"/>
          </a:p>
        </p:txBody>
      </p:sp>
    </p:spTree>
    <p:extLst>
      <p:ext uri="{BB962C8B-B14F-4D97-AF65-F5344CB8AC3E}">
        <p14:creationId xmlns:p14="http://schemas.microsoft.com/office/powerpoint/2010/main" val="85833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接下來是研究方法</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pPr/>
              <a:t>8</a:t>
            </a:fld>
            <a:endParaRPr lang="zh-TW" altLang="en-US" dirty="0"/>
          </a:p>
        </p:txBody>
      </p:sp>
    </p:spTree>
    <p:extLst>
      <p:ext uri="{BB962C8B-B14F-4D97-AF65-F5344CB8AC3E}">
        <p14:creationId xmlns:p14="http://schemas.microsoft.com/office/powerpoint/2010/main" val="422333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首先我們會使用不同模型做估計，因此研究方法的第一部分便是</a:t>
            </a:r>
            <a:r>
              <a:rPr lang="en-US" altLang="zh-TW" dirty="0"/>
              <a:t>GARCH</a:t>
            </a:r>
            <a:r>
              <a:rPr lang="zh-TW" altLang="en-US" dirty="0"/>
              <a:t> </a:t>
            </a:r>
            <a:r>
              <a:rPr lang="en-US" altLang="zh-TW" dirty="0"/>
              <a:t>Model</a:t>
            </a:r>
            <a:r>
              <a:rPr lang="zh-TW" altLang="en-US" dirty="0"/>
              <a:t>，上課有提到過用</a:t>
            </a:r>
            <a:r>
              <a:rPr lang="en-US" altLang="zh-TW" dirty="0"/>
              <a:t>ARCH</a:t>
            </a:r>
            <a:r>
              <a:rPr lang="zh-TW" altLang="en-US" dirty="0"/>
              <a:t>模型去捕捉波動率的群聚性質像是波動的條件變異數與前期波動的誤差平方會有正相關</a:t>
            </a:r>
            <a:r>
              <a:rPr lang="en-US" altLang="zh-TW" dirty="0"/>
              <a:t>, </a:t>
            </a:r>
            <a:r>
              <a:rPr lang="zh-TW" altLang="en-US" dirty="0"/>
              <a:t>那</a:t>
            </a:r>
            <a:r>
              <a:rPr lang="en-US" altLang="zh-TW" dirty="0"/>
              <a:t>GARCH</a:t>
            </a:r>
            <a:r>
              <a:rPr lang="zh-TW" altLang="en-US" dirty="0"/>
              <a:t>模型指的是除了誤差平方以外，再加入前幾期的條件變異數，那這個模型也有一些限制像是得到的截距向必須大於零，使預估出來的條件變異數為正。</a:t>
            </a:r>
            <a:endParaRPr lang="en-US" altLang="zh-TW"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9</a:t>
            </a:fld>
            <a:endParaRPr lang="zh-TW" altLang="en-US"/>
          </a:p>
        </p:txBody>
      </p:sp>
    </p:spTree>
    <p:extLst>
      <p:ext uri="{BB962C8B-B14F-4D97-AF65-F5344CB8AC3E}">
        <p14:creationId xmlns:p14="http://schemas.microsoft.com/office/powerpoint/2010/main" val="79166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那除了</a:t>
            </a:r>
            <a:r>
              <a:rPr lang="en-US" altLang="zh-TW" dirty="0"/>
              <a:t>GARCH</a:t>
            </a:r>
            <a:r>
              <a:rPr lang="zh-TW" altLang="en-US" dirty="0"/>
              <a:t>模型以外</a:t>
            </a:r>
            <a:r>
              <a:rPr lang="en-US" altLang="zh-TW" dirty="0"/>
              <a:t>, </a:t>
            </a:r>
            <a:r>
              <a:rPr lang="zh-TW" altLang="en-US" dirty="0"/>
              <a:t>我們還做了</a:t>
            </a:r>
            <a:r>
              <a:rPr lang="en-US" altLang="zh-TW" dirty="0"/>
              <a:t>EGARCH</a:t>
            </a:r>
            <a:r>
              <a:rPr lang="zh-TW" altLang="en-US" dirty="0"/>
              <a:t>模型，他有一個比較特別的假設：市場前期訊息對波動度影響呈指數倍增，那可以看到他在估計波動度時，將每一項的均差取絕對值，以此去改善</a:t>
            </a:r>
            <a:r>
              <a:rPr lang="en-US" altLang="zh-TW" dirty="0"/>
              <a:t>GARCH</a:t>
            </a:r>
            <a:r>
              <a:rPr lang="zh-TW" altLang="en-US" dirty="0"/>
              <a:t>模型中的離均差取平方後，無論價格是漲是跌，對於波動度來說影響都相同的問題</a:t>
            </a:r>
            <a:endParaRPr lang="en-US" altLang="zh-TW" dirty="0"/>
          </a:p>
        </p:txBody>
      </p:sp>
      <p:sp>
        <p:nvSpPr>
          <p:cNvPr id="4" name="投影片編號版面配置區 3"/>
          <p:cNvSpPr>
            <a:spLocks noGrp="1"/>
          </p:cNvSpPr>
          <p:nvPr>
            <p:ph type="sldNum" sz="quarter" idx="10"/>
          </p:nvPr>
        </p:nvSpPr>
        <p:spPr/>
        <p:txBody>
          <a:bodyPr/>
          <a:lstStyle/>
          <a:p>
            <a:fld id="{4BB55208-12C7-4BE7-B5DE-12CB0A68433A}" type="slidenum">
              <a:rPr lang="zh-TW" altLang="en-US" smtClean="0"/>
              <a:t>10</a:t>
            </a:fld>
            <a:endParaRPr lang="zh-TW" altLang="en-US"/>
          </a:p>
        </p:txBody>
      </p:sp>
    </p:spTree>
    <p:extLst>
      <p:ext uri="{BB962C8B-B14F-4D97-AF65-F5344CB8AC3E}">
        <p14:creationId xmlns:p14="http://schemas.microsoft.com/office/powerpoint/2010/main" val="896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那下一個模型就有一點，</a:t>
            </a:r>
            <a:r>
              <a:rPr lang="en-US" altLang="zh-TW" dirty="0"/>
              <a:t>Value at Risk</a:t>
            </a:r>
            <a:r>
              <a:rPr lang="zh-TW" altLang="en-US" dirty="0"/>
              <a:t>的概念</a:t>
            </a:r>
            <a:r>
              <a:rPr lang="en-US" altLang="zh-TW" dirty="0"/>
              <a:t>, </a:t>
            </a:r>
            <a:r>
              <a:rPr lang="zh-TW" altLang="en-US" dirty="0"/>
              <a:t>用於強調低於平均的方差對於波動度的影響</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11</a:t>
            </a:fld>
            <a:endParaRPr lang="zh-TW" altLang="en-US"/>
          </a:p>
        </p:txBody>
      </p:sp>
    </p:spTree>
    <p:extLst>
      <p:ext uri="{BB962C8B-B14F-4D97-AF65-F5344CB8AC3E}">
        <p14:creationId xmlns:p14="http://schemas.microsoft.com/office/powerpoint/2010/main" val="94432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接著我們要利用訓練出的模型參數預估</a:t>
            </a:r>
            <a:r>
              <a:rPr lang="en-US" altLang="zh-TW" dirty="0"/>
              <a:t>out-of-sample</a:t>
            </a:r>
            <a:r>
              <a:rPr lang="zh-TW" altLang="en-US" dirty="0"/>
              <a:t>的波動度，我們使用</a:t>
            </a:r>
            <a:r>
              <a:rPr lang="en-US" altLang="zh-TW" dirty="0"/>
              <a:t>moving window</a:t>
            </a:r>
            <a:r>
              <a:rPr lang="zh-TW" altLang="en-US" dirty="0"/>
              <a:t>的方式做預估，一次估一天</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t</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時點時，利用往前推</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日</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的資料</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，找</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出最適的模型</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參數</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用於估計第</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t+1</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時點</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波動度。並於</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t+1</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時點再往前推</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日</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的資料</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，同樣找</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出最適的模型</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參數</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估計第</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t+2</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時點</a:t>
            </a:r>
            <a:r>
              <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波動度。 往後以此類推。</a:t>
            </a:r>
            <a:endParaRPr lang="zh-TW" altLang="zh-TW" sz="12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12</a:t>
            </a:fld>
            <a:endParaRPr lang="zh-TW" altLang="en-US"/>
          </a:p>
        </p:txBody>
      </p:sp>
    </p:spTree>
    <p:extLst>
      <p:ext uri="{BB962C8B-B14F-4D97-AF65-F5344CB8AC3E}">
        <p14:creationId xmlns:p14="http://schemas.microsoft.com/office/powerpoint/2010/main" val="2100354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那預估完每日波動度後，我們需要有個基準作為判別好壞的依據，我們將以</a:t>
            </a:r>
            <a:r>
              <a:rPr lang="en-US" altLang="zh-TW" dirty="0"/>
              <a:t>RMSE</a:t>
            </a:r>
            <a:r>
              <a:rPr lang="zh-TW" altLang="en-US" dirty="0"/>
              <a:t>來評估各模型預測準確度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RMSE</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是</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Root Mean Square Error, </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算法就是疆域故出來的波動率放入</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predicted</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減去實際的波動率</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報酬平方</a:t>
            </a:r>
            <a:r>
              <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1200" kern="100" dirty="0">
                <a:latin typeface="微軟正黑體" panose="020B0604030504040204" pitchFamily="34" charset="-120"/>
                <a:ea typeface="微軟正黑體" panose="020B0604030504040204" pitchFamily="34" charset="-120"/>
                <a:cs typeface="Times New Roman" panose="02020603050405020304" pitchFamily="18" charset="0"/>
              </a:rPr>
              <a:t>，將相減過後的值取平方相加，再除掉項數，去規避樣本數可能不同的問題，</a:t>
            </a:r>
            <a:endParaRPr lang="en-US" altLang="zh-TW" sz="12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dirty="0"/>
              <a:t>當誤差的值越小，便代表這個模型預估效果越好，同時這個指標也沒有絕對的好壞，必須跟其他模型算出來的</a:t>
            </a:r>
            <a:r>
              <a:rPr lang="en-US" altLang="zh-TW" dirty="0"/>
              <a:t>RMSE</a:t>
            </a:r>
            <a:r>
              <a:rPr lang="zh-TW" altLang="en-US" dirty="0"/>
              <a:t>比較才能判斷好壞</a:t>
            </a:r>
          </a:p>
        </p:txBody>
      </p:sp>
      <p:sp>
        <p:nvSpPr>
          <p:cNvPr id="4" name="投影片編號版面配置區 3"/>
          <p:cNvSpPr>
            <a:spLocks noGrp="1"/>
          </p:cNvSpPr>
          <p:nvPr>
            <p:ph type="sldNum" sz="quarter" idx="5"/>
          </p:nvPr>
        </p:nvSpPr>
        <p:spPr/>
        <p:txBody>
          <a:bodyPr/>
          <a:lstStyle/>
          <a:p>
            <a:fld id="{4BB55208-12C7-4BE7-B5DE-12CB0A68433A}" type="slidenum">
              <a:rPr lang="zh-TW" altLang="en-US" smtClean="0"/>
              <a:t>13</a:t>
            </a:fld>
            <a:endParaRPr lang="zh-TW" altLang="en-US"/>
          </a:p>
        </p:txBody>
      </p:sp>
    </p:spTree>
    <p:extLst>
      <p:ext uri="{BB962C8B-B14F-4D97-AF65-F5344CB8AC3E}">
        <p14:creationId xmlns:p14="http://schemas.microsoft.com/office/powerpoint/2010/main" val="581465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1" t="15166" r="4650" b="9052"/>
          <a:stretch>
            <a:fillRect/>
          </a:stretch>
        </p:blipFill>
        <p:spPr>
          <a:xfrm>
            <a:off x="0" y="0"/>
            <a:ext cx="18288000" cy="10287000"/>
          </a:xfrm>
          <a:prstGeom prst="rect">
            <a:avLst/>
          </a:prstGeom>
        </p:spPr>
      </p:pic>
      <p:grpSp>
        <p:nvGrpSpPr>
          <p:cNvPr id="4" name="Group 4"/>
          <p:cNvGrpSpPr/>
          <p:nvPr/>
        </p:nvGrpSpPr>
        <p:grpSpPr>
          <a:xfrm>
            <a:off x="-2329438" y="-874461"/>
            <a:ext cx="6716276" cy="12581332"/>
            <a:chOff x="0" y="0"/>
            <a:chExt cx="596027" cy="1116514"/>
          </a:xfrm>
        </p:grpSpPr>
        <p:sp>
          <p:nvSpPr>
            <p:cNvPr id="5" name="Freeform 5"/>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FFFFFF">
                <a:alpha val="83922"/>
              </a:srgbClr>
            </a:solidFill>
          </p:spPr>
        </p:sp>
        <p:sp>
          <p:nvSpPr>
            <p:cNvPr id="6" name="TextBox 6"/>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7" name="Group 7"/>
          <p:cNvGrpSpPr/>
          <p:nvPr/>
        </p:nvGrpSpPr>
        <p:grpSpPr>
          <a:xfrm rot="-6249724">
            <a:off x="2238939" y="-7014603"/>
            <a:ext cx="2382771" cy="14029206"/>
            <a:chOff x="0" y="0"/>
            <a:chExt cx="627561" cy="3694935"/>
          </a:xfrm>
        </p:grpSpPr>
        <p:sp>
          <p:nvSpPr>
            <p:cNvPr id="8" name="Freeform 8"/>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solidFill>
              <a:srgbClr val="FFFFFF">
                <a:alpha val="53725"/>
              </a:srgbClr>
            </a:solidFill>
          </p:spPr>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0" name="Group 10"/>
          <p:cNvGrpSpPr/>
          <p:nvPr/>
        </p:nvGrpSpPr>
        <p:grpSpPr>
          <a:xfrm rot="-6249724">
            <a:off x="16424745" y="3272397"/>
            <a:ext cx="2382771" cy="14029206"/>
            <a:chOff x="0" y="0"/>
            <a:chExt cx="627561" cy="3694935"/>
          </a:xfrm>
        </p:grpSpPr>
        <p:sp>
          <p:nvSpPr>
            <p:cNvPr id="11" name="Freeform 11"/>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solidFill>
              <a:srgbClr val="FFFFFF">
                <a:alpha val="53725"/>
              </a:srgbClr>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3" name="TextBox 3"/>
          <p:cNvSpPr txBox="1"/>
          <p:nvPr/>
        </p:nvSpPr>
        <p:spPr>
          <a:xfrm>
            <a:off x="3754040" y="3878492"/>
            <a:ext cx="13868942" cy="616194"/>
          </a:xfrm>
          <a:prstGeom prst="rect">
            <a:avLst/>
          </a:prstGeom>
        </p:spPr>
        <p:txBody>
          <a:bodyPr wrap="square" lIns="0" tIns="0" rIns="0" bIns="0" rtlCol="0" anchor="t">
            <a:spAutoFit/>
          </a:bodyPr>
          <a:lstStyle/>
          <a:p>
            <a:pPr marL="294703" lvl="1" algn="l">
              <a:lnSpc>
                <a:spcPts val="4176"/>
              </a:lnSpc>
            </a:pPr>
            <a:r>
              <a:rPr lang="en-US" altLang="zh-TW" sz="6400" b="1" u="none" spc="109" dirty="0">
                <a:solidFill>
                  <a:schemeClr val="bg1"/>
                </a:solidFill>
                <a:latin typeface="+mj-lt"/>
                <a:ea typeface="微軟正黑體" panose="020B0604030504040204" pitchFamily="34" charset="-120"/>
              </a:rPr>
              <a:t>GARCH</a:t>
            </a:r>
            <a:r>
              <a:rPr lang="zh-TW" altLang="en-US" sz="6400" b="1" u="none" spc="109" dirty="0">
                <a:solidFill>
                  <a:schemeClr val="bg1"/>
                </a:solidFill>
                <a:latin typeface="+mj-lt"/>
                <a:ea typeface="微軟正黑體" panose="020B0604030504040204" pitchFamily="34" charset="-120"/>
              </a:rPr>
              <a:t> 模型</a:t>
            </a:r>
            <a:r>
              <a:rPr lang="zh-TW" altLang="en-US" sz="6400" b="1" spc="109" dirty="0">
                <a:solidFill>
                  <a:schemeClr val="bg1"/>
                </a:solidFill>
                <a:latin typeface="+mj-lt"/>
                <a:ea typeface="微軟正黑體" panose="020B0604030504040204" pitchFamily="34" charset="-120"/>
              </a:rPr>
              <a:t>於 </a:t>
            </a:r>
            <a:r>
              <a:rPr lang="en-US" altLang="zh-TW" sz="6400" b="1" spc="109" dirty="0">
                <a:solidFill>
                  <a:schemeClr val="bg1"/>
                </a:solidFill>
                <a:latin typeface="+mj-lt"/>
                <a:ea typeface="微軟正黑體" panose="020B0604030504040204" pitchFamily="34" charset="-120"/>
              </a:rPr>
              <a:t>VIX</a:t>
            </a:r>
            <a:r>
              <a:rPr lang="zh-TW" altLang="en-US" sz="6400" b="1" spc="109" dirty="0">
                <a:solidFill>
                  <a:schemeClr val="bg1"/>
                </a:solidFill>
                <a:latin typeface="+mj-lt"/>
                <a:ea typeface="微軟正黑體" panose="020B0604030504040204" pitchFamily="34" charset="-120"/>
              </a:rPr>
              <a:t> 期貨投資策略應用</a:t>
            </a:r>
            <a:endParaRPr lang="en-US" sz="6400" b="1" u="none" spc="109" dirty="0">
              <a:solidFill>
                <a:schemeClr val="bg1"/>
              </a:solidFill>
              <a:latin typeface="+mj-lt"/>
            </a:endParaRPr>
          </a:p>
        </p:txBody>
      </p:sp>
      <p:sp>
        <p:nvSpPr>
          <p:cNvPr id="14" name="文字方塊 13"/>
          <p:cNvSpPr txBox="1"/>
          <p:nvPr/>
        </p:nvSpPr>
        <p:spPr>
          <a:xfrm>
            <a:off x="5117268" y="5501771"/>
            <a:ext cx="7019898" cy="3539430"/>
          </a:xfrm>
          <a:prstGeom prst="rect">
            <a:avLst/>
          </a:prstGeom>
          <a:noFill/>
        </p:spPr>
        <p:txBody>
          <a:bodyPr wrap="square" rtlCol="0">
            <a:spAutoFit/>
          </a:bodyPr>
          <a:lstStyle/>
          <a:p>
            <a:pPr>
              <a:lnSpc>
                <a:spcPct val="150000"/>
              </a:lnSpc>
            </a:pPr>
            <a:r>
              <a:rPr lang="zh-TW" altLang="en-US" sz="3200" dirty="0">
                <a:solidFill>
                  <a:schemeClr val="bg1"/>
                </a:solidFill>
                <a:latin typeface="微軟正黑體" panose="020B0604030504040204" pitchFamily="34" charset="-120"/>
                <a:ea typeface="微軟正黑體" panose="020B0604030504040204" pitchFamily="34" charset="-120"/>
              </a:rPr>
              <a:t>組員：</a:t>
            </a:r>
            <a:endParaRPr lang="en-US" altLang="zh-TW" sz="3200" dirty="0">
              <a:solidFill>
                <a:schemeClr val="bg1"/>
              </a:solidFill>
              <a:latin typeface="微軟正黑體" panose="020B0604030504040204" pitchFamily="34" charset="-120"/>
              <a:ea typeface="微軟正黑體" panose="020B0604030504040204" pitchFamily="34" charset="-120"/>
            </a:endParaRPr>
          </a:p>
          <a:p>
            <a:pPr lvl="2">
              <a:lnSpc>
                <a:spcPct val="150000"/>
              </a:lnSpc>
            </a:pPr>
            <a:r>
              <a:rPr lang="en-US" altLang="zh-TW" sz="3200" dirty="0">
                <a:solidFill>
                  <a:schemeClr val="bg1"/>
                </a:solidFill>
                <a:ea typeface="微軟正黑體" panose="020B0604030504040204" pitchFamily="34" charset="-120"/>
              </a:rPr>
              <a:t>107071027</a:t>
            </a:r>
            <a:r>
              <a:rPr lang="zh-TW" altLang="en-US" sz="3200" dirty="0">
                <a:solidFill>
                  <a:schemeClr val="bg1"/>
                </a:solidFill>
                <a:ea typeface="微軟正黑體" panose="020B0604030504040204" pitchFamily="34" charset="-120"/>
              </a:rPr>
              <a:t>  陳奕潔</a:t>
            </a:r>
            <a:endParaRPr lang="en-US" altLang="zh-TW" sz="3200" dirty="0">
              <a:solidFill>
                <a:schemeClr val="bg1"/>
              </a:solidFill>
              <a:ea typeface="微軟正黑體" panose="020B0604030504040204" pitchFamily="34" charset="-120"/>
            </a:endParaRPr>
          </a:p>
          <a:p>
            <a:pPr lvl="2">
              <a:lnSpc>
                <a:spcPct val="150000"/>
              </a:lnSpc>
            </a:pPr>
            <a:r>
              <a:rPr lang="en-US" altLang="zh-TW" sz="3200" dirty="0">
                <a:solidFill>
                  <a:schemeClr val="bg1"/>
                </a:solidFill>
                <a:ea typeface="微軟正黑體" panose="020B0604030504040204" pitchFamily="34" charset="-120"/>
              </a:rPr>
              <a:t>107071047</a:t>
            </a:r>
            <a:r>
              <a:rPr lang="zh-TW" altLang="en-US" sz="3200" dirty="0">
                <a:solidFill>
                  <a:schemeClr val="bg1"/>
                </a:solidFill>
                <a:ea typeface="微軟正黑體" panose="020B0604030504040204" pitchFamily="34" charset="-120"/>
              </a:rPr>
              <a:t>  呂嘉芸</a:t>
            </a:r>
            <a:endParaRPr lang="en-US" altLang="zh-TW" sz="3200" dirty="0">
              <a:solidFill>
                <a:schemeClr val="bg1"/>
              </a:solidFill>
              <a:ea typeface="微軟正黑體" panose="020B0604030504040204" pitchFamily="34" charset="-120"/>
            </a:endParaRPr>
          </a:p>
          <a:p>
            <a:pPr lvl="2">
              <a:lnSpc>
                <a:spcPct val="150000"/>
              </a:lnSpc>
            </a:pPr>
            <a:r>
              <a:rPr lang="en-US" altLang="zh-TW" sz="3200" dirty="0">
                <a:solidFill>
                  <a:schemeClr val="bg1"/>
                </a:solidFill>
                <a:ea typeface="微軟正黑體" panose="020B0604030504040204" pitchFamily="34" charset="-120"/>
              </a:rPr>
              <a:t>107071073  </a:t>
            </a:r>
            <a:r>
              <a:rPr lang="zh-TW" altLang="en-US" sz="3200" dirty="0">
                <a:solidFill>
                  <a:schemeClr val="bg1"/>
                </a:solidFill>
                <a:ea typeface="微軟正黑體" panose="020B0604030504040204" pitchFamily="34" charset="-120"/>
              </a:rPr>
              <a:t>林雅琪</a:t>
            </a:r>
            <a:endParaRPr lang="en-US" altLang="zh-TW" sz="3200" dirty="0">
              <a:solidFill>
                <a:schemeClr val="bg1"/>
              </a:solidFill>
              <a:ea typeface="微軟正黑體" panose="020B0604030504040204" pitchFamily="34" charset="-120"/>
            </a:endParaRPr>
          </a:p>
          <a:p>
            <a:endParaRPr lang="zh-TW" altLang="en-US" sz="3200" dirty="0">
              <a:ea typeface="微軟正黑體" panose="020B0604030504040204" pitchFamily="34" charset="-120"/>
            </a:endParaRPr>
          </a:p>
        </p:txBody>
      </p:sp>
    </p:spTree>
    <p:extLst>
      <p:ext uri="{BB962C8B-B14F-4D97-AF65-F5344CB8AC3E}">
        <p14:creationId xmlns:p14="http://schemas.microsoft.com/office/powerpoint/2010/main" val="6220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grpSp>
        <p:nvGrpSpPr>
          <p:cNvPr id="2" name="Group 2"/>
          <p:cNvGrpSpPr/>
          <p:nvPr/>
        </p:nvGrpSpPr>
        <p:grpSpPr>
          <a:xfrm rot="-4857676">
            <a:off x="12174963" y="-7158120"/>
            <a:ext cx="2382771" cy="14029206"/>
            <a:chOff x="0" y="0"/>
            <a:chExt cx="627561" cy="3694935"/>
          </a:xfrm>
        </p:grpSpPr>
        <p:sp>
          <p:nvSpPr>
            <p:cNvPr id="3" name="Freeform 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solidFill>
              <a:srgbClr val="525E64">
                <a:alpha val="53725"/>
              </a:srgbClr>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5" name="Group 5"/>
          <p:cNvGrpSpPr/>
          <p:nvPr/>
        </p:nvGrpSpPr>
        <p:grpSpPr>
          <a:xfrm rot="-2287905">
            <a:off x="16788752" y="-2256091"/>
            <a:ext cx="2382771" cy="6569581"/>
            <a:chOff x="0" y="0"/>
            <a:chExt cx="627561" cy="1730260"/>
          </a:xfrm>
        </p:grpSpPr>
        <p:sp>
          <p:nvSpPr>
            <p:cNvPr id="6" name="Freeform 6"/>
            <p:cNvSpPr/>
            <p:nvPr/>
          </p:nvSpPr>
          <p:spPr>
            <a:xfrm>
              <a:off x="0" y="0"/>
              <a:ext cx="627561" cy="1730260"/>
            </a:xfrm>
            <a:custGeom>
              <a:avLst/>
              <a:gdLst/>
              <a:ahLst/>
              <a:cxnLst/>
              <a:rect l="l" t="t" r="r" b="b"/>
              <a:pathLst>
                <a:path w="627561" h="1730260">
                  <a:moveTo>
                    <a:pt x="0" y="0"/>
                  </a:moveTo>
                  <a:lnTo>
                    <a:pt x="627561" y="0"/>
                  </a:lnTo>
                  <a:lnTo>
                    <a:pt x="627561" y="1730260"/>
                  </a:lnTo>
                  <a:lnTo>
                    <a:pt x="0" y="1730260"/>
                  </a:lnTo>
                  <a:close/>
                </a:path>
              </a:pathLst>
            </a:custGeom>
            <a:solidFill>
              <a:srgbClr val="525E64">
                <a:alpha val="53725"/>
              </a:srgbClr>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8" name="Group 8"/>
          <p:cNvGrpSpPr/>
          <p:nvPr/>
        </p:nvGrpSpPr>
        <p:grpSpPr>
          <a:xfrm>
            <a:off x="-4539225" y="-1126724"/>
            <a:ext cx="9195179" cy="15602121"/>
            <a:chOff x="-104814" y="-47625"/>
            <a:chExt cx="816014" cy="1384590"/>
          </a:xfrm>
        </p:grpSpPr>
        <p:sp>
          <p:nvSpPr>
            <p:cNvPr id="9" name="Freeform 9"/>
            <p:cNvSpPr/>
            <p:nvPr/>
          </p:nvSpPr>
          <p:spPr>
            <a:xfrm>
              <a:off x="-104814" y="220451"/>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53725"/>
              </a:srgbClr>
            </a:solidFill>
          </p:spPr>
        </p:sp>
        <p:sp>
          <p:nvSpPr>
            <p:cNvPr id="10" name="TextBox 1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1" name="TextBox 2"/>
          <p:cNvSpPr txBox="1"/>
          <p:nvPr/>
        </p:nvSpPr>
        <p:spPr>
          <a:xfrm>
            <a:off x="1774580" y="1132515"/>
            <a:ext cx="14215442" cy="946028"/>
          </a:xfrm>
          <a:prstGeom prst="rect">
            <a:avLst/>
          </a:prstGeom>
        </p:spPr>
        <p:txBody>
          <a:bodyPr lIns="0" tIns="0" rIns="0" bIns="0" rtlCol="0" anchor="t">
            <a:spAutoFit/>
          </a:bodyPr>
          <a:lstStyle/>
          <a:p>
            <a:pPr algn="ctr">
              <a:lnSpc>
                <a:spcPts val="8313"/>
              </a:lnSpc>
              <a:spcBef>
                <a:spcPct val="0"/>
              </a:spcBef>
            </a:pPr>
            <a:r>
              <a:rPr lang="zh-TW" altLang="en-US" sz="5000" b="1" u="none" spc="329" dirty="0">
                <a:solidFill>
                  <a:srgbClr val="000000"/>
                </a:solidFill>
                <a:latin typeface="Montserrat Classic Bold"/>
                <a:ea typeface="微軟正黑體" panose="020B0604030504040204" pitchFamily="34" charset="-120"/>
              </a:rPr>
              <a:t>模型介紹</a:t>
            </a:r>
            <a:r>
              <a:rPr lang="en-US" altLang="zh-TW" sz="5000" b="1" u="none" spc="329" dirty="0">
                <a:solidFill>
                  <a:srgbClr val="000000"/>
                </a:solidFill>
                <a:latin typeface="Montserrat Classic Bold"/>
                <a:ea typeface="微軟正黑體" panose="020B0604030504040204" pitchFamily="34" charset="-120"/>
              </a:rPr>
              <a:t>-</a:t>
            </a:r>
            <a:r>
              <a:rPr lang="en-US" altLang="zh-TW" sz="5000" b="1" u="none" spc="108" dirty="0">
                <a:latin typeface="Montserrat"/>
                <a:ea typeface="微軟正黑體" panose="020B0604030504040204" pitchFamily="34" charset="-120"/>
              </a:rPr>
              <a:t> EGARCH(1,1)</a:t>
            </a:r>
            <a:endParaRPr lang="zh-TW" altLang="en-US" sz="5000" b="1" u="none" spc="329" dirty="0">
              <a:solidFill>
                <a:srgbClr val="000000"/>
              </a:solidFill>
              <a:latin typeface="Montserrat Classic Bold"/>
              <a:ea typeface="微軟正黑體" panose="020B0604030504040204" pitchFamily="34" charset="-120"/>
            </a:endParaRPr>
          </a:p>
        </p:txBody>
      </p:sp>
      <p:sp>
        <p:nvSpPr>
          <p:cNvPr id="12" name="TextBox 6"/>
          <p:cNvSpPr txBox="1"/>
          <p:nvPr/>
        </p:nvSpPr>
        <p:spPr>
          <a:xfrm>
            <a:off x="1229982" y="2887350"/>
            <a:ext cx="14760040" cy="487313"/>
          </a:xfrm>
          <a:prstGeom prst="rect">
            <a:avLst/>
          </a:prstGeom>
        </p:spPr>
        <p:txBody>
          <a:bodyPr wrap="square" lIns="0" tIns="0" rIns="0" bIns="0" rtlCol="0" anchor="t">
            <a:spAutoFit/>
          </a:bodyPr>
          <a:lstStyle/>
          <a:p>
            <a:pPr marL="582930" lvl="1" indent="-291465" algn="l">
              <a:lnSpc>
                <a:spcPts val="3779"/>
              </a:lnSpc>
              <a:spcBef>
                <a:spcPct val="0"/>
              </a:spcBef>
              <a:buFont typeface="Arial"/>
              <a:buChar char="•"/>
            </a:pPr>
            <a:r>
              <a:rPr lang="zh-TW" altLang="en-US" sz="4000" u="none" spc="108" dirty="0">
                <a:latin typeface="Montserrat"/>
                <a:ea typeface="微軟正黑體" panose="020B0604030504040204" pitchFamily="34" charset="-120"/>
              </a:rPr>
              <a:t>假設市場前期訊息對波動度影響呈指數倍增</a:t>
            </a:r>
            <a:endParaRPr lang="en-US" sz="2700" u="none" spc="108" dirty="0">
              <a:solidFill>
                <a:srgbClr val="FFFFFF"/>
              </a:solidFill>
              <a:latin typeface="Montserrat"/>
            </a:endParaRPr>
          </a:p>
        </p:txBody>
      </p:sp>
      <p:pic>
        <p:nvPicPr>
          <p:cNvPr id="13" name="圖片 12"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199" y="4126929"/>
            <a:ext cx="12202622" cy="3932519"/>
          </a:xfrm>
          <a:prstGeom prst="rect">
            <a:avLst/>
          </a:prstGeom>
        </p:spPr>
      </p:pic>
      <p:cxnSp>
        <p:nvCxnSpPr>
          <p:cNvPr id="15" name="直線單箭頭接點 14"/>
          <p:cNvCxnSpPr/>
          <p:nvPr/>
        </p:nvCxnSpPr>
        <p:spPr>
          <a:xfrm flipV="1">
            <a:off x="3630862" y="7705629"/>
            <a:ext cx="525647" cy="707637"/>
          </a:xfrm>
          <a:prstGeom prst="straightConnector1">
            <a:avLst/>
          </a:prstGeom>
          <a:ln w="7620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6" name="文字方塊 15"/>
          <p:cNvSpPr txBox="1"/>
          <p:nvPr/>
        </p:nvSpPr>
        <p:spPr>
          <a:xfrm>
            <a:off x="7010400" y="8059447"/>
            <a:ext cx="5943600" cy="523220"/>
          </a:xfrm>
          <a:prstGeom prst="rect">
            <a:avLst/>
          </a:prstGeom>
          <a:noFill/>
        </p:spPr>
        <p:txBody>
          <a:bodyPr wrap="square" rtlCol="0">
            <a:spAutoFit/>
          </a:bodyPr>
          <a:lstStyle/>
          <a:p>
            <a:r>
              <a:rPr lang="zh-TW" altLang="en-US" sz="2800" dirty="0">
                <a:ea typeface="微軟正黑體" panose="020B0604030504040204" pitchFamily="34" charset="-120"/>
              </a:rPr>
              <a:t>強調負報酬影響比正報酬影響還要大</a:t>
            </a:r>
          </a:p>
        </p:txBody>
      </p:sp>
      <p:sp>
        <p:nvSpPr>
          <p:cNvPr id="18" name="文字方塊 17"/>
          <p:cNvSpPr txBox="1"/>
          <p:nvPr/>
        </p:nvSpPr>
        <p:spPr>
          <a:xfrm>
            <a:off x="1660652" y="8413266"/>
            <a:ext cx="3940420" cy="954107"/>
          </a:xfrm>
          <a:prstGeom prst="rect">
            <a:avLst/>
          </a:prstGeom>
          <a:noFill/>
        </p:spPr>
        <p:txBody>
          <a:bodyPr wrap="square" rtlCol="0">
            <a:spAutoFit/>
          </a:bodyPr>
          <a:lstStyle/>
          <a:p>
            <a:r>
              <a:rPr lang="zh-TW" altLang="en-US" sz="2800" dirty="0">
                <a:ea typeface="微軟正黑體" panose="020B0604030504040204" pitchFamily="34" charset="-120"/>
              </a:rPr>
              <a:t>取自然對數，</a:t>
            </a:r>
            <a:endParaRPr lang="en-US" altLang="zh-TW" sz="2800" dirty="0">
              <a:ea typeface="微軟正黑體" panose="020B0604030504040204" pitchFamily="34" charset="-120"/>
            </a:endParaRPr>
          </a:p>
          <a:p>
            <a:r>
              <a:rPr lang="zh-TW" altLang="en-US" sz="2800" dirty="0">
                <a:ea typeface="微軟正黑體" panose="020B0604030504040204" pitchFamily="34" charset="-120"/>
              </a:rPr>
              <a:t>使之不會產生負波動度</a:t>
            </a:r>
          </a:p>
        </p:txBody>
      </p:sp>
      <p:cxnSp>
        <p:nvCxnSpPr>
          <p:cNvPr id="21" name="直線接點 20"/>
          <p:cNvCxnSpPr/>
          <p:nvPr/>
        </p:nvCxnSpPr>
        <p:spPr>
          <a:xfrm>
            <a:off x="7879292" y="7886700"/>
            <a:ext cx="3810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Group 15">
            <a:extLst>
              <a:ext uri="{FF2B5EF4-FFF2-40B4-BE49-F238E27FC236}">
                <a16:creationId xmlns:a16="http://schemas.microsoft.com/office/drawing/2014/main" id="{7AC17D07-DD4A-A213-8DD8-548501E68D04}"/>
              </a:ext>
            </a:extLst>
          </p:cNvPr>
          <p:cNvGrpSpPr/>
          <p:nvPr/>
        </p:nvGrpSpPr>
        <p:grpSpPr>
          <a:xfrm rot="-5400000">
            <a:off x="848998" y="-1639347"/>
            <a:ext cx="1309434" cy="4237785"/>
            <a:chOff x="0" y="0"/>
            <a:chExt cx="334885" cy="1290812"/>
          </a:xfrm>
        </p:grpSpPr>
        <p:sp>
          <p:nvSpPr>
            <p:cNvPr id="20" name="Freeform 16">
              <a:extLst>
                <a:ext uri="{FF2B5EF4-FFF2-40B4-BE49-F238E27FC236}">
                  <a16:creationId xmlns:a16="http://schemas.microsoft.com/office/drawing/2014/main" id="{3053FFF7-A504-8BC9-FE99-3167C7368340}"/>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22" name="TextBox 17">
              <a:extLst>
                <a:ext uri="{FF2B5EF4-FFF2-40B4-BE49-F238E27FC236}">
                  <a16:creationId xmlns:a16="http://schemas.microsoft.com/office/drawing/2014/main" id="{FD39326F-26E6-8786-C387-A8521720BF89}"/>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23" name="文字方塊 22">
            <a:extLst>
              <a:ext uri="{FF2B5EF4-FFF2-40B4-BE49-F238E27FC236}">
                <a16:creationId xmlns:a16="http://schemas.microsoft.com/office/drawing/2014/main" id="{0BDFB0B0-2A80-5BCD-E8F6-97C71EB4010E}"/>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rot="-5880295">
            <a:off x="11734668" y="4534139"/>
            <a:ext cx="6716276" cy="12581332"/>
            <a:chOff x="0" y="0"/>
            <a:chExt cx="596027" cy="1116514"/>
          </a:xfrm>
        </p:grpSpPr>
        <p:sp>
          <p:nvSpPr>
            <p:cNvPr id="9" name="Freeform 9"/>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83922"/>
              </a:srgbClr>
            </a:solidFill>
          </p:spPr>
        </p:sp>
        <p:sp>
          <p:nvSpPr>
            <p:cNvPr id="10" name="TextBox 1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1" name="Group 11"/>
          <p:cNvGrpSpPr/>
          <p:nvPr/>
        </p:nvGrpSpPr>
        <p:grpSpPr>
          <a:xfrm rot="-1112650">
            <a:off x="16382893" y="-3255651"/>
            <a:ext cx="3810215" cy="14029206"/>
            <a:chOff x="0" y="0"/>
            <a:chExt cx="1003513" cy="3694935"/>
          </a:xfrm>
        </p:grpSpPr>
        <p:sp>
          <p:nvSpPr>
            <p:cNvPr id="12" name="Freeform 12"/>
            <p:cNvSpPr/>
            <p:nvPr/>
          </p:nvSpPr>
          <p:spPr>
            <a:xfrm>
              <a:off x="0" y="0"/>
              <a:ext cx="1003513" cy="3694935"/>
            </a:xfrm>
            <a:custGeom>
              <a:avLst/>
              <a:gdLst/>
              <a:ahLst/>
              <a:cxnLst/>
              <a:rect l="l" t="t" r="r" b="b"/>
              <a:pathLst>
                <a:path w="1003513" h="3694935">
                  <a:moveTo>
                    <a:pt x="0" y="0"/>
                  </a:moveTo>
                  <a:lnTo>
                    <a:pt x="1003513" y="0"/>
                  </a:lnTo>
                  <a:lnTo>
                    <a:pt x="1003513" y="3694935"/>
                  </a:lnTo>
                  <a:lnTo>
                    <a:pt x="0" y="3694935"/>
                  </a:lnTo>
                  <a:close/>
                </a:path>
              </a:pathLst>
            </a:custGeom>
            <a:solidFill>
              <a:srgbClr val="525E64">
                <a:alpha val="26667"/>
              </a:srgbClr>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4" name="Group 14"/>
          <p:cNvGrpSpPr/>
          <p:nvPr/>
        </p:nvGrpSpPr>
        <p:grpSpPr>
          <a:xfrm rot="-1112650">
            <a:off x="-3005370" y="-3910457"/>
            <a:ext cx="31176725" cy="16676166"/>
            <a:chOff x="-1622436" y="-695825"/>
            <a:chExt cx="2435236" cy="3694935"/>
          </a:xfrm>
        </p:grpSpPr>
        <p:sp>
          <p:nvSpPr>
            <p:cNvPr id="15" name="Freeform 15"/>
            <p:cNvSpPr/>
            <p:nvPr/>
          </p:nvSpPr>
          <p:spPr>
            <a:xfrm>
              <a:off x="-1622436" y="-695825"/>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7" name="TextBox 2"/>
          <p:cNvSpPr txBox="1"/>
          <p:nvPr/>
        </p:nvSpPr>
        <p:spPr>
          <a:xfrm>
            <a:off x="1774580" y="1132515"/>
            <a:ext cx="14215442" cy="946028"/>
          </a:xfrm>
          <a:prstGeom prst="rect">
            <a:avLst/>
          </a:prstGeom>
        </p:spPr>
        <p:txBody>
          <a:bodyPr lIns="0" tIns="0" rIns="0" bIns="0" rtlCol="0" anchor="t">
            <a:spAutoFit/>
          </a:bodyPr>
          <a:lstStyle/>
          <a:p>
            <a:pPr algn="ctr">
              <a:lnSpc>
                <a:spcPts val="8313"/>
              </a:lnSpc>
              <a:spcBef>
                <a:spcPct val="0"/>
              </a:spcBef>
            </a:pPr>
            <a:r>
              <a:rPr lang="zh-TW" altLang="en-US" sz="5000" b="1" u="none" spc="329" dirty="0">
                <a:solidFill>
                  <a:srgbClr val="000000"/>
                </a:solidFill>
                <a:latin typeface="Montserrat Classic Bold"/>
                <a:ea typeface="微軟正黑體" panose="020B0604030504040204" pitchFamily="34" charset="-120"/>
              </a:rPr>
              <a:t>模型介紹</a:t>
            </a:r>
            <a:r>
              <a:rPr lang="en-US" altLang="zh-TW" sz="5000" b="1" u="none" spc="329" dirty="0">
                <a:solidFill>
                  <a:srgbClr val="000000"/>
                </a:solidFill>
                <a:latin typeface="Montserrat Classic Bold"/>
                <a:ea typeface="微軟正黑體" panose="020B0604030504040204" pitchFamily="34" charset="-120"/>
              </a:rPr>
              <a:t>-</a:t>
            </a:r>
            <a:r>
              <a:rPr lang="en-US" altLang="zh-TW" sz="5000" b="1" u="none" spc="108" dirty="0">
                <a:latin typeface="Montserrat"/>
                <a:ea typeface="微軟正黑體" panose="020B0604030504040204" pitchFamily="34" charset="-120"/>
              </a:rPr>
              <a:t> GJR(1,1)</a:t>
            </a:r>
            <a:endParaRPr lang="en-US" altLang="zh-TW" sz="5000" b="1" u="none" spc="329" dirty="0">
              <a:solidFill>
                <a:srgbClr val="000000"/>
              </a:solidFill>
              <a:latin typeface="Montserrat Classic Bold"/>
              <a:ea typeface="微軟正黑體" panose="020B0604030504040204" pitchFamily="34" charset="-120"/>
            </a:endParaRPr>
          </a:p>
        </p:txBody>
      </p:sp>
      <p:sp>
        <p:nvSpPr>
          <p:cNvPr id="18" name="TextBox 6"/>
          <p:cNvSpPr txBox="1"/>
          <p:nvPr/>
        </p:nvSpPr>
        <p:spPr>
          <a:xfrm>
            <a:off x="1219200" y="2662947"/>
            <a:ext cx="16296018" cy="1741759"/>
          </a:xfrm>
          <a:prstGeom prst="rect">
            <a:avLst/>
          </a:prstGeom>
        </p:spPr>
        <p:txBody>
          <a:bodyPr wrap="square" lIns="0" tIns="0" rIns="0" bIns="0" rtlCol="0" anchor="t">
            <a:spAutoFit/>
          </a:bodyPr>
          <a:lstStyle/>
          <a:p>
            <a:pPr marL="748665" lvl="1" indent="-457200">
              <a:lnSpc>
                <a:spcPct val="150000"/>
              </a:lnSpc>
              <a:spcBef>
                <a:spcPct val="0"/>
              </a:spcBef>
              <a:buFont typeface="Arial" panose="020B0604020202020204" pitchFamily="34" charset="0"/>
              <a:buChar char="•"/>
            </a:pPr>
            <a:r>
              <a:rPr lang="zh-TW" altLang="en-US" sz="4000" spc="108" dirty="0">
                <a:latin typeface="Montserrat"/>
                <a:ea typeface="微軟正黑體" panose="020B0604030504040204" pitchFamily="34" charset="-120"/>
              </a:rPr>
              <a:t>將前期市場訊息分成正負兩向同時放入模型中，藉由係數的不同判定是否具有不對稱效果。 </a:t>
            </a:r>
            <a:endParaRPr lang="en-US" sz="4000" spc="108" dirty="0">
              <a:latin typeface="Montserrat"/>
            </a:endParaRPr>
          </a:p>
        </p:txBody>
      </p:sp>
      <p:pic>
        <p:nvPicPr>
          <p:cNvPr id="19" name="圖片 18"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477" y="4649563"/>
            <a:ext cx="11770645" cy="3999905"/>
          </a:xfrm>
          <a:prstGeom prst="rect">
            <a:avLst/>
          </a:prstGeom>
        </p:spPr>
      </p:pic>
      <p:cxnSp>
        <p:nvCxnSpPr>
          <p:cNvPr id="21" name="直線接點 20"/>
          <p:cNvCxnSpPr/>
          <p:nvPr/>
        </p:nvCxnSpPr>
        <p:spPr>
          <a:xfrm>
            <a:off x="9067799" y="8496300"/>
            <a:ext cx="304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184230" y="8704669"/>
            <a:ext cx="6276077" cy="523220"/>
          </a:xfrm>
          <a:prstGeom prst="rect">
            <a:avLst/>
          </a:prstGeom>
        </p:spPr>
        <p:txBody>
          <a:bodyPr wrap="none">
            <a:spAutoFit/>
          </a:bodyPr>
          <a:lstStyle/>
          <a:p>
            <a:r>
              <a:rPr lang="zh-TW" altLang="en-US" sz="2800" dirty="0">
                <a:ea typeface="微軟正黑體" panose="020B0604030504040204" pitchFamily="34" charset="-120"/>
              </a:rPr>
              <a:t>市場訊息變動為 </a:t>
            </a:r>
            <a:r>
              <a:rPr lang="en-US" altLang="zh-TW" sz="2800" dirty="0">
                <a:ea typeface="微軟正黑體" panose="020B0604030504040204" pitchFamily="34" charset="-120"/>
              </a:rPr>
              <a:t>0 </a:t>
            </a:r>
            <a:r>
              <a:rPr lang="zh-TW" altLang="en-US" sz="2800" dirty="0">
                <a:ea typeface="微軟正黑體" panose="020B0604030504040204" pitchFamily="34" charset="-120"/>
              </a:rPr>
              <a:t>時會使參數大幅跳動</a:t>
            </a:r>
          </a:p>
        </p:txBody>
      </p:sp>
      <p:grpSp>
        <p:nvGrpSpPr>
          <p:cNvPr id="26" name="Group 15">
            <a:extLst>
              <a:ext uri="{FF2B5EF4-FFF2-40B4-BE49-F238E27FC236}">
                <a16:creationId xmlns:a16="http://schemas.microsoft.com/office/drawing/2014/main" id="{B1685F88-7BD8-F3C7-FC17-1E00188A7357}"/>
              </a:ext>
            </a:extLst>
          </p:cNvPr>
          <p:cNvGrpSpPr/>
          <p:nvPr/>
        </p:nvGrpSpPr>
        <p:grpSpPr>
          <a:xfrm rot="-5400000">
            <a:off x="848997" y="-1639347"/>
            <a:ext cx="1309434" cy="4237785"/>
            <a:chOff x="0" y="0"/>
            <a:chExt cx="334885" cy="1290812"/>
          </a:xfrm>
        </p:grpSpPr>
        <p:sp>
          <p:nvSpPr>
            <p:cNvPr id="27" name="Freeform 16">
              <a:extLst>
                <a:ext uri="{FF2B5EF4-FFF2-40B4-BE49-F238E27FC236}">
                  <a16:creationId xmlns:a16="http://schemas.microsoft.com/office/drawing/2014/main" id="{F6AB9808-3F36-4B3F-AACF-9360349C1B1D}"/>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28" name="TextBox 17">
              <a:extLst>
                <a:ext uri="{FF2B5EF4-FFF2-40B4-BE49-F238E27FC236}">
                  <a16:creationId xmlns:a16="http://schemas.microsoft.com/office/drawing/2014/main" id="{9DD65A44-41DC-FC4B-FCE6-CAC5BB5449DC}"/>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29" name="文字方塊 28">
            <a:extLst>
              <a:ext uri="{FF2B5EF4-FFF2-40B4-BE49-F238E27FC236}">
                <a16:creationId xmlns:a16="http://schemas.microsoft.com/office/drawing/2014/main" id="{6A8198A6-6E14-327E-382A-A8C1F97B104E}"/>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spTree>
    <p:extLst>
      <p:ext uri="{BB962C8B-B14F-4D97-AF65-F5344CB8AC3E}">
        <p14:creationId xmlns:p14="http://schemas.microsoft.com/office/powerpoint/2010/main" val="163556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14"/>
          <p:cNvGrpSpPr/>
          <p:nvPr/>
        </p:nvGrpSpPr>
        <p:grpSpPr>
          <a:xfrm rot="-1112650">
            <a:off x="-1449347" y="-4006112"/>
            <a:ext cx="37632204" cy="16676166"/>
            <a:chOff x="-2126678" y="-1105154"/>
            <a:chExt cx="2939478" cy="3694935"/>
          </a:xfrm>
        </p:grpSpPr>
        <p:sp>
          <p:nvSpPr>
            <p:cNvPr id="27"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sp>
          <p:nvSpPr>
            <p:cNvPr id="26"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grpSp>
      <p:grpSp>
        <p:nvGrpSpPr>
          <p:cNvPr id="12" name="Group 12"/>
          <p:cNvGrpSpPr/>
          <p:nvPr/>
        </p:nvGrpSpPr>
        <p:grpSpPr>
          <a:xfrm rot="16941971">
            <a:off x="-336418" y="-5640514"/>
            <a:ext cx="19026677" cy="19160410"/>
            <a:chOff x="0" y="0"/>
            <a:chExt cx="3824438" cy="4123852"/>
          </a:xfrm>
          <a:solidFill>
            <a:schemeClr val="bg1">
              <a:lumMod val="65000"/>
            </a:schemeClr>
          </a:solidFill>
        </p:grpSpPr>
        <p:sp>
          <p:nvSpPr>
            <p:cNvPr id="13" name="Freeform 1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grpFill/>
          </p:spPr>
        </p:sp>
        <p:sp>
          <p:nvSpPr>
            <p:cNvPr id="14" name="TextBox 14"/>
            <p:cNvSpPr txBox="1"/>
            <p:nvPr/>
          </p:nvSpPr>
          <p:spPr>
            <a:xfrm rot="968463">
              <a:off x="2772360" y="3158602"/>
              <a:ext cx="1052078" cy="965250"/>
            </a:xfrm>
            <a:prstGeom prst="rect">
              <a:avLst/>
            </a:prstGeom>
            <a:grpFill/>
          </p:spPr>
          <p:txBody>
            <a:bodyPr lIns="50800" tIns="50800" rIns="50800" bIns="50800" rtlCol="0" anchor="ctr"/>
            <a:lstStyle/>
            <a:p>
              <a:pPr algn="ctr">
                <a:lnSpc>
                  <a:spcPts val="3374"/>
                </a:lnSpc>
              </a:pPr>
              <a:endParaRPr/>
            </a:p>
          </p:txBody>
        </p:sp>
      </p:grpSp>
      <p:sp>
        <p:nvSpPr>
          <p:cNvPr id="20" name="TextBox 16"/>
          <p:cNvSpPr txBox="1"/>
          <p:nvPr/>
        </p:nvSpPr>
        <p:spPr>
          <a:xfrm rot="20487350">
            <a:off x="15962081" y="-4107707"/>
            <a:ext cx="10405744" cy="3883313"/>
          </a:xfrm>
          <a:prstGeom prst="rect">
            <a:avLst/>
          </a:prstGeom>
        </p:spPr>
        <p:txBody>
          <a:bodyPr lIns="50800" tIns="50800" rIns="50800" bIns="50800" rtlCol="0" anchor="ctr"/>
          <a:lstStyle/>
          <a:p>
            <a:pPr algn="ctr">
              <a:lnSpc>
                <a:spcPts val="3374"/>
              </a:lnSpc>
            </a:pPr>
            <a:endParaRPr/>
          </a:p>
        </p:txBody>
      </p:sp>
      <p:sp>
        <p:nvSpPr>
          <p:cNvPr id="21" name="TextBox 2"/>
          <p:cNvSpPr txBox="1"/>
          <p:nvPr/>
        </p:nvSpPr>
        <p:spPr>
          <a:xfrm>
            <a:off x="1774580" y="1132515"/>
            <a:ext cx="14215442" cy="946028"/>
          </a:xfrm>
          <a:prstGeom prst="rect">
            <a:avLst/>
          </a:prstGeom>
        </p:spPr>
        <p:txBody>
          <a:bodyPr lIns="0" tIns="0" rIns="0" bIns="0" rtlCol="0" anchor="t">
            <a:spAutoFit/>
          </a:bodyPr>
          <a:lstStyle/>
          <a:p>
            <a:pPr marL="0" lvl="0" indent="0" algn="ctr">
              <a:lnSpc>
                <a:spcPts val="8313"/>
              </a:lnSpc>
              <a:spcBef>
                <a:spcPct val="0"/>
              </a:spcBef>
            </a:pPr>
            <a:r>
              <a:rPr lang="zh-TW" altLang="en-US" sz="5000" b="1" spc="329" dirty="0">
                <a:solidFill>
                  <a:srgbClr val="000000"/>
                </a:solidFill>
                <a:latin typeface="Montserrat Classic Bold"/>
                <a:ea typeface="微軟正黑體" panose="020B0604030504040204" pitchFamily="34" charset="-120"/>
              </a:rPr>
              <a:t>模型估計方法</a:t>
            </a:r>
            <a:endParaRPr lang="en-US" sz="5000" b="1" spc="329" dirty="0">
              <a:solidFill>
                <a:srgbClr val="000000"/>
              </a:solidFill>
              <a:latin typeface="Montserrat Classic Bold"/>
            </a:endParaRPr>
          </a:p>
        </p:txBody>
      </p:sp>
      <p:sp>
        <p:nvSpPr>
          <p:cNvPr id="23" name="標題 1">
            <a:extLst>
              <a:ext uri="{FF2B5EF4-FFF2-40B4-BE49-F238E27FC236}">
                <a16:creationId xmlns:a16="http://schemas.microsoft.com/office/drawing/2014/main" id="{857A990C-F76E-6FA4-8E13-5F9D5C22D7F8}"/>
              </a:ext>
            </a:extLst>
          </p:cNvPr>
          <p:cNvSpPr>
            <a:spLocks noGrp="1"/>
          </p:cNvSpPr>
          <p:nvPr/>
        </p:nvSpPr>
        <p:spPr>
          <a:xfrm>
            <a:off x="1416772" y="2809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zh-TW" sz="4000" b="1" dirty="0">
                <a:ea typeface="微軟正黑體" panose="020B0604030504040204" pitchFamily="34" charset="-120"/>
              </a:rPr>
              <a:t>Moving Window</a:t>
            </a:r>
            <a:endParaRPr lang="zh-TW" altLang="en-US" sz="4000" b="1" dirty="0">
              <a:ea typeface="微軟正黑體" panose="020B0604030504040204" pitchFamily="34" charset="-120"/>
            </a:endParaRPr>
          </a:p>
        </p:txBody>
      </p:sp>
      <p:grpSp>
        <p:nvGrpSpPr>
          <p:cNvPr id="15" name="Group 15">
            <a:extLst>
              <a:ext uri="{FF2B5EF4-FFF2-40B4-BE49-F238E27FC236}">
                <a16:creationId xmlns:a16="http://schemas.microsoft.com/office/drawing/2014/main" id="{3BCA971D-6CA7-46E3-E735-3AF0FB286D78}"/>
              </a:ext>
            </a:extLst>
          </p:cNvPr>
          <p:cNvGrpSpPr/>
          <p:nvPr/>
        </p:nvGrpSpPr>
        <p:grpSpPr>
          <a:xfrm rot="-5400000">
            <a:off x="848997" y="-1639347"/>
            <a:ext cx="1309434" cy="4237785"/>
            <a:chOff x="0" y="0"/>
            <a:chExt cx="334885" cy="1290812"/>
          </a:xfrm>
        </p:grpSpPr>
        <p:sp>
          <p:nvSpPr>
            <p:cNvPr id="16" name="Freeform 16">
              <a:extLst>
                <a:ext uri="{FF2B5EF4-FFF2-40B4-BE49-F238E27FC236}">
                  <a16:creationId xmlns:a16="http://schemas.microsoft.com/office/drawing/2014/main" id="{E303F3FA-B614-ED81-C584-9D44563A73C2}"/>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17" name="TextBox 17">
              <a:extLst>
                <a:ext uri="{FF2B5EF4-FFF2-40B4-BE49-F238E27FC236}">
                  <a16:creationId xmlns:a16="http://schemas.microsoft.com/office/drawing/2014/main" id="{17F2AB5B-C28D-5CA4-8733-750CFA082484}"/>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8" name="文字方塊 17">
            <a:extLst>
              <a:ext uri="{FF2B5EF4-FFF2-40B4-BE49-F238E27FC236}">
                <a16:creationId xmlns:a16="http://schemas.microsoft.com/office/drawing/2014/main" id="{E749A8D4-0919-8DC5-E87E-8AE546C6F103}"/>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graphicFrame>
        <p:nvGraphicFramePr>
          <p:cNvPr id="19" name="表格 2">
            <a:extLst>
              <a:ext uri="{FF2B5EF4-FFF2-40B4-BE49-F238E27FC236}">
                <a16:creationId xmlns:a16="http://schemas.microsoft.com/office/drawing/2014/main" id="{30A1336F-8C59-839D-1F1C-3C7E1DE9E318}"/>
              </a:ext>
            </a:extLst>
          </p:cNvPr>
          <p:cNvGraphicFramePr>
            <a:graphicFrameLocks noGrp="1"/>
          </p:cNvGraphicFramePr>
          <p:nvPr>
            <p:extLst>
              <p:ext uri="{D42A27DB-BD31-4B8C-83A1-F6EECF244321}">
                <p14:modId xmlns:p14="http://schemas.microsoft.com/office/powerpoint/2010/main" val="3517163379"/>
              </p:ext>
            </p:extLst>
          </p:nvPr>
        </p:nvGraphicFramePr>
        <p:xfrm>
          <a:off x="3451189" y="4762500"/>
          <a:ext cx="8229600" cy="1432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659955966"/>
                    </a:ext>
                  </a:extLst>
                </a:gridCol>
                <a:gridCol w="1645920">
                  <a:extLst>
                    <a:ext uri="{9D8B030D-6E8A-4147-A177-3AD203B41FA5}">
                      <a16:colId xmlns:a16="http://schemas.microsoft.com/office/drawing/2014/main" val="671970874"/>
                    </a:ext>
                  </a:extLst>
                </a:gridCol>
                <a:gridCol w="1645920">
                  <a:extLst>
                    <a:ext uri="{9D8B030D-6E8A-4147-A177-3AD203B41FA5}">
                      <a16:colId xmlns:a16="http://schemas.microsoft.com/office/drawing/2014/main" val="1624176393"/>
                    </a:ext>
                  </a:extLst>
                </a:gridCol>
                <a:gridCol w="1645920">
                  <a:extLst>
                    <a:ext uri="{9D8B030D-6E8A-4147-A177-3AD203B41FA5}">
                      <a16:colId xmlns:a16="http://schemas.microsoft.com/office/drawing/2014/main" val="921620553"/>
                    </a:ext>
                  </a:extLst>
                </a:gridCol>
                <a:gridCol w="1645920">
                  <a:extLst>
                    <a:ext uri="{9D8B030D-6E8A-4147-A177-3AD203B41FA5}">
                      <a16:colId xmlns:a16="http://schemas.microsoft.com/office/drawing/2014/main" val="3344501312"/>
                    </a:ext>
                  </a:extLst>
                </a:gridCol>
              </a:tblGrid>
              <a:tr h="13255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1</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algn="ctr"/>
                      <a:r>
                        <a:rPr lang="en-US" altLang="zh-TW" sz="7000" dirty="0"/>
                        <a:t>2</a:t>
                      </a:r>
                      <a:endParaRPr lang="zh-TW" altLang="en-US" sz="7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3</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t+1</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p>
                      <a:endParaRPr lang="zh-TW" altLang="en-US" dirty="0"/>
                    </a:p>
                  </a:txBody>
                  <a:tcPr>
                    <a:solidFill>
                      <a:schemeClr val="accent1">
                        <a:lumMod val="75000"/>
                      </a:schemeClr>
                    </a:solidFill>
                  </a:tcPr>
                </a:tc>
                <a:extLst>
                  <a:ext uri="{0D108BD9-81ED-4DB2-BD59-A6C34878D82A}">
                    <a16:rowId xmlns:a16="http://schemas.microsoft.com/office/drawing/2014/main" val="2883803578"/>
                  </a:ext>
                </a:extLst>
              </a:tr>
            </a:tbl>
          </a:graphicData>
        </a:graphic>
      </p:graphicFrame>
      <p:graphicFrame>
        <p:nvGraphicFramePr>
          <p:cNvPr id="29" name="表格 2">
            <a:extLst>
              <a:ext uri="{FF2B5EF4-FFF2-40B4-BE49-F238E27FC236}">
                <a16:creationId xmlns:a16="http://schemas.microsoft.com/office/drawing/2014/main" id="{6E05AF93-EBF8-140B-92A2-EED4AB1C7DEB}"/>
              </a:ext>
            </a:extLst>
          </p:cNvPr>
          <p:cNvGraphicFramePr>
            <a:graphicFrameLocks noGrp="1"/>
          </p:cNvGraphicFramePr>
          <p:nvPr>
            <p:extLst>
              <p:ext uri="{D42A27DB-BD31-4B8C-83A1-F6EECF244321}">
                <p14:modId xmlns:p14="http://schemas.microsoft.com/office/powerpoint/2010/main" val="2655422765"/>
              </p:ext>
            </p:extLst>
          </p:nvPr>
        </p:nvGraphicFramePr>
        <p:xfrm>
          <a:off x="5051389" y="6347460"/>
          <a:ext cx="8229600" cy="1432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659955966"/>
                    </a:ext>
                  </a:extLst>
                </a:gridCol>
                <a:gridCol w="1645920">
                  <a:extLst>
                    <a:ext uri="{9D8B030D-6E8A-4147-A177-3AD203B41FA5}">
                      <a16:colId xmlns:a16="http://schemas.microsoft.com/office/drawing/2014/main" val="671970874"/>
                    </a:ext>
                  </a:extLst>
                </a:gridCol>
                <a:gridCol w="1645920">
                  <a:extLst>
                    <a:ext uri="{9D8B030D-6E8A-4147-A177-3AD203B41FA5}">
                      <a16:colId xmlns:a16="http://schemas.microsoft.com/office/drawing/2014/main" val="1624176393"/>
                    </a:ext>
                  </a:extLst>
                </a:gridCol>
                <a:gridCol w="1645920">
                  <a:extLst>
                    <a:ext uri="{9D8B030D-6E8A-4147-A177-3AD203B41FA5}">
                      <a16:colId xmlns:a16="http://schemas.microsoft.com/office/drawing/2014/main" val="921620553"/>
                    </a:ext>
                  </a:extLst>
                </a:gridCol>
                <a:gridCol w="1645920">
                  <a:extLst>
                    <a:ext uri="{9D8B030D-6E8A-4147-A177-3AD203B41FA5}">
                      <a16:colId xmlns:a16="http://schemas.microsoft.com/office/drawing/2014/main" val="3344501312"/>
                    </a:ext>
                  </a:extLst>
                </a:gridCol>
              </a:tblGrid>
              <a:tr h="13255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2</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algn="ctr"/>
                      <a:r>
                        <a:rPr lang="en-US" altLang="zh-TW" sz="7000" dirty="0"/>
                        <a:t>3</a:t>
                      </a:r>
                      <a:endParaRPr lang="zh-TW" altLang="en-US" sz="7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t+1</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t+2</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p>
                      <a:endParaRPr lang="zh-TW" altLang="en-US" dirty="0"/>
                    </a:p>
                  </a:txBody>
                  <a:tcPr>
                    <a:solidFill>
                      <a:schemeClr val="accent1">
                        <a:lumMod val="75000"/>
                      </a:schemeClr>
                    </a:solidFill>
                  </a:tcPr>
                </a:tc>
                <a:extLst>
                  <a:ext uri="{0D108BD9-81ED-4DB2-BD59-A6C34878D82A}">
                    <a16:rowId xmlns:a16="http://schemas.microsoft.com/office/drawing/2014/main" val="2883803578"/>
                  </a:ext>
                </a:extLst>
              </a:tr>
            </a:tbl>
          </a:graphicData>
        </a:graphic>
      </p:graphicFrame>
      <p:graphicFrame>
        <p:nvGraphicFramePr>
          <p:cNvPr id="30" name="表格 2">
            <a:extLst>
              <a:ext uri="{FF2B5EF4-FFF2-40B4-BE49-F238E27FC236}">
                <a16:creationId xmlns:a16="http://schemas.microsoft.com/office/drawing/2014/main" id="{38BE3419-9ABF-E22E-783D-0BA398A6A4A0}"/>
              </a:ext>
            </a:extLst>
          </p:cNvPr>
          <p:cNvGraphicFramePr>
            <a:graphicFrameLocks noGrp="1"/>
          </p:cNvGraphicFramePr>
          <p:nvPr>
            <p:extLst>
              <p:ext uri="{D42A27DB-BD31-4B8C-83A1-F6EECF244321}">
                <p14:modId xmlns:p14="http://schemas.microsoft.com/office/powerpoint/2010/main" val="2245482919"/>
              </p:ext>
            </p:extLst>
          </p:nvPr>
        </p:nvGraphicFramePr>
        <p:xfrm>
          <a:off x="6727789" y="7947660"/>
          <a:ext cx="8229600" cy="1432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659955966"/>
                    </a:ext>
                  </a:extLst>
                </a:gridCol>
                <a:gridCol w="1645920">
                  <a:extLst>
                    <a:ext uri="{9D8B030D-6E8A-4147-A177-3AD203B41FA5}">
                      <a16:colId xmlns:a16="http://schemas.microsoft.com/office/drawing/2014/main" val="671970874"/>
                    </a:ext>
                  </a:extLst>
                </a:gridCol>
                <a:gridCol w="1645920">
                  <a:extLst>
                    <a:ext uri="{9D8B030D-6E8A-4147-A177-3AD203B41FA5}">
                      <a16:colId xmlns:a16="http://schemas.microsoft.com/office/drawing/2014/main" val="1624176393"/>
                    </a:ext>
                  </a:extLst>
                </a:gridCol>
                <a:gridCol w="1645920">
                  <a:extLst>
                    <a:ext uri="{9D8B030D-6E8A-4147-A177-3AD203B41FA5}">
                      <a16:colId xmlns:a16="http://schemas.microsoft.com/office/drawing/2014/main" val="921620553"/>
                    </a:ext>
                  </a:extLst>
                </a:gridCol>
                <a:gridCol w="1645920">
                  <a:extLst>
                    <a:ext uri="{9D8B030D-6E8A-4147-A177-3AD203B41FA5}">
                      <a16:colId xmlns:a16="http://schemas.microsoft.com/office/drawing/2014/main" val="3344501312"/>
                    </a:ext>
                  </a:extLst>
                </a:gridCol>
              </a:tblGrid>
              <a:tr h="13255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3</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t+1</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t+2</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7000" b="1" i="0" u="none" strike="noStrike" kern="1200" cap="none" spc="0" normalizeH="0" baseline="0" noProof="0" dirty="0">
                          <a:ln>
                            <a:noFill/>
                          </a:ln>
                          <a:solidFill>
                            <a:prstClr val="white"/>
                          </a:solidFill>
                          <a:effectLst/>
                          <a:uLnTx/>
                          <a:uFillTx/>
                          <a:latin typeface="+mn-lt"/>
                          <a:ea typeface="+mn-ea"/>
                          <a:cs typeface="+mn-cs"/>
                        </a:rPr>
                        <a:t>t+3</a:t>
                      </a:r>
                      <a:endParaRPr kumimoji="0" lang="zh-TW" altLang="en-US" sz="7000" b="1" i="0" u="none" strike="noStrike" kern="1200" cap="none" spc="0" normalizeH="0" baseline="0" noProof="0" dirty="0">
                        <a:ln>
                          <a:noFill/>
                        </a:ln>
                        <a:solidFill>
                          <a:prstClr val="white"/>
                        </a:solidFill>
                        <a:effectLst/>
                        <a:uLnTx/>
                        <a:uFillTx/>
                        <a:latin typeface="+mn-lt"/>
                        <a:ea typeface="+mn-ea"/>
                        <a:cs typeface="+mn-cs"/>
                      </a:endParaRPr>
                    </a:p>
                    <a:p>
                      <a:endParaRPr lang="zh-TW" altLang="en-US" dirty="0"/>
                    </a:p>
                  </a:txBody>
                  <a:tcPr>
                    <a:solidFill>
                      <a:schemeClr val="accent1">
                        <a:lumMod val="75000"/>
                      </a:schemeClr>
                    </a:solidFill>
                  </a:tcPr>
                </a:tc>
                <a:extLst>
                  <a:ext uri="{0D108BD9-81ED-4DB2-BD59-A6C34878D82A}">
                    <a16:rowId xmlns:a16="http://schemas.microsoft.com/office/drawing/2014/main" val="2883803578"/>
                  </a:ext>
                </a:extLst>
              </a:tr>
            </a:tbl>
          </a:graphicData>
        </a:graphic>
      </p:graphicFrame>
      <p:cxnSp>
        <p:nvCxnSpPr>
          <p:cNvPr id="5" name="直線單箭頭接點 4">
            <a:extLst>
              <a:ext uri="{FF2B5EF4-FFF2-40B4-BE49-F238E27FC236}">
                <a16:creationId xmlns:a16="http://schemas.microsoft.com/office/drawing/2014/main" id="{33B480B1-B131-DF52-FC82-272D619CCCE5}"/>
              </a:ext>
            </a:extLst>
          </p:cNvPr>
          <p:cNvCxnSpPr/>
          <p:nvPr/>
        </p:nvCxnSpPr>
        <p:spPr>
          <a:xfrm flipV="1">
            <a:off x="3352800" y="4135278"/>
            <a:ext cx="11249027" cy="215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44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14"/>
          <p:cNvGrpSpPr/>
          <p:nvPr/>
        </p:nvGrpSpPr>
        <p:grpSpPr>
          <a:xfrm rot="-1112650">
            <a:off x="-3789129" y="-5011398"/>
            <a:ext cx="37632204" cy="16676166"/>
            <a:chOff x="-2126678" y="-1105154"/>
            <a:chExt cx="2939478" cy="3694935"/>
          </a:xfrm>
        </p:grpSpPr>
        <p:sp>
          <p:nvSpPr>
            <p:cNvPr id="27"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sp>
          <p:nvSpPr>
            <p:cNvPr id="26"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grpSp>
      <p:grpSp>
        <p:nvGrpSpPr>
          <p:cNvPr id="12" name="Group 12"/>
          <p:cNvGrpSpPr/>
          <p:nvPr/>
        </p:nvGrpSpPr>
        <p:grpSpPr>
          <a:xfrm rot="16941971">
            <a:off x="-336418" y="-5640514"/>
            <a:ext cx="19026677" cy="19160410"/>
            <a:chOff x="0" y="0"/>
            <a:chExt cx="3824438" cy="4123852"/>
          </a:xfrm>
          <a:solidFill>
            <a:schemeClr val="bg1">
              <a:lumMod val="65000"/>
            </a:schemeClr>
          </a:solidFill>
        </p:grpSpPr>
        <p:sp>
          <p:nvSpPr>
            <p:cNvPr id="13" name="Freeform 1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grpFill/>
          </p:spPr>
        </p:sp>
        <p:sp>
          <p:nvSpPr>
            <p:cNvPr id="14" name="TextBox 14"/>
            <p:cNvSpPr txBox="1"/>
            <p:nvPr/>
          </p:nvSpPr>
          <p:spPr>
            <a:xfrm rot="968463">
              <a:off x="2772360" y="3158602"/>
              <a:ext cx="1052078" cy="965250"/>
            </a:xfrm>
            <a:prstGeom prst="rect">
              <a:avLst/>
            </a:prstGeom>
            <a:grpFill/>
          </p:spPr>
          <p:txBody>
            <a:bodyPr lIns="50800" tIns="50800" rIns="50800" bIns="50800" rtlCol="0" anchor="ctr"/>
            <a:lstStyle/>
            <a:p>
              <a:pPr algn="ctr">
                <a:lnSpc>
                  <a:spcPts val="3374"/>
                </a:lnSpc>
              </a:pPr>
              <a:endParaRPr/>
            </a:p>
          </p:txBody>
        </p:sp>
      </p:grpSp>
      <p:sp>
        <p:nvSpPr>
          <p:cNvPr id="20" name="TextBox 16"/>
          <p:cNvSpPr txBox="1"/>
          <p:nvPr/>
        </p:nvSpPr>
        <p:spPr>
          <a:xfrm rot="20487350">
            <a:off x="15962081" y="-4107707"/>
            <a:ext cx="10405744" cy="3883313"/>
          </a:xfrm>
          <a:prstGeom prst="rect">
            <a:avLst/>
          </a:prstGeom>
        </p:spPr>
        <p:txBody>
          <a:bodyPr lIns="50800" tIns="50800" rIns="50800" bIns="50800" rtlCol="0" anchor="ctr"/>
          <a:lstStyle/>
          <a:p>
            <a:pPr algn="ctr">
              <a:lnSpc>
                <a:spcPts val="3374"/>
              </a:lnSpc>
            </a:pPr>
            <a:endParaRPr/>
          </a:p>
        </p:txBody>
      </p:sp>
      <p:sp>
        <p:nvSpPr>
          <p:cNvPr id="21" name="TextBox 2"/>
          <p:cNvSpPr txBox="1"/>
          <p:nvPr/>
        </p:nvSpPr>
        <p:spPr>
          <a:xfrm>
            <a:off x="1774580" y="1132515"/>
            <a:ext cx="14215442" cy="946028"/>
          </a:xfrm>
          <a:prstGeom prst="rect">
            <a:avLst/>
          </a:prstGeom>
        </p:spPr>
        <p:txBody>
          <a:bodyPr lIns="0" tIns="0" rIns="0" bIns="0" rtlCol="0" anchor="t">
            <a:spAutoFit/>
          </a:bodyPr>
          <a:lstStyle/>
          <a:p>
            <a:pPr marL="0" lvl="0" indent="0" algn="ctr">
              <a:lnSpc>
                <a:spcPts val="8313"/>
              </a:lnSpc>
              <a:spcBef>
                <a:spcPct val="0"/>
              </a:spcBef>
            </a:pPr>
            <a:r>
              <a:rPr lang="zh-TW" altLang="en-US" sz="5000" b="1" spc="329" dirty="0">
                <a:solidFill>
                  <a:srgbClr val="000000"/>
                </a:solidFill>
                <a:latin typeface="Montserrat Classic Bold"/>
                <a:ea typeface="微軟正黑體" panose="020B0604030504040204" pitchFamily="34" charset="-120"/>
              </a:rPr>
              <a:t>模型評估</a:t>
            </a:r>
            <a:endParaRPr lang="en-US" sz="5000" b="1" spc="329" dirty="0">
              <a:solidFill>
                <a:srgbClr val="000000"/>
              </a:solidFill>
              <a:latin typeface="Montserrat Classic Bold"/>
            </a:endParaRPr>
          </a:p>
        </p:txBody>
      </p:sp>
      <p:sp>
        <p:nvSpPr>
          <p:cNvPr id="23" name="標題 1">
            <a:extLst>
              <a:ext uri="{FF2B5EF4-FFF2-40B4-BE49-F238E27FC236}">
                <a16:creationId xmlns:a16="http://schemas.microsoft.com/office/drawing/2014/main" id="{857A990C-F76E-6FA4-8E13-5F9D5C22D7F8}"/>
              </a:ext>
            </a:extLst>
          </p:cNvPr>
          <p:cNvSpPr>
            <a:spLocks noGrp="1"/>
          </p:cNvSpPr>
          <p:nvPr/>
        </p:nvSpPr>
        <p:spPr>
          <a:xfrm>
            <a:off x="1416772" y="2809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000" b="1" dirty="0">
                <a:ea typeface="微軟正黑體" panose="020B0604030504040204" pitchFamily="34" charset="-120"/>
              </a:rPr>
              <a:t>RMSE</a:t>
            </a:r>
            <a:r>
              <a:rPr lang="zh-TW" altLang="en-US" sz="4000" b="1" dirty="0">
                <a:ea typeface="微軟正黑體" panose="020B0604030504040204" pitchFamily="34" charset="-120"/>
              </a:rPr>
              <a:t>（均方根誤差）</a:t>
            </a:r>
          </a:p>
        </p:txBody>
      </p:sp>
      <p:sp>
        <p:nvSpPr>
          <p:cNvPr id="24" name="內容版面配置區 2">
            <a:extLst>
              <a:ext uri="{FF2B5EF4-FFF2-40B4-BE49-F238E27FC236}">
                <a16:creationId xmlns:a16="http://schemas.microsoft.com/office/drawing/2014/main" id="{6381AF04-7894-220B-F325-7453D024EA90}"/>
              </a:ext>
            </a:extLst>
          </p:cNvPr>
          <p:cNvSpPr>
            <a:spLocks noGrp="1"/>
          </p:cNvSpPr>
          <p:nvPr/>
        </p:nvSpPr>
        <p:spPr>
          <a:xfrm>
            <a:off x="1774580" y="4788623"/>
            <a:ext cx="11560420" cy="3639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預測值與真實值的誤差平方和的均值開根號</a:t>
            </a:r>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愈小，愈準確</a:t>
            </a:r>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相對性指標</a:t>
            </a:r>
          </a:p>
        </p:txBody>
      </p:sp>
      <p:pic>
        <p:nvPicPr>
          <p:cNvPr id="22" name="Picture 2" descr="均方根誤差RMSE的優點以及用R語言計算RMSE - 每日頭條">
            <a:extLst>
              <a:ext uri="{FF2B5EF4-FFF2-40B4-BE49-F238E27FC236}">
                <a16:creationId xmlns:a16="http://schemas.microsoft.com/office/drawing/2014/main" id="{EB17CB73-891D-B311-43D9-9703BA746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7223" y="3035724"/>
            <a:ext cx="5909208" cy="163682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5">
            <a:extLst>
              <a:ext uri="{FF2B5EF4-FFF2-40B4-BE49-F238E27FC236}">
                <a16:creationId xmlns:a16="http://schemas.microsoft.com/office/drawing/2014/main" id="{F03B9031-3FE0-B071-6976-65048E1E2A18}"/>
              </a:ext>
            </a:extLst>
          </p:cNvPr>
          <p:cNvGrpSpPr/>
          <p:nvPr/>
        </p:nvGrpSpPr>
        <p:grpSpPr>
          <a:xfrm rot="-5400000">
            <a:off x="848997" y="-1639347"/>
            <a:ext cx="1309434" cy="4237785"/>
            <a:chOff x="0" y="0"/>
            <a:chExt cx="334885" cy="1290812"/>
          </a:xfrm>
        </p:grpSpPr>
        <p:sp>
          <p:nvSpPr>
            <p:cNvPr id="16" name="Freeform 16">
              <a:extLst>
                <a:ext uri="{FF2B5EF4-FFF2-40B4-BE49-F238E27FC236}">
                  <a16:creationId xmlns:a16="http://schemas.microsoft.com/office/drawing/2014/main" id="{07012CB2-DA47-F791-E69B-DBD02F0AD023}"/>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17" name="TextBox 17">
              <a:extLst>
                <a:ext uri="{FF2B5EF4-FFF2-40B4-BE49-F238E27FC236}">
                  <a16:creationId xmlns:a16="http://schemas.microsoft.com/office/drawing/2014/main" id="{ADE970DA-7ECE-39E0-E328-FB0876525D45}"/>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8" name="文字方塊 17">
            <a:extLst>
              <a:ext uri="{FF2B5EF4-FFF2-40B4-BE49-F238E27FC236}">
                <a16:creationId xmlns:a16="http://schemas.microsoft.com/office/drawing/2014/main" id="{D68BD8F7-22D0-C851-440F-B225F6B85825}"/>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spTree>
    <p:extLst>
      <p:ext uri="{BB962C8B-B14F-4D97-AF65-F5344CB8AC3E}">
        <p14:creationId xmlns:p14="http://schemas.microsoft.com/office/powerpoint/2010/main" val="222370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14"/>
          <p:cNvGrpSpPr/>
          <p:nvPr/>
        </p:nvGrpSpPr>
        <p:grpSpPr>
          <a:xfrm rot="-1112650">
            <a:off x="-7088148" y="-6297833"/>
            <a:ext cx="37632204" cy="16676166"/>
            <a:chOff x="-2126678" y="-1105154"/>
            <a:chExt cx="2939478" cy="3694935"/>
          </a:xfrm>
        </p:grpSpPr>
        <p:sp>
          <p:nvSpPr>
            <p:cNvPr id="27"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sp>
          <p:nvSpPr>
            <p:cNvPr id="26"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grpSp>
      <p:grpSp>
        <p:nvGrpSpPr>
          <p:cNvPr id="12" name="Group 12"/>
          <p:cNvGrpSpPr/>
          <p:nvPr/>
        </p:nvGrpSpPr>
        <p:grpSpPr>
          <a:xfrm rot="16941971">
            <a:off x="-336418" y="-5640514"/>
            <a:ext cx="19026677" cy="19160410"/>
            <a:chOff x="0" y="0"/>
            <a:chExt cx="3824438" cy="4123852"/>
          </a:xfrm>
          <a:solidFill>
            <a:schemeClr val="bg1">
              <a:lumMod val="65000"/>
            </a:schemeClr>
          </a:solidFill>
        </p:grpSpPr>
        <p:sp>
          <p:nvSpPr>
            <p:cNvPr id="13" name="Freeform 1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grpFill/>
          </p:spPr>
        </p:sp>
        <p:sp>
          <p:nvSpPr>
            <p:cNvPr id="14" name="TextBox 14"/>
            <p:cNvSpPr txBox="1"/>
            <p:nvPr/>
          </p:nvSpPr>
          <p:spPr>
            <a:xfrm rot="968463">
              <a:off x="2772360" y="3158602"/>
              <a:ext cx="1052078" cy="965250"/>
            </a:xfrm>
            <a:prstGeom prst="rect">
              <a:avLst/>
            </a:prstGeom>
            <a:grpFill/>
          </p:spPr>
          <p:txBody>
            <a:bodyPr lIns="50800" tIns="50800" rIns="50800" bIns="50800" rtlCol="0" anchor="ctr"/>
            <a:lstStyle/>
            <a:p>
              <a:pPr algn="ctr">
                <a:lnSpc>
                  <a:spcPts val="3374"/>
                </a:lnSpc>
              </a:pPr>
              <a:endParaRPr/>
            </a:p>
          </p:txBody>
        </p:sp>
      </p:grpSp>
      <p:sp>
        <p:nvSpPr>
          <p:cNvPr id="20" name="TextBox 16"/>
          <p:cNvSpPr txBox="1"/>
          <p:nvPr/>
        </p:nvSpPr>
        <p:spPr>
          <a:xfrm rot="20487350">
            <a:off x="15962081" y="-4107707"/>
            <a:ext cx="10405744" cy="3883313"/>
          </a:xfrm>
          <a:prstGeom prst="rect">
            <a:avLst/>
          </a:prstGeom>
        </p:spPr>
        <p:txBody>
          <a:bodyPr lIns="50800" tIns="50800" rIns="50800" bIns="50800" rtlCol="0" anchor="ctr"/>
          <a:lstStyle/>
          <a:p>
            <a:pPr algn="ctr">
              <a:lnSpc>
                <a:spcPts val="3374"/>
              </a:lnSpc>
            </a:pPr>
            <a:endParaRPr/>
          </a:p>
        </p:txBody>
      </p:sp>
      <p:sp>
        <p:nvSpPr>
          <p:cNvPr id="21" name="TextBox 2"/>
          <p:cNvSpPr txBox="1"/>
          <p:nvPr/>
        </p:nvSpPr>
        <p:spPr>
          <a:xfrm>
            <a:off x="1774580" y="1132515"/>
            <a:ext cx="14215442" cy="964110"/>
          </a:xfrm>
          <a:prstGeom prst="rect">
            <a:avLst/>
          </a:prstGeom>
        </p:spPr>
        <p:txBody>
          <a:bodyPr lIns="0" tIns="0" rIns="0" bIns="0" rtlCol="0" anchor="t">
            <a:spAutoFit/>
          </a:bodyPr>
          <a:lstStyle/>
          <a:p>
            <a:pPr algn="ctr">
              <a:lnSpc>
                <a:spcPts val="8313"/>
              </a:lnSpc>
              <a:spcBef>
                <a:spcPct val="0"/>
              </a:spcBef>
            </a:pPr>
            <a:r>
              <a:rPr lang="zh-TW" altLang="en-US" sz="5000" b="1" dirty="0">
                <a:ea typeface="微軟正黑體" panose="020B0604030504040204" pitchFamily="34" charset="-120"/>
              </a:rPr>
              <a:t>策略構思</a:t>
            </a:r>
          </a:p>
        </p:txBody>
      </p:sp>
      <p:sp>
        <p:nvSpPr>
          <p:cNvPr id="23" name="標題 1">
            <a:extLst>
              <a:ext uri="{FF2B5EF4-FFF2-40B4-BE49-F238E27FC236}">
                <a16:creationId xmlns:a16="http://schemas.microsoft.com/office/drawing/2014/main" id="{857A990C-F76E-6FA4-8E13-5F9D5C22D7F8}"/>
              </a:ext>
            </a:extLst>
          </p:cNvPr>
          <p:cNvSpPr>
            <a:spLocks noGrp="1"/>
          </p:cNvSpPr>
          <p:nvPr/>
        </p:nvSpPr>
        <p:spPr>
          <a:xfrm>
            <a:off x="1416772" y="2809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sz="4000" dirty="0">
              <a:ea typeface="微軟正黑體" panose="020B0604030504040204" pitchFamily="34" charset="-120"/>
            </a:endParaRPr>
          </a:p>
        </p:txBody>
      </p:sp>
      <p:sp>
        <p:nvSpPr>
          <p:cNvPr id="15" name="標題 1">
            <a:extLst>
              <a:ext uri="{FF2B5EF4-FFF2-40B4-BE49-F238E27FC236}">
                <a16:creationId xmlns:a16="http://schemas.microsoft.com/office/drawing/2014/main" id="{B582B72A-B24B-03C1-B1F3-EEAE63F62736}"/>
              </a:ext>
            </a:extLst>
          </p:cNvPr>
          <p:cNvSpPr>
            <a:spLocks noGrp="1"/>
          </p:cNvSpPr>
          <p:nvPr/>
        </p:nvSpPr>
        <p:spPr>
          <a:xfrm>
            <a:off x="7962351" y="3591012"/>
            <a:ext cx="10464854" cy="4735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700" b="1" dirty="0">
                <a:latin typeface="微軟正黑體" panose="020B0604030504040204" pitchFamily="34" charset="-120"/>
                <a:ea typeface="微軟正黑體" panose="020B0604030504040204" pitchFamily="34" charset="-120"/>
              </a:rPr>
              <a:t>VIX</a:t>
            </a:r>
            <a:r>
              <a:rPr lang="zh-TW" altLang="en-US" sz="3700" b="1" dirty="0">
                <a:latin typeface="微軟正黑體" panose="020B0604030504040204" pitchFamily="34" charset="-120"/>
                <a:ea typeface="微軟正黑體" panose="020B0604030504040204" pitchFamily="34" charset="-120"/>
              </a:rPr>
              <a:t>指數</a:t>
            </a:r>
            <a:endParaRPr lang="en-US" altLang="zh-TW" sz="3700"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sz="3700" dirty="0">
              <a:latin typeface="微軟正黑體" panose="020B0604030504040204" pitchFamily="34" charset="-120"/>
              <a:ea typeface="微軟正黑體" panose="020B0604030504040204" pitchFamily="34" charset="-120"/>
            </a:endParaRPr>
          </a:p>
          <a:p>
            <a:r>
              <a:rPr lang="zh-TW" altLang="en-US" sz="3700" b="1" dirty="0">
                <a:latin typeface="微軟正黑體" panose="020B0604030504040204" pitchFamily="34" charset="-120"/>
                <a:ea typeface="微軟正黑體" panose="020B0604030504040204" pitchFamily="34" charset="-120"/>
              </a:rPr>
              <a:t>交易想法</a:t>
            </a:r>
            <a:endParaRPr lang="en-US" altLang="zh-TW" sz="3700" b="1"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grpSp>
        <p:nvGrpSpPr>
          <p:cNvPr id="16" name="Group 15">
            <a:extLst>
              <a:ext uri="{FF2B5EF4-FFF2-40B4-BE49-F238E27FC236}">
                <a16:creationId xmlns:a16="http://schemas.microsoft.com/office/drawing/2014/main" id="{29C1327D-E3D6-3B82-E37B-6E80701A42BB}"/>
              </a:ext>
            </a:extLst>
          </p:cNvPr>
          <p:cNvGrpSpPr/>
          <p:nvPr/>
        </p:nvGrpSpPr>
        <p:grpSpPr>
          <a:xfrm rot="-5400000">
            <a:off x="848997" y="-1639347"/>
            <a:ext cx="1309434" cy="4237785"/>
            <a:chOff x="0" y="0"/>
            <a:chExt cx="334885" cy="1290812"/>
          </a:xfrm>
        </p:grpSpPr>
        <p:sp>
          <p:nvSpPr>
            <p:cNvPr id="17" name="Freeform 16">
              <a:extLst>
                <a:ext uri="{FF2B5EF4-FFF2-40B4-BE49-F238E27FC236}">
                  <a16:creationId xmlns:a16="http://schemas.microsoft.com/office/drawing/2014/main" id="{37BDF580-BE3B-6D29-F365-8881F5CA240B}"/>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18" name="TextBox 17">
              <a:extLst>
                <a:ext uri="{FF2B5EF4-FFF2-40B4-BE49-F238E27FC236}">
                  <a16:creationId xmlns:a16="http://schemas.microsoft.com/office/drawing/2014/main" id="{F02AD99B-886C-762E-D83D-F9D4312B97A1}"/>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9" name="文字方塊 18">
            <a:extLst>
              <a:ext uri="{FF2B5EF4-FFF2-40B4-BE49-F238E27FC236}">
                <a16:creationId xmlns:a16="http://schemas.microsoft.com/office/drawing/2014/main" id="{979E3000-8BBC-1166-7F88-2EB8108D6775}"/>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cxnSp>
        <p:nvCxnSpPr>
          <p:cNvPr id="5" name="直線接點 4">
            <a:extLst>
              <a:ext uri="{FF2B5EF4-FFF2-40B4-BE49-F238E27FC236}">
                <a16:creationId xmlns:a16="http://schemas.microsoft.com/office/drawing/2014/main" id="{BED650CC-33BC-85BD-351A-42C07C7BB8B5}"/>
              </a:ext>
            </a:extLst>
          </p:cNvPr>
          <p:cNvCxnSpPr>
            <a:cxnSpLocks/>
          </p:cNvCxnSpPr>
          <p:nvPr/>
        </p:nvCxnSpPr>
        <p:spPr>
          <a:xfrm>
            <a:off x="7962351" y="4533900"/>
            <a:ext cx="19050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63B4FB4D-2FD3-7A96-6BAA-FF9630FE0BC9}"/>
              </a:ext>
            </a:extLst>
          </p:cNvPr>
          <p:cNvCxnSpPr>
            <a:cxnSpLocks/>
          </p:cNvCxnSpPr>
          <p:nvPr/>
        </p:nvCxnSpPr>
        <p:spPr>
          <a:xfrm>
            <a:off x="8191500" y="7353300"/>
            <a:ext cx="1905000" cy="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88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14"/>
          <p:cNvGrpSpPr/>
          <p:nvPr/>
        </p:nvGrpSpPr>
        <p:grpSpPr>
          <a:xfrm rot="-1112650">
            <a:off x="-3948759" y="-6212283"/>
            <a:ext cx="31176725" cy="16676166"/>
            <a:chOff x="-1622436" y="-695825"/>
            <a:chExt cx="2435236" cy="3694935"/>
          </a:xfrm>
        </p:grpSpPr>
        <p:sp>
          <p:nvSpPr>
            <p:cNvPr id="26" name="Freeform 15"/>
            <p:cNvSpPr/>
            <p:nvPr/>
          </p:nvSpPr>
          <p:spPr>
            <a:xfrm>
              <a:off x="-1622436" y="-695825"/>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27"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5" name="Group 5"/>
          <p:cNvGrpSpPr/>
          <p:nvPr/>
        </p:nvGrpSpPr>
        <p:grpSpPr>
          <a:xfrm rot="2577872">
            <a:off x="-1252116" y="-5902935"/>
            <a:ext cx="2946503" cy="13717797"/>
            <a:chOff x="0" y="0"/>
            <a:chExt cx="596027" cy="1116514"/>
          </a:xfrm>
        </p:grpSpPr>
        <p:sp>
          <p:nvSpPr>
            <p:cNvPr id="6" name="Freeform 6"/>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53725"/>
              </a:srgbClr>
            </a:solidFill>
          </p:spPr>
        </p:sp>
        <p:sp>
          <p:nvSpPr>
            <p:cNvPr id="7" name="TextBox 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2" name="Group 12"/>
          <p:cNvGrpSpPr/>
          <p:nvPr/>
        </p:nvGrpSpPr>
        <p:grpSpPr>
          <a:xfrm rot="-6249724">
            <a:off x="12302318" y="3972104"/>
            <a:ext cx="2382771" cy="14029206"/>
            <a:chOff x="0" y="0"/>
            <a:chExt cx="627561" cy="3694935"/>
          </a:xfrm>
        </p:grpSpPr>
        <p:sp>
          <p:nvSpPr>
            <p:cNvPr id="13" name="Freeform 1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solidFill>
              <a:srgbClr val="525E64">
                <a:alpha val="53725"/>
              </a:srgbClr>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20" name="TextBox 16"/>
          <p:cNvSpPr txBox="1"/>
          <p:nvPr/>
        </p:nvSpPr>
        <p:spPr>
          <a:xfrm rot="20487350">
            <a:off x="15962081" y="-4107707"/>
            <a:ext cx="10405744" cy="3883313"/>
          </a:xfrm>
          <a:prstGeom prst="rect">
            <a:avLst/>
          </a:prstGeom>
        </p:spPr>
        <p:txBody>
          <a:bodyPr lIns="50800" tIns="50800" rIns="50800" bIns="50800" rtlCol="0" anchor="ctr"/>
          <a:lstStyle/>
          <a:p>
            <a:pPr algn="ctr">
              <a:lnSpc>
                <a:spcPts val="3374"/>
              </a:lnSpc>
            </a:pPr>
            <a:endParaRPr/>
          </a:p>
        </p:txBody>
      </p:sp>
      <p:sp>
        <p:nvSpPr>
          <p:cNvPr id="23" name="標題 1">
            <a:extLst>
              <a:ext uri="{FF2B5EF4-FFF2-40B4-BE49-F238E27FC236}">
                <a16:creationId xmlns:a16="http://schemas.microsoft.com/office/drawing/2014/main" id="{857A990C-F76E-6FA4-8E13-5F9D5C22D7F8}"/>
              </a:ext>
            </a:extLst>
          </p:cNvPr>
          <p:cNvSpPr>
            <a:spLocks noGrp="1"/>
          </p:cNvSpPr>
          <p:nvPr/>
        </p:nvSpPr>
        <p:spPr>
          <a:xfrm>
            <a:off x="6740977" y="1231960"/>
            <a:ext cx="43080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000" b="1" dirty="0">
                <a:ea typeface="微軟正黑體" panose="020B0604030504040204" pitchFamily="34" charset="-120"/>
              </a:rPr>
              <a:t>交易策略評估</a:t>
            </a:r>
          </a:p>
        </p:txBody>
      </p:sp>
      <p:sp>
        <p:nvSpPr>
          <p:cNvPr id="16" name="內容版面配置區 2">
            <a:extLst>
              <a:ext uri="{FF2B5EF4-FFF2-40B4-BE49-F238E27FC236}">
                <a16:creationId xmlns:a16="http://schemas.microsoft.com/office/drawing/2014/main" id="{24347D89-D41B-4972-4CFB-8F420730337D}"/>
              </a:ext>
            </a:extLst>
          </p:cNvPr>
          <p:cNvSpPr>
            <a:spLocks noGrp="1"/>
          </p:cNvSpPr>
          <p:nvPr/>
        </p:nvSpPr>
        <p:spPr>
          <a:xfrm>
            <a:off x="3886200" y="3323189"/>
            <a:ext cx="10515600" cy="4035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200" kern="100" dirty="0">
                <a:ea typeface="微軟正黑體" panose="020B0604030504040204" pitchFamily="34" charset="-120"/>
                <a:cs typeface="Times New Roman" panose="02020603050405020304" pitchFamily="18" charset="0"/>
              </a:rPr>
              <a:t>Sharpe ratio </a:t>
            </a:r>
            <a:r>
              <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3200" dirty="0">
                <a:ea typeface="微軟正黑體" panose="020B0604030504040204" pitchFamily="34" charset="-120"/>
              </a:rPr>
              <a:t>（</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報酬率 </a:t>
            </a:r>
            <a:r>
              <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無風險利率</a:t>
            </a:r>
            <a:r>
              <a:rPr lang="zh-TW" altLang="en-US" sz="3200" dirty="0">
                <a:ea typeface="微軟正黑體" panose="020B0604030504040204" pitchFamily="34" charset="-120"/>
              </a:rPr>
              <a:t>）</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 標準差</a:t>
            </a:r>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3200" kern="100" dirty="0">
                <a:ea typeface="微軟正黑體" panose="020B0604030504040204" pitchFamily="34" charset="-120"/>
                <a:cs typeface="Times New Roman" panose="02020603050405020304" pitchFamily="18" charset="0"/>
              </a:rPr>
              <a:t>Maximum Drawdown</a:t>
            </a:r>
            <a:r>
              <a:rPr lang="zh-TW" altLang="en-US" sz="3200" dirty="0">
                <a:ea typeface="微軟正黑體" panose="020B0604030504040204" pitchFamily="34" charset="-120"/>
              </a:rPr>
              <a:t> （ </a:t>
            </a:r>
            <a:r>
              <a:rPr lang="en-US" altLang="zh-TW" sz="3200" kern="100" dirty="0">
                <a:ea typeface="微軟正黑體" panose="020B0604030504040204" pitchFamily="34" charset="-120"/>
                <a:cs typeface="Times New Roman" panose="02020603050405020304" pitchFamily="18" charset="0"/>
              </a:rPr>
              <a:t>MDD</a:t>
            </a:r>
            <a:r>
              <a:rPr lang="zh-TW" altLang="en-US" sz="3200" kern="100" dirty="0">
                <a:ea typeface="微軟正黑體" panose="020B0604030504040204" pitchFamily="34" charset="-120"/>
                <a:cs typeface="Times New Roman" panose="02020603050405020304" pitchFamily="18" charset="0"/>
              </a:rPr>
              <a:t>）</a:t>
            </a:r>
            <a:r>
              <a:rPr lang="en-US" altLang="zh-TW" sz="3200" kern="100" dirty="0">
                <a:ea typeface="微軟正黑體" panose="020B0604030504040204" pitchFamily="34" charset="-120"/>
                <a:cs typeface="Times New Roman" panose="02020603050405020304" pitchFamily="18" charset="0"/>
              </a:rPr>
              <a:t> </a:t>
            </a:r>
          </a:p>
          <a:p>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3200" kern="100" dirty="0">
                <a:ea typeface="微軟正黑體" panose="020B0604030504040204" pitchFamily="34" charset="-120"/>
                <a:cs typeface="Times New Roman" panose="02020603050405020304" pitchFamily="18" charset="0"/>
              </a:rPr>
              <a:t>Total Returns </a:t>
            </a:r>
          </a:p>
          <a:p>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權益曲線：將權益曲線與</a:t>
            </a:r>
            <a:r>
              <a:rPr lang="en-US" altLang="zh-TW" sz="3200" kern="100" dirty="0">
                <a:ea typeface="微軟正黑體" panose="020B0604030504040204" pitchFamily="34" charset="-120"/>
                <a:cs typeface="Times New Roman" panose="02020603050405020304" pitchFamily="18" charset="0"/>
              </a:rPr>
              <a:t>Buy and Hold</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曲線做比較</a:t>
            </a:r>
            <a:endPar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sz="2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zh-TW" altLang="en-US" sz="2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5" name="Group 15">
            <a:extLst>
              <a:ext uri="{FF2B5EF4-FFF2-40B4-BE49-F238E27FC236}">
                <a16:creationId xmlns:a16="http://schemas.microsoft.com/office/drawing/2014/main" id="{C33C52DF-2095-8D0C-7ABE-45F318AF4B67}"/>
              </a:ext>
            </a:extLst>
          </p:cNvPr>
          <p:cNvGrpSpPr/>
          <p:nvPr/>
        </p:nvGrpSpPr>
        <p:grpSpPr>
          <a:xfrm rot="-5400000">
            <a:off x="848997" y="-1639347"/>
            <a:ext cx="1309434" cy="4237785"/>
            <a:chOff x="0" y="0"/>
            <a:chExt cx="334885" cy="1290812"/>
          </a:xfrm>
        </p:grpSpPr>
        <p:sp>
          <p:nvSpPr>
            <p:cNvPr id="17" name="Freeform 16">
              <a:extLst>
                <a:ext uri="{FF2B5EF4-FFF2-40B4-BE49-F238E27FC236}">
                  <a16:creationId xmlns:a16="http://schemas.microsoft.com/office/drawing/2014/main" id="{70893B09-741D-CB7D-B0C0-F46025B4E525}"/>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18" name="TextBox 17">
              <a:extLst>
                <a:ext uri="{FF2B5EF4-FFF2-40B4-BE49-F238E27FC236}">
                  <a16:creationId xmlns:a16="http://schemas.microsoft.com/office/drawing/2014/main" id="{897AD1E0-DFEA-A3C4-61F9-14B28E2312BE}"/>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9" name="文字方塊 18">
            <a:extLst>
              <a:ext uri="{FF2B5EF4-FFF2-40B4-BE49-F238E27FC236}">
                <a16:creationId xmlns:a16="http://schemas.microsoft.com/office/drawing/2014/main" id="{71ECD7BA-D068-D4F6-5D5F-CE0FA198E727}"/>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spTree>
    <p:extLst>
      <p:ext uri="{BB962C8B-B14F-4D97-AF65-F5344CB8AC3E}">
        <p14:creationId xmlns:p14="http://schemas.microsoft.com/office/powerpoint/2010/main" val="60106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1" t="15166" r="4650" b="9052"/>
          <a:stretch>
            <a:fillRect/>
          </a:stretch>
        </p:blipFill>
        <p:spPr>
          <a:xfrm>
            <a:off x="0" y="0"/>
            <a:ext cx="18288000" cy="10287000"/>
          </a:xfrm>
          <a:prstGeom prst="rect">
            <a:avLst/>
          </a:prstGeom>
        </p:spPr>
      </p:pic>
      <p:sp>
        <p:nvSpPr>
          <p:cNvPr id="3" name="TextBox 3"/>
          <p:cNvSpPr txBox="1"/>
          <p:nvPr/>
        </p:nvSpPr>
        <p:spPr>
          <a:xfrm>
            <a:off x="2209529" y="4833190"/>
            <a:ext cx="13868942" cy="642740"/>
          </a:xfrm>
          <a:prstGeom prst="rect">
            <a:avLst/>
          </a:prstGeom>
        </p:spPr>
        <p:txBody>
          <a:bodyPr wrap="square" lIns="0" tIns="0" rIns="0" bIns="0" rtlCol="0" anchor="t">
            <a:spAutoFit/>
          </a:bodyPr>
          <a:lstStyle/>
          <a:p>
            <a:pPr marL="294703" lvl="1" algn="ctr">
              <a:lnSpc>
                <a:spcPts val="4176"/>
              </a:lnSpc>
            </a:pPr>
            <a:r>
              <a:rPr lang="zh-TW" altLang="en-US" sz="7200" b="1" u="none" spc="109" dirty="0">
                <a:solidFill>
                  <a:srgbClr val="000000"/>
                </a:solidFill>
                <a:latin typeface="+mj-lt"/>
                <a:ea typeface="微軟正黑體" panose="020B0604030504040204" pitchFamily="34" charset="-120"/>
              </a:rPr>
              <a:t>實證結果</a:t>
            </a:r>
            <a:endParaRPr lang="en-US" sz="7200" b="1" u="none" spc="109" dirty="0">
              <a:solidFill>
                <a:srgbClr val="000000"/>
              </a:solidFill>
              <a:latin typeface="+mj-lt"/>
            </a:endParaRPr>
          </a:p>
        </p:txBody>
      </p:sp>
      <p:grpSp>
        <p:nvGrpSpPr>
          <p:cNvPr id="14" name="Group 15"/>
          <p:cNvGrpSpPr/>
          <p:nvPr/>
        </p:nvGrpSpPr>
        <p:grpSpPr>
          <a:xfrm rot="5400000">
            <a:off x="12789090" y="3708210"/>
            <a:ext cx="4833405" cy="13647585"/>
            <a:chOff x="0" y="0"/>
            <a:chExt cx="428934" cy="1116514"/>
          </a:xfrm>
        </p:grpSpPr>
        <p:sp>
          <p:nvSpPr>
            <p:cNvPr id="15"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50000"/>
                <a:lumOff val="50000"/>
                <a:alpha val="83922"/>
              </a:schemeClr>
            </a:solidFill>
          </p:spPr>
        </p:sp>
        <p:sp>
          <p:nvSpPr>
            <p:cNvPr id="16"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Tree>
    <p:extLst>
      <p:ext uri="{BB962C8B-B14F-4D97-AF65-F5344CB8AC3E}">
        <p14:creationId xmlns:p14="http://schemas.microsoft.com/office/powerpoint/2010/main" val="405109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sp>
        <p:nvSpPr>
          <p:cNvPr id="3" name="TextBox 3"/>
          <p:cNvSpPr txBox="1"/>
          <p:nvPr/>
        </p:nvSpPr>
        <p:spPr>
          <a:xfrm>
            <a:off x="762000" y="1038752"/>
            <a:ext cx="13354592" cy="484428"/>
          </a:xfrm>
          <a:prstGeom prst="rect">
            <a:avLst/>
          </a:prstGeom>
        </p:spPr>
        <p:txBody>
          <a:bodyPr lIns="0" tIns="0" rIns="0" bIns="0" rtlCol="0" anchor="t">
            <a:spAutoFit/>
          </a:bodyPr>
          <a:lstStyle/>
          <a:p>
            <a:pPr marL="254106" lvl="1">
              <a:lnSpc>
                <a:spcPts val="3295"/>
              </a:lnSpc>
              <a:spcBef>
                <a:spcPct val="0"/>
              </a:spcBef>
            </a:pPr>
            <a:r>
              <a:rPr lang="en-US" sz="5500" b="1" spc="94" dirty="0">
                <a:latin typeface="Montserrat"/>
              </a:rPr>
              <a:t>G</a:t>
            </a:r>
            <a:r>
              <a:rPr lang="en-US" altLang="zh-TW" sz="5500" b="1" spc="94" dirty="0">
                <a:latin typeface="Montserrat"/>
                <a:ea typeface="微軟正黑體" panose="020B0604030504040204" pitchFamily="34" charset="-120"/>
              </a:rPr>
              <a:t>ARCH</a:t>
            </a:r>
            <a:r>
              <a:rPr lang="zh-TW" altLang="en-US" sz="5500" b="1" spc="94" dirty="0">
                <a:latin typeface="Montserrat"/>
                <a:ea typeface="微軟正黑體" panose="020B0604030504040204" pitchFamily="34" charset="-120"/>
              </a:rPr>
              <a:t>系列模型篩選</a:t>
            </a:r>
            <a:endParaRPr lang="en-US" sz="5500" b="1" u="none"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1774568" y="2420320"/>
            <a:ext cx="7419975" cy="825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3300" b="1" dirty="0">
                <a:latin typeface="微軟正黑體" panose="020B0604030504040204" pitchFamily="34" charset="-120"/>
                <a:ea typeface="微軟正黑體" panose="020B0604030504040204" pitchFamily="34" charset="-120"/>
              </a:rPr>
              <a:t>資料型態</a:t>
            </a:r>
          </a:p>
        </p:txBody>
      </p:sp>
      <p:sp>
        <p:nvSpPr>
          <p:cNvPr id="14" name="文字方塊 4">
            <a:extLst>
              <a:ext uri="{FF2B5EF4-FFF2-40B4-BE49-F238E27FC236}">
                <a16:creationId xmlns:a16="http://schemas.microsoft.com/office/drawing/2014/main" id="{5F464E90-2264-43A6-5E52-0484118CA06D}"/>
              </a:ext>
            </a:extLst>
          </p:cNvPr>
          <p:cNvSpPr txBox="1"/>
          <p:nvPr/>
        </p:nvSpPr>
        <p:spPr>
          <a:xfrm>
            <a:off x="4074022" y="2170607"/>
            <a:ext cx="11987213" cy="3219728"/>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標的</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S&amp;P500 </a:t>
            </a:r>
            <a:r>
              <a:rPr lang="en-US" altLang="zh-TW" sz="2600" kern="100" dirty="0">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ndex</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 每日波動度</a:t>
            </a:r>
            <a:r>
              <a:rPr lang="zh-TW" altLang="en-US" sz="26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每日報酬率的平方）</a:t>
            </a:r>
            <a:endPar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回測區間：</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2015 / 01 / 02 ~ 2022 / 05 / 24</a:t>
            </a:r>
          </a:p>
          <a:p>
            <a:pPr marL="342900" indent="-342900">
              <a:buFont typeface="Arial" panose="020B0604020202020204" pitchFamily="34" charset="0"/>
              <a:buChar char="•"/>
            </a:pPr>
            <a:endPar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Font typeface="Arial" panose="020B0604020202020204" pitchFamily="34" charset="0"/>
              <a:buChar char="•"/>
            </a:pPr>
            <a:endPar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採取</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moving window</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的方式，</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使用</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1~200</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天</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的資料</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找</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出最適的模型</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參數</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，並預估</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第</a:t>
            </a:r>
            <a:r>
              <a:rPr lang="en-US"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201</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天</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波動度</a:t>
            </a:r>
            <a:r>
              <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資料</a:t>
            </a:r>
            <a:r>
              <a:rPr lang="zh-TW" altLang="en-US" sz="2600" kern="100" dirty="0">
                <a:effectLst/>
                <a:latin typeface="微軟正黑體" panose="020B0604030504040204" pitchFamily="34" charset="-120"/>
                <a:ea typeface="微軟正黑體" panose="020B0604030504040204" pitchFamily="34" charset="-120"/>
                <a:cs typeface="Times New Roman" panose="02020603050405020304" pitchFamily="18" charset="0"/>
              </a:rPr>
              <a:t>。以此類推，每天重估模型。</a:t>
            </a:r>
            <a:endParaRPr lang="zh-TW" altLang="zh-TW" sz="26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5" name="內容版面配置區 2">
            <a:extLst>
              <a:ext uri="{FF2B5EF4-FFF2-40B4-BE49-F238E27FC236}">
                <a16:creationId xmlns:a16="http://schemas.microsoft.com/office/drawing/2014/main" id="{6E135EC9-ADB0-3061-D0E7-1462CEC8DE74}"/>
              </a:ext>
            </a:extLst>
          </p:cNvPr>
          <p:cNvSpPr>
            <a:spLocks noGrp="1"/>
          </p:cNvSpPr>
          <p:nvPr/>
        </p:nvSpPr>
        <p:spPr>
          <a:xfrm>
            <a:off x="4074022" y="6408257"/>
            <a:ext cx="9155271" cy="2101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2600" dirty="0">
                <a:latin typeface="微軟正黑體" panose="020B0604030504040204" pitchFamily="34" charset="-120"/>
                <a:ea typeface="微軟正黑體" panose="020B0604030504040204" pitchFamily="34" charset="-120"/>
                <a:cs typeface="Times New Roman" panose="02020603050405020304" pitchFamily="18" charset="0"/>
              </a:rPr>
              <a:t>計算預估</a:t>
            </a:r>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波動度</a:t>
            </a:r>
            <a:r>
              <a:rPr lang="zh-TW" altLang="en-US" sz="2600" dirty="0">
                <a:effectLst/>
                <a:latin typeface="微軟正黑體" panose="020B0604030504040204" pitchFamily="34" charset="-120"/>
                <a:ea typeface="微軟正黑體" panose="020B0604030504040204" pitchFamily="34" charset="-120"/>
                <a:cs typeface="Times New Roman" panose="02020603050405020304" pitchFamily="18" charset="0"/>
              </a:rPr>
              <a:t>與</a:t>
            </a:r>
            <a:r>
              <a:rPr lang="zh-TW"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rPr>
              <a:t>真實波動度</a:t>
            </a:r>
            <a:r>
              <a:rPr lang="zh-TW" altLang="en-US" sz="2600" dirty="0">
                <a:effectLst/>
                <a:latin typeface="微軟正黑體" panose="020B0604030504040204" pitchFamily="34" charset="-120"/>
                <a:ea typeface="微軟正黑體" panose="020B0604030504040204" pitchFamily="34" charset="-120"/>
                <a:cs typeface="Times New Roman" panose="02020603050405020304" pitchFamily="18" charset="0"/>
              </a:rPr>
              <a:t>之</a:t>
            </a:r>
            <a:r>
              <a:rPr lang="en-US" altLang="zh-TW" sz="2600" dirty="0">
                <a:effectLst/>
                <a:ea typeface="微軟正黑體" panose="020B0604030504040204" pitchFamily="34" charset="-120"/>
                <a:cs typeface="Times New Roman" panose="02020603050405020304" pitchFamily="18" charset="0"/>
              </a:rPr>
              <a:t>RMSE</a:t>
            </a:r>
          </a:p>
          <a:p>
            <a:pPr>
              <a:lnSpc>
                <a:spcPct val="150000"/>
              </a:lnSpc>
            </a:pPr>
            <a:r>
              <a:rPr lang="zh-TW" altLang="en-US" sz="2600" dirty="0">
                <a:latin typeface="微軟正黑體" panose="020B0604030504040204" pitchFamily="34" charset="-120"/>
                <a:ea typeface="微軟正黑體" panose="020B0604030504040204" pitchFamily="34" charset="-120"/>
                <a:cs typeface="Times New Roman" panose="02020603050405020304" pitchFamily="18" charset="0"/>
              </a:rPr>
              <a:t> 實證結果：</a:t>
            </a:r>
            <a:r>
              <a:rPr lang="en-US" altLang="zh-TW" sz="2600" dirty="0">
                <a:ea typeface="微軟正黑體" panose="020B0604030504040204" pitchFamily="34" charset="-120"/>
                <a:cs typeface="Times New Roman" panose="02020603050405020304" pitchFamily="18" charset="0"/>
              </a:rPr>
              <a:t>GARCH</a:t>
            </a:r>
            <a:r>
              <a:rPr lang="zh-TW" altLang="en-US" sz="2600" dirty="0">
                <a:latin typeface="微軟正黑體" panose="020B0604030504040204" pitchFamily="34" charset="-120"/>
                <a:ea typeface="微軟正黑體" panose="020B0604030504040204" pitchFamily="34" charset="-120"/>
                <a:cs typeface="Times New Roman" panose="02020603050405020304" pitchFamily="18" charset="0"/>
              </a:rPr>
              <a:t>最佳，</a:t>
            </a:r>
            <a:r>
              <a:rPr lang="en-US" altLang="zh-TW" sz="2600" dirty="0">
                <a:ea typeface="微軟正黑體" panose="020B0604030504040204" pitchFamily="34" charset="-120"/>
                <a:cs typeface="Times New Roman" panose="02020603050405020304" pitchFamily="18" charset="0"/>
              </a:rPr>
              <a:t>GJR-GARCH</a:t>
            </a:r>
            <a:r>
              <a:rPr lang="zh-TW" altLang="en-US" sz="2600" dirty="0">
                <a:latin typeface="微軟正黑體" panose="020B0604030504040204" pitchFamily="34" charset="-120"/>
                <a:ea typeface="微軟正黑體" panose="020B0604030504040204" pitchFamily="34" charset="-120"/>
                <a:cs typeface="Times New Roman" panose="02020603050405020304" pitchFamily="18" charset="0"/>
              </a:rPr>
              <a:t>次之，</a:t>
            </a:r>
            <a:r>
              <a:rPr lang="en-US" altLang="zh-TW" sz="2600" dirty="0">
                <a:ea typeface="微軟正黑體" panose="020B0604030504040204" pitchFamily="34" charset="-120"/>
                <a:cs typeface="Times New Roman" panose="02020603050405020304" pitchFamily="18" charset="0"/>
              </a:rPr>
              <a:t>EGARCH</a:t>
            </a:r>
            <a:r>
              <a:rPr lang="zh-TW" altLang="en-US" sz="2600" dirty="0">
                <a:latin typeface="微軟正黑體" panose="020B0604030504040204" pitchFamily="34" charset="-120"/>
                <a:ea typeface="微軟正黑體" panose="020B0604030504040204" pitchFamily="34" charset="-120"/>
                <a:cs typeface="Times New Roman" panose="02020603050405020304" pitchFamily="18" charset="0"/>
              </a:rPr>
              <a:t>最差</a:t>
            </a:r>
            <a:endParaRPr lang="en-US" altLang="zh-TW" sz="26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en-US" altLang="zh-TW" sz="1800" dirty="0">
              <a:effectLst/>
              <a:latin typeface="Calibri" panose="020F0502020204030204" pitchFamily="34" charset="0"/>
              <a:ea typeface="微軟正黑體" panose="020B0604030504040204" pitchFamily="34" charset="-120"/>
              <a:cs typeface="Times New Roman" panose="02020603050405020304" pitchFamily="18" charset="0"/>
            </a:endParaRPr>
          </a:p>
          <a:p>
            <a:endParaRPr lang="zh-TW" altLang="en-US" dirty="0">
              <a:ea typeface="微軟正黑體" panose="020B0604030504040204" pitchFamily="34" charset="-120"/>
            </a:endParaRPr>
          </a:p>
        </p:txBody>
      </p:sp>
      <p:grpSp>
        <p:nvGrpSpPr>
          <p:cNvPr id="17" name="Group 18"/>
          <p:cNvGrpSpPr/>
          <p:nvPr/>
        </p:nvGrpSpPr>
        <p:grpSpPr>
          <a:xfrm>
            <a:off x="15861117" y="-3623451"/>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pic>
        <p:nvPicPr>
          <p:cNvPr id="4" name="圖片 3">
            <a:extLst>
              <a:ext uri="{FF2B5EF4-FFF2-40B4-BE49-F238E27FC236}">
                <a16:creationId xmlns:a16="http://schemas.microsoft.com/office/drawing/2014/main" id="{7D3FF12F-4A44-760F-D838-F23EB88C5C23}"/>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Lst>
          </a:blip>
          <a:srcRect l="37506" t="60914" r="24577" b="34031"/>
          <a:stretch/>
        </p:blipFill>
        <p:spPr>
          <a:xfrm>
            <a:off x="2031430" y="8641582"/>
            <a:ext cx="14225139" cy="1066800"/>
          </a:xfrm>
          <a:prstGeom prst="rect">
            <a:avLst/>
          </a:prstGeom>
        </p:spPr>
      </p:pic>
      <p:sp>
        <p:nvSpPr>
          <p:cNvPr id="20" name="文字方塊 19">
            <a:extLst>
              <a:ext uri="{FF2B5EF4-FFF2-40B4-BE49-F238E27FC236}">
                <a16:creationId xmlns:a16="http://schemas.microsoft.com/office/drawing/2014/main" id="{A4EF36D2-5FE8-E53C-48D6-9A2F6E19B293}"/>
              </a:ext>
            </a:extLst>
          </p:cNvPr>
          <p:cNvSpPr txBox="1"/>
          <p:nvPr/>
        </p:nvSpPr>
        <p:spPr>
          <a:xfrm>
            <a:off x="1774568" y="4466208"/>
            <a:ext cx="1963639" cy="600164"/>
          </a:xfrm>
          <a:prstGeom prst="rect">
            <a:avLst/>
          </a:prstGeom>
          <a:noFill/>
        </p:spPr>
        <p:txBody>
          <a:bodyPr wrap="square">
            <a:spAutoFit/>
          </a:bodyPr>
          <a:lstStyle/>
          <a:p>
            <a:r>
              <a:rPr lang="zh-TW" altLang="en-US" sz="33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估計方法</a:t>
            </a:r>
            <a:endParaRPr lang="zh-TW" altLang="en-US" sz="3300" b="1" dirty="0">
              <a:ea typeface="微軟正黑體" panose="020B0604030504040204" pitchFamily="34" charset="-120"/>
            </a:endParaRPr>
          </a:p>
        </p:txBody>
      </p:sp>
      <p:sp>
        <p:nvSpPr>
          <p:cNvPr id="21" name="文字方塊 20">
            <a:extLst>
              <a:ext uri="{FF2B5EF4-FFF2-40B4-BE49-F238E27FC236}">
                <a16:creationId xmlns:a16="http://schemas.microsoft.com/office/drawing/2014/main" id="{3E1044FB-3794-CC07-3E61-CA05DDB4AEAC}"/>
              </a:ext>
            </a:extLst>
          </p:cNvPr>
          <p:cNvSpPr txBox="1"/>
          <p:nvPr/>
        </p:nvSpPr>
        <p:spPr>
          <a:xfrm>
            <a:off x="1774568" y="6858800"/>
            <a:ext cx="2209800" cy="600164"/>
          </a:xfrm>
          <a:prstGeom prst="rect">
            <a:avLst/>
          </a:prstGeom>
          <a:noFill/>
        </p:spPr>
        <p:txBody>
          <a:bodyPr wrap="square">
            <a:spAutoFit/>
          </a:bodyPr>
          <a:lstStyle/>
          <a:p>
            <a:r>
              <a:rPr lang="zh-TW" altLang="en-US" sz="3300" b="1" dirty="0">
                <a:ea typeface="微軟正黑體" panose="020B0604030504040204" pitchFamily="34" charset="-120"/>
              </a:rPr>
              <a:t>模型篩選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3676115" y="-4653127"/>
            <a:ext cx="37632204" cy="16676166"/>
            <a:chOff x="-2126678" y="-1105154"/>
            <a:chExt cx="2939478" cy="3694935"/>
          </a:xfrm>
        </p:grpSpPr>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grpSp>
      <p:sp>
        <p:nvSpPr>
          <p:cNvPr id="3" name="TextBox 3"/>
          <p:cNvSpPr txBox="1"/>
          <p:nvPr/>
        </p:nvSpPr>
        <p:spPr>
          <a:xfrm>
            <a:off x="914400" y="1053168"/>
            <a:ext cx="13354592" cy="484428"/>
          </a:xfrm>
          <a:prstGeom prst="rect">
            <a:avLst/>
          </a:prstGeom>
        </p:spPr>
        <p:txBody>
          <a:bodyPr lIns="0" tIns="0" rIns="0" bIns="0" rtlCol="0" anchor="t">
            <a:spAutoFit/>
          </a:bodyPr>
          <a:lstStyle/>
          <a:p>
            <a:pPr marL="254106" lvl="1">
              <a:lnSpc>
                <a:spcPts val="3295"/>
              </a:lnSpc>
              <a:spcBef>
                <a:spcPct val="0"/>
              </a:spcBef>
            </a:pPr>
            <a:r>
              <a:rPr lang="zh-TW" altLang="en-US" sz="5500" b="1" spc="94" dirty="0">
                <a:latin typeface="Montserrat"/>
                <a:ea typeface="微軟正黑體" panose="020B0604030504040204" pitchFamily="34" charset="-120"/>
              </a:rPr>
              <a:t>交易策略回測</a:t>
            </a:r>
            <a:endParaRPr lang="en-US" sz="5500" b="1"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1803346" y="4024132"/>
            <a:ext cx="10464854" cy="4395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latin typeface="微軟正黑體" panose="020B0604030504040204" pitchFamily="34" charset="-120"/>
                <a:ea typeface="微軟正黑體" panose="020B0604030504040204" pitchFamily="34" charset="-120"/>
              </a:rPr>
              <a:t>資料型態</a:t>
            </a:r>
            <a:endParaRPr lang="en-US" altLang="zh-TW" b="1"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交易假設</a:t>
            </a: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
        <p:nvSpPr>
          <p:cNvPr id="14" name="文字方塊 4">
            <a:extLst>
              <a:ext uri="{FF2B5EF4-FFF2-40B4-BE49-F238E27FC236}">
                <a16:creationId xmlns:a16="http://schemas.microsoft.com/office/drawing/2014/main" id="{5F464E90-2264-43A6-5E52-0484118CA06D}"/>
              </a:ext>
            </a:extLst>
          </p:cNvPr>
          <p:cNvSpPr txBox="1"/>
          <p:nvPr/>
        </p:nvSpPr>
        <p:spPr>
          <a:xfrm>
            <a:off x="5005387" y="2903976"/>
            <a:ext cx="10201275" cy="2308324"/>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標</a:t>
            </a:r>
            <a:r>
              <a:rPr lang="zh-TW" altLang="en-US" sz="3200"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en-US" altLang="zh-TW" sz="3200" kern="100" dirty="0">
                <a:ea typeface="微軟正黑體" panose="020B0604030504040204" pitchFamily="34" charset="-120"/>
                <a:cs typeface="Times New Roman" panose="02020603050405020304" pitchFamily="18" charset="0"/>
              </a:rPr>
              <a:t>S&amp;P 500 VIX Futures</a:t>
            </a:r>
          </a:p>
          <a:p>
            <a:pPr marL="342900" indent="-342900">
              <a:lnSpc>
                <a:spcPct val="15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回測頻率：</a:t>
            </a:r>
            <a:r>
              <a:rPr lang="en-US" altLang="zh-TW" sz="3200" dirty="0">
                <a:ea typeface="微軟正黑體" panose="020B0604030504040204" pitchFamily="34" charset="-120"/>
              </a:rPr>
              <a:t>Daily</a:t>
            </a:r>
          </a:p>
          <a:p>
            <a:pPr marL="342900" indent="-342900">
              <a:lnSpc>
                <a:spcPct val="15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rPr>
              <a:t>回測區間：</a:t>
            </a:r>
            <a:r>
              <a:rPr lang="en-US" altLang="zh-TW" sz="32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3200" kern="100" dirty="0">
                <a:ea typeface="微軟正黑體" panose="020B0604030504040204" pitchFamily="34" charset="-120"/>
                <a:cs typeface="Times New Roman" panose="02020603050405020304" pitchFamily="18" charset="0"/>
              </a:rPr>
              <a:t>2015 / 01 / 02</a:t>
            </a:r>
            <a:r>
              <a:rPr lang="zh-TW" altLang="en-US" sz="3200" kern="100" dirty="0">
                <a:ea typeface="微軟正黑體" panose="020B0604030504040204" pitchFamily="34" charset="-120"/>
                <a:cs typeface="Times New Roman" panose="02020603050405020304" pitchFamily="18" charset="0"/>
              </a:rPr>
              <a:t> </a:t>
            </a:r>
            <a:r>
              <a:rPr lang="en-US" altLang="zh-TW" sz="3200" kern="100" dirty="0">
                <a:ea typeface="微軟正黑體" panose="020B0604030504040204" pitchFamily="34" charset="-120"/>
                <a:cs typeface="Times New Roman" panose="02020603050405020304" pitchFamily="18" charset="0"/>
              </a:rPr>
              <a:t>~</a:t>
            </a:r>
            <a:r>
              <a:rPr lang="zh-TW" altLang="en-US" sz="3200" kern="100" dirty="0">
                <a:ea typeface="微軟正黑體" panose="020B0604030504040204" pitchFamily="34" charset="-120"/>
                <a:cs typeface="Times New Roman" panose="02020603050405020304" pitchFamily="18" charset="0"/>
              </a:rPr>
              <a:t> </a:t>
            </a:r>
            <a:r>
              <a:rPr lang="en-US" altLang="zh-TW" sz="3200" kern="100" dirty="0">
                <a:ea typeface="微軟正黑體" panose="020B0604030504040204" pitchFamily="34" charset="-120"/>
                <a:cs typeface="Times New Roman" panose="02020603050405020304" pitchFamily="18" charset="0"/>
              </a:rPr>
              <a:t>2022 / 05 / 24</a:t>
            </a:r>
            <a:r>
              <a:rPr lang="zh-TW" altLang="en-US" sz="3200" kern="100" dirty="0">
                <a:ea typeface="微軟正黑體" panose="020B0604030504040204" pitchFamily="34" charset="-120"/>
                <a:cs typeface="Times New Roman" panose="02020603050405020304" pitchFamily="18" charset="0"/>
              </a:rPr>
              <a:t> （</a:t>
            </a:r>
            <a:r>
              <a:rPr lang="en-US" altLang="zh-TW" sz="3200" kern="100" dirty="0">
                <a:ea typeface="微軟正黑體" panose="020B0604030504040204" pitchFamily="34" charset="-120"/>
                <a:cs typeface="Times New Roman" panose="02020603050405020304" pitchFamily="18" charset="0"/>
              </a:rPr>
              <a:t>1659</a:t>
            </a:r>
            <a:r>
              <a:rPr lang="zh-TW" altLang="en-US" sz="3200" kern="100" dirty="0">
                <a:ea typeface="微軟正黑體" panose="020B0604030504040204" pitchFamily="34" charset="-120"/>
                <a:cs typeface="Times New Roman" panose="02020603050405020304" pitchFamily="18" charset="0"/>
              </a:rPr>
              <a:t>天）</a:t>
            </a:r>
            <a:endParaRPr lang="en-US" altLang="zh-TW" sz="3200" kern="100" dirty="0">
              <a:ea typeface="微軟正黑體" panose="020B0604030504040204" pitchFamily="34" charset="-120"/>
              <a:cs typeface="Times New Roman" panose="02020603050405020304" pitchFamily="18" charset="0"/>
            </a:endParaRPr>
          </a:p>
        </p:txBody>
      </p:sp>
      <p:grpSp>
        <p:nvGrpSpPr>
          <p:cNvPr id="17" name="Group 18"/>
          <p:cNvGrpSpPr/>
          <p:nvPr/>
        </p:nvGrpSpPr>
        <p:grpSpPr>
          <a:xfrm rot="7533834">
            <a:off x="-3141536" y="5624768"/>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4" name="矩形 3"/>
          <p:cNvSpPr/>
          <p:nvPr/>
        </p:nvSpPr>
        <p:spPr>
          <a:xfrm>
            <a:off x="5005387" y="6262868"/>
            <a:ext cx="10134600" cy="1491177"/>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3200" dirty="0">
                <a:ea typeface="微軟正黑體" panose="020B0604030504040204" pitchFamily="34" charset="-120"/>
              </a:rPr>
              <a:t>交易成本及滑價：假設每筆買入價格多加上</a:t>
            </a:r>
            <a:r>
              <a:rPr lang="en-US" altLang="zh-TW" sz="3200" dirty="0">
                <a:ea typeface="微軟正黑體" panose="020B0604030504040204" pitchFamily="34" charset="-120"/>
              </a:rPr>
              <a:t>1%</a:t>
            </a:r>
          </a:p>
          <a:p>
            <a:pPr marL="285750" indent="-285750">
              <a:lnSpc>
                <a:spcPct val="150000"/>
              </a:lnSpc>
              <a:buFont typeface="Arial" panose="020B0604020202020204" pitchFamily="34" charset="0"/>
              <a:buChar char="•"/>
            </a:pPr>
            <a:r>
              <a:rPr lang="zh-TW" altLang="en-US" sz="3200" dirty="0">
                <a:ea typeface="微軟正黑體" panose="020B0604030504040204" pitchFamily="34" charset="-120"/>
              </a:rPr>
              <a:t>初始權益數為</a:t>
            </a:r>
            <a:r>
              <a:rPr lang="en-US" altLang="zh-TW" sz="3200" dirty="0">
                <a:ea typeface="微軟正黑體" panose="020B0604030504040204" pitchFamily="34" charset="-120"/>
              </a:rPr>
              <a:t>100</a:t>
            </a:r>
            <a:r>
              <a:rPr lang="zh-TW" altLang="en-US" sz="3200" dirty="0">
                <a:ea typeface="微軟正黑體" panose="020B0604030504040204" pitchFamily="34" charset="-120"/>
              </a:rPr>
              <a:t>，且用原始價格進行買賣</a:t>
            </a:r>
          </a:p>
        </p:txBody>
      </p:sp>
    </p:spTree>
    <p:extLst>
      <p:ext uri="{BB962C8B-B14F-4D97-AF65-F5344CB8AC3E}">
        <p14:creationId xmlns:p14="http://schemas.microsoft.com/office/powerpoint/2010/main" val="403738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7621548" y="-4697633"/>
            <a:ext cx="37632204" cy="16676166"/>
            <a:chOff x="-2126678" y="-1105154"/>
            <a:chExt cx="2939478" cy="3694935"/>
          </a:xfrm>
        </p:grpSpPr>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 name="TextBox 3"/>
          <p:cNvSpPr txBox="1"/>
          <p:nvPr/>
        </p:nvSpPr>
        <p:spPr>
          <a:xfrm>
            <a:off x="807853" y="1159814"/>
            <a:ext cx="13354592" cy="484428"/>
          </a:xfrm>
          <a:prstGeom prst="rect">
            <a:avLst/>
          </a:prstGeom>
        </p:spPr>
        <p:txBody>
          <a:bodyPr lIns="0" tIns="0" rIns="0" bIns="0" rtlCol="0" anchor="t">
            <a:spAutoFit/>
          </a:bodyPr>
          <a:lstStyle/>
          <a:p>
            <a:pPr marL="254106" lvl="1">
              <a:lnSpc>
                <a:spcPts val="3295"/>
              </a:lnSpc>
              <a:spcBef>
                <a:spcPct val="0"/>
              </a:spcBef>
            </a:pPr>
            <a:r>
              <a:rPr lang="zh-TW" altLang="en-US" sz="5500" b="1" spc="94" dirty="0">
                <a:latin typeface="Montserrat"/>
                <a:ea typeface="微軟正黑體" panose="020B0604030504040204" pitchFamily="34" charset="-120"/>
              </a:rPr>
              <a:t>交易策略回測</a:t>
            </a:r>
            <a:endParaRPr lang="en-US" sz="5500" b="1"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939925" y="3030026"/>
            <a:ext cx="2514600" cy="563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a:latin typeface="微軟正黑體" panose="020B0604030504040204" pitchFamily="34" charset="-120"/>
                <a:ea typeface="微軟正黑體" panose="020B0604030504040204" pitchFamily="34" charset="-120"/>
              </a:rPr>
              <a:t>交易策略</a:t>
            </a:r>
            <a:endParaRPr lang="en-US" altLang="zh-TW" b="1"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grpSp>
        <p:nvGrpSpPr>
          <p:cNvPr id="17" name="Group 18"/>
          <p:cNvGrpSpPr/>
          <p:nvPr/>
        </p:nvGrpSpPr>
        <p:grpSpPr>
          <a:xfrm rot="1469109">
            <a:off x="-4605311" y="-2188403"/>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5" name="內容版面配置區 2">
            <a:extLst>
              <a:ext uri="{FF2B5EF4-FFF2-40B4-BE49-F238E27FC236}">
                <a16:creationId xmlns:a16="http://schemas.microsoft.com/office/drawing/2014/main" id="{515BACB5-F117-852C-46E3-8A1146515997}"/>
              </a:ext>
            </a:extLst>
          </p:cNvPr>
          <p:cNvSpPr>
            <a:spLocks noGrp="1"/>
          </p:cNvSpPr>
          <p:nvPr/>
        </p:nvSpPr>
        <p:spPr>
          <a:xfrm>
            <a:off x="3962400" y="2334610"/>
            <a:ext cx="13874693" cy="64743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3200" dirty="0">
                <a:latin typeface="微軟正黑體" panose="020B0604030504040204" pitchFamily="34" charset="-120"/>
                <a:ea typeface="微軟正黑體" panose="020B0604030504040204" pitchFamily="34" charset="-120"/>
              </a:rPr>
              <a:t>進場條件：</a:t>
            </a:r>
            <a:endParaRPr lang="en-US" altLang="zh-TW" sz="3200" dirty="0">
              <a:latin typeface="微軟正黑體" panose="020B0604030504040204" pitchFamily="34" charset="-120"/>
              <a:ea typeface="微軟正黑體" panose="020B0604030504040204" pitchFamily="34" charset="-120"/>
            </a:endParaRPr>
          </a:p>
          <a:p>
            <a:pPr marL="0" indent="0">
              <a:lnSpc>
                <a:spcPct val="150000"/>
              </a:lnSpc>
              <a:buNone/>
            </a:pPr>
            <a:r>
              <a:rPr lang="zh-TW" altLang="en-US" sz="2600" dirty="0">
                <a:latin typeface="微軟正黑體" panose="020B0604030504040204" pitchFamily="34" charset="-120"/>
                <a:ea typeface="微軟正黑體" panose="020B0604030504040204" pitchFamily="34" charset="-120"/>
              </a:rPr>
              <a:t>若同時符合以下兩點，</a:t>
            </a:r>
            <a:r>
              <a:rPr lang="zh-TW" altLang="zh-TW" sz="2600" dirty="0">
                <a:latin typeface="微軟正黑體" panose="020B0604030504040204" pitchFamily="34" charset="-120"/>
                <a:ea typeface="微軟正黑體" panose="020B0604030504040204" pitchFamily="34" charset="-120"/>
              </a:rPr>
              <a:t>則用</a:t>
            </a:r>
            <a:r>
              <a:rPr lang="zh-TW" altLang="en-US" sz="2600" dirty="0">
                <a:latin typeface="微軟正黑體" panose="020B0604030504040204" pitchFamily="34" charset="-120"/>
                <a:ea typeface="微軟正黑體" panose="020B0604030504040204" pitchFamily="34" charset="-120"/>
              </a:rPr>
              <a:t>當日</a:t>
            </a:r>
            <a:r>
              <a:rPr lang="zh-TW" altLang="zh-TW" sz="2600" dirty="0">
                <a:latin typeface="微軟正黑體" panose="020B0604030504040204" pitchFamily="34" charset="-120"/>
                <a:ea typeface="微軟正黑體" panose="020B0604030504040204" pitchFamily="34" charset="-120"/>
              </a:rPr>
              <a:t>的收盤價</a:t>
            </a:r>
            <a:r>
              <a:rPr lang="zh-TW" altLang="en-US" sz="2600" dirty="0">
                <a:latin typeface="微軟正黑體" panose="020B0604030504040204" pitchFamily="34" charset="-120"/>
                <a:ea typeface="微軟正黑體" panose="020B0604030504040204" pitchFamily="34" charset="-120"/>
              </a:rPr>
              <a:t>買入</a:t>
            </a:r>
            <a:r>
              <a:rPr lang="en-US" altLang="zh-TW" sz="2600" dirty="0">
                <a:ea typeface="微軟正黑體" panose="020B0604030504040204" pitchFamily="34" charset="-120"/>
              </a:rPr>
              <a:t>VIX</a:t>
            </a:r>
            <a:r>
              <a:rPr lang="zh-TW" altLang="en-US" sz="2600" dirty="0">
                <a:latin typeface="微軟正黑體" panose="020B0604030504040204" pitchFamily="34" charset="-120"/>
                <a:ea typeface="微軟正黑體" panose="020B0604030504040204" pitchFamily="34" charset="-120"/>
              </a:rPr>
              <a:t>期貨（一次最多擁有一口長部位）：</a:t>
            </a:r>
            <a:endParaRPr lang="en-US" altLang="zh-TW" sz="2600" dirty="0">
              <a:latin typeface="微軟正黑體" panose="020B0604030504040204" pitchFamily="34" charset="-120"/>
              <a:ea typeface="微軟正黑體" panose="020B0604030504040204" pitchFamily="34" charset="-120"/>
            </a:endParaRPr>
          </a:p>
          <a:p>
            <a:pPr marL="457200" lvl="1" indent="0">
              <a:lnSpc>
                <a:spcPct val="150000"/>
              </a:lnSpc>
              <a:buNone/>
            </a:pPr>
            <a:r>
              <a:rPr lang="en-US" altLang="zh-TW" sz="2600" dirty="0">
                <a:latin typeface="微軟正黑體" panose="020B0604030504040204" pitchFamily="34" charset="-120"/>
                <a:ea typeface="微軟正黑體" panose="020B0604030504040204" pitchFamily="34" charset="-120"/>
              </a:rPr>
              <a:t>1.</a:t>
            </a:r>
            <a:r>
              <a:rPr lang="zh-TW" altLang="en-US" sz="2600" dirty="0">
                <a:latin typeface="微軟正黑體" panose="020B0604030504040204" pitchFamily="34" charset="-120"/>
                <a:ea typeface="微軟正黑體" panose="020B0604030504040204" pitchFamily="34" charset="-120"/>
              </a:rPr>
              <a:t>  </a:t>
            </a:r>
            <a:r>
              <a:rPr lang="zh-TW" altLang="zh-TW" sz="2600" dirty="0">
                <a:latin typeface="微軟正黑體" panose="020B0604030504040204" pitchFamily="34" charset="-120"/>
                <a:ea typeface="微軟正黑體" panose="020B0604030504040204" pitchFamily="34" charset="-120"/>
              </a:rPr>
              <a:t>隔日波動度預測值</a:t>
            </a:r>
            <a:r>
              <a:rPr lang="zh-TW" altLang="en-US" sz="2600"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&gt;</a:t>
            </a:r>
            <a:r>
              <a:rPr lang="zh-TW" altLang="en-US" sz="2600" dirty="0">
                <a:latin typeface="微軟正黑體" panose="020B0604030504040204" pitchFamily="34" charset="-120"/>
                <a:ea typeface="微軟正黑體" panose="020B0604030504040204" pitchFamily="34" charset="-120"/>
              </a:rPr>
              <a:t> </a:t>
            </a:r>
            <a:r>
              <a:rPr lang="zh-TW" altLang="zh-TW" sz="2600" dirty="0">
                <a:latin typeface="微軟正黑體" panose="020B0604030504040204" pitchFamily="34" charset="-120"/>
                <a:ea typeface="微軟正黑體" panose="020B0604030504040204" pitchFamily="34" charset="-120"/>
              </a:rPr>
              <a:t>今日波動度</a:t>
            </a:r>
            <a:r>
              <a:rPr lang="zh-TW" altLang="en-US" sz="2600" dirty="0">
                <a:latin typeface="微軟正黑體" panose="020B0604030504040204" pitchFamily="34" charset="-120"/>
                <a:ea typeface="微軟正黑體" panose="020B0604030504040204" pitchFamily="34" charset="-120"/>
              </a:rPr>
              <a:t>實現值</a:t>
            </a:r>
            <a:r>
              <a:rPr lang="en-US" altLang="zh-TW" sz="2600" dirty="0">
                <a:latin typeface="微軟正黑體" panose="020B0604030504040204" pitchFamily="34" charset="-120"/>
                <a:ea typeface="微軟正黑體" panose="020B0604030504040204" pitchFamily="34" charset="-120"/>
              </a:rPr>
              <a:t>*1.3</a:t>
            </a:r>
            <a:r>
              <a:rPr lang="zh-TW" altLang="en-US" sz="2600"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i.e.</a:t>
            </a:r>
            <a:r>
              <a:rPr lang="zh-TW" altLang="en-US" sz="2600" dirty="0">
                <a:latin typeface="微軟正黑體" panose="020B0604030504040204" pitchFamily="34" charset="-120"/>
                <a:ea typeface="微軟正黑體" panose="020B0604030504040204" pitchFamily="34" charset="-120"/>
              </a:rPr>
              <a:t>預期波動度變大）</a:t>
            </a:r>
            <a:endParaRPr lang="en-US" altLang="zh-TW" sz="2600" dirty="0">
              <a:latin typeface="微軟正黑體" panose="020B0604030504040204" pitchFamily="34" charset="-120"/>
              <a:ea typeface="微軟正黑體" panose="020B0604030504040204" pitchFamily="34" charset="-120"/>
            </a:endParaRPr>
          </a:p>
          <a:p>
            <a:pPr marL="971550" lvl="1" indent="-514350">
              <a:lnSpc>
                <a:spcPct val="150000"/>
              </a:lnSpc>
              <a:buAutoNum type="arabicPeriod" startAt="2"/>
            </a:pPr>
            <a:r>
              <a:rPr lang="en-US" altLang="zh-TW" sz="2600" dirty="0">
                <a:ea typeface="微軟正黑體" panose="020B0604030504040204" pitchFamily="34" charset="-120"/>
              </a:rPr>
              <a:t>VIX</a:t>
            </a:r>
            <a:r>
              <a:rPr lang="zh-TW" altLang="en-US" sz="2600" dirty="0">
                <a:latin typeface="微軟正黑體" panose="020B0604030504040204" pitchFamily="34" charset="-120"/>
                <a:ea typeface="微軟正黑體" panose="020B0604030504040204" pitchFamily="34" charset="-120"/>
              </a:rPr>
              <a:t>期貨價格 </a:t>
            </a:r>
            <a:r>
              <a:rPr lang="en-US" altLang="zh-TW" sz="2600" dirty="0">
                <a:latin typeface="微軟正黑體" panose="020B0604030504040204" pitchFamily="34" charset="-120"/>
                <a:ea typeface="微軟正黑體" panose="020B0604030504040204" pitchFamily="34" charset="-120"/>
              </a:rPr>
              <a:t>&lt;</a:t>
            </a:r>
            <a:r>
              <a:rPr lang="zh-TW" altLang="en-US" sz="2600"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18</a:t>
            </a:r>
            <a:r>
              <a:rPr lang="zh-TW" altLang="en-US" sz="2600" dirty="0">
                <a:latin typeface="微軟正黑體" panose="020B0604030504040204" pitchFamily="34" charset="-120"/>
                <a:ea typeface="微軟正黑體" panose="020B0604030504040204" pitchFamily="34" charset="-120"/>
              </a:rPr>
              <a:t> （</a:t>
            </a:r>
            <a:r>
              <a:rPr lang="en-US" altLang="zh-TW" sz="2600" dirty="0">
                <a:ea typeface="微軟正黑體" panose="020B0604030504040204" pitchFamily="34" charset="-120"/>
              </a:rPr>
              <a:t>VIX</a:t>
            </a:r>
            <a:r>
              <a:rPr lang="zh-TW" altLang="en-US" sz="2600" dirty="0">
                <a:ea typeface="微軟正黑體" panose="020B0604030504040204" pitchFamily="34" charset="-120"/>
              </a:rPr>
              <a:t> </a:t>
            </a:r>
            <a:r>
              <a:rPr lang="en-US" altLang="zh-TW" sz="2600" dirty="0">
                <a:ea typeface="微軟正黑體" panose="020B0604030504040204" pitchFamily="34" charset="-120"/>
              </a:rPr>
              <a:t>futures</a:t>
            </a:r>
            <a:r>
              <a:rPr lang="zh-TW" altLang="en-US" sz="2600" dirty="0">
                <a:latin typeface="微軟正黑體" panose="020B0604030504040204" pitchFamily="34" charset="-120"/>
                <a:ea typeface="微軟正黑體" panose="020B0604030504040204" pitchFamily="34" charset="-120"/>
              </a:rPr>
              <a:t>均價）</a:t>
            </a:r>
            <a:endParaRPr lang="en-US" altLang="zh-TW" sz="2600" dirty="0">
              <a:latin typeface="微軟正黑體" panose="020B0604030504040204" pitchFamily="34" charset="-120"/>
              <a:ea typeface="微軟正黑體" panose="020B0604030504040204" pitchFamily="34" charset="-120"/>
            </a:endParaRPr>
          </a:p>
          <a:p>
            <a:pPr marL="457200" lvl="1" indent="0">
              <a:lnSpc>
                <a:spcPct val="150000"/>
              </a:lnSpc>
              <a:buNone/>
            </a:pPr>
            <a:endParaRPr lang="en-US" altLang="zh-TW" sz="2600" dirty="0">
              <a:latin typeface="微軟正黑體" panose="020B0604030504040204" pitchFamily="34" charset="-120"/>
              <a:ea typeface="微軟正黑體" panose="020B0604030504040204" pitchFamily="34" charset="-120"/>
            </a:endParaRPr>
          </a:p>
          <a:p>
            <a:pPr>
              <a:lnSpc>
                <a:spcPct val="150000"/>
              </a:lnSpc>
            </a:pPr>
            <a:r>
              <a:rPr lang="zh-TW" altLang="en-US" sz="3200" dirty="0">
                <a:latin typeface="微軟正黑體" panose="020B0604030504040204" pitchFamily="34" charset="-120"/>
                <a:ea typeface="微軟正黑體" panose="020B0604030504040204" pitchFamily="34" charset="-120"/>
              </a:rPr>
              <a:t>出場條件：</a:t>
            </a:r>
            <a:endParaRPr lang="en-US" altLang="zh-TW" sz="3200" dirty="0">
              <a:latin typeface="微軟正黑體" panose="020B0604030504040204" pitchFamily="34" charset="-120"/>
              <a:ea typeface="微軟正黑體" panose="020B0604030504040204" pitchFamily="34" charset="-120"/>
            </a:endParaRPr>
          </a:p>
          <a:p>
            <a:pPr marL="0" indent="0">
              <a:lnSpc>
                <a:spcPct val="150000"/>
              </a:lnSpc>
              <a:buNone/>
            </a:pPr>
            <a:r>
              <a:rPr lang="zh-TW" altLang="en-US" sz="2600" dirty="0">
                <a:latin typeface="微軟正黑體" panose="020B0604030504040204" pitchFamily="34" charset="-120"/>
                <a:ea typeface="微軟正黑體" panose="020B0604030504040204" pitchFamily="34" charset="-120"/>
              </a:rPr>
              <a:t>若同時符合以下兩點，則用當日收盤價賣出：</a:t>
            </a:r>
            <a:endParaRPr lang="en-US" altLang="zh-TW" sz="2600" dirty="0">
              <a:latin typeface="微軟正黑體" panose="020B0604030504040204" pitchFamily="34" charset="-120"/>
              <a:ea typeface="微軟正黑體" panose="020B0604030504040204" pitchFamily="34" charset="-120"/>
            </a:endParaRPr>
          </a:p>
          <a:p>
            <a:pPr marL="457200" lvl="1" indent="0">
              <a:lnSpc>
                <a:spcPct val="150000"/>
              </a:lnSpc>
              <a:buNone/>
            </a:pPr>
            <a:r>
              <a:rPr lang="en-US" altLang="zh-TW" sz="2600" dirty="0">
                <a:latin typeface="微軟正黑體" panose="020B0604030504040204" pitchFamily="34" charset="-120"/>
                <a:ea typeface="微軟正黑體" panose="020B0604030504040204" pitchFamily="34" charset="-120"/>
              </a:rPr>
              <a:t>1.</a:t>
            </a:r>
            <a:r>
              <a:rPr lang="zh-TW" altLang="en-US" sz="2600" dirty="0">
                <a:latin typeface="微軟正黑體" panose="020B0604030504040204" pitchFamily="34" charset="-120"/>
                <a:ea typeface="微軟正黑體" panose="020B0604030504040204" pitchFamily="34" charset="-120"/>
              </a:rPr>
              <a:t>  手中握有長部位</a:t>
            </a:r>
            <a:endParaRPr lang="en-US" altLang="zh-TW" sz="2600" dirty="0">
              <a:latin typeface="微軟正黑體" panose="020B0604030504040204" pitchFamily="34" charset="-120"/>
              <a:ea typeface="微軟正黑體" panose="020B0604030504040204" pitchFamily="34" charset="-120"/>
            </a:endParaRPr>
          </a:p>
          <a:p>
            <a:pPr marL="457200" lvl="1" indent="0">
              <a:lnSpc>
                <a:spcPct val="150000"/>
              </a:lnSpc>
              <a:buNone/>
            </a:pPr>
            <a:r>
              <a:rPr lang="en-US" altLang="zh-TW" sz="2600" dirty="0">
                <a:latin typeface="微軟正黑體" panose="020B0604030504040204" pitchFamily="34" charset="-120"/>
                <a:ea typeface="微軟正黑體" panose="020B0604030504040204" pitchFamily="34" charset="-120"/>
              </a:rPr>
              <a:t>2.</a:t>
            </a:r>
            <a:r>
              <a:rPr lang="zh-TW" altLang="en-US" sz="2600" dirty="0">
                <a:latin typeface="微軟正黑體" panose="020B0604030504040204" pitchFamily="34" charset="-120"/>
                <a:ea typeface="微軟正黑體" panose="020B0604030504040204" pitchFamily="34" charset="-120"/>
              </a:rPr>
              <a:t>  </a:t>
            </a:r>
            <a:r>
              <a:rPr lang="zh-TW" altLang="zh-TW" sz="2600" dirty="0">
                <a:latin typeface="微軟正黑體" panose="020B0604030504040204" pitchFamily="34" charset="-120"/>
                <a:ea typeface="微軟正黑體" panose="020B0604030504040204" pitchFamily="34" charset="-120"/>
              </a:rPr>
              <a:t>隔日波動度預測值</a:t>
            </a:r>
            <a:r>
              <a:rPr lang="zh-TW" altLang="en-US" sz="2600" dirty="0">
                <a:latin typeface="微軟正黑體" panose="020B0604030504040204" pitchFamily="34" charset="-120"/>
                <a:ea typeface="微軟正黑體" panose="020B0604030504040204" pitchFamily="34" charset="-120"/>
              </a:rPr>
              <a:t> </a:t>
            </a:r>
            <a:r>
              <a:rPr lang="en-US" altLang="zh-TW" sz="2600" dirty="0">
                <a:latin typeface="微軟正黑體" panose="020B0604030504040204" pitchFamily="34" charset="-120"/>
                <a:ea typeface="微軟正黑體" panose="020B0604030504040204" pitchFamily="34" charset="-120"/>
              </a:rPr>
              <a:t>&lt;</a:t>
            </a:r>
            <a:r>
              <a:rPr lang="zh-TW" altLang="en-US" sz="2600" dirty="0">
                <a:latin typeface="微軟正黑體" panose="020B0604030504040204" pitchFamily="34" charset="-120"/>
                <a:ea typeface="微軟正黑體" panose="020B0604030504040204" pitchFamily="34" charset="-120"/>
              </a:rPr>
              <a:t> </a:t>
            </a:r>
            <a:r>
              <a:rPr lang="zh-TW" altLang="zh-TW" sz="2600" dirty="0">
                <a:latin typeface="微軟正黑體" panose="020B0604030504040204" pitchFamily="34" charset="-120"/>
                <a:ea typeface="微軟正黑體" panose="020B0604030504040204" pitchFamily="34" charset="-120"/>
              </a:rPr>
              <a:t>今日波動度</a:t>
            </a:r>
            <a:r>
              <a:rPr lang="zh-TW" altLang="en-US" sz="2600" dirty="0">
                <a:latin typeface="微軟正黑體" panose="020B0604030504040204" pitchFamily="34" charset="-120"/>
                <a:ea typeface="微軟正黑體" panose="020B0604030504040204" pitchFamily="34" charset="-120"/>
              </a:rPr>
              <a:t>實現值</a:t>
            </a:r>
            <a:endParaRPr lang="en-US" altLang="zh-TW" sz="2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678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1" t="15166" r="4650" b="9052"/>
          <a:stretch>
            <a:fillRect/>
          </a:stretch>
        </p:blipFill>
        <p:spPr>
          <a:xfrm>
            <a:off x="0" y="0"/>
            <a:ext cx="18288000" cy="10287000"/>
          </a:xfrm>
          <a:prstGeom prst="rect">
            <a:avLst/>
          </a:prstGeom>
        </p:spPr>
      </p:pic>
      <p:sp>
        <p:nvSpPr>
          <p:cNvPr id="3" name="TextBox 3"/>
          <p:cNvSpPr txBox="1"/>
          <p:nvPr/>
        </p:nvSpPr>
        <p:spPr>
          <a:xfrm>
            <a:off x="2209529" y="4833190"/>
            <a:ext cx="13868942" cy="642740"/>
          </a:xfrm>
          <a:prstGeom prst="rect">
            <a:avLst/>
          </a:prstGeom>
        </p:spPr>
        <p:txBody>
          <a:bodyPr wrap="square" lIns="0" tIns="0" rIns="0" bIns="0" rtlCol="0" anchor="t">
            <a:spAutoFit/>
          </a:bodyPr>
          <a:lstStyle/>
          <a:p>
            <a:pPr marL="294703" lvl="1" algn="ctr">
              <a:lnSpc>
                <a:spcPts val="4176"/>
              </a:lnSpc>
            </a:pPr>
            <a:r>
              <a:rPr lang="zh-TW" altLang="en-US" sz="7200" b="1" u="none" spc="109" dirty="0">
                <a:solidFill>
                  <a:srgbClr val="000000"/>
                </a:solidFill>
                <a:latin typeface="+mj-lt"/>
                <a:ea typeface="微軟正黑體" panose="020B0604030504040204" pitchFamily="34" charset="-120"/>
              </a:rPr>
              <a:t>研究動機與目的</a:t>
            </a:r>
            <a:endParaRPr lang="en-US" sz="7200" b="1" u="none" spc="109" dirty="0">
              <a:solidFill>
                <a:srgbClr val="000000"/>
              </a:solidFill>
              <a:latin typeface="+mj-lt"/>
            </a:endParaRPr>
          </a:p>
        </p:txBody>
      </p:sp>
      <p:grpSp>
        <p:nvGrpSpPr>
          <p:cNvPr id="14" name="Group 15"/>
          <p:cNvGrpSpPr/>
          <p:nvPr/>
        </p:nvGrpSpPr>
        <p:grpSpPr>
          <a:xfrm rot="1387829">
            <a:off x="-2828532" y="-1136106"/>
            <a:ext cx="4833405" cy="12581332"/>
            <a:chOff x="0" y="0"/>
            <a:chExt cx="428934" cy="1116514"/>
          </a:xfrm>
        </p:grpSpPr>
        <p:sp>
          <p:nvSpPr>
            <p:cNvPr id="15"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50000"/>
                <a:lumOff val="50000"/>
                <a:alpha val="83922"/>
              </a:schemeClr>
            </a:solidFill>
          </p:spPr>
        </p:sp>
        <p:sp>
          <p:nvSpPr>
            <p:cNvPr id="16"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4878348" y="-4926233"/>
            <a:ext cx="37632204" cy="16676166"/>
            <a:chOff x="-2126678" y="-1105154"/>
            <a:chExt cx="2939478" cy="3694935"/>
          </a:xfrm>
        </p:grpSpPr>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 name="TextBox 3"/>
          <p:cNvSpPr txBox="1"/>
          <p:nvPr/>
        </p:nvSpPr>
        <p:spPr>
          <a:xfrm>
            <a:off x="975884" y="1012915"/>
            <a:ext cx="13354592" cy="846386"/>
          </a:xfrm>
          <a:prstGeom prst="rect">
            <a:avLst/>
          </a:prstGeom>
        </p:spPr>
        <p:txBody>
          <a:bodyPr lIns="0" tIns="0" rIns="0" bIns="0" rtlCol="0" anchor="t">
            <a:spAutoFit/>
          </a:bodyPr>
          <a:lstStyle/>
          <a:p>
            <a:pPr marL="254106" lvl="1">
              <a:lnSpc>
                <a:spcPts val="3295"/>
              </a:lnSpc>
              <a:spcBef>
                <a:spcPct val="0"/>
              </a:spcBef>
            </a:pPr>
            <a:r>
              <a:rPr lang="zh-TW" altLang="en-US" sz="5500" b="1" spc="94" dirty="0">
                <a:latin typeface="Montserrat"/>
                <a:ea typeface="微軟正黑體" panose="020B0604030504040204" pitchFamily="34" charset="-120"/>
              </a:rPr>
              <a:t>研究結果</a:t>
            </a:r>
            <a:endParaRPr lang="en-US" altLang="zh-TW" sz="5500" b="1" spc="94" dirty="0">
              <a:latin typeface="Montserrat"/>
              <a:ea typeface="微軟正黑體" panose="020B0604030504040204" pitchFamily="34" charset="-120"/>
            </a:endParaRPr>
          </a:p>
          <a:p>
            <a:pPr marL="254106" lvl="1">
              <a:lnSpc>
                <a:spcPts val="3295"/>
              </a:lnSpc>
              <a:spcBef>
                <a:spcPct val="0"/>
              </a:spcBef>
            </a:pPr>
            <a:r>
              <a:rPr lang="en-US" sz="2800" b="1" spc="94" dirty="0">
                <a:latin typeface="Montserrat"/>
                <a:ea typeface="微軟正黑體" panose="020B0604030504040204" pitchFamily="34" charset="-120"/>
              </a:rPr>
              <a:t>(2015/10/20~2022/5/20)</a:t>
            </a:r>
            <a:endParaRPr lang="en-US" sz="2800" b="1" spc="94" dirty="0">
              <a:latin typeface="Montserrat"/>
            </a:endParaRPr>
          </a:p>
        </p:txBody>
      </p:sp>
      <p:grpSp>
        <p:nvGrpSpPr>
          <p:cNvPr id="17" name="Group 18"/>
          <p:cNvGrpSpPr/>
          <p:nvPr/>
        </p:nvGrpSpPr>
        <p:grpSpPr>
          <a:xfrm rot="1729342">
            <a:off x="16477067" y="-1412847"/>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21" name="內容版面配置區 2">
            <a:extLst>
              <a:ext uri="{FF2B5EF4-FFF2-40B4-BE49-F238E27FC236}">
                <a16:creationId xmlns:a16="http://schemas.microsoft.com/office/drawing/2014/main" id="{3CB2FE01-0BE3-661D-137C-1613164E4B8A}"/>
              </a:ext>
            </a:extLst>
          </p:cNvPr>
          <p:cNvSpPr>
            <a:spLocks noGrp="1"/>
          </p:cNvSpPr>
          <p:nvPr/>
        </p:nvSpPr>
        <p:spPr>
          <a:xfrm>
            <a:off x="3286935" y="7345600"/>
            <a:ext cx="1972241" cy="51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b="1" dirty="0">
                <a:ea typeface="微軟正黑體" panose="020B0604030504040204" pitchFamily="34" charset="-120"/>
              </a:rPr>
              <a:t>GJR-GARCH</a:t>
            </a:r>
            <a:endParaRPr lang="zh-TW" altLang="en-US" sz="2400" b="1" dirty="0">
              <a:ea typeface="微軟正黑體" panose="020B0604030504040204" pitchFamily="34" charset="-120"/>
            </a:endParaRPr>
          </a:p>
        </p:txBody>
      </p:sp>
      <p:sp>
        <p:nvSpPr>
          <p:cNvPr id="22" name="內容版面配置區 2">
            <a:extLst>
              <a:ext uri="{FF2B5EF4-FFF2-40B4-BE49-F238E27FC236}">
                <a16:creationId xmlns:a16="http://schemas.microsoft.com/office/drawing/2014/main" id="{90ADA32B-226C-381B-EC95-D7953471075F}"/>
              </a:ext>
            </a:extLst>
          </p:cNvPr>
          <p:cNvSpPr txBox="1">
            <a:spLocks/>
          </p:cNvSpPr>
          <p:nvPr/>
        </p:nvSpPr>
        <p:spPr>
          <a:xfrm>
            <a:off x="12606453" y="2465463"/>
            <a:ext cx="1724023" cy="536575"/>
          </a:xfrm>
          <a:prstGeom prst="rect">
            <a:avLst/>
          </a:prstGeom>
        </p:spPr>
        <p:txBody>
          <a:bodyPr vert="horz" lIns="91440" tIns="45720" rIns="91440" bIns="45720" rtlCol="0">
            <a:norm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zh-TW" sz="2400" b="1" dirty="0">
                <a:ea typeface="微軟正黑體" panose="020B0604030504040204" pitchFamily="34" charset="-120"/>
              </a:rPr>
              <a:t>GARCH</a:t>
            </a:r>
            <a:endParaRPr lang="zh-TW" altLang="en-US" sz="2400" b="1" dirty="0">
              <a:ea typeface="微軟正黑體" panose="020B0604030504040204" pitchFamily="34" charset="-120"/>
            </a:endParaRPr>
          </a:p>
        </p:txBody>
      </p:sp>
      <p:sp>
        <p:nvSpPr>
          <p:cNvPr id="23" name="文字方塊 7">
            <a:extLst>
              <a:ext uri="{FF2B5EF4-FFF2-40B4-BE49-F238E27FC236}">
                <a16:creationId xmlns:a16="http://schemas.microsoft.com/office/drawing/2014/main" id="{546AB590-E81E-4474-9737-5CCFA6C4427D}"/>
              </a:ext>
            </a:extLst>
          </p:cNvPr>
          <p:cNvSpPr txBox="1"/>
          <p:nvPr/>
        </p:nvSpPr>
        <p:spPr>
          <a:xfrm>
            <a:off x="2667135" y="7941734"/>
            <a:ext cx="3919932" cy="1971950"/>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年化</a:t>
            </a:r>
            <a:r>
              <a:rPr lang="en-US"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Sharpe ratio : 0.903</a:t>
            </a:r>
          </a:p>
          <a:p>
            <a:pPr>
              <a:lnSpc>
                <a:spcPct val="150000"/>
              </a:lnSpc>
            </a:pPr>
            <a:r>
              <a:rPr lang="en-US"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MDD</a:t>
            </a:r>
            <a:r>
              <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7%</a:t>
            </a:r>
            <a:endPar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en-US"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Total returns : 78.6%</a:t>
            </a:r>
            <a:endPar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平均年報酬：</a:t>
            </a:r>
            <a:r>
              <a:rPr lang="en-US"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rPr>
              <a:t>12%</a:t>
            </a:r>
            <a:endParaRPr lang="zh-TW" altLang="zh-TW" sz="2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4" name="文字方塊 7">
            <a:extLst>
              <a:ext uri="{FF2B5EF4-FFF2-40B4-BE49-F238E27FC236}">
                <a16:creationId xmlns:a16="http://schemas.microsoft.com/office/drawing/2014/main" id="{546AB590-E81E-4474-9737-5CCFA6C4427D}"/>
              </a:ext>
            </a:extLst>
          </p:cNvPr>
          <p:cNvSpPr txBox="1"/>
          <p:nvPr/>
        </p:nvSpPr>
        <p:spPr>
          <a:xfrm>
            <a:off x="12834975" y="7767445"/>
            <a:ext cx="3492745" cy="1971950"/>
          </a:xfrm>
          <a:prstGeom prst="rect">
            <a:avLst/>
          </a:prstGeom>
          <a:noFill/>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TW"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年化</a:t>
            </a: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Sharpe ratio : 0.974</a:t>
            </a:r>
          </a:p>
          <a:p>
            <a:pPr>
              <a:lnSpc>
                <a:spcPct val="150000"/>
              </a:lnSpc>
            </a:pP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MDD : 7.5%</a:t>
            </a:r>
            <a:endParaRPr lang="zh-TW" altLang="zh-TW" sz="21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Total return : 85%</a:t>
            </a:r>
            <a:endParaRPr lang="zh-TW" altLang="zh-TW" sz="21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平均年報酬：</a:t>
            </a: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13%</a:t>
            </a:r>
            <a:endParaRPr lang="zh-TW" altLang="zh-TW" sz="21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3B2D80FE-E7F1-F081-C125-CC222040FB3E}"/>
              </a:ext>
            </a:extLst>
          </p:cNvPr>
          <p:cNvPicPr>
            <a:picLocks noChangeAspect="1"/>
          </p:cNvPicPr>
          <p:nvPr/>
        </p:nvPicPr>
        <p:blipFill>
          <a:blip r:embed="rId3"/>
          <a:stretch>
            <a:fillRect/>
          </a:stretch>
        </p:blipFill>
        <p:spPr>
          <a:xfrm>
            <a:off x="964966" y="2334491"/>
            <a:ext cx="6705370" cy="4792013"/>
          </a:xfrm>
          <a:prstGeom prst="rect">
            <a:avLst/>
          </a:prstGeom>
        </p:spPr>
      </p:pic>
      <p:pic>
        <p:nvPicPr>
          <p:cNvPr id="8" name="圖片 7">
            <a:extLst>
              <a:ext uri="{FF2B5EF4-FFF2-40B4-BE49-F238E27FC236}">
                <a16:creationId xmlns:a16="http://schemas.microsoft.com/office/drawing/2014/main" id="{D6899BF2-C012-4F05-A5C5-F0D72D37A37E}"/>
              </a:ext>
            </a:extLst>
          </p:cNvPr>
          <p:cNvPicPr>
            <a:picLocks noChangeAspect="1"/>
          </p:cNvPicPr>
          <p:nvPr/>
        </p:nvPicPr>
        <p:blipFill>
          <a:blip r:embed="rId4"/>
          <a:stretch>
            <a:fillRect/>
          </a:stretch>
        </p:blipFill>
        <p:spPr>
          <a:xfrm>
            <a:off x="10617665" y="2330258"/>
            <a:ext cx="6705369" cy="4792013"/>
          </a:xfrm>
          <a:prstGeom prst="rect">
            <a:avLst/>
          </a:prstGeom>
        </p:spPr>
      </p:pic>
      <p:sp>
        <p:nvSpPr>
          <p:cNvPr id="25" name="文字方塊 24">
            <a:extLst>
              <a:ext uri="{FF2B5EF4-FFF2-40B4-BE49-F238E27FC236}">
                <a16:creationId xmlns:a16="http://schemas.microsoft.com/office/drawing/2014/main" id="{004AC7AC-F640-7477-9EF5-BC6A2F46B43C}"/>
              </a:ext>
            </a:extLst>
          </p:cNvPr>
          <p:cNvSpPr txBox="1"/>
          <p:nvPr/>
        </p:nvSpPr>
        <p:spPr>
          <a:xfrm>
            <a:off x="7653180" y="7305764"/>
            <a:ext cx="3008655" cy="2664447"/>
          </a:xfrm>
          <a:prstGeom prst="rect">
            <a:avLst/>
          </a:prstGeom>
          <a:noFill/>
        </p:spPr>
        <p:txBody>
          <a:bodyPr wrap="square">
            <a:spAutoFit/>
          </a:bodyPr>
          <a:lstStyle/>
          <a:p>
            <a:pPr algn="ctr"/>
            <a:r>
              <a:rPr lang="en-US" altLang="zh-TW" sz="2400" b="1" dirty="0">
                <a:ea typeface="微軟正黑體" panose="020B0604030504040204" pitchFamily="34" charset="-120"/>
              </a:rPr>
              <a:t>S&amp;P500</a:t>
            </a:r>
          </a:p>
          <a:p>
            <a:endParaRPr lang="en-US" altLang="zh-TW" sz="21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en-US" sz="2100" kern="100" dirty="0">
                <a:latin typeface="微軟正黑體" panose="020B0604030504040204" pitchFamily="34" charset="-120"/>
                <a:ea typeface="微軟正黑體" panose="020B0604030504040204" pitchFamily="34" charset="-120"/>
                <a:cs typeface="Times New Roman" panose="02020603050405020304" pitchFamily="18" charset="0"/>
              </a:rPr>
              <a:t>年化</a:t>
            </a: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Sharpe ratio:0.626</a:t>
            </a:r>
          </a:p>
          <a:p>
            <a:pPr>
              <a:lnSpc>
                <a:spcPct val="150000"/>
              </a:lnSpc>
            </a:pP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MDD:34%</a:t>
            </a:r>
          </a:p>
          <a:p>
            <a:pPr>
              <a:lnSpc>
                <a:spcPct val="150000"/>
              </a:lnSpc>
            </a:pP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Total returns:93%</a:t>
            </a:r>
          </a:p>
          <a:p>
            <a:pPr>
              <a:lnSpc>
                <a:spcPct val="150000"/>
              </a:lnSpc>
            </a:pPr>
            <a:r>
              <a:rPr lang="zh-TW" altLang="en-US" sz="2100" kern="100" dirty="0">
                <a:latin typeface="微軟正黑體" panose="020B0604030504040204" pitchFamily="34" charset="-120"/>
                <a:ea typeface="微軟正黑體" panose="020B0604030504040204" pitchFamily="34" charset="-120"/>
                <a:cs typeface="Times New Roman" panose="02020603050405020304" pitchFamily="18" charset="0"/>
              </a:rPr>
              <a:t>平均年報酬：</a:t>
            </a:r>
            <a:r>
              <a:rPr lang="en-US" altLang="zh-TW" sz="2100" kern="100" dirty="0">
                <a:latin typeface="微軟正黑體" panose="020B0604030504040204" pitchFamily="34" charset="-120"/>
                <a:ea typeface="微軟正黑體" panose="020B0604030504040204" pitchFamily="34" charset="-120"/>
                <a:cs typeface="Times New Roman" panose="02020603050405020304" pitchFamily="18" charset="0"/>
              </a:rPr>
              <a:t>14%</a:t>
            </a:r>
          </a:p>
        </p:txBody>
      </p:sp>
      <p:sp>
        <p:nvSpPr>
          <p:cNvPr id="16" name="內容版面配置區 2">
            <a:extLst>
              <a:ext uri="{FF2B5EF4-FFF2-40B4-BE49-F238E27FC236}">
                <a16:creationId xmlns:a16="http://schemas.microsoft.com/office/drawing/2014/main" id="{C3C440CB-3CC0-12DE-1D57-42E8420889B3}"/>
              </a:ext>
            </a:extLst>
          </p:cNvPr>
          <p:cNvSpPr>
            <a:spLocks noGrp="1"/>
          </p:cNvSpPr>
          <p:nvPr/>
        </p:nvSpPr>
        <p:spPr>
          <a:xfrm>
            <a:off x="3297235" y="7345600"/>
            <a:ext cx="1972241" cy="51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b="1" dirty="0">
                <a:ea typeface="微軟正黑體" panose="020B0604030504040204" pitchFamily="34" charset="-120"/>
              </a:rPr>
              <a:t>GJR-GARCH</a:t>
            </a:r>
            <a:endParaRPr lang="zh-TW" altLang="en-US" sz="2400" b="1" dirty="0">
              <a:ea typeface="微軟正黑體" panose="020B0604030504040204" pitchFamily="34" charset="-120"/>
            </a:endParaRPr>
          </a:p>
        </p:txBody>
      </p:sp>
      <p:sp>
        <p:nvSpPr>
          <p:cNvPr id="20" name="內容版面配置區 2">
            <a:extLst>
              <a:ext uri="{FF2B5EF4-FFF2-40B4-BE49-F238E27FC236}">
                <a16:creationId xmlns:a16="http://schemas.microsoft.com/office/drawing/2014/main" id="{93AEEB58-EDEC-70CB-B813-540C992E919E}"/>
              </a:ext>
            </a:extLst>
          </p:cNvPr>
          <p:cNvSpPr>
            <a:spLocks noGrp="1"/>
          </p:cNvSpPr>
          <p:nvPr/>
        </p:nvSpPr>
        <p:spPr>
          <a:xfrm>
            <a:off x="13903877" y="7398228"/>
            <a:ext cx="1972241" cy="51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b="1" dirty="0">
                <a:ea typeface="微軟正黑體" panose="020B0604030504040204" pitchFamily="34" charset="-120"/>
              </a:rPr>
              <a:t>GARCH</a:t>
            </a:r>
            <a:endParaRPr lang="zh-TW" altLang="en-US" sz="2400" b="1" dirty="0">
              <a:ea typeface="微軟正黑體" panose="020B0604030504040204" pitchFamily="34" charset="-120"/>
            </a:endParaRPr>
          </a:p>
        </p:txBody>
      </p:sp>
    </p:spTree>
    <p:extLst>
      <p:ext uri="{BB962C8B-B14F-4D97-AF65-F5344CB8AC3E}">
        <p14:creationId xmlns:p14="http://schemas.microsoft.com/office/powerpoint/2010/main" val="104045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1" t="15166" r="4650" b="9052"/>
          <a:stretch>
            <a:fillRect/>
          </a:stretch>
        </p:blipFill>
        <p:spPr>
          <a:xfrm>
            <a:off x="0" y="0"/>
            <a:ext cx="18288000" cy="10287000"/>
          </a:xfrm>
          <a:prstGeom prst="rect">
            <a:avLst/>
          </a:prstGeom>
        </p:spPr>
      </p:pic>
      <p:sp>
        <p:nvSpPr>
          <p:cNvPr id="3" name="TextBox 3"/>
          <p:cNvSpPr txBox="1"/>
          <p:nvPr/>
        </p:nvSpPr>
        <p:spPr>
          <a:xfrm>
            <a:off x="2209529" y="4833190"/>
            <a:ext cx="13868942" cy="642740"/>
          </a:xfrm>
          <a:prstGeom prst="rect">
            <a:avLst/>
          </a:prstGeom>
        </p:spPr>
        <p:txBody>
          <a:bodyPr wrap="square" lIns="0" tIns="0" rIns="0" bIns="0" rtlCol="0" anchor="t">
            <a:spAutoFit/>
          </a:bodyPr>
          <a:lstStyle/>
          <a:p>
            <a:pPr marL="294703" lvl="1" algn="ctr">
              <a:lnSpc>
                <a:spcPts val="4176"/>
              </a:lnSpc>
            </a:pPr>
            <a:r>
              <a:rPr lang="zh-TW" altLang="en-US" sz="7200" b="1" u="none" spc="109" dirty="0">
                <a:solidFill>
                  <a:srgbClr val="000000"/>
                </a:solidFill>
                <a:latin typeface="+mj-lt"/>
                <a:ea typeface="微軟正黑體" panose="020B0604030504040204" pitchFamily="34" charset="-120"/>
              </a:rPr>
              <a:t>結論</a:t>
            </a:r>
            <a:endParaRPr lang="en-US" sz="7200" b="1" u="none" spc="109" dirty="0">
              <a:solidFill>
                <a:srgbClr val="000000"/>
              </a:solidFill>
              <a:latin typeface="+mj-lt"/>
            </a:endParaRPr>
          </a:p>
        </p:txBody>
      </p:sp>
    </p:spTree>
    <p:extLst>
      <p:ext uri="{BB962C8B-B14F-4D97-AF65-F5344CB8AC3E}">
        <p14:creationId xmlns:p14="http://schemas.microsoft.com/office/powerpoint/2010/main" val="7247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sp>
        <p:nvSpPr>
          <p:cNvPr id="2" name="TextBox 2"/>
          <p:cNvSpPr txBox="1"/>
          <p:nvPr/>
        </p:nvSpPr>
        <p:spPr>
          <a:xfrm>
            <a:off x="3220148" y="4914487"/>
            <a:ext cx="10978741" cy="1310102"/>
          </a:xfrm>
          <a:prstGeom prst="rect">
            <a:avLst/>
          </a:prstGeom>
        </p:spPr>
        <p:txBody>
          <a:bodyPr lIns="0" tIns="0" rIns="0" bIns="0" rtlCol="0" anchor="t">
            <a:spAutoFit/>
          </a:bodyPr>
          <a:lstStyle/>
          <a:p>
            <a:pPr marL="0" lvl="0" indent="0" algn="ctr">
              <a:lnSpc>
                <a:spcPts val="11306"/>
              </a:lnSpc>
              <a:spcBef>
                <a:spcPct val="0"/>
              </a:spcBef>
            </a:pPr>
            <a:r>
              <a:rPr lang="en-US" altLang="zh-TW" sz="8973" u="none" spc="448" dirty="0">
                <a:solidFill>
                  <a:srgbClr val="525E64"/>
                </a:solidFill>
                <a:latin typeface="Montserrat Classic Bold"/>
                <a:ea typeface="微軟正黑體" panose="020B0604030504040204" pitchFamily="34" charset="-120"/>
              </a:rPr>
              <a:t>Q</a:t>
            </a:r>
            <a:r>
              <a:rPr lang="zh-TW" altLang="en-US" sz="8973" u="none" spc="448" dirty="0">
                <a:solidFill>
                  <a:srgbClr val="525E64"/>
                </a:solidFill>
                <a:latin typeface="Montserrat Classic Bold"/>
                <a:ea typeface="微軟正黑體" panose="020B0604030504040204" pitchFamily="34" charset="-120"/>
              </a:rPr>
              <a:t> </a:t>
            </a:r>
            <a:r>
              <a:rPr lang="en-US" altLang="zh-TW" sz="8973" u="none" spc="448" dirty="0">
                <a:solidFill>
                  <a:srgbClr val="525E64"/>
                </a:solidFill>
                <a:latin typeface="Montserrat Classic Bold"/>
                <a:ea typeface="微軟正黑體" panose="020B0604030504040204" pitchFamily="34" charset="-120"/>
              </a:rPr>
              <a:t>&amp;</a:t>
            </a:r>
            <a:r>
              <a:rPr lang="zh-TW" altLang="en-US" sz="8973" u="none" spc="448" dirty="0">
                <a:solidFill>
                  <a:srgbClr val="525E64"/>
                </a:solidFill>
                <a:latin typeface="Montserrat Classic Bold"/>
                <a:ea typeface="微軟正黑體" panose="020B0604030504040204" pitchFamily="34" charset="-120"/>
              </a:rPr>
              <a:t> </a:t>
            </a:r>
            <a:r>
              <a:rPr lang="en-US" altLang="zh-TW" sz="8973" u="none" spc="448" dirty="0">
                <a:solidFill>
                  <a:srgbClr val="525E64"/>
                </a:solidFill>
                <a:latin typeface="Montserrat Classic Bold"/>
                <a:ea typeface="微軟正黑體" panose="020B0604030504040204" pitchFamily="34" charset="-120"/>
              </a:rPr>
              <a:t>A</a:t>
            </a:r>
            <a:endParaRPr lang="en-US" sz="8973" u="none" spc="448" dirty="0">
              <a:solidFill>
                <a:srgbClr val="525E64"/>
              </a:solidFill>
              <a:latin typeface="Montserrat Classic Bold"/>
            </a:endParaRPr>
          </a:p>
        </p:txBody>
      </p:sp>
      <p:grpSp>
        <p:nvGrpSpPr>
          <p:cNvPr id="9" name="Group 9"/>
          <p:cNvGrpSpPr/>
          <p:nvPr/>
        </p:nvGrpSpPr>
        <p:grpSpPr>
          <a:xfrm rot="-5838359">
            <a:off x="4210450" y="-19127763"/>
            <a:ext cx="8998139" cy="32408359"/>
            <a:chOff x="0" y="0"/>
            <a:chExt cx="2369880" cy="8535535"/>
          </a:xfrm>
        </p:grpSpPr>
        <p:sp>
          <p:nvSpPr>
            <p:cNvPr id="10" name="Freeform 10"/>
            <p:cNvSpPr/>
            <p:nvPr/>
          </p:nvSpPr>
          <p:spPr>
            <a:xfrm>
              <a:off x="0" y="0"/>
              <a:ext cx="2369880" cy="8535535"/>
            </a:xfrm>
            <a:custGeom>
              <a:avLst/>
              <a:gdLst/>
              <a:ahLst/>
              <a:cxnLst/>
              <a:rect l="l" t="t" r="r" b="b"/>
              <a:pathLst>
                <a:path w="2369880" h="8535535">
                  <a:moveTo>
                    <a:pt x="0" y="0"/>
                  </a:moveTo>
                  <a:lnTo>
                    <a:pt x="2369880" y="0"/>
                  </a:lnTo>
                  <a:lnTo>
                    <a:pt x="2369880" y="8535535"/>
                  </a:lnTo>
                  <a:lnTo>
                    <a:pt x="0" y="8535535"/>
                  </a:lnTo>
                  <a:close/>
                </a:path>
              </a:pathLst>
            </a:custGeom>
            <a:solidFill>
              <a:srgbClr val="000000">
                <a:alpha val="26667"/>
              </a:srgbClr>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5" name="Group 15"/>
          <p:cNvGrpSpPr/>
          <p:nvPr/>
        </p:nvGrpSpPr>
        <p:grpSpPr>
          <a:xfrm rot="8024516">
            <a:off x="-338059" y="4948246"/>
            <a:ext cx="4833405" cy="12581332"/>
            <a:chOff x="0" y="0"/>
            <a:chExt cx="428934" cy="1116514"/>
          </a:xfrm>
        </p:grpSpPr>
        <p:sp>
          <p:nvSpPr>
            <p:cNvPr id="16"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rgbClr val="000000">
                <a:alpha val="83922"/>
              </a:srgbClr>
            </a:solidFill>
          </p:spPr>
        </p:sp>
        <p:sp>
          <p:nvSpPr>
            <p:cNvPr id="17"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8" name="Group 18"/>
          <p:cNvGrpSpPr/>
          <p:nvPr/>
        </p:nvGrpSpPr>
        <p:grpSpPr>
          <a:xfrm rot="4548636">
            <a:off x="12531416" y="5245906"/>
            <a:ext cx="4833405" cy="12581332"/>
            <a:chOff x="0" y="0"/>
            <a:chExt cx="428934" cy="1116514"/>
          </a:xfrm>
        </p:grpSpPr>
        <p:sp>
          <p:nvSpPr>
            <p:cNvPr id="19" name="Freeform 19"/>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rgbClr val="000000">
                <a:alpha val="83922"/>
              </a:srgbClr>
            </a:solidFill>
          </p:spPr>
        </p:sp>
        <p:sp>
          <p:nvSpPr>
            <p:cNvPr id="20"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3735348" y="-5002433"/>
            <a:ext cx="37632204" cy="16676166"/>
            <a:chOff x="-2126678" y="-1105154"/>
            <a:chExt cx="2939478" cy="3694935"/>
          </a:xfrm>
        </p:grpSpPr>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 name="TextBox 3"/>
          <p:cNvSpPr txBox="1"/>
          <p:nvPr/>
        </p:nvSpPr>
        <p:spPr>
          <a:xfrm>
            <a:off x="1219200" y="2140860"/>
            <a:ext cx="13354592" cy="506229"/>
          </a:xfrm>
          <a:prstGeom prst="rect">
            <a:avLst/>
          </a:prstGeom>
        </p:spPr>
        <p:txBody>
          <a:bodyPr lIns="0" tIns="0" rIns="0" bIns="0" rtlCol="0" anchor="t">
            <a:spAutoFit/>
          </a:bodyPr>
          <a:lstStyle/>
          <a:p>
            <a:pPr marL="254106" lvl="1">
              <a:lnSpc>
                <a:spcPts val="3295"/>
              </a:lnSpc>
              <a:spcBef>
                <a:spcPct val="0"/>
              </a:spcBef>
            </a:pPr>
            <a:r>
              <a:rPr lang="zh-TW" altLang="en-US" sz="6000" u="none" spc="94" dirty="0">
                <a:latin typeface="Montserrat"/>
                <a:ea typeface="微軟正黑體" panose="020B0604030504040204" pitchFamily="34" charset="-120"/>
              </a:rPr>
              <a:t>心得</a:t>
            </a:r>
            <a:endParaRPr lang="en-US" sz="6000" u="none"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1447800" y="3030026"/>
            <a:ext cx="10464854" cy="563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dirty="0">
              <a:latin typeface="微軟正黑體" panose="020B0604030504040204" pitchFamily="34" charset="-120"/>
              <a:ea typeface="微軟正黑體" panose="020B0604030504040204" pitchFamily="34" charset="-120"/>
            </a:endParaRPr>
          </a:p>
        </p:txBody>
      </p:sp>
      <p:grpSp>
        <p:nvGrpSpPr>
          <p:cNvPr id="17" name="Group 18"/>
          <p:cNvGrpSpPr/>
          <p:nvPr/>
        </p:nvGrpSpPr>
        <p:grpSpPr>
          <a:xfrm rot="1469109">
            <a:off x="-4605311" y="-2188403"/>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4" name="內容版面配置區 2">
            <a:extLst>
              <a:ext uri="{FF2B5EF4-FFF2-40B4-BE49-F238E27FC236}">
                <a16:creationId xmlns:a16="http://schemas.microsoft.com/office/drawing/2014/main" id="{2FFEE199-19DC-1617-73D5-F1CFB03963BD}"/>
              </a:ext>
            </a:extLst>
          </p:cNvPr>
          <p:cNvSpPr>
            <a:spLocks noGrp="1"/>
          </p:cNvSpPr>
          <p:nvPr/>
        </p:nvSpPr>
        <p:spPr>
          <a:xfrm>
            <a:off x="1447800" y="3030026"/>
            <a:ext cx="13411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TW" altLang="en-US" dirty="0">
              <a:ea typeface="微軟正黑體" panose="020B0604030504040204" pitchFamily="34" charset="-120"/>
            </a:endParaRPr>
          </a:p>
        </p:txBody>
      </p:sp>
      <p:sp>
        <p:nvSpPr>
          <p:cNvPr id="15" name="內容版面配置區 2">
            <a:extLst>
              <a:ext uri="{FF2B5EF4-FFF2-40B4-BE49-F238E27FC236}">
                <a16:creationId xmlns:a16="http://schemas.microsoft.com/office/drawing/2014/main" id="{E635BB11-BC66-498C-3E2E-351C2B3F5CE3}"/>
              </a:ext>
            </a:extLst>
          </p:cNvPr>
          <p:cNvSpPr>
            <a:spLocks noGrp="1"/>
          </p:cNvSpPr>
          <p:nvPr/>
        </p:nvSpPr>
        <p:spPr>
          <a:xfrm>
            <a:off x="1955328" y="3892294"/>
            <a:ext cx="13411200" cy="3914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dirty="0">
                <a:ea typeface="微軟正黑體" panose="020B0604030504040204" pitchFamily="34" charset="-120"/>
              </a:rPr>
              <a:t>原以為經過調整後的</a:t>
            </a:r>
            <a:r>
              <a:rPr lang="en-US" altLang="zh-TW" dirty="0">
                <a:ea typeface="微軟正黑體" panose="020B0604030504040204" pitchFamily="34" charset="-120"/>
              </a:rPr>
              <a:t>GARCH family</a:t>
            </a:r>
            <a:r>
              <a:rPr lang="zh-TW" altLang="en-US" dirty="0">
                <a:ea typeface="微軟正黑體" panose="020B0604030504040204" pitchFamily="34" charset="-120"/>
              </a:rPr>
              <a:t>其他模型會表現得比原始</a:t>
            </a:r>
            <a:r>
              <a:rPr lang="en-US" altLang="zh-TW" dirty="0">
                <a:ea typeface="微軟正黑體" panose="020B0604030504040204" pitchFamily="34" charset="-120"/>
              </a:rPr>
              <a:t>GARCH</a:t>
            </a:r>
            <a:r>
              <a:rPr lang="zh-TW" altLang="en-US" dirty="0">
                <a:ea typeface="微軟正黑體" panose="020B0604030504040204" pitchFamily="34" charset="-120"/>
              </a:rPr>
              <a:t>模型更好，然而經實證結果發現不然</a:t>
            </a:r>
            <a:endParaRPr lang="en-US" altLang="zh-TW" dirty="0">
              <a:ea typeface="微軟正黑體" panose="020B0604030504040204" pitchFamily="34" charset="-120"/>
            </a:endParaRPr>
          </a:p>
          <a:p>
            <a:pPr>
              <a:lnSpc>
                <a:spcPct val="150000"/>
              </a:lnSpc>
            </a:pPr>
            <a:r>
              <a:rPr lang="zh-TW" altLang="en-US" dirty="0">
                <a:ea typeface="微軟正黑體" panose="020B0604030504040204" pitchFamily="34" charset="-120"/>
              </a:rPr>
              <a:t>實證發現，利用預期波動度交易</a:t>
            </a:r>
            <a:r>
              <a:rPr lang="en-US" altLang="zh-TW" dirty="0">
                <a:ea typeface="微軟正黑體" panose="020B0604030504040204" pitchFamily="34" charset="-120"/>
              </a:rPr>
              <a:t>VIX</a:t>
            </a:r>
            <a:r>
              <a:rPr lang="zh-TW" altLang="en-US" dirty="0">
                <a:ea typeface="微軟正黑體" panose="020B0604030504040204" pitchFamily="34" charset="-120"/>
              </a:rPr>
              <a:t>期貨的想法是可行的。但目前仍很少類似的</a:t>
            </a:r>
            <a:r>
              <a:rPr lang="en-US" altLang="zh-TW" dirty="0">
                <a:ea typeface="微軟正黑體" panose="020B0604030504040204" pitchFamily="34" charset="-120"/>
              </a:rPr>
              <a:t>paper</a:t>
            </a:r>
            <a:r>
              <a:rPr lang="zh-TW" altLang="en-US" dirty="0">
                <a:ea typeface="微軟正黑體" panose="020B0604030504040204" pitchFamily="34" charset="-120"/>
              </a:rPr>
              <a:t>，也許可繼續延伸此交易策略</a:t>
            </a:r>
          </a:p>
        </p:txBody>
      </p:sp>
    </p:spTree>
    <p:extLst>
      <p:ext uri="{BB962C8B-B14F-4D97-AF65-F5344CB8AC3E}">
        <p14:creationId xmlns:p14="http://schemas.microsoft.com/office/powerpoint/2010/main" val="282331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3430549" y="-4926234"/>
            <a:ext cx="37632204" cy="16676166"/>
            <a:chOff x="-2126678" y="-1105154"/>
            <a:chExt cx="2939478" cy="3694935"/>
          </a:xfrm>
        </p:grpSpPr>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 name="TextBox 3"/>
          <p:cNvSpPr txBox="1"/>
          <p:nvPr/>
        </p:nvSpPr>
        <p:spPr>
          <a:xfrm>
            <a:off x="1066800" y="2167391"/>
            <a:ext cx="13354592" cy="506229"/>
          </a:xfrm>
          <a:prstGeom prst="rect">
            <a:avLst/>
          </a:prstGeom>
        </p:spPr>
        <p:txBody>
          <a:bodyPr lIns="0" tIns="0" rIns="0" bIns="0" rtlCol="0" anchor="t">
            <a:spAutoFit/>
          </a:bodyPr>
          <a:lstStyle/>
          <a:p>
            <a:pPr marL="254106" lvl="1">
              <a:lnSpc>
                <a:spcPts val="3295"/>
              </a:lnSpc>
              <a:spcBef>
                <a:spcPct val="0"/>
              </a:spcBef>
            </a:pPr>
            <a:r>
              <a:rPr lang="zh-TW" altLang="en-US" sz="6000" u="none" spc="94" dirty="0">
                <a:latin typeface="Montserrat"/>
                <a:ea typeface="微軟正黑體" panose="020B0604030504040204" pitchFamily="34" charset="-120"/>
              </a:rPr>
              <a:t>研究限制</a:t>
            </a:r>
            <a:endParaRPr lang="en-US" sz="6000" u="none"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1447800" y="3030026"/>
            <a:ext cx="10464854" cy="563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dirty="0">
              <a:latin typeface="微軟正黑體" panose="020B0604030504040204" pitchFamily="34" charset="-120"/>
              <a:ea typeface="微軟正黑體" panose="020B0604030504040204" pitchFamily="34" charset="-120"/>
            </a:endParaRPr>
          </a:p>
        </p:txBody>
      </p:sp>
      <p:grpSp>
        <p:nvGrpSpPr>
          <p:cNvPr id="17" name="Group 18"/>
          <p:cNvGrpSpPr/>
          <p:nvPr/>
        </p:nvGrpSpPr>
        <p:grpSpPr>
          <a:xfrm rot="1469109">
            <a:off x="-4605311" y="-2188403"/>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4" name="內容版面配置區 2">
            <a:extLst>
              <a:ext uri="{FF2B5EF4-FFF2-40B4-BE49-F238E27FC236}">
                <a16:creationId xmlns:a16="http://schemas.microsoft.com/office/drawing/2014/main" id="{2FFEE199-19DC-1617-73D5-F1CFB03963BD}"/>
              </a:ext>
            </a:extLst>
          </p:cNvPr>
          <p:cNvSpPr>
            <a:spLocks noGrp="1"/>
          </p:cNvSpPr>
          <p:nvPr/>
        </p:nvSpPr>
        <p:spPr>
          <a:xfrm>
            <a:off x="1903120" y="4000500"/>
            <a:ext cx="13411200" cy="3372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2600" dirty="0">
                <a:latin typeface="微軟正黑體" panose="020B0604030504040204" pitchFamily="34" charset="-120"/>
                <a:ea typeface="微軟正黑體" panose="020B0604030504040204" pitchFamily="34" charset="-120"/>
              </a:rPr>
              <a:t>資料頻率為日資料，無考量日內變動</a:t>
            </a:r>
            <a:endParaRPr lang="en-US" altLang="zh-TW" sz="2600" dirty="0">
              <a:latin typeface="微軟正黑體" panose="020B0604030504040204" pitchFamily="34" charset="-120"/>
              <a:ea typeface="微軟正黑體" panose="020B0604030504040204" pitchFamily="34" charset="-120"/>
            </a:endParaRPr>
          </a:p>
          <a:p>
            <a:pPr>
              <a:lnSpc>
                <a:spcPct val="150000"/>
              </a:lnSpc>
            </a:pPr>
            <a:r>
              <a:rPr lang="zh-TW" altLang="en-US" sz="2600">
                <a:latin typeface="微軟正黑體" panose="020B0604030504040204" pitchFamily="34" charset="-120"/>
                <a:ea typeface="微軟正黑體" panose="020B0604030504040204" pitchFamily="34" charset="-120"/>
              </a:rPr>
              <a:t> 缺乏相關文獻</a:t>
            </a:r>
            <a:endParaRPr lang="zh-TW" altLang="en-US" dirty="0">
              <a:ea typeface="微軟正黑體" panose="020B0604030504040204" pitchFamily="34" charset="-120"/>
            </a:endParaRPr>
          </a:p>
        </p:txBody>
      </p:sp>
    </p:spTree>
    <p:extLst>
      <p:ext uri="{BB962C8B-B14F-4D97-AF65-F5344CB8AC3E}">
        <p14:creationId xmlns:p14="http://schemas.microsoft.com/office/powerpoint/2010/main" val="315376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4"/>
          <p:cNvGrpSpPr/>
          <p:nvPr/>
        </p:nvGrpSpPr>
        <p:grpSpPr>
          <a:xfrm rot="-1112650">
            <a:off x="-3506748" y="-6041155"/>
            <a:ext cx="37632204" cy="16676166"/>
            <a:chOff x="-2126678" y="-1105154"/>
            <a:chExt cx="2939478" cy="3694935"/>
          </a:xfrm>
        </p:grpSpPr>
        <p:sp>
          <p:nvSpPr>
            <p:cNvPr id="1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11"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 name="TextBox 3"/>
          <p:cNvSpPr txBox="1"/>
          <p:nvPr/>
        </p:nvSpPr>
        <p:spPr>
          <a:xfrm>
            <a:off x="1402946" y="2420505"/>
            <a:ext cx="13354592" cy="506229"/>
          </a:xfrm>
          <a:prstGeom prst="rect">
            <a:avLst/>
          </a:prstGeom>
        </p:spPr>
        <p:txBody>
          <a:bodyPr lIns="0" tIns="0" rIns="0" bIns="0" rtlCol="0" anchor="t">
            <a:spAutoFit/>
          </a:bodyPr>
          <a:lstStyle/>
          <a:p>
            <a:pPr marL="254106" lvl="1">
              <a:lnSpc>
                <a:spcPts val="3295"/>
              </a:lnSpc>
              <a:spcBef>
                <a:spcPct val="0"/>
              </a:spcBef>
            </a:pPr>
            <a:r>
              <a:rPr lang="zh-TW" altLang="en-US" sz="6000" u="none" spc="94" dirty="0">
                <a:latin typeface="Montserrat"/>
                <a:ea typeface="微軟正黑體" panose="020B0604030504040204" pitchFamily="34" charset="-120"/>
              </a:rPr>
              <a:t>後續建議</a:t>
            </a:r>
            <a:endParaRPr lang="en-US" sz="6000" u="none" spc="94" dirty="0">
              <a:latin typeface="Montserrat"/>
            </a:endParaRPr>
          </a:p>
        </p:txBody>
      </p:sp>
      <p:sp>
        <p:nvSpPr>
          <p:cNvPr id="13" name="標題 1">
            <a:extLst>
              <a:ext uri="{FF2B5EF4-FFF2-40B4-BE49-F238E27FC236}">
                <a16:creationId xmlns:a16="http://schemas.microsoft.com/office/drawing/2014/main" id="{B582B72A-B24B-03C1-B1F3-EEAE63F62736}"/>
              </a:ext>
            </a:extLst>
          </p:cNvPr>
          <p:cNvSpPr>
            <a:spLocks noGrp="1"/>
          </p:cNvSpPr>
          <p:nvPr/>
        </p:nvSpPr>
        <p:spPr>
          <a:xfrm>
            <a:off x="1447800" y="3030026"/>
            <a:ext cx="10464854" cy="563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TW" altLang="en-US" dirty="0">
              <a:latin typeface="微軟正黑體" panose="020B0604030504040204" pitchFamily="34" charset="-120"/>
              <a:ea typeface="微軟正黑體" panose="020B0604030504040204" pitchFamily="34" charset="-120"/>
            </a:endParaRPr>
          </a:p>
        </p:txBody>
      </p:sp>
      <p:grpSp>
        <p:nvGrpSpPr>
          <p:cNvPr id="17" name="Group 18"/>
          <p:cNvGrpSpPr/>
          <p:nvPr/>
        </p:nvGrpSpPr>
        <p:grpSpPr>
          <a:xfrm rot="1469109">
            <a:off x="-4605311" y="-2188403"/>
            <a:ext cx="10582221" cy="15248151"/>
            <a:chOff x="-21216" y="-47625"/>
            <a:chExt cx="732416" cy="1196528"/>
          </a:xfrm>
        </p:grpSpPr>
        <p:sp>
          <p:nvSpPr>
            <p:cNvPr id="18" name="Freeform 19"/>
            <p:cNvSpPr/>
            <p:nvPr/>
          </p:nvSpPr>
          <p:spPr>
            <a:xfrm>
              <a:off x="-21216" y="32389"/>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65000"/>
                <a:lumOff val="35000"/>
                <a:alpha val="83922"/>
              </a:schemeClr>
            </a:solidFill>
          </p:spPr>
        </p:sp>
        <p:sp>
          <p:nvSpPr>
            <p:cNvPr id="19"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4" name="內容版面配置區 2">
            <a:extLst>
              <a:ext uri="{FF2B5EF4-FFF2-40B4-BE49-F238E27FC236}">
                <a16:creationId xmlns:a16="http://schemas.microsoft.com/office/drawing/2014/main" id="{2FFEE199-19DC-1617-73D5-F1CFB03963BD}"/>
              </a:ext>
            </a:extLst>
          </p:cNvPr>
          <p:cNvSpPr>
            <a:spLocks noGrp="1"/>
          </p:cNvSpPr>
          <p:nvPr/>
        </p:nvSpPr>
        <p:spPr>
          <a:xfrm>
            <a:off x="1955328" y="4076699"/>
            <a:ext cx="13411200" cy="3560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TW" altLang="en-US" sz="2600" dirty="0">
                <a:latin typeface="微軟正黑體" panose="020B0604030504040204" pitchFamily="34" charset="-120"/>
                <a:ea typeface="微軟正黑體" panose="020B0604030504040204" pitchFamily="34" charset="-120"/>
              </a:rPr>
              <a:t>可利用不同長度的</a:t>
            </a:r>
            <a:r>
              <a:rPr lang="en-US" altLang="zh-TW" sz="2600" dirty="0">
                <a:ea typeface="微軟正黑體" panose="020B0604030504040204" pitchFamily="34" charset="-120"/>
              </a:rPr>
              <a:t>in-the-sample</a:t>
            </a:r>
            <a:r>
              <a:rPr lang="zh-TW" altLang="en-US" sz="2600" dirty="0">
                <a:latin typeface="微軟正黑體" panose="020B0604030504040204" pitchFamily="34" charset="-120"/>
                <a:ea typeface="微軟正黑體" panose="020B0604030504040204" pitchFamily="34" charset="-120"/>
              </a:rPr>
              <a:t>資料估計</a:t>
            </a:r>
            <a:r>
              <a:rPr lang="en-US" altLang="zh-TW" sz="2600" dirty="0">
                <a:ea typeface="微軟正黑體" panose="020B0604030504040204" pitchFamily="34" charset="-120"/>
              </a:rPr>
              <a:t>GARCH</a:t>
            </a:r>
            <a:r>
              <a:rPr lang="zh-TW" altLang="en-US" sz="2600" dirty="0">
                <a:latin typeface="微軟正黑體" panose="020B0604030504040204" pitchFamily="34" charset="-120"/>
                <a:ea typeface="微軟正黑體" panose="020B0604030504040204" pitchFamily="34" charset="-120"/>
              </a:rPr>
              <a:t>模型參數，或是嘗試用更多不同的</a:t>
            </a:r>
            <a:r>
              <a:rPr lang="en-US" altLang="zh-TW" sz="2600" dirty="0">
                <a:ea typeface="微軟正黑體" panose="020B0604030504040204" pitchFamily="34" charset="-120"/>
              </a:rPr>
              <a:t>GARCH</a:t>
            </a:r>
            <a:r>
              <a:rPr lang="zh-TW" altLang="en-US" sz="2600" dirty="0">
                <a:latin typeface="微軟正黑體" panose="020B0604030504040204" pitchFamily="34" charset="-120"/>
                <a:ea typeface="微軟正黑體" panose="020B0604030504040204" pitchFamily="34" charset="-120"/>
              </a:rPr>
              <a:t>模型估計</a:t>
            </a:r>
            <a:endParaRPr lang="en-US" altLang="zh-TW" sz="2600" dirty="0">
              <a:latin typeface="微軟正黑體" panose="020B0604030504040204" pitchFamily="34" charset="-120"/>
              <a:ea typeface="微軟正黑體" panose="020B0604030504040204" pitchFamily="34" charset="-120"/>
            </a:endParaRPr>
          </a:p>
          <a:p>
            <a:pPr>
              <a:lnSpc>
                <a:spcPct val="150000"/>
              </a:lnSpc>
            </a:pPr>
            <a:r>
              <a:rPr lang="zh-TW" altLang="en-US" sz="2600" dirty="0">
                <a:latin typeface="微軟正黑體" panose="020B0604030504040204" pitchFamily="34" charset="-120"/>
                <a:ea typeface="微軟正黑體" panose="020B0604030504040204" pitchFamily="34" charset="-120"/>
              </a:rPr>
              <a:t>可嘗試用</a:t>
            </a:r>
            <a:r>
              <a:rPr lang="en-US" altLang="zh-TW" sz="2600" dirty="0">
                <a:ea typeface="微軟正黑體" panose="020B0604030504040204" pitchFamily="34" charset="-120"/>
              </a:rPr>
              <a:t>GARCH</a:t>
            </a:r>
            <a:r>
              <a:rPr lang="zh-TW" altLang="en-US" sz="2600" dirty="0">
                <a:latin typeface="微軟正黑體" panose="020B0604030504040204" pitchFamily="34" charset="-120"/>
                <a:ea typeface="微軟正黑體" panose="020B0604030504040204" pitchFamily="34" charset="-120"/>
              </a:rPr>
              <a:t>系列模型所預估的波動度，擬訂不同的交易策略，例如選擇權</a:t>
            </a:r>
            <a:r>
              <a:rPr lang="en-US" altLang="zh-TW" sz="2600" dirty="0">
                <a:ea typeface="微軟正黑體" panose="020B0604030504040204" pitchFamily="34" charset="-120"/>
              </a:rPr>
              <a:t>Straddle,</a:t>
            </a:r>
            <a:r>
              <a:rPr lang="zh-TW" altLang="en-US" sz="2600" dirty="0">
                <a:ea typeface="微軟正黑體" panose="020B0604030504040204" pitchFamily="34" charset="-120"/>
              </a:rPr>
              <a:t> </a:t>
            </a:r>
            <a:r>
              <a:rPr lang="en-US" altLang="zh-TW" sz="2600" dirty="0">
                <a:ea typeface="微軟正黑體" panose="020B0604030504040204" pitchFamily="34" charset="-120"/>
              </a:rPr>
              <a:t>Strangle,</a:t>
            </a:r>
            <a:r>
              <a:rPr lang="zh-TW" altLang="en-US" sz="2600" dirty="0">
                <a:ea typeface="微軟正黑體" panose="020B0604030504040204" pitchFamily="34" charset="-120"/>
              </a:rPr>
              <a:t> </a:t>
            </a:r>
            <a:r>
              <a:rPr lang="en-US" altLang="zh-TW" sz="2600" dirty="0">
                <a:ea typeface="微軟正黑體" panose="020B0604030504040204" pitchFamily="34" charset="-120"/>
              </a:rPr>
              <a:t>Iron Butterfly</a:t>
            </a:r>
            <a:r>
              <a:rPr lang="zh-TW" altLang="en-US" sz="2600" dirty="0">
                <a:latin typeface="微軟正黑體" panose="020B0604030504040204" pitchFamily="34" charset="-120"/>
                <a:ea typeface="微軟正黑體" panose="020B0604030504040204" pitchFamily="34" charset="-120"/>
              </a:rPr>
              <a:t>等策略</a:t>
            </a:r>
            <a:endParaRPr lang="en-US" altLang="zh-TW" sz="2600" dirty="0">
              <a:latin typeface="微軟正黑體" panose="020B0604030504040204" pitchFamily="34" charset="-120"/>
              <a:ea typeface="微軟正黑體" panose="020B0604030504040204" pitchFamily="34" charset="-120"/>
            </a:endParaRPr>
          </a:p>
          <a:p>
            <a:endParaRPr lang="zh-TW" altLang="en-US" dirty="0">
              <a:ea typeface="微軟正黑體" panose="020B0604030504040204" pitchFamily="34" charset="-120"/>
            </a:endParaRPr>
          </a:p>
        </p:txBody>
      </p:sp>
    </p:spTree>
    <p:extLst>
      <p:ext uri="{BB962C8B-B14F-4D97-AF65-F5344CB8AC3E}">
        <p14:creationId xmlns:p14="http://schemas.microsoft.com/office/powerpoint/2010/main" val="1950940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14"/>
          <p:cNvGrpSpPr/>
          <p:nvPr/>
        </p:nvGrpSpPr>
        <p:grpSpPr>
          <a:xfrm rot="-1112650">
            <a:off x="-3659148" y="-4709767"/>
            <a:ext cx="37632204" cy="16676166"/>
            <a:chOff x="-2126678" y="-1105154"/>
            <a:chExt cx="2939478" cy="3694935"/>
          </a:xfrm>
        </p:grpSpPr>
        <p:sp>
          <p:nvSpPr>
            <p:cNvPr id="22" name="Freeform 15"/>
            <p:cNvSpPr/>
            <p:nvPr/>
          </p:nvSpPr>
          <p:spPr>
            <a:xfrm>
              <a:off x="-2126678" y="-1105154"/>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chemeClr val="bg1">
                <a:lumMod val="75000"/>
                <a:alpha val="26667"/>
              </a:schemeClr>
            </a:solidFill>
          </p:spPr>
        </p:sp>
        <p:sp>
          <p:nvSpPr>
            <p:cNvPr id="23"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2" name="TextBox 2"/>
          <p:cNvSpPr txBox="1"/>
          <p:nvPr/>
        </p:nvSpPr>
        <p:spPr>
          <a:xfrm>
            <a:off x="3220148" y="4914487"/>
            <a:ext cx="10978741" cy="1310102"/>
          </a:xfrm>
          <a:prstGeom prst="rect">
            <a:avLst/>
          </a:prstGeom>
        </p:spPr>
        <p:txBody>
          <a:bodyPr lIns="0" tIns="0" rIns="0" bIns="0" rtlCol="0" anchor="t">
            <a:spAutoFit/>
          </a:bodyPr>
          <a:lstStyle/>
          <a:p>
            <a:pPr marL="0" lvl="0" indent="0" algn="ctr">
              <a:lnSpc>
                <a:spcPts val="11306"/>
              </a:lnSpc>
              <a:spcBef>
                <a:spcPct val="0"/>
              </a:spcBef>
            </a:pPr>
            <a:r>
              <a:rPr lang="en-US" altLang="zh-TW" sz="8973" u="none" spc="448" dirty="0">
                <a:solidFill>
                  <a:srgbClr val="525E64"/>
                </a:solidFill>
                <a:latin typeface="Montserrat Classic Bold"/>
                <a:ea typeface="微軟正黑體" panose="020B0604030504040204" pitchFamily="34" charset="-120"/>
              </a:rPr>
              <a:t>THANK</a:t>
            </a:r>
            <a:r>
              <a:rPr lang="zh-TW" altLang="en-US" sz="8973" u="none" spc="448" dirty="0">
                <a:solidFill>
                  <a:srgbClr val="525E64"/>
                </a:solidFill>
                <a:latin typeface="Montserrat Classic Bold"/>
                <a:ea typeface="微軟正黑體" panose="020B0604030504040204" pitchFamily="34" charset="-120"/>
              </a:rPr>
              <a:t> </a:t>
            </a:r>
            <a:r>
              <a:rPr lang="en-US" altLang="zh-TW" sz="8973" u="none" spc="448" dirty="0">
                <a:solidFill>
                  <a:srgbClr val="525E64"/>
                </a:solidFill>
                <a:latin typeface="Montserrat Classic Bold"/>
                <a:ea typeface="微軟正黑體" panose="020B0604030504040204" pitchFamily="34" charset="-120"/>
              </a:rPr>
              <a:t>YOU</a:t>
            </a:r>
            <a:endParaRPr lang="en-US" sz="8973" u="none" spc="448" dirty="0">
              <a:solidFill>
                <a:srgbClr val="525E64"/>
              </a:solidFill>
              <a:latin typeface="Montserrat Classic Bold"/>
            </a:endParaRPr>
          </a:p>
        </p:txBody>
      </p:sp>
      <p:grpSp>
        <p:nvGrpSpPr>
          <p:cNvPr id="6" name="Group 6"/>
          <p:cNvGrpSpPr/>
          <p:nvPr/>
        </p:nvGrpSpPr>
        <p:grpSpPr>
          <a:xfrm rot="-5104583">
            <a:off x="5460622" y="-19127763"/>
            <a:ext cx="8998139" cy="32408359"/>
            <a:chOff x="0" y="0"/>
            <a:chExt cx="2369880" cy="8535535"/>
          </a:xfrm>
        </p:grpSpPr>
        <p:sp>
          <p:nvSpPr>
            <p:cNvPr id="7" name="Freeform 7"/>
            <p:cNvSpPr/>
            <p:nvPr/>
          </p:nvSpPr>
          <p:spPr>
            <a:xfrm>
              <a:off x="0" y="0"/>
              <a:ext cx="2369880" cy="8535535"/>
            </a:xfrm>
            <a:custGeom>
              <a:avLst/>
              <a:gdLst/>
              <a:ahLst/>
              <a:cxnLst/>
              <a:rect l="l" t="t" r="r" b="b"/>
              <a:pathLst>
                <a:path w="2369880" h="8535535">
                  <a:moveTo>
                    <a:pt x="0" y="0"/>
                  </a:moveTo>
                  <a:lnTo>
                    <a:pt x="2369880" y="0"/>
                  </a:lnTo>
                  <a:lnTo>
                    <a:pt x="2369880" y="8535535"/>
                  </a:lnTo>
                  <a:lnTo>
                    <a:pt x="0" y="8535535"/>
                  </a:lnTo>
                  <a:close/>
                </a:path>
              </a:pathLst>
            </a:custGeom>
            <a:solidFill>
              <a:srgbClr val="000000">
                <a:alpha val="26667"/>
              </a:srgbClr>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4" name="TextBox 14"/>
          <p:cNvSpPr txBox="1"/>
          <p:nvPr/>
        </p:nvSpPr>
        <p:spPr>
          <a:xfrm rot="15761641">
            <a:off x="-7089396" y="250901"/>
            <a:ext cx="3086100" cy="3266926"/>
          </a:xfrm>
          <a:prstGeom prst="rect">
            <a:avLst/>
          </a:prstGeom>
        </p:spPr>
        <p:txBody>
          <a:bodyPr lIns="50800" tIns="50800" rIns="50800" bIns="50800" rtlCol="0" anchor="ctr"/>
          <a:lstStyle/>
          <a:p>
            <a:pPr algn="ctr">
              <a:lnSpc>
                <a:spcPts val="3374"/>
              </a:lnSpc>
            </a:pPr>
            <a:endParaRPr/>
          </a:p>
        </p:txBody>
      </p:sp>
      <p:grpSp>
        <p:nvGrpSpPr>
          <p:cNvPr id="15" name="Group 15"/>
          <p:cNvGrpSpPr/>
          <p:nvPr/>
        </p:nvGrpSpPr>
        <p:grpSpPr>
          <a:xfrm rot="8024516">
            <a:off x="-338059" y="4948246"/>
            <a:ext cx="4833405" cy="12581332"/>
            <a:chOff x="0" y="0"/>
            <a:chExt cx="428934" cy="1116514"/>
          </a:xfrm>
        </p:grpSpPr>
        <p:sp>
          <p:nvSpPr>
            <p:cNvPr id="16"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rgbClr val="000000">
                <a:alpha val="83922"/>
              </a:srgbClr>
            </a:solidFill>
          </p:spPr>
        </p:sp>
        <p:sp>
          <p:nvSpPr>
            <p:cNvPr id="17"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8" name="Group 18"/>
          <p:cNvGrpSpPr/>
          <p:nvPr/>
        </p:nvGrpSpPr>
        <p:grpSpPr>
          <a:xfrm rot="4548636">
            <a:off x="12531416" y="5245906"/>
            <a:ext cx="4833405" cy="12581332"/>
            <a:chOff x="0" y="0"/>
            <a:chExt cx="428934" cy="1116514"/>
          </a:xfrm>
        </p:grpSpPr>
        <p:sp>
          <p:nvSpPr>
            <p:cNvPr id="19" name="Freeform 19"/>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rgbClr val="000000">
                <a:alpha val="83922"/>
              </a:srgbClr>
            </a:solidFill>
          </p:spPr>
        </p:sp>
        <p:sp>
          <p:nvSpPr>
            <p:cNvPr id="20" name="TextBox 2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24" name="Freeform 13"/>
          <p:cNvSpPr/>
          <p:nvPr/>
        </p:nvSpPr>
        <p:spPr>
          <a:xfrm rot="15761641">
            <a:off x="4210450" y="-19127763"/>
            <a:ext cx="8998139" cy="32408359"/>
          </a:xfrm>
          <a:custGeom>
            <a:avLst/>
            <a:gdLst/>
            <a:ahLst/>
            <a:cxnLst/>
            <a:rect l="l" t="t" r="r" b="b"/>
            <a:pathLst>
              <a:path w="2369880" h="8535535">
                <a:moveTo>
                  <a:pt x="0" y="0"/>
                </a:moveTo>
                <a:lnTo>
                  <a:pt x="2369880" y="0"/>
                </a:lnTo>
                <a:lnTo>
                  <a:pt x="2369880" y="8535535"/>
                </a:lnTo>
                <a:lnTo>
                  <a:pt x="0" y="8535535"/>
                </a:lnTo>
                <a:close/>
              </a:path>
            </a:pathLst>
          </a:custGeom>
          <a:solidFill>
            <a:schemeClr val="tx1">
              <a:lumMod val="85000"/>
              <a:lumOff val="15000"/>
              <a:alpha val="26667"/>
            </a:schemeClr>
          </a:solidFill>
        </p:spPr>
      </p:sp>
    </p:spTree>
    <p:extLst>
      <p:ext uri="{BB962C8B-B14F-4D97-AF65-F5344CB8AC3E}">
        <p14:creationId xmlns:p14="http://schemas.microsoft.com/office/powerpoint/2010/main" val="288422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grpSp>
        <p:nvGrpSpPr>
          <p:cNvPr id="2" name="Group 2"/>
          <p:cNvGrpSpPr/>
          <p:nvPr/>
        </p:nvGrpSpPr>
        <p:grpSpPr>
          <a:xfrm>
            <a:off x="14139288" y="-590066"/>
            <a:ext cx="6716276" cy="12581332"/>
            <a:chOff x="0" y="0"/>
            <a:chExt cx="596027" cy="1116514"/>
          </a:xfrm>
        </p:grpSpPr>
        <p:sp>
          <p:nvSpPr>
            <p:cNvPr id="3" name="Freeform 3"/>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83922"/>
              </a:srgbClr>
            </a:solidFill>
          </p:spPr>
        </p:sp>
        <p:sp>
          <p:nvSpPr>
            <p:cNvPr id="4" name="TextBox 4"/>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5" name="Group 5"/>
          <p:cNvGrpSpPr/>
          <p:nvPr/>
        </p:nvGrpSpPr>
        <p:grpSpPr>
          <a:xfrm>
            <a:off x="-1755603" y="-2759783"/>
            <a:ext cx="2946503" cy="5519566"/>
            <a:chOff x="0" y="0"/>
            <a:chExt cx="596027" cy="1116514"/>
          </a:xfrm>
        </p:grpSpPr>
        <p:sp>
          <p:nvSpPr>
            <p:cNvPr id="6" name="Freeform 6"/>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53725"/>
              </a:srgbClr>
            </a:solidFill>
          </p:spPr>
        </p:sp>
        <p:sp>
          <p:nvSpPr>
            <p:cNvPr id="7" name="TextBox 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10" name="TextBox 10"/>
          <p:cNvSpPr txBox="1"/>
          <p:nvPr/>
        </p:nvSpPr>
        <p:spPr>
          <a:xfrm>
            <a:off x="1596983" y="2759783"/>
            <a:ext cx="7483725" cy="945002"/>
          </a:xfrm>
          <a:prstGeom prst="rect">
            <a:avLst/>
          </a:prstGeom>
        </p:spPr>
        <p:txBody>
          <a:bodyPr lIns="0" tIns="0" rIns="0" bIns="0" rtlCol="0" anchor="t">
            <a:spAutoFit/>
          </a:bodyPr>
          <a:lstStyle/>
          <a:p>
            <a:pPr marL="0" lvl="0" indent="0" algn="l">
              <a:lnSpc>
                <a:spcPts val="7895"/>
              </a:lnSpc>
              <a:spcBef>
                <a:spcPct val="0"/>
              </a:spcBef>
            </a:pPr>
            <a:r>
              <a:rPr lang="zh-TW" altLang="en-US" sz="6000" u="none" spc="313" dirty="0">
                <a:solidFill>
                  <a:srgbClr val="000000"/>
                </a:solidFill>
                <a:latin typeface="Montserrat Classic Bold"/>
                <a:ea typeface="微軟正黑體" panose="020B0604030504040204" pitchFamily="34" charset="-120"/>
              </a:rPr>
              <a:t>研究動機與目的</a:t>
            </a:r>
            <a:endParaRPr lang="en-US" altLang="zh-TW" sz="6000" u="none" spc="313" dirty="0">
              <a:solidFill>
                <a:srgbClr val="000000"/>
              </a:solidFill>
              <a:latin typeface="Montserrat Classic Bold"/>
              <a:ea typeface="微軟正黑體" panose="020B0604030504040204" pitchFamily="34" charset="-120"/>
            </a:endParaRPr>
          </a:p>
        </p:txBody>
      </p:sp>
      <p:grpSp>
        <p:nvGrpSpPr>
          <p:cNvPr id="12" name="Group 12"/>
          <p:cNvGrpSpPr/>
          <p:nvPr/>
        </p:nvGrpSpPr>
        <p:grpSpPr>
          <a:xfrm rot="-6249724">
            <a:off x="2238939" y="-7014603"/>
            <a:ext cx="2382771" cy="14029206"/>
            <a:chOff x="0" y="0"/>
            <a:chExt cx="627561" cy="3694935"/>
          </a:xfrm>
        </p:grpSpPr>
        <p:sp>
          <p:nvSpPr>
            <p:cNvPr id="13" name="Freeform 13"/>
            <p:cNvSpPr/>
            <p:nvPr/>
          </p:nvSpPr>
          <p:spPr>
            <a:xfrm>
              <a:off x="0" y="0"/>
              <a:ext cx="627561" cy="3694935"/>
            </a:xfrm>
            <a:custGeom>
              <a:avLst/>
              <a:gdLst/>
              <a:ahLst/>
              <a:cxnLst/>
              <a:rect l="l" t="t" r="r" b="b"/>
              <a:pathLst>
                <a:path w="627561" h="3694935">
                  <a:moveTo>
                    <a:pt x="0" y="0"/>
                  </a:moveTo>
                  <a:lnTo>
                    <a:pt x="627561" y="0"/>
                  </a:lnTo>
                  <a:lnTo>
                    <a:pt x="627561" y="3694935"/>
                  </a:lnTo>
                  <a:lnTo>
                    <a:pt x="0" y="3694935"/>
                  </a:lnTo>
                  <a:close/>
                </a:path>
              </a:pathLst>
            </a:custGeom>
            <a:solidFill>
              <a:srgbClr val="525E64">
                <a:alpha val="53725"/>
              </a:srgbClr>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5" name="Group 15"/>
          <p:cNvGrpSpPr/>
          <p:nvPr/>
        </p:nvGrpSpPr>
        <p:grpSpPr>
          <a:xfrm rot="-5400000">
            <a:off x="9383974" y="7609273"/>
            <a:ext cx="1271517" cy="4901054"/>
            <a:chOff x="0" y="0"/>
            <a:chExt cx="334885" cy="1290812"/>
          </a:xfrm>
        </p:grpSpPr>
        <p:sp>
          <p:nvSpPr>
            <p:cNvPr id="16" name="Freeform 16"/>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19" name="文字方塊 18"/>
          <p:cNvSpPr txBox="1"/>
          <p:nvPr/>
        </p:nvSpPr>
        <p:spPr>
          <a:xfrm>
            <a:off x="2209800" y="4443169"/>
            <a:ext cx="13716000" cy="1569660"/>
          </a:xfrm>
          <a:prstGeom prst="rect">
            <a:avLst/>
          </a:prstGeom>
          <a:noFill/>
        </p:spPr>
        <p:txBody>
          <a:bodyPr wrap="square" rtlCol="0">
            <a:spAutoFit/>
          </a:bodyPr>
          <a:lstStyle/>
          <a:p>
            <a:pPr marL="457200" indent="-457200">
              <a:buFont typeface="Arial" panose="020B0604020202020204" pitchFamily="34" charset="0"/>
              <a:buChar char="•"/>
            </a:pPr>
            <a:r>
              <a:rPr lang="zh-TW" altLang="en-US" sz="3200" dirty="0">
                <a:ea typeface="微軟正黑體" panose="020B0604030504040204" pitchFamily="34" charset="-120"/>
              </a:rPr>
              <a:t>許多種</a:t>
            </a:r>
            <a:r>
              <a:rPr lang="en-US" altLang="zh-TW" sz="3200" dirty="0">
                <a:ea typeface="微軟正黑體" panose="020B0604030504040204" pitchFamily="34" charset="-120"/>
              </a:rPr>
              <a:t>GARCH</a:t>
            </a:r>
            <a:r>
              <a:rPr lang="zh-TW" altLang="en-US" sz="3200" dirty="0">
                <a:ea typeface="微軟正黑體" panose="020B0604030504040204" pitchFamily="34" charset="-120"/>
              </a:rPr>
              <a:t>模型</a:t>
            </a:r>
            <a:endParaRPr lang="en-US" altLang="zh-TW" sz="3200" dirty="0">
              <a:ea typeface="微軟正黑體" panose="020B0604030504040204" pitchFamily="34" charset="-120"/>
            </a:endParaRPr>
          </a:p>
          <a:p>
            <a:pPr marL="457200" indent="-457200">
              <a:buFont typeface="Arial" panose="020B0604020202020204" pitchFamily="34" charset="0"/>
              <a:buChar char="•"/>
            </a:pPr>
            <a:r>
              <a:rPr lang="zh-TW" altLang="en-US" sz="3200" dirty="0">
                <a:ea typeface="微軟正黑體" panose="020B0604030504040204" pitchFamily="34" charset="-120"/>
              </a:rPr>
              <a:t>最精準的模型</a:t>
            </a:r>
            <a:endParaRPr lang="en-US" altLang="zh-TW" sz="3200" dirty="0">
              <a:ea typeface="微軟正黑體" panose="020B0604030504040204" pitchFamily="34" charset="-120"/>
            </a:endParaRPr>
          </a:p>
          <a:p>
            <a:pPr marL="457200" indent="-457200">
              <a:buFont typeface="Arial" panose="020B0604020202020204" pitchFamily="34" charset="0"/>
              <a:buChar char="•"/>
            </a:pPr>
            <a:r>
              <a:rPr lang="zh-TW" altLang="en-US" sz="3200" dirty="0">
                <a:ea typeface="微軟正黑體" panose="020B0604030504040204" pitchFamily="34" charset="-120"/>
              </a:rPr>
              <a:t>獲利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sp>
        <p:nvSpPr>
          <p:cNvPr id="2" name="TextBox 2"/>
          <p:cNvSpPr txBox="1"/>
          <p:nvPr/>
        </p:nvSpPr>
        <p:spPr>
          <a:xfrm>
            <a:off x="1844012" y="1690698"/>
            <a:ext cx="14599976" cy="846386"/>
          </a:xfrm>
          <a:prstGeom prst="rect">
            <a:avLst/>
          </a:prstGeom>
        </p:spPr>
        <p:txBody>
          <a:bodyPr lIns="0" tIns="0" rIns="0" bIns="0" rtlCol="0" anchor="t">
            <a:spAutoFit/>
          </a:bodyPr>
          <a:lstStyle/>
          <a:p>
            <a:pPr algn="ctr">
              <a:lnSpc>
                <a:spcPts val="6614"/>
              </a:lnSpc>
            </a:pPr>
            <a:r>
              <a:rPr lang="zh-TW" altLang="en-US" sz="6000" spc="313" dirty="0">
                <a:solidFill>
                  <a:srgbClr val="000000"/>
                </a:solidFill>
                <a:latin typeface="Montserrat Classic Bold"/>
                <a:ea typeface="微軟正黑體" panose="020B0604030504040204" pitchFamily="34" charset="-120"/>
              </a:rPr>
              <a:t>研究架構</a:t>
            </a:r>
            <a:endParaRPr lang="en-US" sz="6000" spc="313" dirty="0">
              <a:solidFill>
                <a:srgbClr val="000000"/>
              </a:solidFill>
              <a:latin typeface="Montserrat Classic Bold"/>
              <a:ea typeface="微軟正黑體" panose="020B0604030504040204" pitchFamily="34" charset="-120"/>
            </a:endParaRPr>
          </a:p>
        </p:txBody>
      </p:sp>
      <p:grpSp>
        <p:nvGrpSpPr>
          <p:cNvPr id="3" name="Group 3"/>
          <p:cNvGrpSpPr/>
          <p:nvPr/>
        </p:nvGrpSpPr>
        <p:grpSpPr>
          <a:xfrm rot="-5400000">
            <a:off x="8755440" y="-7918910"/>
            <a:ext cx="869645" cy="24901074"/>
            <a:chOff x="0" y="0"/>
            <a:chExt cx="229042" cy="6558307"/>
          </a:xfrm>
          <a:solidFill>
            <a:schemeClr val="tx1">
              <a:lumMod val="65000"/>
              <a:lumOff val="35000"/>
            </a:schemeClr>
          </a:solidFill>
        </p:grpSpPr>
        <p:sp>
          <p:nvSpPr>
            <p:cNvPr id="4" name="Freeform 4"/>
            <p:cNvSpPr/>
            <p:nvPr/>
          </p:nvSpPr>
          <p:spPr>
            <a:xfrm>
              <a:off x="0" y="0"/>
              <a:ext cx="229042" cy="6558307"/>
            </a:xfrm>
            <a:custGeom>
              <a:avLst/>
              <a:gdLst/>
              <a:ahLst/>
              <a:cxnLst/>
              <a:rect l="l" t="t" r="r" b="b"/>
              <a:pathLst>
                <a:path w="229042" h="6558307">
                  <a:moveTo>
                    <a:pt x="0" y="0"/>
                  </a:moveTo>
                  <a:lnTo>
                    <a:pt x="229042" y="0"/>
                  </a:lnTo>
                  <a:lnTo>
                    <a:pt x="229042" y="6558307"/>
                  </a:lnTo>
                  <a:lnTo>
                    <a:pt x="0" y="6558307"/>
                  </a:lnTo>
                  <a:close/>
                </a:path>
              </a:pathLst>
            </a:custGeom>
            <a:grpFill/>
          </p:spPr>
        </p:sp>
        <p:sp>
          <p:nvSpPr>
            <p:cNvPr id="5" name="TextBox 5"/>
            <p:cNvSpPr txBox="1"/>
            <p:nvPr/>
          </p:nvSpPr>
          <p:spPr>
            <a:xfrm>
              <a:off x="0" y="-47625"/>
              <a:ext cx="812800" cy="860425"/>
            </a:xfrm>
            <a:prstGeom prst="rect">
              <a:avLst/>
            </a:prstGeom>
            <a:grpFill/>
          </p:spPr>
          <p:txBody>
            <a:bodyPr lIns="50800" tIns="50800" rIns="50800" bIns="50800" rtlCol="0" anchor="ctr"/>
            <a:lstStyle/>
            <a:p>
              <a:pPr algn="ctr">
                <a:lnSpc>
                  <a:spcPts val="3374"/>
                </a:lnSpc>
              </a:pPr>
              <a:endParaRPr/>
            </a:p>
          </p:txBody>
        </p:sp>
      </p:grpSp>
      <p:sp>
        <p:nvSpPr>
          <p:cNvPr id="15" name="TextBox 15"/>
          <p:cNvSpPr txBox="1"/>
          <p:nvPr/>
        </p:nvSpPr>
        <p:spPr>
          <a:xfrm>
            <a:off x="1554832" y="4309330"/>
            <a:ext cx="3944924" cy="450444"/>
          </a:xfrm>
          <a:prstGeom prst="rect">
            <a:avLst/>
          </a:prstGeom>
        </p:spPr>
        <p:txBody>
          <a:bodyPr lIns="0" tIns="0" rIns="0" bIns="0" rtlCol="0" anchor="t">
            <a:spAutoFit/>
          </a:bodyPr>
          <a:lstStyle/>
          <a:p>
            <a:pPr marL="291465" lvl="1" algn="l">
              <a:lnSpc>
                <a:spcPts val="3779"/>
              </a:lnSpc>
              <a:spcBef>
                <a:spcPct val="0"/>
              </a:spcBef>
            </a:pPr>
            <a:r>
              <a:rPr lang="en-US" altLang="zh-TW" sz="2700" u="none" spc="108" dirty="0">
                <a:solidFill>
                  <a:srgbClr val="FFFFFF"/>
                </a:solidFill>
                <a:latin typeface="Montserrat"/>
                <a:ea typeface="微軟正黑體" panose="020B0604030504040204" pitchFamily="34" charset="-120"/>
              </a:rPr>
              <a:t>GARCH</a:t>
            </a:r>
            <a:r>
              <a:rPr lang="zh-TW" altLang="en-US" sz="2700" u="none" spc="108" dirty="0">
                <a:solidFill>
                  <a:srgbClr val="FFFFFF"/>
                </a:solidFill>
                <a:latin typeface="Montserrat"/>
                <a:ea typeface="微軟正黑體" panose="020B0604030504040204" pitchFamily="34" charset="-120"/>
              </a:rPr>
              <a:t>模型</a:t>
            </a:r>
            <a:endParaRPr lang="en-US" sz="2700" u="none" spc="108" dirty="0">
              <a:solidFill>
                <a:srgbClr val="FFFFFF"/>
              </a:solidFill>
              <a:latin typeface="Montserrat"/>
            </a:endParaRPr>
          </a:p>
        </p:txBody>
      </p:sp>
      <p:sp>
        <p:nvSpPr>
          <p:cNvPr id="17" name="TextBox 17"/>
          <p:cNvSpPr txBox="1"/>
          <p:nvPr/>
        </p:nvSpPr>
        <p:spPr>
          <a:xfrm>
            <a:off x="8900090" y="4301306"/>
            <a:ext cx="4267825" cy="450444"/>
          </a:xfrm>
          <a:prstGeom prst="rect">
            <a:avLst/>
          </a:prstGeom>
        </p:spPr>
        <p:txBody>
          <a:bodyPr wrap="square" lIns="0" tIns="0" rIns="0" bIns="0" rtlCol="0" anchor="t">
            <a:spAutoFit/>
          </a:bodyPr>
          <a:lstStyle/>
          <a:p>
            <a:pPr marL="291465" lvl="1">
              <a:lnSpc>
                <a:spcPts val="3779"/>
              </a:lnSpc>
              <a:spcBef>
                <a:spcPct val="0"/>
              </a:spcBef>
            </a:pPr>
            <a:r>
              <a:rPr lang="en-US" altLang="zh-TW" sz="2700" spc="108" dirty="0">
                <a:solidFill>
                  <a:srgbClr val="FFFFFF"/>
                </a:solidFill>
                <a:latin typeface="Montserrat"/>
                <a:ea typeface="微軟正黑體" panose="020B0604030504040204" pitchFamily="34" charset="-120"/>
              </a:rPr>
              <a:t>VIX</a:t>
            </a:r>
            <a:r>
              <a:rPr lang="zh-TW" altLang="en-US" sz="2700" spc="108" dirty="0">
                <a:solidFill>
                  <a:srgbClr val="FFFFFF"/>
                </a:solidFill>
                <a:latin typeface="Montserrat"/>
                <a:ea typeface="微軟正黑體" panose="020B0604030504040204" pitchFamily="34" charset="-120"/>
              </a:rPr>
              <a:t> </a:t>
            </a:r>
            <a:r>
              <a:rPr lang="en-US" altLang="zh-TW" sz="2700" spc="108" dirty="0">
                <a:solidFill>
                  <a:srgbClr val="FFFFFF"/>
                </a:solidFill>
                <a:latin typeface="Montserrat"/>
                <a:ea typeface="微軟正黑體" panose="020B0604030504040204" pitchFamily="34" charset="-120"/>
              </a:rPr>
              <a:t>futures</a:t>
            </a:r>
            <a:r>
              <a:rPr lang="zh-TW" altLang="en-US" sz="2700" spc="108" dirty="0">
                <a:solidFill>
                  <a:srgbClr val="FFFFFF"/>
                </a:solidFill>
                <a:latin typeface="Montserrat"/>
                <a:ea typeface="微軟正黑體" panose="020B0604030504040204" pitchFamily="34" charset="-120"/>
              </a:rPr>
              <a:t>交易策略</a:t>
            </a:r>
            <a:endParaRPr lang="en-US" sz="2700" u="none" spc="108" dirty="0">
              <a:solidFill>
                <a:srgbClr val="FFFFFF"/>
              </a:solidFill>
              <a:latin typeface="Montserrat"/>
            </a:endParaRPr>
          </a:p>
        </p:txBody>
      </p:sp>
      <p:grpSp>
        <p:nvGrpSpPr>
          <p:cNvPr id="21" name="Group 21"/>
          <p:cNvGrpSpPr/>
          <p:nvPr/>
        </p:nvGrpSpPr>
        <p:grpSpPr>
          <a:xfrm rot="-4792369">
            <a:off x="12568993" y="5651396"/>
            <a:ext cx="6716276" cy="12581332"/>
            <a:chOff x="0" y="0"/>
            <a:chExt cx="596027" cy="1116514"/>
          </a:xfrm>
        </p:grpSpPr>
        <p:sp>
          <p:nvSpPr>
            <p:cNvPr id="22" name="Freeform 22"/>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000000">
                <a:alpha val="83922"/>
              </a:srgbClr>
            </a:solidFill>
          </p:spPr>
        </p:sp>
        <p:sp>
          <p:nvSpPr>
            <p:cNvPr id="23" name="TextBox 23"/>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24" name="Group 24"/>
          <p:cNvGrpSpPr/>
          <p:nvPr/>
        </p:nvGrpSpPr>
        <p:grpSpPr>
          <a:xfrm rot="-4792369">
            <a:off x="-1684534" y="-7888051"/>
            <a:ext cx="6716276" cy="12581332"/>
            <a:chOff x="0" y="0"/>
            <a:chExt cx="596027" cy="1116514"/>
          </a:xfrm>
        </p:grpSpPr>
        <p:sp>
          <p:nvSpPr>
            <p:cNvPr id="25" name="Freeform 25"/>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chemeClr val="tx1">
                <a:lumMod val="50000"/>
                <a:lumOff val="50000"/>
                <a:alpha val="83922"/>
              </a:schemeClr>
            </a:solidFill>
          </p:spPr>
        </p:sp>
        <p:sp>
          <p:nvSpPr>
            <p:cNvPr id="26" name="TextBox 26"/>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27" name="Group 27"/>
          <p:cNvGrpSpPr/>
          <p:nvPr/>
        </p:nvGrpSpPr>
        <p:grpSpPr>
          <a:xfrm rot="-4792369">
            <a:off x="-2592397" y="-7456444"/>
            <a:ext cx="6716276" cy="12581332"/>
            <a:chOff x="0" y="0"/>
            <a:chExt cx="596027" cy="1116514"/>
          </a:xfrm>
          <a:solidFill>
            <a:schemeClr val="bg1">
              <a:lumMod val="85000"/>
            </a:schemeClr>
          </a:solidFill>
        </p:grpSpPr>
        <p:sp>
          <p:nvSpPr>
            <p:cNvPr id="28" name="Freeform 28"/>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grpFill/>
          </p:spPr>
        </p:sp>
        <p:sp>
          <p:nvSpPr>
            <p:cNvPr id="29" name="TextBox 29"/>
            <p:cNvSpPr txBox="1"/>
            <p:nvPr/>
          </p:nvSpPr>
          <p:spPr>
            <a:xfrm>
              <a:off x="101600" y="-47625"/>
              <a:ext cx="609600" cy="657225"/>
            </a:xfrm>
            <a:prstGeom prst="rect">
              <a:avLst/>
            </a:prstGeom>
            <a:grpFill/>
          </p:spPr>
          <p:txBody>
            <a:bodyPr lIns="50800" tIns="50800" rIns="50800" bIns="50800" rtlCol="0" anchor="ctr"/>
            <a:lstStyle/>
            <a:p>
              <a:pPr marL="0" lvl="0" indent="0" algn="ctr">
                <a:lnSpc>
                  <a:spcPts val="3374"/>
                </a:lnSpc>
                <a:spcBef>
                  <a:spcPct val="0"/>
                </a:spcBef>
              </a:pPr>
              <a:endParaRPr/>
            </a:p>
          </p:txBody>
        </p:sp>
      </p:grpSp>
      <p:grpSp>
        <p:nvGrpSpPr>
          <p:cNvPr id="30" name="Group 30"/>
          <p:cNvGrpSpPr/>
          <p:nvPr/>
        </p:nvGrpSpPr>
        <p:grpSpPr>
          <a:xfrm rot="-4792369">
            <a:off x="13228229" y="5313167"/>
            <a:ext cx="6716276" cy="12581332"/>
            <a:chOff x="0" y="0"/>
            <a:chExt cx="596027" cy="1116514"/>
          </a:xfrm>
        </p:grpSpPr>
        <p:sp>
          <p:nvSpPr>
            <p:cNvPr id="31" name="Freeform 31"/>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chemeClr val="bg2">
                <a:lumMod val="90000"/>
                <a:alpha val="83922"/>
              </a:schemeClr>
            </a:solidFill>
          </p:spPr>
        </p:sp>
        <p:sp>
          <p:nvSpPr>
            <p:cNvPr id="32" name="TextBox 32"/>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
        <p:nvSpPr>
          <p:cNvPr id="33" name="TextBox 17"/>
          <p:cNvSpPr txBox="1"/>
          <p:nvPr/>
        </p:nvSpPr>
        <p:spPr>
          <a:xfrm>
            <a:off x="13039500" y="4309330"/>
            <a:ext cx="4267825" cy="450444"/>
          </a:xfrm>
          <a:prstGeom prst="rect">
            <a:avLst/>
          </a:prstGeom>
        </p:spPr>
        <p:txBody>
          <a:bodyPr wrap="square" lIns="0" tIns="0" rIns="0" bIns="0" rtlCol="0" anchor="t">
            <a:spAutoFit/>
          </a:bodyPr>
          <a:lstStyle/>
          <a:p>
            <a:pPr algn="ctr">
              <a:lnSpc>
                <a:spcPts val="3779"/>
              </a:lnSpc>
              <a:spcBef>
                <a:spcPct val="0"/>
              </a:spcBef>
            </a:pPr>
            <a:r>
              <a:rPr lang="zh-TW" altLang="en-US" sz="2700" spc="108" dirty="0">
                <a:solidFill>
                  <a:srgbClr val="FFFFFF"/>
                </a:solidFill>
                <a:latin typeface="Montserrat"/>
                <a:ea typeface="微軟正黑體" panose="020B0604030504040204" pitchFamily="34" charset="-120"/>
              </a:rPr>
              <a:t>策略績效回測</a:t>
            </a:r>
            <a:endParaRPr lang="en-US" sz="2700" u="none" spc="108" dirty="0">
              <a:solidFill>
                <a:srgbClr val="FFFFFF"/>
              </a:solidFill>
              <a:latin typeface="Montserrat"/>
            </a:endParaRPr>
          </a:p>
        </p:txBody>
      </p:sp>
      <p:sp>
        <p:nvSpPr>
          <p:cNvPr id="34" name="文字方塊 33"/>
          <p:cNvSpPr txBox="1"/>
          <p:nvPr/>
        </p:nvSpPr>
        <p:spPr>
          <a:xfrm>
            <a:off x="1451136" y="5240538"/>
            <a:ext cx="3714740" cy="273305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GARCH(1,1)</a:t>
            </a:r>
          </a:p>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EGARCH(1,1)</a:t>
            </a:r>
          </a:p>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GJR-GARCH(1,1)</a:t>
            </a:r>
            <a:endParaRPr lang="zh-TW" altLang="en-US" sz="3000" dirty="0">
              <a:ea typeface="微軟正黑體" panose="020B0604030504040204" pitchFamily="34" charset="-120"/>
            </a:endParaRPr>
          </a:p>
        </p:txBody>
      </p:sp>
      <p:sp>
        <p:nvSpPr>
          <p:cNvPr id="36" name="文字方塊 35"/>
          <p:cNvSpPr txBox="1"/>
          <p:nvPr/>
        </p:nvSpPr>
        <p:spPr>
          <a:xfrm>
            <a:off x="9864804" y="5524470"/>
            <a:ext cx="3262576" cy="8863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Strategy</a:t>
            </a:r>
          </a:p>
        </p:txBody>
      </p:sp>
      <p:sp>
        <p:nvSpPr>
          <p:cNvPr id="37" name="文字方塊 36"/>
          <p:cNvSpPr txBox="1"/>
          <p:nvPr/>
        </p:nvSpPr>
        <p:spPr>
          <a:xfrm>
            <a:off x="13571587" y="5098003"/>
            <a:ext cx="3714740" cy="365638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MDD</a:t>
            </a:r>
          </a:p>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Sharpe ratio</a:t>
            </a:r>
          </a:p>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Cumulative returns</a:t>
            </a:r>
          </a:p>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Equity</a:t>
            </a:r>
            <a:endParaRPr lang="zh-TW" altLang="en-US" sz="3000" dirty="0">
              <a:ea typeface="微軟正黑體" panose="020B0604030504040204" pitchFamily="34" charset="-120"/>
            </a:endParaRPr>
          </a:p>
        </p:txBody>
      </p:sp>
      <p:sp>
        <p:nvSpPr>
          <p:cNvPr id="35" name="TextBox 15">
            <a:extLst>
              <a:ext uri="{FF2B5EF4-FFF2-40B4-BE49-F238E27FC236}">
                <a16:creationId xmlns:a16="http://schemas.microsoft.com/office/drawing/2014/main" id="{1777EA29-4072-74DD-40AA-B9DA6F93C2D5}"/>
              </a:ext>
            </a:extLst>
          </p:cNvPr>
          <p:cNvSpPr txBox="1"/>
          <p:nvPr/>
        </p:nvSpPr>
        <p:spPr>
          <a:xfrm>
            <a:off x="5727203" y="4301306"/>
            <a:ext cx="2661731" cy="450444"/>
          </a:xfrm>
          <a:prstGeom prst="rect">
            <a:avLst/>
          </a:prstGeom>
        </p:spPr>
        <p:txBody>
          <a:bodyPr wrap="square" lIns="0" tIns="0" rIns="0" bIns="0" rtlCol="0" anchor="t">
            <a:spAutoFit/>
          </a:bodyPr>
          <a:lstStyle/>
          <a:p>
            <a:pPr marL="291465" lvl="1" algn="l">
              <a:lnSpc>
                <a:spcPts val="3779"/>
              </a:lnSpc>
              <a:spcBef>
                <a:spcPct val="0"/>
              </a:spcBef>
            </a:pPr>
            <a:r>
              <a:rPr lang="zh-TW" altLang="en-US" sz="2700" u="none" spc="108" dirty="0">
                <a:solidFill>
                  <a:srgbClr val="FFFFFF"/>
                </a:solidFill>
                <a:latin typeface="Montserrat"/>
                <a:ea typeface="微軟正黑體" panose="020B0604030504040204" pitchFamily="34" charset="-120"/>
              </a:rPr>
              <a:t>模型篩選</a:t>
            </a:r>
            <a:endParaRPr lang="en-US" sz="2700" u="none" spc="108" dirty="0">
              <a:solidFill>
                <a:srgbClr val="FFFFFF"/>
              </a:solidFill>
              <a:latin typeface="Montserrat"/>
            </a:endParaRPr>
          </a:p>
        </p:txBody>
      </p:sp>
      <p:sp>
        <p:nvSpPr>
          <p:cNvPr id="38" name="文字方塊 37">
            <a:extLst>
              <a:ext uri="{FF2B5EF4-FFF2-40B4-BE49-F238E27FC236}">
                <a16:creationId xmlns:a16="http://schemas.microsoft.com/office/drawing/2014/main" id="{1CE73A5B-1471-C43E-444E-3633CDF1C6E2}"/>
              </a:ext>
            </a:extLst>
          </p:cNvPr>
          <p:cNvSpPr txBox="1"/>
          <p:nvPr/>
        </p:nvSpPr>
        <p:spPr>
          <a:xfrm>
            <a:off x="6117786" y="5524470"/>
            <a:ext cx="3262576" cy="8863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sz="3000" dirty="0">
                <a:ea typeface="微軟正黑體" panose="020B0604030504040204" pitchFamily="34" charset="-120"/>
              </a:rPr>
              <a:t>RMSE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1" t="15166" r="4650" b="9052"/>
          <a:stretch>
            <a:fillRect/>
          </a:stretch>
        </p:blipFill>
        <p:spPr>
          <a:xfrm>
            <a:off x="0" y="0"/>
            <a:ext cx="18288000" cy="10287000"/>
          </a:xfrm>
          <a:prstGeom prst="rect">
            <a:avLst/>
          </a:prstGeom>
        </p:spPr>
      </p:pic>
      <p:sp>
        <p:nvSpPr>
          <p:cNvPr id="3" name="TextBox 3"/>
          <p:cNvSpPr txBox="1"/>
          <p:nvPr/>
        </p:nvSpPr>
        <p:spPr>
          <a:xfrm>
            <a:off x="2209529" y="4833190"/>
            <a:ext cx="13868942" cy="642740"/>
          </a:xfrm>
          <a:prstGeom prst="rect">
            <a:avLst/>
          </a:prstGeom>
        </p:spPr>
        <p:txBody>
          <a:bodyPr wrap="square" lIns="0" tIns="0" rIns="0" bIns="0" rtlCol="0" anchor="t">
            <a:spAutoFit/>
          </a:bodyPr>
          <a:lstStyle/>
          <a:p>
            <a:pPr marL="294703" lvl="1" algn="ctr">
              <a:lnSpc>
                <a:spcPts val="4176"/>
              </a:lnSpc>
            </a:pPr>
            <a:r>
              <a:rPr lang="zh-TW" altLang="en-US" sz="7200" b="1" u="none" spc="109" dirty="0">
                <a:solidFill>
                  <a:srgbClr val="000000"/>
                </a:solidFill>
                <a:latin typeface="+mj-lt"/>
                <a:ea typeface="微軟正黑體" panose="020B0604030504040204" pitchFamily="34" charset="-120"/>
              </a:rPr>
              <a:t>文獻回顧</a:t>
            </a:r>
            <a:endParaRPr lang="en-US" sz="7200" b="1" u="none" spc="109" dirty="0">
              <a:solidFill>
                <a:srgbClr val="000000"/>
              </a:solidFill>
              <a:latin typeface="+mj-lt"/>
            </a:endParaRPr>
          </a:p>
        </p:txBody>
      </p:sp>
      <p:grpSp>
        <p:nvGrpSpPr>
          <p:cNvPr id="14" name="Group 15"/>
          <p:cNvGrpSpPr/>
          <p:nvPr/>
        </p:nvGrpSpPr>
        <p:grpSpPr>
          <a:xfrm rot="1387829">
            <a:off x="15871298" y="1243755"/>
            <a:ext cx="4833405" cy="12581332"/>
            <a:chOff x="0" y="0"/>
            <a:chExt cx="428934" cy="1116514"/>
          </a:xfrm>
        </p:grpSpPr>
        <p:sp>
          <p:nvSpPr>
            <p:cNvPr id="15"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50000"/>
                <a:lumOff val="50000"/>
                <a:alpha val="83922"/>
              </a:schemeClr>
            </a:solidFill>
          </p:spPr>
        </p:sp>
        <p:sp>
          <p:nvSpPr>
            <p:cNvPr id="16"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Tree>
    <p:extLst>
      <p:ext uri="{BB962C8B-B14F-4D97-AF65-F5344CB8AC3E}">
        <p14:creationId xmlns:p14="http://schemas.microsoft.com/office/powerpoint/2010/main" val="341621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sp>
        <p:nvSpPr>
          <p:cNvPr id="5" name="TextBox 5"/>
          <p:cNvSpPr txBox="1"/>
          <p:nvPr/>
        </p:nvSpPr>
        <p:spPr>
          <a:xfrm>
            <a:off x="2743200" y="2426131"/>
            <a:ext cx="14268168" cy="974626"/>
          </a:xfrm>
          <a:prstGeom prst="rect">
            <a:avLst/>
          </a:prstGeom>
        </p:spPr>
        <p:txBody>
          <a:bodyPr wrap="square" lIns="0" tIns="0" rIns="0" bIns="0" rtlCol="0" anchor="t">
            <a:spAutoFit/>
          </a:bodyPr>
          <a:lstStyle/>
          <a:p>
            <a:pPr marL="571500" lvl="1" indent="-571500">
              <a:lnSpc>
                <a:spcPts val="3779"/>
              </a:lnSpc>
              <a:spcBef>
                <a:spcPct val="0"/>
              </a:spcBef>
              <a:buFont typeface="Arial" panose="020B0604020202020204" pitchFamily="34" charset="0"/>
              <a:buChar char="•"/>
            </a:pPr>
            <a:r>
              <a:rPr lang="en-US" altLang="zh-TW" sz="3500" dirty="0">
                <a:ea typeface="微軟正黑體" panose="020B0604030504040204" pitchFamily="34" charset="-120"/>
              </a:rPr>
              <a:t>GARCH </a:t>
            </a:r>
            <a:r>
              <a:rPr lang="zh-TW" altLang="en-US" sz="3500" dirty="0">
                <a:ea typeface="微軟正黑體" panose="020B0604030504040204" pitchFamily="34" charset="-120"/>
              </a:rPr>
              <a:t>模型探討風險值 ── 以電子五哥為例（劉士賢  </a:t>
            </a:r>
            <a:r>
              <a:rPr lang="en-US" altLang="zh-TW" sz="3500" dirty="0">
                <a:ea typeface="微軟正黑體" panose="020B0604030504040204" pitchFamily="34" charset="-120"/>
              </a:rPr>
              <a:t>/</a:t>
            </a:r>
            <a:r>
              <a:rPr lang="zh-TW" altLang="en-US" sz="3500" dirty="0">
                <a:ea typeface="微軟正黑體" panose="020B0604030504040204" pitchFamily="34" charset="-120"/>
              </a:rPr>
              <a:t> </a:t>
            </a:r>
            <a:r>
              <a:rPr lang="en-US" altLang="zh-TW" sz="3500" dirty="0">
                <a:ea typeface="微軟正黑體" panose="020B0604030504040204" pitchFamily="34" charset="-120"/>
              </a:rPr>
              <a:t>2010</a:t>
            </a:r>
            <a:r>
              <a:rPr lang="zh-TW" altLang="en-US" sz="3500" dirty="0">
                <a:ea typeface="微軟正黑體" panose="020B0604030504040204" pitchFamily="34" charset="-120"/>
              </a:rPr>
              <a:t>）</a:t>
            </a:r>
            <a:endParaRPr lang="en-US" altLang="zh-TW" sz="3500" dirty="0">
              <a:ea typeface="微軟正黑體" panose="020B0604030504040204" pitchFamily="34" charset="-120"/>
            </a:endParaRPr>
          </a:p>
          <a:p>
            <a:pPr marL="571500" lvl="1" indent="-571500">
              <a:lnSpc>
                <a:spcPts val="3779"/>
              </a:lnSpc>
              <a:spcBef>
                <a:spcPct val="0"/>
              </a:spcBef>
              <a:buFont typeface="Arial" panose="020B0604020202020204" pitchFamily="34" charset="0"/>
              <a:buChar char="•"/>
            </a:pPr>
            <a:endParaRPr lang="en-US" sz="4000" u="none" spc="108" dirty="0">
              <a:solidFill>
                <a:srgbClr val="000000"/>
              </a:solidFill>
              <a:latin typeface="Montserrat"/>
            </a:endParaRPr>
          </a:p>
        </p:txBody>
      </p:sp>
      <p:grpSp>
        <p:nvGrpSpPr>
          <p:cNvPr id="8" name="Group 8"/>
          <p:cNvGrpSpPr/>
          <p:nvPr/>
        </p:nvGrpSpPr>
        <p:grpSpPr>
          <a:xfrm rot="-5880295">
            <a:off x="11734668" y="4534139"/>
            <a:ext cx="6716276" cy="12581332"/>
            <a:chOff x="0" y="0"/>
            <a:chExt cx="596027" cy="1116514"/>
          </a:xfrm>
        </p:grpSpPr>
        <p:sp>
          <p:nvSpPr>
            <p:cNvPr id="9" name="Freeform 9"/>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83922"/>
              </a:srgbClr>
            </a:solidFill>
          </p:spPr>
        </p:sp>
        <p:sp>
          <p:nvSpPr>
            <p:cNvPr id="10" name="TextBox 10"/>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1" name="Group 11"/>
          <p:cNvGrpSpPr/>
          <p:nvPr/>
        </p:nvGrpSpPr>
        <p:grpSpPr>
          <a:xfrm rot="-1112650">
            <a:off x="16382893" y="-3255651"/>
            <a:ext cx="3810215" cy="14029206"/>
            <a:chOff x="0" y="0"/>
            <a:chExt cx="1003513" cy="3694935"/>
          </a:xfrm>
        </p:grpSpPr>
        <p:sp>
          <p:nvSpPr>
            <p:cNvPr id="12" name="Freeform 12"/>
            <p:cNvSpPr/>
            <p:nvPr/>
          </p:nvSpPr>
          <p:spPr>
            <a:xfrm>
              <a:off x="0" y="0"/>
              <a:ext cx="1003513" cy="3694935"/>
            </a:xfrm>
            <a:custGeom>
              <a:avLst/>
              <a:gdLst/>
              <a:ahLst/>
              <a:cxnLst/>
              <a:rect l="l" t="t" r="r" b="b"/>
              <a:pathLst>
                <a:path w="1003513" h="3694935">
                  <a:moveTo>
                    <a:pt x="0" y="0"/>
                  </a:moveTo>
                  <a:lnTo>
                    <a:pt x="1003513" y="0"/>
                  </a:lnTo>
                  <a:lnTo>
                    <a:pt x="1003513" y="3694935"/>
                  </a:lnTo>
                  <a:lnTo>
                    <a:pt x="0" y="3694935"/>
                  </a:lnTo>
                  <a:close/>
                </a:path>
              </a:pathLst>
            </a:custGeom>
            <a:solidFill>
              <a:srgbClr val="525E64">
                <a:alpha val="26667"/>
              </a:srgbClr>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4" name="Group 14"/>
          <p:cNvGrpSpPr/>
          <p:nvPr/>
        </p:nvGrpSpPr>
        <p:grpSpPr>
          <a:xfrm rot="-1112650">
            <a:off x="-4763895" y="-1819718"/>
            <a:ext cx="6920994" cy="14159086"/>
            <a:chOff x="-39998" y="-47625"/>
            <a:chExt cx="1822813" cy="3729142"/>
          </a:xfrm>
        </p:grpSpPr>
        <p:sp>
          <p:nvSpPr>
            <p:cNvPr id="15" name="Freeform 15"/>
            <p:cNvSpPr/>
            <p:nvPr/>
          </p:nvSpPr>
          <p:spPr>
            <a:xfrm>
              <a:off x="-39998" y="-13418"/>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rgbClr val="525E64">
                <a:alpha val="26667"/>
              </a:srgbClr>
            </a:solidFill>
          </p:spPr>
        </p:sp>
        <p:sp>
          <p:nvSpPr>
            <p:cNvPr id="16" name="TextBox 1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pic>
        <p:nvPicPr>
          <p:cNvPr id="19" name="圖片 18"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492" y="2913444"/>
            <a:ext cx="7000802" cy="7373556"/>
          </a:xfrm>
          <a:prstGeom prst="rect">
            <a:avLst/>
          </a:prstGeom>
        </p:spPr>
      </p:pic>
      <p:sp>
        <p:nvSpPr>
          <p:cNvPr id="22" name="TextBox 2"/>
          <p:cNvSpPr txBox="1"/>
          <p:nvPr/>
        </p:nvSpPr>
        <p:spPr>
          <a:xfrm>
            <a:off x="1844012" y="715562"/>
            <a:ext cx="14599976" cy="975588"/>
          </a:xfrm>
          <a:prstGeom prst="rect">
            <a:avLst/>
          </a:prstGeom>
        </p:spPr>
        <p:txBody>
          <a:bodyPr lIns="0" tIns="0" rIns="0" bIns="0" rtlCol="0" anchor="t">
            <a:spAutoFit/>
          </a:bodyPr>
          <a:lstStyle/>
          <a:p>
            <a:pPr lvl="0" algn="ctr">
              <a:lnSpc>
                <a:spcPts val="8313"/>
              </a:lnSpc>
              <a:spcBef>
                <a:spcPct val="0"/>
              </a:spcBef>
            </a:pPr>
            <a:r>
              <a:rPr lang="zh-TW" altLang="en-US" sz="6000" spc="329" dirty="0">
                <a:solidFill>
                  <a:srgbClr val="000000"/>
                </a:solidFill>
                <a:latin typeface="Montserrat Classic Bold"/>
                <a:ea typeface="微軟正黑體" panose="020B0604030504040204" pitchFamily="34" charset="-120"/>
              </a:rPr>
              <a:t>文獻回顧</a:t>
            </a:r>
            <a:endParaRPr lang="en-US" altLang="zh-TW" sz="6000" spc="329" dirty="0">
              <a:solidFill>
                <a:srgbClr val="000000"/>
              </a:solidFill>
              <a:latin typeface="Montserrat Classic Bold"/>
              <a:ea typeface="微軟正黑體" panose="020B0604030504040204"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sp>
        <p:nvSpPr>
          <p:cNvPr id="3" name="TextBox 3"/>
          <p:cNvSpPr txBox="1"/>
          <p:nvPr/>
        </p:nvSpPr>
        <p:spPr>
          <a:xfrm>
            <a:off x="3719616" y="4587535"/>
            <a:ext cx="9948665" cy="462884"/>
          </a:xfrm>
          <a:prstGeom prst="rect">
            <a:avLst/>
          </a:prstGeom>
        </p:spPr>
        <p:txBody>
          <a:bodyPr lIns="0" tIns="0" rIns="0" bIns="0" rtlCol="0" anchor="t">
            <a:spAutoFit/>
          </a:bodyPr>
          <a:lstStyle/>
          <a:p>
            <a:pPr algn="ctr">
              <a:lnSpc>
                <a:spcPts val="3880"/>
              </a:lnSpc>
            </a:pPr>
            <a:r>
              <a:rPr lang="en-US" sz="2771" u="none" spc="110" dirty="0">
                <a:solidFill>
                  <a:srgbClr val="000000"/>
                </a:solidFill>
                <a:latin typeface="Montserrat"/>
              </a:rPr>
              <a:t>.</a:t>
            </a:r>
          </a:p>
        </p:txBody>
      </p:sp>
      <p:grpSp>
        <p:nvGrpSpPr>
          <p:cNvPr id="12" name="Group 12"/>
          <p:cNvGrpSpPr/>
          <p:nvPr/>
        </p:nvGrpSpPr>
        <p:grpSpPr>
          <a:xfrm rot="-5880295">
            <a:off x="-1753967" y="-6619334"/>
            <a:ext cx="6716276" cy="12581332"/>
            <a:chOff x="0" y="0"/>
            <a:chExt cx="596027" cy="1116514"/>
          </a:xfrm>
        </p:grpSpPr>
        <p:sp>
          <p:nvSpPr>
            <p:cNvPr id="13" name="Freeform 13"/>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83922"/>
              </a:srgbClr>
            </a:solidFill>
          </p:spPr>
        </p:sp>
        <p:sp>
          <p:nvSpPr>
            <p:cNvPr id="14" name="TextBox 14"/>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5" name="Group 15"/>
          <p:cNvGrpSpPr/>
          <p:nvPr/>
        </p:nvGrpSpPr>
        <p:grpSpPr>
          <a:xfrm rot="-5880295">
            <a:off x="13142702" y="5563676"/>
            <a:ext cx="6716276" cy="12581332"/>
            <a:chOff x="0" y="0"/>
            <a:chExt cx="596027" cy="1116514"/>
          </a:xfrm>
        </p:grpSpPr>
        <p:sp>
          <p:nvSpPr>
            <p:cNvPr id="16" name="Freeform 16"/>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525E64">
                <a:alpha val="83922"/>
              </a:srgbClr>
            </a:solidFill>
          </p:spPr>
        </p:sp>
        <p:sp>
          <p:nvSpPr>
            <p:cNvPr id="17"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8" name="Group 18"/>
          <p:cNvGrpSpPr/>
          <p:nvPr/>
        </p:nvGrpSpPr>
        <p:grpSpPr>
          <a:xfrm rot="1521847">
            <a:off x="-1191385" y="-1233852"/>
            <a:ext cx="2382771" cy="7453266"/>
            <a:chOff x="0" y="0"/>
            <a:chExt cx="627561" cy="1963000"/>
          </a:xfrm>
        </p:grpSpPr>
        <p:sp>
          <p:nvSpPr>
            <p:cNvPr id="19" name="Freeform 19"/>
            <p:cNvSpPr/>
            <p:nvPr/>
          </p:nvSpPr>
          <p:spPr>
            <a:xfrm>
              <a:off x="0" y="0"/>
              <a:ext cx="627561" cy="1963000"/>
            </a:xfrm>
            <a:custGeom>
              <a:avLst/>
              <a:gdLst/>
              <a:ahLst/>
              <a:cxnLst/>
              <a:rect l="l" t="t" r="r" b="b"/>
              <a:pathLst>
                <a:path w="627561" h="1963000">
                  <a:moveTo>
                    <a:pt x="0" y="0"/>
                  </a:moveTo>
                  <a:lnTo>
                    <a:pt x="627561" y="0"/>
                  </a:lnTo>
                  <a:lnTo>
                    <a:pt x="627561" y="1963000"/>
                  </a:lnTo>
                  <a:lnTo>
                    <a:pt x="0" y="1963000"/>
                  </a:lnTo>
                  <a:close/>
                </a:path>
              </a:pathLst>
            </a:custGeom>
            <a:solidFill>
              <a:srgbClr val="525E64">
                <a:alpha val="53725"/>
              </a:srgbClr>
            </a:solidFill>
          </p:spPr>
        </p:sp>
        <p:sp>
          <p:nvSpPr>
            <p:cNvPr id="20" name="TextBox 20"/>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21" name="Group 21"/>
          <p:cNvGrpSpPr/>
          <p:nvPr/>
        </p:nvGrpSpPr>
        <p:grpSpPr>
          <a:xfrm rot="1521847">
            <a:off x="17283200" y="5929763"/>
            <a:ext cx="2382771" cy="7453266"/>
            <a:chOff x="0" y="0"/>
            <a:chExt cx="627561" cy="1963000"/>
          </a:xfrm>
        </p:grpSpPr>
        <p:sp>
          <p:nvSpPr>
            <p:cNvPr id="22" name="Freeform 22"/>
            <p:cNvSpPr/>
            <p:nvPr/>
          </p:nvSpPr>
          <p:spPr>
            <a:xfrm>
              <a:off x="0" y="0"/>
              <a:ext cx="627561" cy="1963000"/>
            </a:xfrm>
            <a:custGeom>
              <a:avLst/>
              <a:gdLst/>
              <a:ahLst/>
              <a:cxnLst/>
              <a:rect l="l" t="t" r="r" b="b"/>
              <a:pathLst>
                <a:path w="627561" h="1963000">
                  <a:moveTo>
                    <a:pt x="0" y="0"/>
                  </a:moveTo>
                  <a:lnTo>
                    <a:pt x="627561" y="0"/>
                  </a:lnTo>
                  <a:lnTo>
                    <a:pt x="627561" y="1963000"/>
                  </a:lnTo>
                  <a:lnTo>
                    <a:pt x="0" y="1963000"/>
                  </a:lnTo>
                  <a:close/>
                </a:path>
              </a:pathLst>
            </a:custGeom>
            <a:solidFill>
              <a:srgbClr val="525E64">
                <a:alpha val="53725"/>
              </a:srgbClr>
            </a:solidFill>
          </p:spPr>
        </p:sp>
        <p:sp>
          <p:nvSpPr>
            <p:cNvPr id="23" name="TextBox 23"/>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24" name="Group 24"/>
          <p:cNvGrpSpPr/>
          <p:nvPr/>
        </p:nvGrpSpPr>
        <p:grpSpPr>
          <a:xfrm rot="-2287905">
            <a:off x="16788752" y="-2256091"/>
            <a:ext cx="2382771" cy="6569581"/>
            <a:chOff x="0" y="0"/>
            <a:chExt cx="627561" cy="1730260"/>
          </a:xfrm>
        </p:grpSpPr>
        <p:sp>
          <p:nvSpPr>
            <p:cNvPr id="25" name="Freeform 25"/>
            <p:cNvSpPr/>
            <p:nvPr/>
          </p:nvSpPr>
          <p:spPr>
            <a:xfrm>
              <a:off x="0" y="0"/>
              <a:ext cx="627561" cy="1730260"/>
            </a:xfrm>
            <a:custGeom>
              <a:avLst/>
              <a:gdLst/>
              <a:ahLst/>
              <a:cxnLst/>
              <a:rect l="l" t="t" r="r" b="b"/>
              <a:pathLst>
                <a:path w="627561" h="1730260">
                  <a:moveTo>
                    <a:pt x="0" y="0"/>
                  </a:moveTo>
                  <a:lnTo>
                    <a:pt x="627561" y="0"/>
                  </a:lnTo>
                  <a:lnTo>
                    <a:pt x="627561" y="1730260"/>
                  </a:lnTo>
                  <a:lnTo>
                    <a:pt x="0" y="1730260"/>
                  </a:lnTo>
                  <a:close/>
                </a:path>
              </a:pathLst>
            </a:custGeom>
            <a:solidFill>
              <a:srgbClr val="525E64">
                <a:alpha val="53725"/>
              </a:srgbClr>
            </a:solidFill>
          </p:spPr>
        </p:sp>
        <p:sp>
          <p:nvSpPr>
            <p:cNvPr id="26" name="TextBox 26"/>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28" name="TextBox 5"/>
          <p:cNvSpPr txBox="1"/>
          <p:nvPr/>
        </p:nvSpPr>
        <p:spPr>
          <a:xfrm>
            <a:off x="1957576" y="2367388"/>
            <a:ext cx="14268168" cy="1954189"/>
          </a:xfrm>
          <a:prstGeom prst="rect">
            <a:avLst/>
          </a:prstGeom>
        </p:spPr>
        <p:txBody>
          <a:bodyPr wrap="square" lIns="0" tIns="0" rIns="0" bIns="0" rtlCol="0" anchor="t">
            <a:spAutoFit/>
          </a:bodyPr>
          <a:lstStyle/>
          <a:p>
            <a:pPr marL="571500" lvl="1" indent="-571500">
              <a:lnSpc>
                <a:spcPts val="3779"/>
              </a:lnSpc>
              <a:spcBef>
                <a:spcPct val="0"/>
              </a:spcBef>
              <a:buFont typeface="Arial" panose="020B0604020202020204" pitchFamily="34" charset="0"/>
              <a:buChar char="•"/>
            </a:pPr>
            <a:r>
              <a:rPr lang="en-US" altLang="zh-TW" sz="4000" dirty="0">
                <a:ea typeface="微軟正黑體" panose="020B0604030504040204" pitchFamily="34" charset="-120"/>
              </a:rPr>
              <a:t>Investing in VIX futures based on rolling GARCH models forecasts</a:t>
            </a:r>
          </a:p>
          <a:p>
            <a:pPr marL="0" lvl="1">
              <a:lnSpc>
                <a:spcPts val="3779"/>
              </a:lnSpc>
              <a:spcBef>
                <a:spcPct val="0"/>
              </a:spcBef>
            </a:pPr>
            <a:r>
              <a:rPr lang="zh-TW" altLang="en-US" sz="4000" spc="108" dirty="0">
                <a:solidFill>
                  <a:srgbClr val="000000"/>
                </a:solidFill>
                <a:latin typeface="Montserrat"/>
                <a:ea typeface="微軟正黑體" panose="020B0604030504040204" pitchFamily="34" charset="-120"/>
              </a:rPr>
              <a:t>   </a:t>
            </a:r>
            <a:r>
              <a:rPr lang="zh-TW" altLang="en-US" sz="4000" u="none" spc="108" dirty="0">
                <a:solidFill>
                  <a:srgbClr val="000000"/>
                </a:solidFill>
                <a:latin typeface="Montserrat"/>
                <a:ea typeface="微軟正黑體" panose="020B0604030504040204" pitchFamily="34" charset="-120"/>
              </a:rPr>
              <a:t>（</a:t>
            </a:r>
            <a:r>
              <a:rPr lang="en-US" altLang="zh-TW" sz="4000" dirty="0" err="1">
                <a:ea typeface="微軟正黑體" panose="020B0604030504040204" pitchFamily="34" charset="-120"/>
              </a:rPr>
              <a:t>Oleh</a:t>
            </a:r>
            <a:r>
              <a:rPr lang="en-US" altLang="zh-TW" sz="4000" dirty="0">
                <a:ea typeface="微軟正黑體" panose="020B0604030504040204" pitchFamily="34" charset="-120"/>
              </a:rPr>
              <a:t> </a:t>
            </a:r>
            <a:r>
              <a:rPr lang="en-US" altLang="zh-TW" sz="4000" dirty="0" err="1">
                <a:ea typeface="微軟正黑體" panose="020B0604030504040204" pitchFamily="34" charset="-120"/>
              </a:rPr>
              <a:t>Bilyk</a:t>
            </a:r>
            <a:r>
              <a:rPr lang="en-US" altLang="zh-TW" sz="4000" dirty="0">
                <a:ea typeface="微軟正黑體" panose="020B0604030504040204" pitchFamily="34" charset="-120"/>
              </a:rPr>
              <a:t>, </a:t>
            </a:r>
            <a:r>
              <a:rPr lang="en-US" altLang="zh-TW" sz="4000" dirty="0" err="1">
                <a:ea typeface="微軟正黑體" panose="020B0604030504040204" pitchFamily="34" charset="-120"/>
              </a:rPr>
              <a:t>Paweł</a:t>
            </a:r>
            <a:r>
              <a:rPr lang="en-US" altLang="zh-TW" sz="4000" dirty="0">
                <a:ea typeface="微軟正黑體" panose="020B0604030504040204" pitchFamily="34" charset="-120"/>
              </a:rPr>
              <a:t> </a:t>
            </a:r>
            <a:r>
              <a:rPr lang="en-US" altLang="zh-TW" sz="4000" dirty="0" err="1">
                <a:ea typeface="微軟正黑體" panose="020B0604030504040204" pitchFamily="34" charset="-120"/>
              </a:rPr>
              <a:t>Sakowski</a:t>
            </a:r>
            <a:r>
              <a:rPr lang="en-US" altLang="zh-TW" sz="4000" dirty="0">
                <a:ea typeface="微軟正黑體" panose="020B0604030504040204" pitchFamily="34" charset="-120"/>
              </a:rPr>
              <a:t>, Robert </a:t>
            </a:r>
            <a:r>
              <a:rPr lang="en-US" altLang="zh-TW" sz="4000" dirty="0" err="1">
                <a:ea typeface="微軟正黑體" panose="020B0604030504040204" pitchFamily="34" charset="-120"/>
              </a:rPr>
              <a:t>Ślepaczuk</a:t>
            </a:r>
            <a:r>
              <a:rPr lang="zh-TW" altLang="en-US" sz="4000" dirty="0">
                <a:ea typeface="微軟正黑體" panose="020B0604030504040204" pitchFamily="34" charset="-120"/>
              </a:rPr>
              <a:t> </a:t>
            </a:r>
            <a:r>
              <a:rPr lang="en-US" altLang="zh-TW" sz="4000" dirty="0">
                <a:ea typeface="微軟正黑體" panose="020B0604030504040204" pitchFamily="34" charset="-120"/>
              </a:rPr>
              <a:t>/</a:t>
            </a:r>
            <a:r>
              <a:rPr lang="zh-TW" altLang="en-US" sz="4000" dirty="0">
                <a:ea typeface="微軟正黑體" panose="020B0604030504040204" pitchFamily="34" charset="-120"/>
              </a:rPr>
              <a:t> </a:t>
            </a:r>
            <a:r>
              <a:rPr lang="en-US" altLang="zh-TW" sz="4000" dirty="0">
                <a:ea typeface="微軟正黑體" panose="020B0604030504040204" pitchFamily="34" charset="-120"/>
              </a:rPr>
              <a:t>2020</a:t>
            </a:r>
            <a:r>
              <a:rPr lang="zh-TW" altLang="en-US" sz="4000" u="none" spc="108" dirty="0">
                <a:solidFill>
                  <a:srgbClr val="000000"/>
                </a:solidFill>
                <a:latin typeface="Montserrat"/>
                <a:ea typeface="微軟正黑體" panose="020B0604030504040204" pitchFamily="34" charset="-120"/>
              </a:rPr>
              <a:t>）</a:t>
            </a:r>
            <a:endParaRPr lang="en-US" altLang="zh-TW" sz="4000" u="none" spc="108" dirty="0">
              <a:solidFill>
                <a:srgbClr val="000000"/>
              </a:solidFill>
              <a:latin typeface="Montserrat"/>
              <a:ea typeface="微軟正黑體" panose="020B0604030504040204" pitchFamily="34" charset="-120"/>
            </a:endParaRPr>
          </a:p>
          <a:p>
            <a:pPr marL="0" lvl="1">
              <a:lnSpc>
                <a:spcPts val="3779"/>
              </a:lnSpc>
              <a:spcBef>
                <a:spcPct val="0"/>
              </a:spcBef>
            </a:pPr>
            <a:endParaRPr lang="en-US" sz="4000" spc="108" dirty="0">
              <a:solidFill>
                <a:srgbClr val="000000"/>
              </a:solidFill>
              <a:latin typeface="Montserrat"/>
              <a:ea typeface="微軟正黑體" panose="020B0604030504040204" pitchFamily="34" charset="-120"/>
            </a:endParaRPr>
          </a:p>
          <a:p>
            <a:pPr marL="571500" lvl="1" indent="-571500">
              <a:lnSpc>
                <a:spcPts val="3779"/>
              </a:lnSpc>
              <a:spcBef>
                <a:spcPct val="0"/>
              </a:spcBef>
              <a:buFont typeface="Arial" panose="020B0604020202020204" pitchFamily="34" charset="0"/>
              <a:buChar char="•"/>
            </a:pPr>
            <a:r>
              <a:rPr lang="en-US" sz="4000" u="none" spc="108" dirty="0">
                <a:solidFill>
                  <a:srgbClr val="000000"/>
                </a:solidFill>
                <a:latin typeface="Montserrat"/>
                <a:ea typeface="微軟正黑體" panose="020B0604030504040204" pitchFamily="34" charset="-120"/>
              </a:rPr>
              <a:t>	</a:t>
            </a:r>
            <a:r>
              <a:rPr lang="zh-TW" altLang="en-US" sz="4000" u="none" spc="108" dirty="0">
                <a:solidFill>
                  <a:srgbClr val="000000"/>
                </a:solidFill>
                <a:latin typeface="Montserrat"/>
                <a:ea typeface="微軟正黑體" panose="020B0604030504040204" pitchFamily="34" charset="-120"/>
              </a:rPr>
              <a:t>以波動度作為交易訊號</a:t>
            </a:r>
            <a:endParaRPr lang="en-US" sz="4000" u="none" spc="108" dirty="0">
              <a:solidFill>
                <a:srgbClr val="000000"/>
              </a:solidFill>
              <a:latin typeface="Montserrat"/>
            </a:endParaRPr>
          </a:p>
        </p:txBody>
      </p:sp>
      <p:sp>
        <p:nvSpPr>
          <p:cNvPr id="32" name="TextBox 2"/>
          <p:cNvSpPr txBox="1"/>
          <p:nvPr/>
        </p:nvSpPr>
        <p:spPr>
          <a:xfrm>
            <a:off x="1797470" y="737302"/>
            <a:ext cx="14599976" cy="975588"/>
          </a:xfrm>
          <a:prstGeom prst="rect">
            <a:avLst/>
          </a:prstGeom>
        </p:spPr>
        <p:txBody>
          <a:bodyPr lIns="0" tIns="0" rIns="0" bIns="0" rtlCol="0" anchor="t">
            <a:spAutoFit/>
          </a:bodyPr>
          <a:lstStyle/>
          <a:p>
            <a:pPr lvl="0" algn="ctr">
              <a:lnSpc>
                <a:spcPts val="8313"/>
              </a:lnSpc>
              <a:spcBef>
                <a:spcPct val="0"/>
              </a:spcBef>
            </a:pPr>
            <a:r>
              <a:rPr lang="zh-TW" altLang="en-US" sz="6000" spc="329" dirty="0">
                <a:solidFill>
                  <a:srgbClr val="000000"/>
                </a:solidFill>
                <a:latin typeface="Montserrat Classic Bold"/>
                <a:ea typeface="微軟正黑體" panose="020B0604030504040204" pitchFamily="34" charset="-120"/>
              </a:rPr>
              <a:t>文獻回顧</a:t>
            </a:r>
            <a:endParaRPr lang="en-US" altLang="zh-TW" sz="6000" spc="329" dirty="0">
              <a:solidFill>
                <a:srgbClr val="000000"/>
              </a:solidFill>
              <a:latin typeface="Montserrat Classic Bold"/>
              <a:ea typeface="微軟正黑體" panose="020B0604030504040204"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5591" t="15166" r="4650" b="9052"/>
          <a:stretch>
            <a:fillRect/>
          </a:stretch>
        </p:blipFill>
        <p:spPr>
          <a:xfrm>
            <a:off x="0" y="0"/>
            <a:ext cx="18288000" cy="10287000"/>
          </a:xfrm>
          <a:prstGeom prst="rect">
            <a:avLst/>
          </a:prstGeom>
        </p:spPr>
      </p:pic>
      <p:sp>
        <p:nvSpPr>
          <p:cNvPr id="3" name="TextBox 3"/>
          <p:cNvSpPr txBox="1"/>
          <p:nvPr/>
        </p:nvSpPr>
        <p:spPr>
          <a:xfrm>
            <a:off x="2209529" y="4833190"/>
            <a:ext cx="13868942" cy="642740"/>
          </a:xfrm>
          <a:prstGeom prst="rect">
            <a:avLst/>
          </a:prstGeom>
        </p:spPr>
        <p:txBody>
          <a:bodyPr wrap="square" lIns="0" tIns="0" rIns="0" bIns="0" rtlCol="0" anchor="t">
            <a:spAutoFit/>
          </a:bodyPr>
          <a:lstStyle/>
          <a:p>
            <a:pPr marL="294703" lvl="1" algn="ctr">
              <a:lnSpc>
                <a:spcPts val="4176"/>
              </a:lnSpc>
            </a:pPr>
            <a:r>
              <a:rPr lang="zh-TW" altLang="en-US" sz="7200" b="1" u="none" spc="109" dirty="0">
                <a:solidFill>
                  <a:srgbClr val="000000"/>
                </a:solidFill>
                <a:latin typeface="+mj-lt"/>
                <a:ea typeface="微軟正黑體" panose="020B0604030504040204" pitchFamily="34" charset="-120"/>
              </a:rPr>
              <a:t>研究方法</a:t>
            </a:r>
            <a:endParaRPr lang="en-US" sz="7200" b="1" u="none" spc="109" dirty="0">
              <a:solidFill>
                <a:srgbClr val="000000"/>
              </a:solidFill>
              <a:latin typeface="+mj-lt"/>
            </a:endParaRPr>
          </a:p>
        </p:txBody>
      </p:sp>
      <p:grpSp>
        <p:nvGrpSpPr>
          <p:cNvPr id="14" name="Group 15"/>
          <p:cNvGrpSpPr/>
          <p:nvPr/>
        </p:nvGrpSpPr>
        <p:grpSpPr>
          <a:xfrm rot="7301111">
            <a:off x="614408" y="3650092"/>
            <a:ext cx="4833405" cy="13647585"/>
            <a:chOff x="0" y="0"/>
            <a:chExt cx="428934" cy="1116514"/>
          </a:xfrm>
        </p:grpSpPr>
        <p:sp>
          <p:nvSpPr>
            <p:cNvPr id="15" name="Freeform 16"/>
            <p:cNvSpPr/>
            <p:nvPr/>
          </p:nvSpPr>
          <p:spPr>
            <a:xfrm>
              <a:off x="0" y="0"/>
              <a:ext cx="428934" cy="1116514"/>
            </a:xfrm>
            <a:custGeom>
              <a:avLst/>
              <a:gdLst/>
              <a:ahLst/>
              <a:cxnLst/>
              <a:rect l="l" t="t" r="r" b="b"/>
              <a:pathLst>
                <a:path w="428934" h="1116514">
                  <a:moveTo>
                    <a:pt x="225734" y="0"/>
                  </a:moveTo>
                  <a:lnTo>
                    <a:pt x="0" y="0"/>
                  </a:lnTo>
                  <a:lnTo>
                    <a:pt x="203200" y="1116514"/>
                  </a:lnTo>
                  <a:lnTo>
                    <a:pt x="428934" y="1116514"/>
                  </a:lnTo>
                  <a:lnTo>
                    <a:pt x="225734" y="0"/>
                  </a:lnTo>
                  <a:close/>
                </a:path>
              </a:pathLst>
            </a:custGeom>
            <a:solidFill>
              <a:schemeClr val="tx1">
                <a:lumMod val="50000"/>
                <a:lumOff val="50000"/>
                <a:alpha val="83922"/>
              </a:schemeClr>
            </a:solidFill>
          </p:spPr>
        </p:sp>
        <p:sp>
          <p:nvSpPr>
            <p:cNvPr id="16" name="TextBox 17"/>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spTree>
    <p:extLst>
      <p:ext uri="{BB962C8B-B14F-4D97-AF65-F5344CB8AC3E}">
        <p14:creationId xmlns:p14="http://schemas.microsoft.com/office/powerpoint/2010/main" val="419460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0"/>
        </a:solidFill>
        <a:effectLst/>
      </p:bgPr>
    </p:bg>
    <p:spTree>
      <p:nvGrpSpPr>
        <p:cNvPr id="1" name=""/>
        <p:cNvGrpSpPr/>
        <p:nvPr/>
      </p:nvGrpSpPr>
      <p:grpSpPr>
        <a:xfrm>
          <a:off x="0" y="0"/>
          <a:ext cx="0" cy="0"/>
          <a:chOff x="0" y="0"/>
          <a:chExt cx="0" cy="0"/>
        </a:xfrm>
      </p:grpSpPr>
      <p:grpSp>
        <p:nvGrpSpPr>
          <p:cNvPr id="3" name="Group 3"/>
          <p:cNvGrpSpPr/>
          <p:nvPr/>
        </p:nvGrpSpPr>
        <p:grpSpPr>
          <a:xfrm>
            <a:off x="5046266" y="-2043867"/>
            <a:ext cx="13415254" cy="14029206"/>
            <a:chOff x="0" y="0"/>
            <a:chExt cx="3154827" cy="3694935"/>
          </a:xfrm>
        </p:grpSpPr>
        <p:sp>
          <p:nvSpPr>
            <p:cNvPr id="4" name="Freeform 4"/>
            <p:cNvSpPr/>
            <p:nvPr/>
          </p:nvSpPr>
          <p:spPr>
            <a:xfrm>
              <a:off x="0" y="0"/>
              <a:ext cx="3154827" cy="3694935"/>
            </a:xfrm>
            <a:custGeom>
              <a:avLst/>
              <a:gdLst/>
              <a:ahLst/>
              <a:cxnLst/>
              <a:rect l="l" t="t" r="r" b="b"/>
              <a:pathLst>
                <a:path w="3154827" h="3694935">
                  <a:moveTo>
                    <a:pt x="0" y="0"/>
                  </a:moveTo>
                  <a:lnTo>
                    <a:pt x="3154827" y="0"/>
                  </a:lnTo>
                  <a:lnTo>
                    <a:pt x="3154827" y="3694935"/>
                  </a:lnTo>
                  <a:lnTo>
                    <a:pt x="0" y="3694935"/>
                  </a:lnTo>
                  <a:close/>
                </a:path>
              </a:pathLst>
            </a:custGeom>
            <a:solidFill>
              <a:srgbClr val="525E64"/>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6" name="TextBox 6"/>
          <p:cNvSpPr txBox="1"/>
          <p:nvPr/>
        </p:nvSpPr>
        <p:spPr>
          <a:xfrm>
            <a:off x="617218" y="4277173"/>
            <a:ext cx="6851943" cy="1732654"/>
          </a:xfrm>
          <a:prstGeom prst="rect">
            <a:avLst/>
          </a:prstGeom>
        </p:spPr>
        <p:txBody>
          <a:bodyPr lIns="0" tIns="0" rIns="0" bIns="0" rtlCol="0" anchor="t">
            <a:spAutoFit/>
          </a:bodyPr>
          <a:lstStyle/>
          <a:p>
            <a:pPr marL="291465" lvl="1" algn="l">
              <a:lnSpc>
                <a:spcPct val="150000"/>
              </a:lnSpc>
              <a:spcBef>
                <a:spcPct val="0"/>
              </a:spcBef>
            </a:pPr>
            <a:r>
              <a:rPr lang="zh-TW" altLang="en-US" sz="4000" b="1" u="none" spc="108" dirty="0">
                <a:latin typeface="Montserrat"/>
                <a:ea typeface="微軟正黑體" panose="020B0604030504040204" pitchFamily="34" charset="-120"/>
              </a:rPr>
              <a:t>模型介紹</a:t>
            </a:r>
            <a:r>
              <a:rPr lang="en-US" altLang="zh-TW" sz="4000" b="1" u="none" spc="108" dirty="0">
                <a:latin typeface="Montserrat"/>
                <a:ea typeface="微軟正黑體" panose="020B0604030504040204" pitchFamily="34" charset="-120"/>
              </a:rPr>
              <a:t>-</a:t>
            </a:r>
            <a:endParaRPr lang="en-US" sz="4000" b="1" u="none" spc="108" dirty="0">
              <a:latin typeface="Montserrat"/>
            </a:endParaRPr>
          </a:p>
          <a:p>
            <a:pPr marL="291465" lvl="1" algn="l">
              <a:lnSpc>
                <a:spcPct val="150000"/>
              </a:lnSpc>
              <a:spcBef>
                <a:spcPct val="0"/>
              </a:spcBef>
            </a:pPr>
            <a:r>
              <a:rPr lang="en-US" sz="4000" b="1" u="none" spc="108" dirty="0">
                <a:latin typeface="Montserrat"/>
              </a:rPr>
              <a:t>GARCH</a:t>
            </a:r>
            <a:r>
              <a:rPr lang="en-US" altLang="zh-TW" sz="4000" b="1" spc="108" dirty="0">
                <a:latin typeface="Montserrat"/>
                <a:ea typeface="微軟正黑體" panose="020B0604030504040204" pitchFamily="34" charset="-120"/>
              </a:rPr>
              <a:t>(</a:t>
            </a:r>
            <a:r>
              <a:rPr lang="en-US" sz="4000" b="1" u="none" spc="108" dirty="0">
                <a:latin typeface="Montserrat"/>
              </a:rPr>
              <a:t>1,1</a:t>
            </a:r>
            <a:r>
              <a:rPr lang="en-US" altLang="zh-TW" sz="4000" b="1" u="none" spc="108" dirty="0">
                <a:latin typeface="Montserrat"/>
                <a:ea typeface="微軟正黑體" panose="020B0604030504040204" pitchFamily="34" charset="-120"/>
              </a:rPr>
              <a:t>)</a:t>
            </a:r>
            <a:endParaRPr lang="en-US" sz="2700" b="1" u="none" spc="108" dirty="0">
              <a:latin typeface="Montserrat"/>
            </a:endParaRPr>
          </a:p>
        </p:txBody>
      </p:sp>
      <p:sp>
        <p:nvSpPr>
          <p:cNvPr id="7" name="TextBox 7"/>
          <p:cNvSpPr txBox="1"/>
          <p:nvPr/>
        </p:nvSpPr>
        <p:spPr>
          <a:xfrm>
            <a:off x="8188856" y="1827996"/>
            <a:ext cx="7999296" cy="451021"/>
          </a:xfrm>
          <a:prstGeom prst="rect">
            <a:avLst/>
          </a:prstGeom>
        </p:spPr>
        <p:txBody>
          <a:bodyPr lIns="0" tIns="0" rIns="0" bIns="0" rtlCol="0" anchor="t">
            <a:spAutoFit/>
          </a:bodyPr>
          <a:lstStyle/>
          <a:p>
            <a:pPr marL="0" lvl="1">
              <a:lnSpc>
                <a:spcPts val="3779"/>
              </a:lnSpc>
              <a:spcBef>
                <a:spcPct val="0"/>
              </a:spcBef>
            </a:pPr>
            <a:endParaRPr lang="en-US" sz="2700" u="none" spc="108" dirty="0">
              <a:solidFill>
                <a:srgbClr val="FFFFFF"/>
              </a:solidFill>
              <a:latin typeface="Montserrat"/>
            </a:endParaRPr>
          </a:p>
        </p:txBody>
      </p:sp>
      <p:grpSp>
        <p:nvGrpSpPr>
          <p:cNvPr id="10" name="Group 10"/>
          <p:cNvGrpSpPr/>
          <p:nvPr/>
        </p:nvGrpSpPr>
        <p:grpSpPr>
          <a:xfrm rot="-4792369">
            <a:off x="-5667125" y="3743866"/>
            <a:ext cx="6716276" cy="12581332"/>
            <a:chOff x="0" y="0"/>
            <a:chExt cx="596027" cy="1116514"/>
          </a:xfrm>
        </p:grpSpPr>
        <p:sp>
          <p:nvSpPr>
            <p:cNvPr id="11" name="Freeform 11"/>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EDEFF0">
                <a:alpha val="83922"/>
              </a:srgbClr>
            </a:solidFill>
          </p:spPr>
        </p:sp>
        <p:sp>
          <p:nvSpPr>
            <p:cNvPr id="12" name="TextBox 12"/>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3" name="Group 13"/>
          <p:cNvGrpSpPr/>
          <p:nvPr/>
        </p:nvGrpSpPr>
        <p:grpSpPr>
          <a:xfrm rot="-2293629">
            <a:off x="-7671350" y="2161804"/>
            <a:ext cx="6716276" cy="12581332"/>
            <a:chOff x="0" y="0"/>
            <a:chExt cx="596027" cy="1116514"/>
          </a:xfrm>
        </p:grpSpPr>
        <p:sp>
          <p:nvSpPr>
            <p:cNvPr id="14" name="Freeform 14"/>
            <p:cNvSpPr/>
            <p:nvPr/>
          </p:nvSpPr>
          <p:spPr>
            <a:xfrm>
              <a:off x="0" y="0"/>
              <a:ext cx="596027" cy="1116514"/>
            </a:xfrm>
            <a:custGeom>
              <a:avLst/>
              <a:gdLst/>
              <a:ahLst/>
              <a:cxnLst/>
              <a:rect l="l" t="t" r="r" b="b"/>
              <a:pathLst>
                <a:path w="596027" h="1116514">
                  <a:moveTo>
                    <a:pt x="392827" y="0"/>
                  </a:moveTo>
                  <a:lnTo>
                    <a:pt x="0" y="0"/>
                  </a:lnTo>
                  <a:lnTo>
                    <a:pt x="203200" y="1116514"/>
                  </a:lnTo>
                  <a:lnTo>
                    <a:pt x="596027" y="1116514"/>
                  </a:lnTo>
                  <a:lnTo>
                    <a:pt x="392827" y="0"/>
                  </a:lnTo>
                  <a:close/>
                </a:path>
              </a:pathLst>
            </a:custGeom>
            <a:solidFill>
              <a:srgbClr val="EDEFF0">
                <a:alpha val="83922"/>
              </a:srgbClr>
            </a:solidFill>
          </p:spPr>
        </p:sp>
        <p:sp>
          <p:nvSpPr>
            <p:cNvPr id="15" name="TextBox 15"/>
            <p:cNvSpPr txBox="1"/>
            <p:nvPr/>
          </p:nvSpPr>
          <p:spPr>
            <a:xfrm>
              <a:off x="101600" y="-47625"/>
              <a:ext cx="609600" cy="657225"/>
            </a:xfrm>
            <a:prstGeom prst="rect">
              <a:avLst/>
            </a:prstGeom>
          </p:spPr>
          <p:txBody>
            <a:bodyPr lIns="50800" tIns="50800" rIns="50800" bIns="50800" rtlCol="0" anchor="ctr"/>
            <a:lstStyle/>
            <a:p>
              <a:pPr marL="0" lvl="0" indent="0" algn="ctr">
                <a:lnSpc>
                  <a:spcPts val="3374"/>
                </a:lnSpc>
                <a:spcBef>
                  <a:spcPct val="0"/>
                </a:spcBef>
              </a:pPr>
              <a:endParaRPr/>
            </a:p>
          </p:txBody>
        </p:sp>
      </p:grpSp>
      <p:grpSp>
        <p:nvGrpSpPr>
          <p:cNvPr id="16" name="Group 16"/>
          <p:cNvGrpSpPr/>
          <p:nvPr/>
        </p:nvGrpSpPr>
        <p:grpSpPr>
          <a:xfrm rot="-2196486">
            <a:off x="15195772" y="-7668838"/>
            <a:ext cx="6920994" cy="14029206"/>
            <a:chOff x="0" y="0"/>
            <a:chExt cx="1822813" cy="3694935"/>
          </a:xfrm>
        </p:grpSpPr>
        <p:sp>
          <p:nvSpPr>
            <p:cNvPr id="17" name="Freeform 17"/>
            <p:cNvSpPr/>
            <p:nvPr/>
          </p:nvSpPr>
          <p:spPr>
            <a:xfrm>
              <a:off x="0" y="0"/>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rgbClr val="EDEFF0">
                <a:alpha val="26667"/>
              </a:srgbClr>
            </a:solidFill>
          </p:spPr>
        </p:sp>
        <p:sp>
          <p:nvSpPr>
            <p:cNvPr id="18" name="TextBox 18"/>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19" name="Group 19"/>
          <p:cNvGrpSpPr/>
          <p:nvPr/>
        </p:nvGrpSpPr>
        <p:grpSpPr>
          <a:xfrm rot="-5071588">
            <a:off x="11249411" y="-9893490"/>
            <a:ext cx="6920994" cy="14029206"/>
            <a:chOff x="0" y="0"/>
            <a:chExt cx="1822813" cy="3694935"/>
          </a:xfrm>
        </p:grpSpPr>
        <p:sp>
          <p:nvSpPr>
            <p:cNvPr id="20" name="Freeform 20"/>
            <p:cNvSpPr/>
            <p:nvPr/>
          </p:nvSpPr>
          <p:spPr>
            <a:xfrm>
              <a:off x="0" y="0"/>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rgbClr val="EDEFF0">
                <a:alpha val="26667"/>
              </a:srgbClr>
            </a:solidFill>
          </p:spPr>
        </p:sp>
        <p:sp>
          <p:nvSpPr>
            <p:cNvPr id="21" name="TextBox 21"/>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grpSp>
        <p:nvGrpSpPr>
          <p:cNvPr id="22" name="Group 22"/>
          <p:cNvGrpSpPr/>
          <p:nvPr/>
        </p:nvGrpSpPr>
        <p:grpSpPr>
          <a:xfrm rot="-5071588">
            <a:off x="10727562" y="4726298"/>
            <a:ext cx="7351346" cy="14914460"/>
            <a:chOff x="0" y="0"/>
            <a:chExt cx="1822813" cy="3694935"/>
          </a:xfrm>
        </p:grpSpPr>
        <p:sp>
          <p:nvSpPr>
            <p:cNvPr id="23" name="Freeform 23"/>
            <p:cNvSpPr/>
            <p:nvPr/>
          </p:nvSpPr>
          <p:spPr>
            <a:xfrm>
              <a:off x="0" y="0"/>
              <a:ext cx="1822813" cy="3694935"/>
            </a:xfrm>
            <a:custGeom>
              <a:avLst/>
              <a:gdLst/>
              <a:ahLst/>
              <a:cxnLst/>
              <a:rect l="l" t="t" r="r" b="b"/>
              <a:pathLst>
                <a:path w="1822813" h="3694935">
                  <a:moveTo>
                    <a:pt x="0" y="0"/>
                  </a:moveTo>
                  <a:lnTo>
                    <a:pt x="1822813" y="0"/>
                  </a:lnTo>
                  <a:lnTo>
                    <a:pt x="1822813" y="3694935"/>
                  </a:lnTo>
                  <a:lnTo>
                    <a:pt x="0" y="3694935"/>
                  </a:lnTo>
                  <a:close/>
                </a:path>
              </a:pathLst>
            </a:custGeom>
            <a:solidFill>
              <a:srgbClr val="EDEFF0">
                <a:alpha val="26667"/>
              </a:srgbClr>
            </a:solidFill>
          </p:spPr>
        </p:sp>
        <p:sp>
          <p:nvSpPr>
            <p:cNvPr id="24" name="TextBox 24"/>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pic>
        <p:nvPicPr>
          <p:cNvPr id="29" name="圖片 28" descr="畫面剪輯"/>
          <p:cNvPicPr>
            <a:picLocks noChangeAspect="1"/>
          </p:cNvPicPr>
          <p:nvPr/>
        </p:nvPicPr>
        <p:blipFill rotWithShape="1">
          <a:blip r:embed="rId3">
            <a:extLst>
              <a:ext uri="{28A0092B-C50C-407E-A947-70E740481C1C}">
                <a14:useLocalDpi xmlns:a14="http://schemas.microsoft.com/office/drawing/2010/main" val="0"/>
              </a:ext>
            </a:extLst>
          </a:blip>
          <a:srcRect r="8825"/>
          <a:stretch/>
        </p:blipFill>
        <p:spPr>
          <a:xfrm>
            <a:off x="6409701" y="1363796"/>
            <a:ext cx="10715182" cy="4713334"/>
          </a:xfrm>
          <a:prstGeom prst="rect">
            <a:avLst/>
          </a:prstGeom>
        </p:spPr>
      </p:pic>
      <p:pic>
        <p:nvPicPr>
          <p:cNvPr id="30" name="圖片 29" descr="畫面剪輯"/>
          <p:cNvPicPr>
            <a:picLocks noChangeAspect="1"/>
          </p:cNvPicPr>
          <p:nvPr/>
        </p:nvPicPr>
        <p:blipFill rotWithShape="1">
          <a:blip r:embed="rId4">
            <a:extLst>
              <a:ext uri="{28A0092B-C50C-407E-A947-70E740481C1C}">
                <a14:useLocalDpi xmlns:a14="http://schemas.microsoft.com/office/drawing/2010/main" val="0"/>
              </a:ext>
            </a:extLst>
          </a:blip>
          <a:srcRect r="3745"/>
          <a:stretch/>
        </p:blipFill>
        <p:spPr>
          <a:xfrm>
            <a:off x="6409701" y="6699538"/>
            <a:ext cx="10704667" cy="2978762"/>
          </a:xfrm>
          <a:prstGeom prst="rect">
            <a:avLst/>
          </a:prstGeom>
        </p:spPr>
      </p:pic>
      <p:grpSp>
        <p:nvGrpSpPr>
          <p:cNvPr id="26" name="Group 15">
            <a:extLst>
              <a:ext uri="{FF2B5EF4-FFF2-40B4-BE49-F238E27FC236}">
                <a16:creationId xmlns:a16="http://schemas.microsoft.com/office/drawing/2014/main" id="{ACD030F7-CDA5-E1B8-66FC-AF8CB99183BF}"/>
              </a:ext>
            </a:extLst>
          </p:cNvPr>
          <p:cNvGrpSpPr/>
          <p:nvPr/>
        </p:nvGrpSpPr>
        <p:grpSpPr>
          <a:xfrm rot="-5400000">
            <a:off x="848999" y="-1639347"/>
            <a:ext cx="1309434" cy="4237785"/>
            <a:chOff x="0" y="0"/>
            <a:chExt cx="334885" cy="1290812"/>
          </a:xfrm>
        </p:grpSpPr>
        <p:sp>
          <p:nvSpPr>
            <p:cNvPr id="27" name="Freeform 16">
              <a:extLst>
                <a:ext uri="{FF2B5EF4-FFF2-40B4-BE49-F238E27FC236}">
                  <a16:creationId xmlns:a16="http://schemas.microsoft.com/office/drawing/2014/main" id="{6884ACD1-0F5A-1CDF-EC7B-6384EE04A553}"/>
                </a:ext>
              </a:extLst>
            </p:cNvPr>
            <p:cNvSpPr/>
            <p:nvPr/>
          </p:nvSpPr>
          <p:spPr>
            <a:xfrm>
              <a:off x="0" y="0"/>
              <a:ext cx="334885" cy="1290812"/>
            </a:xfrm>
            <a:custGeom>
              <a:avLst/>
              <a:gdLst/>
              <a:ahLst/>
              <a:cxnLst/>
              <a:rect l="l" t="t" r="r" b="b"/>
              <a:pathLst>
                <a:path w="334885" h="1290812">
                  <a:moveTo>
                    <a:pt x="0" y="0"/>
                  </a:moveTo>
                  <a:lnTo>
                    <a:pt x="334885" y="0"/>
                  </a:lnTo>
                  <a:lnTo>
                    <a:pt x="334885" y="1290812"/>
                  </a:lnTo>
                  <a:lnTo>
                    <a:pt x="0" y="1290812"/>
                  </a:lnTo>
                  <a:close/>
                </a:path>
              </a:pathLst>
            </a:custGeom>
            <a:solidFill>
              <a:srgbClr val="525E64">
                <a:alpha val="53725"/>
              </a:srgbClr>
            </a:solidFill>
          </p:spPr>
        </p:sp>
        <p:sp>
          <p:nvSpPr>
            <p:cNvPr id="28" name="TextBox 17">
              <a:extLst>
                <a:ext uri="{FF2B5EF4-FFF2-40B4-BE49-F238E27FC236}">
                  <a16:creationId xmlns:a16="http://schemas.microsoft.com/office/drawing/2014/main" id="{69C424DB-88FA-D03B-E72D-68EF0FBFE940}"/>
                </a:ext>
              </a:extLst>
            </p:cNvPr>
            <p:cNvSpPr txBox="1"/>
            <p:nvPr/>
          </p:nvSpPr>
          <p:spPr>
            <a:xfrm>
              <a:off x="0" y="-47625"/>
              <a:ext cx="812800" cy="860425"/>
            </a:xfrm>
            <a:prstGeom prst="rect">
              <a:avLst/>
            </a:prstGeom>
          </p:spPr>
          <p:txBody>
            <a:bodyPr lIns="50800" tIns="50800" rIns="50800" bIns="50800" rtlCol="0" anchor="ctr"/>
            <a:lstStyle/>
            <a:p>
              <a:pPr algn="ctr">
                <a:lnSpc>
                  <a:spcPts val="3374"/>
                </a:lnSpc>
              </a:pPr>
              <a:endParaRPr/>
            </a:p>
          </p:txBody>
        </p:sp>
      </p:grpSp>
      <p:sp>
        <p:nvSpPr>
          <p:cNvPr id="32" name="文字方塊 31">
            <a:extLst>
              <a:ext uri="{FF2B5EF4-FFF2-40B4-BE49-F238E27FC236}">
                <a16:creationId xmlns:a16="http://schemas.microsoft.com/office/drawing/2014/main" id="{99D30E88-D7C1-13D5-E968-282A5B4266E1}"/>
              </a:ext>
            </a:extLst>
          </p:cNvPr>
          <p:cNvSpPr txBox="1"/>
          <p:nvPr/>
        </p:nvSpPr>
        <p:spPr>
          <a:xfrm>
            <a:off x="-7345100" y="-79768"/>
            <a:ext cx="18239360" cy="1020664"/>
          </a:xfrm>
          <a:prstGeom prst="rect">
            <a:avLst/>
          </a:prstGeom>
          <a:noFill/>
        </p:spPr>
        <p:txBody>
          <a:bodyPr wrap="square">
            <a:spAutoFit/>
          </a:bodyPr>
          <a:lstStyle/>
          <a:p>
            <a:pPr marL="0" lvl="0" indent="0" algn="ctr">
              <a:lnSpc>
                <a:spcPts val="8313"/>
              </a:lnSpc>
              <a:spcBef>
                <a:spcPct val="0"/>
              </a:spcBef>
            </a:pPr>
            <a:r>
              <a:rPr lang="zh-TW" altLang="en-US" sz="4400" b="1" u="none" spc="329" dirty="0">
                <a:solidFill>
                  <a:schemeClr val="bg1"/>
                </a:solidFill>
                <a:latin typeface="Montserrat Classic Bold"/>
                <a:ea typeface="微軟正黑體" panose="020B0604030504040204" pitchFamily="34" charset="-120"/>
              </a:rPr>
              <a:t>研究方法</a:t>
            </a:r>
            <a:endParaRPr lang="en-US" altLang="zh-TW" sz="4400" b="1" u="none" spc="329" dirty="0">
              <a:solidFill>
                <a:schemeClr val="bg1"/>
              </a:solidFill>
              <a:latin typeface="Montserrat Classic Bold"/>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2211</Words>
  <Application>Microsoft Office PowerPoint</Application>
  <PresentationFormat>自訂</PresentationFormat>
  <Paragraphs>226</Paragraphs>
  <Slides>26</Slides>
  <Notes>16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Arial</vt:lpstr>
      <vt:lpstr>Calibri</vt:lpstr>
      <vt:lpstr>Montserrat Classic Bold</vt:lpstr>
      <vt:lpstr>Trebuchet MS</vt:lpstr>
      <vt:lpstr>Montserrat</vt:lpstr>
      <vt:lpstr>微軟正黑體</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Grey Minimalist Plastic Project Presentation</dc:title>
  <dc:creator>Jennifer</dc:creator>
  <cp:lastModifiedBy>林雅琪</cp:lastModifiedBy>
  <cp:revision>40</cp:revision>
  <dcterms:created xsi:type="dcterms:W3CDTF">2006-08-16T00:00:00Z</dcterms:created>
  <dcterms:modified xsi:type="dcterms:W3CDTF">2022-05-27T01:54:07Z</dcterms:modified>
  <dc:identifier>DAFBtMDp4Ts</dc:identifier>
</cp:coreProperties>
</file>