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1"/>
  </p:handoutMasterIdLst>
  <p:sldIdLst>
    <p:sldId id="257" r:id="rId4"/>
    <p:sldId id="260" r:id="rId6"/>
    <p:sldId id="262" r:id="rId7"/>
    <p:sldId id="264" r:id="rId8"/>
    <p:sldId id="268" r:id="rId9"/>
    <p:sldId id="266" r:id="rId10"/>
    <p:sldId id="267" r:id="rId11"/>
    <p:sldId id="270" r:id="rId12"/>
    <p:sldId id="271" r:id="rId13"/>
    <p:sldId id="269" r:id="rId14"/>
    <p:sldId id="272" r:id="rId15"/>
    <p:sldId id="273" r:id="rId16"/>
    <p:sldId id="274" r:id="rId17"/>
    <p:sldId id="275" r:id="rId18"/>
    <p:sldId id="276" r:id="rId19"/>
    <p:sldId id="278" r:id="rId20"/>
    <p:sldId id="277" r:id="rId21"/>
    <p:sldId id="280" r:id="rId22"/>
    <p:sldId id="281" r:id="rId23"/>
    <p:sldId id="282" r:id="rId24"/>
    <p:sldId id="284" r:id="rId25"/>
    <p:sldId id="285" r:id="rId26"/>
    <p:sldId id="286" r:id="rId27"/>
    <p:sldId id="287" r:id="rId28"/>
    <p:sldId id="288" r:id="rId29"/>
    <p:sldId id="261"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B2B2B2"/>
    <a:srgbClr val="202020"/>
    <a:srgbClr val="323232"/>
    <a:srgbClr val="CC3300"/>
    <a:srgbClr val="CC00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7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258888" y="720725"/>
            <a:ext cx="47974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0" name="Google Shape;110;p1: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258888" y="720725"/>
            <a:ext cx="47974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0" name="Google Shape;110;p1: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258888" y="720725"/>
            <a:ext cx="47974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8" name="Google Shape;118;p2: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258888" y="720725"/>
            <a:ext cx="47974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8" name="Google Shape;118;p2: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258888" y="720725"/>
            <a:ext cx="47974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8" name="Google Shape;118;p2: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258888" y="720725"/>
            <a:ext cx="47974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8" name="Google Shape;118;p2: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258888" y="720725"/>
            <a:ext cx="47974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8" name="Google Shape;118;p2: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標題投影片">
  <p:cSld name="1_標題投影片">
    <p:spTree>
      <p:nvGrpSpPr>
        <p:cNvPr id="1" name="Shape 17"/>
        <p:cNvGrpSpPr/>
        <p:nvPr/>
      </p:nvGrpSpPr>
      <p:grpSpPr>
        <a:xfrm>
          <a:off x="0" y="0"/>
          <a:ext cx="0" cy="0"/>
          <a:chOff x="0" y="0"/>
          <a:chExt cx="0" cy="0"/>
        </a:xfrm>
      </p:grpSpPr>
      <p:sp>
        <p:nvSpPr>
          <p:cNvPr id="18" name="Google Shape;18;p23"/>
          <p:cNvSpPr txBox="1">
            <a:spLocks noGrp="1"/>
          </p:cNvSpPr>
          <p:nvPr>
            <p:ph type="ctrTitle"/>
          </p:nvPr>
        </p:nvSpPr>
        <p:spPr>
          <a:xfrm>
            <a:off x="239349" y="1310903"/>
            <a:ext cx="11809312" cy="1470025"/>
          </a:xfrm>
          <a:prstGeom prst="rect">
            <a:avLst/>
          </a:prstGeom>
          <a:noFill/>
          <a:ln>
            <a:noFill/>
          </a:ln>
        </p:spPr>
        <p:txBody>
          <a:bodyPr spcFirstLastPara="1" wrap="square" lIns="91425" tIns="45700" rIns="91425" bIns="91425" anchor="b" anchorCtr="0">
            <a:normAutofit/>
          </a:bodyPr>
          <a:lstStyle>
            <a:lvl1pPr lvl="0" algn="ctr">
              <a:lnSpc>
                <a:spcPct val="100000"/>
              </a:lnSpc>
              <a:spcBef>
                <a:spcPts val="0"/>
              </a:spcBef>
              <a:spcAft>
                <a:spcPts val="0"/>
              </a:spcAft>
              <a:buClr>
                <a:srgbClr val="003399"/>
              </a:buClr>
              <a:buSzPts val="3600"/>
              <a:buFont typeface="Libre Franklin"/>
              <a:buNone/>
              <a:defRPr sz="3600" b="0">
                <a:solidFill>
                  <a:srgbClr val="003399"/>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a:spLocks noGrp="1"/>
          </p:cNvSpPr>
          <p:nvPr>
            <p:ph type="subTitle" idx="1"/>
          </p:nvPr>
        </p:nvSpPr>
        <p:spPr>
          <a:xfrm>
            <a:off x="3130219" y="2924944"/>
            <a:ext cx="5654080" cy="648072"/>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380"/>
              <a:buNone/>
              <a:defRPr sz="2800">
                <a:solidFill>
                  <a:schemeClr val="dk1"/>
                </a:solidFill>
                <a:latin typeface="Times"/>
                <a:ea typeface="Times"/>
                <a:cs typeface="Times"/>
                <a:sym typeface="Times"/>
              </a:defRPr>
            </a:lvl1pPr>
            <a:lvl2pPr lvl="1" algn="ctr">
              <a:lnSpc>
                <a:spcPct val="100000"/>
              </a:lnSpc>
              <a:spcBef>
                <a:spcPts val="370"/>
              </a:spcBef>
              <a:spcAft>
                <a:spcPts val="0"/>
              </a:spcAft>
              <a:buSzPts val="2040"/>
              <a:buNone/>
              <a:defRPr>
                <a:solidFill>
                  <a:srgbClr val="888888"/>
                </a:solidFill>
              </a:defRPr>
            </a:lvl2pPr>
            <a:lvl3pPr lvl="2" algn="ctr">
              <a:lnSpc>
                <a:spcPct val="100000"/>
              </a:lnSpc>
              <a:spcBef>
                <a:spcPts val="370"/>
              </a:spcBef>
              <a:spcAft>
                <a:spcPts val="0"/>
              </a:spcAft>
              <a:buSzPts val="1700"/>
              <a:buNone/>
              <a:defRPr>
                <a:solidFill>
                  <a:srgbClr val="888888"/>
                </a:solidFill>
              </a:defRPr>
            </a:lvl3pPr>
            <a:lvl4pPr lvl="3" algn="ctr">
              <a:lnSpc>
                <a:spcPct val="100000"/>
              </a:lnSpc>
              <a:spcBef>
                <a:spcPts val="370"/>
              </a:spcBef>
              <a:spcAft>
                <a:spcPts val="0"/>
              </a:spcAft>
              <a:buSzPts val="1600"/>
              <a:buNone/>
              <a:defRPr>
                <a:solidFill>
                  <a:srgbClr val="888888"/>
                </a:solidFill>
              </a:defRPr>
            </a:lvl4pPr>
            <a:lvl5pPr lvl="4" algn="ctr">
              <a:lnSpc>
                <a:spcPct val="100000"/>
              </a:lnSpc>
              <a:spcBef>
                <a:spcPts val="370"/>
              </a:spcBef>
              <a:spcAft>
                <a:spcPts val="0"/>
              </a:spcAft>
              <a:buSzPts val="2000"/>
              <a:buFont typeface="Calibri"/>
              <a:buNone/>
              <a:defRPr>
                <a:solidFill>
                  <a:srgbClr val="888888"/>
                </a:solidFill>
              </a:defRPr>
            </a:lvl5pPr>
            <a:lvl6pPr lvl="5" algn="ctr">
              <a:lnSpc>
                <a:spcPct val="100000"/>
              </a:lnSpc>
              <a:spcBef>
                <a:spcPts val="370"/>
              </a:spcBef>
              <a:spcAft>
                <a:spcPts val="0"/>
              </a:spcAft>
              <a:buSzPts val="1800"/>
              <a:buFont typeface="Libre Baskerville"/>
              <a:buNone/>
              <a:defRPr>
                <a:solidFill>
                  <a:srgbClr val="888888"/>
                </a:solidFill>
              </a:defRPr>
            </a:lvl6pPr>
            <a:lvl7pPr lvl="6" algn="ctr">
              <a:lnSpc>
                <a:spcPct val="100000"/>
              </a:lnSpc>
              <a:spcBef>
                <a:spcPts val="370"/>
              </a:spcBef>
              <a:spcAft>
                <a:spcPts val="0"/>
              </a:spcAft>
              <a:buSzPts val="1800"/>
              <a:buFont typeface="Libre Baskerville"/>
              <a:buNone/>
              <a:defRPr>
                <a:solidFill>
                  <a:srgbClr val="888888"/>
                </a:solidFill>
              </a:defRPr>
            </a:lvl7pPr>
            <a:lvl8pPr lvl="7" algn="ctr">
              <a:lnSpc>
                <a:spcPct val="100000"/>
              </a:lnSpc>
              <a:spcBef>
                <a:spcPts val="370"/>
              </a:spcBef>
              <a:spcAft>
                <a:spcPts val="0"/>
              </a:spcAft>
              <a:buSzPts val="1800"/>
              <a:buFont typeface="Libre Baskerville"/>
              <a:buNone/>
              <a:defRPr>
                <a:solidFill>
                  <a:srgbClr val="888888"/>
                </a:solidFill>
              </a:defRPr>
            </a:lvl8pPr>
            <a:lvl9pPr lvl="8" algn="ctr">
              <a:lnSpc>
                <a:spcPct val="100000"/>
              </a:lnSpc>
              <a:spcBef>
                <a:spcPts val="370"/>
              </a:spcBef>
              <a:spcAft>
                <a:spcPts val="0"/>
              </a:spcAft>
              <a:buSzPts val="1800"/>
              <a:buFont typeface="Libre Baskerville"/>
              <a:buNone/>
              <a:defRPr>
                <a:solidFill>
                  <a:srgbClr val="888888"/>
                </a:solidFill>
              </a:defRPr>
            </a:lvl9pPr>
          </a:lstStyle>
          <a:p/>
        </p:txBody>
      </p:sp>
      <p:sp>
        <p:nvSpPr>
          <p:cNvPr id="20" name="Google Shape;20;p2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a:spLocks noGrp="1"/>
          </p:cNvSpPr>
          <p:nvPr>
            <p:ph type="body" idx="2"/>
          </p:nvPr>
        </p:nvSpPr>
        <p:spPr>
          <a:xfrm>
            <a:off x="985079" y="188640"/>
            <a:ext cx="10391508" cy="4320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b="0" i="0" u="none" strike="noStrike">
                <a:solidFill>
                  <a:schemeClr val="dk1"/>
                </a:solidFill>
                <a:latin typeface="Times"/>
                <a:ea typeface="Times"/>
                <a:cs typeface="Times"/>
                <a:sym typeface="Times"/>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22" name="Google Shape;22;p23"/>
          <p:cNvSpPr txBox="1">
            <a:spLocks noGrp="1"/>
          </p:cNvSpPr>
          <p:nvPr>
            <p:ph type="body" idx="3"/>
          </p:nvPr>
        </p:nvSpPr>
        <p:spPr>
          <a:xfrm>
            <a:off x="3887755" y="4149080"/>
            <a:ext cx="4032449" cy="720725"/>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580"/>
              </a:spcBef>
              <a:spcAft>
                <a:spcPts val="0"/>
              </a:spcAft>
              <a:buSzPts val="1700"/>
              <a:buNone/>
              <a:defRPr sz="2000">
                <a:solidFill>
                  <a:schemeClr val="dk1"/>
                </a:solidFill>
                <a:latin typeface="Times"/>
                <a:ea typeface="Times"/>
                <a:cs typeface="Times"/>
                <a:sym typeface="Times"/>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標題投影片">
  <p:cSld name="1_標題投影片">
    <p:spTree>
      <p:nvGrpSpPr>
        <p:cNvPr id="1" name="Shape 17"/>
        <p:cNvGrpSpPr/>
        <p:nvPr/>
      </p:nvGrpSpPr>
      <p:grpSpPr>
        <a:xfrm>
          <a:off x="0" y="0"/>
          <a:ext cx="0" cy="0"/>
          <a:chOff x="0" y="0"/>
          <a:chExt cx="0" cy="0"/>
        </a:xfrm>
      </p:grpSpPr>
      <p:sp>
        <p:nvSpPr>
          <p:cNvPr id="18" name="Google Shape;18;p23"/>
          <p:cNvSpPr txBox="1">
            <a:spLocks noGrp="1"/>
          </p:cNvSpPr>
          <p:nvPr>
            <p:ph type="ctrTitle"/>
          </p:nvPr>
        </p:nvSpPr>
        <p:spPr>
          <a:xfrm>
            <a:off x="239349" y="1310903"/>
            <a:ext cx="11809312" cy="1470025"/>
          </a:xfrm>
          <a:prstGeom prst="rect">
            <a:avLst/>
          </a:prstGeom>
          <a:noFill/>
          <a:ln>
            <a:noFill/>
          </a:ln>
        </p:spPr>
        <p:txBody>
          <a:bodyPr spcFirstLastPara="1" wrap="square" lIns="91425" tIns="45700" rIns="91425" bIns="91425" anchor="b" anchorCtr="0">
            <a:normAutofit/>
          </a:bodyPr>
          <a:lstStyle>
            <a:lvl1pPr lvl="0" algn="ctr">
              <a:lnSpc>
                <a:spcPct val="100000"/>
              </a:lnSpc>
              <a:spcBef>
                <a:spcPts val="0"/>
              </a:spcBef>
              <a:spcAft>
                <a:spcPts val="0"/>
              </a:spcAft>
              <a:buClr>
                <a:srgbClr val="003399"/>
              </a:buClr>
              <a:buSzPts val="3600"/>
              <a:buFont typeface="Libre Franklin"/>
              <a:buNone/>
              <a:defRPr sz="3600" b="0">
                <a:solidFill>
                  <a:srgbClr val="003399"/>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a:spLocks noGrp="1"/>
          </p:cNvSpPr>
          <p:nvPr>
            <p:ph type="subTitle" idx="1"/>
          </p:nvPr>
        </p:nvSpPr>
        <p:spPr>
          <a:xfrm>
            <a:off x="3130219" y="2924944"/>
            <a:ext cx="5654080" cy="648072"/>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380"/>
              <a:buNone/>
              <a:defRPr sz="2800">
                <a:solidFill>
                  <a:schemeClr val="dk1"/>
                </a:solidFill>
                <a:latin typeface="Times"/>
                <a:ea typeface="Times"/>
                <a:cs typeface="Times"/>
                <a:sym typeface="Times"/>
              </a:defRPr>
            </a:lvl1pPr>
            <a:lvl2pPr lvl="1" algn="ctr">
              <a:lnSpc>
                <a:spcPct val="100000"/>
              </a:lnSpc>
              <a:spcBef>
                <a:spcPts val="370"/>
              </a:spcBef>
              <a:spcAft>
                <a:spcPts val="0"/>
              </a:spcAft>
              <a:buSzPts val="2040"/>
              <a:buNone/>
              <a:defRPr>
                <a:solidFill>
                  <a:srgbClr val="888888"/>
                </a:solidFill>
              </a:defRPr>
            </a:lvl2pPr>
            <a:lvl3pPr lvl="2" algn="ctr">
              <a:lnSpc>
                <a:spcPct val="100000"/>
              </a:lnSpc>
              <a:spcBef>
                <a:spcPts val="370"/>
              </a:spcBef>
              <a:spcAft>
                <a:spcPts val="0"/>
              </a:spcAft>
              <a:buSzPts val="1700"/>
              <a:buNone/>
              <a:defRPr>
                <a:solidFill>
                  <a:srgbClr val="888888"/>
                </a:solidFill>
              </a:defRPr>
            </a:lvl3pPr>
            <a:lvl4pPr lvl="3" algn="ctr">
              <a:lnSpc>
                <a:spcPct val="100000"/>
              </a:lnSpc>
              <a:spcBef>
                <a:spcPts val="370"/>
              </a:spcBef>
              <a:spcAft>
                <a:spcPts val="0"/>
              </a:spcAft>
              <a:buSzPts val="1600"/>
              <a:buNone/>
              <a:defRPr>
                <a:solidFill>
                  <a:srgbClr val="888888"/>
                </a:solidFill>
              </a:defRPr>
            </a:lvl4pPr>
            <a:lvl5pPr lvl="4" algn="ctr">
              <a:lnSpc>
                <a:spcPct val="100000"/>
              </a:lnSpc>
              <a:spcBef>
                <a:spcPts val="370"/>
              </a:spcBef>
              <a:spcAft>
                <a:spcPts val="0"/>
              </a:spcAft>
              <a:buSzPts val="2000"/>
              <a:buFont typeface="Calibri"/>
              <a:buNone/>
              <a:defRPr>
                <a:solidFill>
                  <a:srgbClr val="888888"/>
                </a:solidFill>
              </a:defRPr>
            </a:lvl5pPr>
            <a:lvl6pPr lvl="5" algn="ctr">
              <a:lnSpc>
                <a:spcPct val="100000"/>
              </a:lnSpc>
              <a:spcBef>
                <a:spcPts val="370"/>
              </a:spcBef>
              <a:spcAft>
                <a:spcPts val="0"/>
              </a:spcAft>
              <a:buSzPts val="1800"/>
              <a:buFont typeface="Libre Baskerville"/>
              <a:buNone/>
              <a:defRPr>
                <a:solidFill>
                  <a:srgbClr val="888888"/>
                </a:solidFill>
              </a:defRPr>
            </a:lvl6pPr>
            <a:lvl7pPr lvl="6" algn="ctr">
              <a:lnSpc>
                <a:spcPct val="100000"/>
              </a:lnSpc>
              <a:spcBef>
                <a:spcPts val="370"/>
              </a:spcBef>
              <a:spcAft>
                <a:spcPts val="0"/>
              </a:spcAft>
              <a:buSzPts val="1800"/>
              <a:buFont typeface="Libre Baskerville"/>
              <a:buNone/>
              <a:defRPr>
                <a:solidFill>
                  <a:srgbClr val="888888"/>
                </a:solidFill>
              </a:defRPr>
            </a:lvl7pPr>
            <a:lvl8pPr lvl="7" algn="ctr">
              <a:lnSpc>
                <a:spcPct val="100000"/>
              </a:lnSpc>
              <a:spcBef>
                <a:spcPts val="370"/>
              </a:spcBef>
              <a:spcAft>
                <a:spcPts val="0"/>
              </a:spcAft>
              <a:buSzPts val="1800"/>
              <a:buFont typeface="Libre Baskerville"/>
              <a:buNone/>
              <a:defRPr>
                <a:solidFill>
                  <a:srgbClr val="888888"/>
                </a:solidFill>
              </a:defRPr>
            </a:lvl8pPr>
            <a:lvl9pPr lvl="8" algn="ctr">
              <a:lnSpc>
                <a:spcPct val="100000"/>
              </a:lnSpc>
              <a:spcBef>
                <a:spcPts val="370"/>
              </a:spcBef>
              <a:spcAft>
                <a:spcPts val="0"/>
              </a:spcAft>
              <a:buSzPts val="1800"/>
              <a:buFont typeface="Libre Baskerville"/>
              <a:buNone/>
              <a:defRPr>
                <a:solidFill>
                  <a:srgbClr val="888888"/>
                </a:solidFill>
              </a:defRPr>
            </a:lvl9pPr>
          </a:lstStyle>
          <a:p/>
        </p:txBody>
      </p:sp>
      <p:sp>
        <p:nvSpPr>
          <p:cNvPr id="20" name="Google Shape;20;p2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a:spLocks noGrp="1"/>
          </p:cNvSpPr>
          <p:nvPr>
            <p:ph type="body" idx="2"/>
          </p:nvPr>
        </p:nvSpPr>
        <p:spPr>
          <a:xfrm>
            <a:off x="985079" y="188640"/>
            <a:ext cx="10391508" cy="4320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b="0" i="0" u="none" strike="noStrike">
                <a:solidFill>
                  <a:schemeClr val="dk1"/>
                </a:solidFill>
                <a:latin typeface="Times"/>
                <a:ea typeface="Times"/>
                <a:cs typeface="Times"/>
                <a:sym typeface="Times"/>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22" name="Google Shape;22;p23"/>
          <p:cNvSpPr txBox="1">
            <a:spLocks noGrp="1"/>
          </p:cNvSpPr>
          <p:nvPr>
            <p:ph type="body" idx="3"/>
          </p:nvPr>
        </p:nvSpPr>
        <p:spPr>
          <a:xfrm>
            <a:off x="3887755" y="4149080"/>
            <a:ext cx="4032449" cy="720725"/>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580"/>
              </a:spcBef>
              <a:spcAft>
                <a:spcPts val="0"/>
              </a:spcAft>
              <a:buSzPts val="1700"/>
              <a:buNone/>
              <a:defRPr sz="2000">
                <a:solidFill>
                  <a:schemeClr val="dk1"/>
                </a:solidFill>
                <a:latin typeface="Times"/>
                <a:ea typeface="Times"/>
                <a:cs typeface="Times"/>
                <a:sym typeface="Times"/>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標題及物件">
  <p:cSld name="OBJECT">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4000"/>
              <a:buFont typeface="Calibri"/>
              <a:buNone/>
              <a:defRPr b="1">
                <a:solidFill>
                  <a:srgbClr val="0070C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lvl1pPr marL="457200" lvl="0" indent="-368935" algn="l">
              <a:lnSpc>
                <a:spcPct val="100000"/>
              </a:lnSpc>
              <a:spcBef>
                <a:spcPts val="580"/>
              </a:spcBef>
              <a:spcAft>
                <a:spcPts val="0"/>
              </a:spcAft>
              <a:buSzPts val="2210"/>
              <a:buChar char="⚫"/>
              <a:defRPr>
                <a:latin typeface="Calibri"/>
                <a:ea typeface="Calibri"/>
                <a:cs typeface="Calibri"/>
                <a:sym typeface="Calibri"/>
              </a:defRPr>
            </a:lvl1pPr>
            <a:lvl2pPr marL="914400" lvl="1" indent="-358140" algn="l">
              <a:lnSpc>
                <a:spcPct val="100000"/>
              </a:lnSpc>
              <a:spcBef>
                <a:spcPts val="370"/>
              </a:spcBef>
              <a:spcAft>
                <a:spcPts val="0"/>
              </a:spcAft>
              <a:buSzPts val="2040"/>
              <a:buChar char="⚫"/>
              <a:defRPr>
                <a:latin typeface="Calibri"/>
                <a:ea typeface="Calibri"/>
                <a:cs typeface="Calibri"/>
                <a:sym typeface="Calibri"/>
              </a:defRPr>
            </a:lvl2pPr>
            <a:lvl3pPr marL="1371600" lvl="2" indent="-336550" algn="l">
              <a:lnSpc>
                <a:spcPct val="100000"/>
              </a:lnSpc>
              <a:spcBef>
                <a:spcPts val="370"/>
              </a:spcBef>
              <a:spcAft>
                <a:spcPts val="0"/>
              </a:spcAft>
              <a:buSzPts val="1700"/>
              <a:buChar char="⚫"/>
              <a:defRPr>
                <a:latin typeface="Calibri"/>
                <a:ea typeface="Calibri"/>
                <a:cs typeface="Calibri"/>
                <a:sym typeface="Calibri"/>
              </a:defRPr>
            </a:lvl3pPr>
            <a:lvl4pPr marL="1828800" lvl="3" indent="-330200" algn="l">
              <a:lnSpc>
                <a:spcPct val="100000"/>
              </a:lnSpc>
              <a:spcBef>
                <a:spcPts val="370"/>
              </a:spcBef>
              <a:spcAft>
                <a:spcPts val="0"/>
              </a:spcAft>
              <a:buSzPts val="1600"/>
              <a:buChar char="⚫"/>
              <a:defRPr>
                <a:latin typeface="Calibri"/>
                <a:ea typeface="Calibri"/>
                <a:cs typeface="Calibri"/>
                <a:sym typeface="Calibri"/>
              </a:defRPr>
            </a:lvl4pPr>
            <a:lvl5pPr marL="2286000" lvl="4" indent="-355600" algn="l">
              <a:lnSpc>
                <a:spcPct val="100000"/>
              </a:lnSpc>
              <a:spcBef>
                <a:spcPts val="370"/>
              </a:spcBef>
              <a:spcAft>
                <a:spcPts val="0"/>
              </a:spcAft>
              <a:buSzPts val="2000"/>
              <a:buFont typeface="Calibri"/>
              <a:buChar char="o"/>
              <a:defRPr>
                <a:latin typeface="Calibri"/>
                <a:ea typeface="Calibri"/>
                <a:cs typeface="Calibri"/>
                <a:sym typeface="Calibri"/>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28" name="Google Shape;28;p24"/>
          <p:cNvSpPr/>
          <p:nvPr/>
        </p:nvSpPr>
        <p:spPr>
          <a:xfrm>
            <a:off x="239349" y="6283390"/>
            <a:ext cx="609568" cy="3670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fld id="{00000000-1234-1234-1234-123412341234}" type="slidenum">
              <a:rPr lang="en-US" sz="1800" b="0" i="0" u="none" strike="noStrike" cap="none">
                <a:solidFill>
                  <a:schemeClr val="dk1"/>
                </a:solidFill>
                <a:latin typeface="Libre Baskerville"/>
                <a:ea typeface="Libre Baskerville"/>
                <a:cs typeface="Libre Baskerville"/>
                <a:sym typeface="Libre Baskerville"/>
              </a:rPr>
            </a:fld>
            <a:endParaRPr sz="18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matchingName="標題投影片">
  <p:cSld name="TITLE">
    <p:spTree>
      <p:nvGrpSpPr>
        <p:cNvPr id="1" name="Shape 29"/>
        <p:cNvGrpSpPr/>
        <p:nvPr/>
      </p:nvGrpSpPr>
      <p:grpSpPr>
        <a:xfrm>
          <a:off x="0" y="0"/>
          <a:ext cx="0" cy="0"/>
          <a:chOff x="0" y="0"/>
          <a:chExt cx="0" cy="0"/>
        </a:xfrm>
      </p:grpSpPr>
      <p:sp>
        <p:nvSpPr>
          <p:cNvPr id="30" name="Google Shape;30;p25"/>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1" name="Google Shape;31;p25"/>
          <p:cNvSpPr/>
          <p:nvPr/>
        </p:nvSpPr>
        <p:spPr>
          <a:xfrm>
            <a:off x="87084" y="69755"/>
            <a:ext cx="12017829" cy="6692201"/>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2" name="Google Shape;32;p25"/>
          <p:cNvSpPr txBox="1">
            <a:spLocks noGrp="1"/>
          </p:cNvSpPr>
          <p:nvPr>
            <p:ph type="subTitle" idx="1"/>
          </p:nvPr>
        </p:nvSpPr>
        <p:spPr>
          <a:xfrm>
            <a:off x="1727200" y="3200400"/>
            <a:ext cx="8534400" cy="1600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33" name="Google Shape;33;p2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
        <p:nvSpPr>
          <p:cNvPr id="36" name="Google Shape;36;p25"/>
          <p:cNvSpPr/>
          <p:nvPr/>
        </p:nvSpPr>
        <p:spPr>
          <a:xfrm>
            <a:off x="83908" y="1449303"/>
            <a:ext cx="12028716"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25"/>
          <p:cNvSpPr/>
          <p:nvPr/>
        </p:nvSpPr>
        <p:spPr>
          <a:xfrm>
            <a:off x="83908" y="1396720"/>
            <a:ext cx="12028716"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8" name="Google Shape;38;p25"/>
          <p:cNvSpPr/>
          <p:nvPr/>
        </p:nvSpPr>
        <p:spPr>
          <a:xfrm>
            <a:off x="83908" y="2976649"/>
            <a:ext cx="12028716"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9" name="Google Shape;39;p25"/>
          <p:cNvSpPr txBox="1">
            <a:spLocks noGrp="1"/>
          </p:cNvSpPr>
          <p:nvPr>
            <p:ph type="ctrTitle"/>
          </p:nvPr>
        </p:nvSpPr>
        <p:spPr>
          <a:xfrm>
            <a:off x="609600" y="1505930"/>
            <a:ext cx="10972800" cy="1470025"/>
          </a:xfrm>
          <a:prstGeom prst="rect">
            <a:avLst/>
          </a:prstGeom>
          <a:noFill/>
          <a:ln>
            <a:noFill/>
          </a:ln>
        </p:spPr>
        <p:txBody>
          <a:bodyPr spcFirstLastPara="1" wrap="square" lIns="91425" tIns="45700" rIns="91425" bIns="91425" anchor="ctr" anchorCtr="0">
            <a:normAutofit/>
          </a:bodyPr>
          <a:lstStyle>
            <a:lvl1pPr lvl="0" algn="ctr">
              <a:lnSpc>
                <a:spcPct val="100000"/>
              </a:lnSpc>
              <a:spcBef>
                <a:spcPts val="0"/>
              </a:spcBef>
              <a:spcAft>
                <a:spcPts val="0"/>
              </a:spcAft>
              <a:buClr>
                <a:srgbClr val="FFFFFF"/>
              </a:buClr>
              <a:buSzPts val="4000"/>
              <a:buFont typeface="Calibri"/>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區段標題">
  <p:cSld name="SECTION_HEADER">
    <p:spTree>
      <p:nvGrpSpPr>
        <p:cNvPr id="1" name="Shape 40"/>
        <p:cNvGrpSpPr/>
        <p:nvPr/>
      </p:nvGrpSpPr>
      <p:grpSpPr>
        <a:xfrm>
          <a:off x="0" y="0"/>
          <a:ext cx="0" cy="0"/>
          <a:chOff x="0" y="0"/>
          <a:chExt cx="0" cy="0"/>
        </a:xfrm>
      </p:grpSpPr>
      <p:sp>
        <p:nvSpPr>
          <p:cNvPr id="41" name="Google Shape;41;p26"/>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2" name="Google Shape;42;p26"/>
          <p:cNvSpPr/>
          <p:nvPr/>
        </p:nvSpPr>
        <p:spPr>
          <a:xfrm>
            <a:off x="87084" y="69755"/>
            <a:ext cx="12017829" cy="6692201"/>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26"/>
          <p:cNvSpPr txBox="1">
            <a:spLocks noGrp="1"/>
          </p:cNvSpPr>
          <p:nvPr>
            <p:ph type="title"/>
          </p:nvPr>
        </p:nvSpPr>
        <p:spPr>
          <a:xfrm>
            <a:off x="963084" y="952500"/>
            <a:ext cx="10363200" cy="1362075"/>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4000"/>
              <a:buFont typeface="Calibri"/>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a:spLocks noGrp="1"/>
          </p:cNvSpPr>
          <p:nvPr>
            <p:ph type="body" idx="1"/>
          </p:nvPr>
        </p:nvSpPr>
        <p:spPr>
          <a:xfrm>
            <a:off x="963084" y="2547938"/>
            <a:ext cx="10363200" cy="13382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2040"/>
              <a:buNone/>
              <a:defRPr sz="2400">
                <a:solidFill>
                  <a:srgbClr val="888888"/>
                </a:solidFill>
              </a:defRPr>
            </a:lvl1pPr>
            <a:lvl2pPr marL="914400" lvl="1" indent="-228600" algn="l">
              <a:lnSpc>
                <a:spcPct val="100000"/>
              </a:lnSpc>
              <a:spcBef>
                <a:spcPts val="370"/>
              </a:spcBef>
              <a:spcAft>
                <a:spcPts val="0"/>
              </a:spcAft>
              <a:buSzPts val="1530"/>
              <a:buNone/>
              <a:defRPr sz="1800">
                <a:solidFill>
                  <a:srgbClr val="888888"/>
                </a:solidFill>
              </a:defRPr>
            </a:lvl2pPr>
            <a:lvl3pPr marL="1371600" lvl="2" indent="-228600" algn="l">
              <a:lnSpc>
                <a:spcPct val="100000"/>
              </a:lnSpc>
              <a:spcBef>
                <a:spcPts val="370"/>
              </a:spcBef>
              <a:spcAft>
                <a:spcPts val="0"/>
              </a:spcAft>
              <a:buSzPts val="1360"/>
              <a:buNone/>
              <a:defRPr sz="1600">
                <a:solidFill>
                  <a:srgbClr val="888888"/>
                </a:solidFill>
              </a:defRPr>
            </a:lvl3pPr>
            <a:lvl4pPr marL="1828800" lvl="3" indent="-228600" algn="l">
              <a:lnSpc>
                <a:spcPct val="100000"/>
              </a:lnSpc>
              <a:spcBef>
                <a:spcPts val="370"/>
              </a:spcBef>
              <a:spcAft>
                <a:spcPts val="0"/>
              </a:spcAft>
              <a:buSzPts val="1120"/>
              <a:buNone/>
              <a:defRPr sz="1400">
                <a:solidFill>
                  <a:srgbClr val="888888"/>
                </a:solidFill>
              </a:defRPr>
            </a:lvl4pPr>
            <a:lvl5pPr marL="2286000" lvl="4" indent="-228600" algn="l">
              <a:lnSpc>
                <a:spcPct val="100000"/>
              </a:lnSpc>
              <a:spcBef>
                <a:spcPts val="370"/>
              </a:spcBef>
              <a:spcAft>
                <a:spcPts val="0"/>
              </a:spcAft>
              <a:buSzPts val="1400"/>
              <a:buFont typeface="Calibri"/>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45" name="Google Shape;45;p2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6"/>
          <p:cNvSpPr txBox="1">
            <a:spLocks noGrp="1"/>
          </p:cNvSpPr>
          <p:nvPr>
            <p:ph type="ftr" idx="11"/>
          </p:nvPr>
        </p:nvSpPr>
        <p:spPr>
          <a:xfrm>
            <a:off x="1066800" y="6172200"/>
            <a:ext cx="53340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p:nvPr/>
        </p:nvSpPr>
        <p:spPr>
          <a:xfrm rot="10800000" flipH="1">
            <a:off x="92549" y="2376830"/>
            <a:ext cx="1201802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8" name="Google Shape;48;p26"/>
          <p:cNvSpPr/>
          <p:nvPr/>
        </p:nvSpPr>
        <p:spPr>
          <a:xfrm>
            <a:off x="92195" y="2341475"/>
            <a:ext cx="12018375"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9" name="Google Shape;49;p26"/>
          <p:cNvSpPr/>
          <p:nvPr/>
        </p:nvSpPr>
        <p:spPr>
          <a:xfrm>
            <a:off x="91075" y="2468880"/>
            <a:ext cx="12019495"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50" name="Google Shape;50;p26"/>
          <p:cNvSpPr>
            <a:spLocks noGrp="1"/>
          </p:cNvSpPr>
          <p:nvPr>
            <p:ph type="sldNum" idx="12"/>
          </p:nvPr>
        </p:nvSpPr>
        <p:spPr>
          <a:xfrm>
            <a:off x="195072" y="6208776"/>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兩項物件">
  <p:cSld name="TWO_OBJECTS">
    <p:spTree>
      <p:nvGrpSpPr>
        <p:cNvPr id="1" name="Shape 51"/>
        <p:cNvGrpSpPr/>
        <p:nvPr/>
      </p:nvGrpSpPr>
      <p:grpSpPr>
        <a:xfrm>
          <a:off x="0" y="0"/>
          <a:ext cx="0" cy="0"/>
          <a:chOff x="0" y="0"/>
          <a:chExt cx="0" cy="0"/>
        </a:xfrm>
      </p:grpSpPr>
      <p:sp>
        <p:nvSpPr>
          <p:cNvPr id="52" name="Google Shape;52;p27"/>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
        <p:nvSpPr>
          <p:cNvPr id="56" name="Google Shape;56;p27"/>
          <p:cNvSpPr txBox="1">
            <a:spLocks noGrp="1"/>
          </p:cNvSpPr>
          <p:nvPr>
            <p:ph type="body" idx="1"/>
          </p:nvPr>
        </p:nvSpPr>
        <p:spPr>
          <a:xfrm>
            <a:off x="1219200" y="1447800"/>
            <a:ext cx="499872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57" name="Google Shape;57;p27"/>
          <p:cNvSpPr txBox="1">
            <a:spLocks noGrp="1"/>
          </p:cNvSpPr>
          <p:nvPr>
            <p:ph type="body" idx="2"/>
          </p:nvPr>
        </p:nvSpPr>
        <p:spPr>
          <a:xfrm>
            <a:off x="6578600" y="1447800"/>
            <a:ext cx="499872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matchingName="比對">
  <p:cSld name="TWO_OBJECTS_WITH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4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a:spLocks noGrp="1"/>
          </p:cNvSpPr>
          <p:nvPr>
            <p:ph type="body" idx="1"/>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Calibri"/>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61" name="Google Shape;61;p28"/>
          <p:cNvSpPr txBox="1">
            <a:spLocks noGrp="1"/>
          </p:cNvSpPr>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Calibri"/>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62" name="Google Shape;62;p2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
        <p:nvSpPr>
          <p:cNvPr id="65" name="Google Shape;65;p28"/>
          <p:cNvSpPr txBox="1">
            <a:spLocks noGrp="1"/>
          </p:cNvSpPr>
          <p:nvPr>
            <p:ph type="body" idx="3"/>
          </p:nvPr>
        </p:nvSpPr>
        <p:spPr>
          <a:xfrm>
            <a:off x="1219200" y="2247900"/>
            <a:ext cx="49784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66" name="Google Shape;66;p28"/>
          <p:cNvSpPr txBox="1">
            <a:spLocks noGrp="1"/>
          </p:cNvSpPr>
          <p:nvPr>
            <p:ph type="body" idx="4"/>
          </p:nvPr>
        </p:nvSpPr>
        <p:spPr>
          <a:xfrm>
            <a:off x="6604000" y="2247900"/>
            <a:ext cx="49784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只有標題">
  <p:cSld name="TITLE_ONLY">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空白">
  <p:cSld name="BLANK">
    <p:spTree>
      <p:nvGrpSpPr>
        <p:cNvPr id="1" name="Shape 72"/>
        <p:cNvGrpSpPr/>
        <p:nvPr/>
      </p:nvGrpSpPr>
      <p:grpSpPr>
        <a:xfrm>
          <a:off x="0" y="0"/>
          <a:ext cx="0" cy="0"/>
          <a:chOff x="0" y="0"/>
          <a:chExt cx="0" cy="0"/>
        </a:xfrm>
      </p:grpSpPr>
      <p:sp>
        <p:nvSpPr>
          <p:cNvPr id="73" name="Google Shape;73;p3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0"/>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含標題的內容">
  <p:cSld name="OBJECT_WITH_CAPTION_TEXT">
    <p:spTree>
      <p:nvGrpSpPr>
        <p:cNvPr id="1" name="Shape 76"/>
        <p:cNvGrpSpPr/>
        <p:nvPr/>
      </p:nvGrpSpPr>
      <p:grpSpPr>
        <a:xfrm>
          <a:off x="0" y="0"/>
          <a:ext cx="0" cy="0"/>
          <a:chOff x="0" y="0"/>
          <a:chExt cx="0" cy="0"/>
        </a:xfrm>
      </p:grpSpPr>
      <p:sp>
        <p:nvSpPr>
          <p:cNvPr id="77" name="Google Shape;77;p31"/>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8" name="Google Shape;78;p31"/>
          <p:cNvSpPr/>
          <p:nvPr/>
        </p:nvSpPr>
        <p:spPr>
          <a:xfrm>
            <a:off x="85344" y="69755"/>
            <a:ext cx="12017829"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9" name="Google Shape;79;p31"/>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4000"/>
              <a:buFont typeface="Calibri"/>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a:spLocks noGrp="1"/>
          </p:cNvSpPr>
          <p:nvPr>
            <p:ph type="body" idx="1"/>
          </p:nvPr>
        </p:nvSpPr>
        <p:spPr>
          <a:xfrm>
            <a:off x="1219200" y="1600200"/>
            <a:ext cx="2540000" cy="449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a:lvl1pPr>
            <a:lvl2pPr marL="914400" lvl="1" indent="-228600" algn="l">
              <a:lnSpc>
                <a:spcPct val="100000"/>
              </a:lnSpc>
              <a:spcBef>
                <a:spcPts val="370"/>
              </a:spcBef>
              <a:spcAft>
                <a:spcPts val="0"/>
              </a:spcAft>
              <a:buSzPts val="1020"/>
              <a:buNone/>
              <a:defRPr sz="1200"/>
            </a:lvl2pPr>
            <a:lvl3pPr marL="1371600" lvl="2" indent="-228600" algn="l">
              <a:lnSpc>
                <a:spcPct val="100000"/>
              </a:lnSpc>
              <a:spcBef>
                <a:spcPts val="370"/>
              </a:spcBef>
              <a:spcAft>
                <a:spcPts val="0"/>
              </a:spcAft>
              <a:buSzPts val="850"/>
              <a:buNone/>
              <a:defRPr sz="1000"/>
            </a:lvl3pPr>
            <a:lvl4pPr marL="1828800" lvl="3" indent="-228600" algn="l">
              <a:lnSpc>
                <a:spcPct val="100000"/>
              </a:lnSpc>
              <a:spcBef>
                <a:spcPts val="370"/>
              </a:spcBef>
              <a:spcAft>
                <a:spcPts val="0"/>
              </a:spcAft>
              <a:buSzPts val="720"/>
              <a:buNone/>
              <a:defRPr sz="900"/>
            </a:lvl4pPr>
            <a:lvl5pPr marL="2286000" lvl="4" indent="-228600" algn="l">
              <a:lnSpc>
                <a:spcPct val="100000"/>
              </a:lnSpc>
              <a:spcBef>
                <a:spcPts val="370"/>
              </a:spcBef>
              <a:spcAft>
                <a:spcPts val="0"/>
              </a:spcAft>
              <a:buSzPts val="900"/>
              <a:buFont typeface="Calibri"/>
              <a:buNone/>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81" name="Google Shape;81;p3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
        <p:nvSpPr>
          <p:cNvPr id="84" name="Google Shape;84;p31"/>
          <p:cNvSpPr txBox="1">
            <a:spLocks noGrp="1"/>
          </p:cNvSpPr>
          <p:nvPr>
            <p:ph type="body" idx="2"/>
          </p:nvPr>
        </p:nvSpPr>
        <p:spPr>
          <a:xfrm>
            <a:off x="3962400" y="1600200"/>
            <a:ext cx="7620000" cy="4495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含標題的圖片">
  <p:cSld name="PICTURE_WITH_CAPTION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a:off x="1219200" y="4900550"/>
            <a:ext cx="9753600" cy="522288"/>
          </a:xfrm>
          <a:prstGeom prst="rect">
            <a:avLst/>
          </a:prstGeom>
          <a:noFill/>
          <a:ln>
            <a:noFill/>
          </a:ln>
        </p:spPr>
        <p:txBody>
          <a:bodyPr spcFirstLastPara="1" wrap="square" lIns="91425" tIns="45700" rIns="91425" bIns="91425" anchor="ctr" anchorCtr="0">
            <a:noAutofit/>
          </a:bodyPr>
          <a:lstStyle>
            <a:lvl1pPr lvl="0" algn="l">
              <a:lnSpc>
                <a:spcPct val="100000"/>
              </a:lnSpc>
              <a:spcBef>
                <a:spcPts val="0"/>
              </a:spcBef>
              <a:spcAft>
                <a:spcPts val="0"/>
              </a:spcAft>
              <a:buClr>
                <a:srgbClr val="0070C0"/>
              </a:buClr>
              <a:buSzPts val="2800"/>
              <a:buFont typeface="Calibri"/>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a:spLocks noGrp="1"/>
          </p:cNvSpPr>
          <p:nvPr>
            <p:ph type="body" idx="1"/>
          </p:nvPr>
        </p:nvSpPr>
        <p:spPr>
          <a:xfrm>
            <a:off x="1219200" y="5445825"/>
            <a:ext cx="9753600" cy="68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360"/>
              <a:buFont typeface="Calibri"/>
              <a:buNone/>
              <a:defRPr sz="1600"/>
            </a:lvl1pPr>
            <a:lvl2pPr marL="914400" lvl="1" indent="-293370" algn="l">
              <a:lnSpc>
                <a:spcPct val="100000"/>
              </a:lnSpc>
              <a:spcBef>
                <a:spcPts val="370"/>
              </a:spcBef>
              <a:spcAft>
                <a:spcPts val="0"/>
              </a:spcAft>
              <a:buSzPts val="1020"/>
              <a:buChar char="⚫"/>
              <a:defRPr sz="1200"/>
            </a:lvl2pPr>
            <a:lvl3pPr marL="1371600" lvl="2" indent="-282575" algn="l">
              <a:lnSpc>
                <a:spcPct val="100000"/>
              </a:lnSpc>
              <a:spcBef>
                <a:spcPts val="370"/>
              </a:spcBef>
              <a:spcAft>
                <a:spcPts val="0"/>
              </a:spcAft>
              <a:buSzPts val="850"/>
              <a:buChar char="⚫"/>
              <a:defRPr sz="1000"/>
            </a:lvl3pPr>
            <a:lvl4pPr marL="1828800" lvl="3" indent="-274320" algn="l">
              <a:lnSpc>
                <a:spcPct val="100000"/>
              </a:lnSpc>
              <a:spcBef>
                <a:spcPts val="370"/>
              </a:spcBef>
              <a:spcAft>
                <a:spcPts val="0"/>
              </a:spcAft>
              <a:buSzPts val="720"/>
              <a:buChar char="⚫"/>
              <a:defRPr sz="900"/>
            </a:lvl4pPr>
            <a:lvl5pPr marL="2286000" lvl="4" indent="-285750" algn="l">
              <a:lnSpc>
                <a:spcPct val="100000"/>
              </a:lnSpc>
              <a:spcBef>
                <a:spcPts val="370"/>
              </a:spcBef>
              <a:spcAft>
                <a:spcPts val="0"/>
              </a:spcAft>
              <a:buSzPts val="900"/>
              <a:buFont typeface="Calibri"/>
              <a:buChar char="o"/>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88" name="Google Shape;88;p3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a:spLocks noGrp="1"/>
          </p:cNvSpPr>
          <p:nvPr>
            <p:ph type="ftr" idx="11"/>
          </p:nvPr>
        </p:nvSpPr>
        <p:spPr>
          <a:xfrm>
            <a:off x="1219200" y="6172200"/>
            <a:ext cx="51816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2"/>
          <p:cNvSpPr>
            <a:spLocks noGrp="1"/>
          </p:cNvSpPr>
          <p:nvPr>
            <p:ph type="sldNum" idx="12"/>
          </p:nvPr>
        </p:nvSpPr>
        <p:spPr>
          <a:xfrm>
            <a:off x="195072" y="6208776"/>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
        <p:nvSpPr>
          <p:cNvPr id="91" name="Google Shape;91;p32"/>
          <p:cNvSpPr/>
          <p:nvPr/>
        </p:nvSpPr>
        <p:spPr>
          <a:xfrm rot="10800000" flipH="1">
            <a:off x="91076" y="4683555"/>
            <a:ext cx="1200912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2" name="Google Shape;92;p32"/>
          <p:cNvSpPr/>
          <p:nvPr/>
        </p:nvSpPr>
        <p:spPr>
          <a:xfrm>
            <a:off x="91344" y="4650474"/>
            <a:ext cx="12008852"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3" name="Google Shape;93;p32"/>
          <p:cNvSpPr/>
          <p:nvPr/>
        </p:nvSpPr>
        <p:spPr>
          <a:xfrm>
            <a:off x="91347" y="4773224"/>
            <a:ext cx="12008849"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4" name="Google Shape;94;p32"/>
          <p:cNvSpPr>
            <a:spLocks noGrp="1"/>
          </p:cNvSpPr>
          <p:nvPr>
            <p:ph type="pic" idx="2"/>
          </p:nvPr>
        </p:nvSpPr>
        <p:spPr>
          <a:xfrm>
            <a:off x="91077" y="66675"/>
            <a:ext cx="12002497"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標題及直排文字">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3"/>
          <p:cNvSpPr txBox="1">
            <a:spLocks noGrp="1"/>
          </p:cNvSpPr>
          <p:nvPr>
            <p:ph type="body" idx="1"/>
          </p:nvPr>
        </p:nvSpPr>
        <p:spPr>
          <a:xfrm rot="5400000">
            <a:off x="3352800" y="-152400"/>
            <a:ext cx="6096000" cy="77724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98" name="Google Shape;98;p3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3"/>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直排標題及文字">
  <p:cSld name="VERTICAL_TITLE_AND_VERTICAL_TEXT">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rot="5400000">
            <a:off x="6279304" y="2194564"/>
            <a:ext cx="7802033" cy="201168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4"/>
          <p:cNvSpPr txBox="1">
            <a:spLocks noGrp="1"/>
          </p:cNvSpPr>
          <p:nvPr>
            <p:ph type="body" idx="1"/>
          </p:nvPr>
        </p:nvSpPr>
        <p:spPr>
          <a:xfrm rot="5400000">
            <a:off x="1026584" y="419103"/>
            <a:ext cx="7802033" cy="55626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40"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104" name="Google Shape;104;p3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4"/>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4"/>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22"/>
          <p:cNvSpPr/>
          <p:nvPr/>
        </p:nvSpPr>
        <p:spPr>
          <a:xfrm>
            <a:off x="85344" y="69755"/>
            <a:ext cx="12017829"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2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marR="0" lvl="0" algn="l" rtl="0">
              <a:lnSpc>
                <a:spcPct val="100000"/>
              </a:lnSpc>
              <a:spcBef>
                <a:spcPts val="0"/>
              </a:spcBef>
              <a:spcAft>
                <a:spcPts val="0"/>
              </a:spcAft>
              <a:buClr>
                <a:srgbClr val="0070C0"/>
              </a:buClr>
              <a:buSzPts val="4000"/>
              <a:buFont typeface="Calibri"/>
              <a:buNone/>
              <a:defRPr sz="4000" b="1" i="0" u="none" strike="noStrike" cap="none">
                <a:solidFill>
                  <a:srgbClr val="0070C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22"/>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lnSpc>
                <a:spcPct val="100000"/>
              </a:lnSpc>
              <a:spcBef>
                <a:spcPts val="370"/>
              </a:spcBef>
              <a:spcAft>
                <a:spcPts val="0"/>
              </a:spcAft>
              <a:buClr>
                <a:srgbClr val="E6AFA9"/>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370"/>
              </a:spcBef>
              <a:spcAft>
                <a:spcPts val="0"/>
              </a:spcAft>
              <a:buClr>
                <a:schemeClr val="accent3"/>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p:txBody>
      </p:sp>
      <p:sp>
        <p:nvSpPr>
          <p:cNvPr id="14" name="Google Shape;14;p2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9pPr>
          </a:lstStyle>
          <a:p/>
        </p:txBody>
      </p:sp>
      <p:sp>
        <p:nvSpPr>
          <p:cNvPr id="15" name="Google Shape;15;p2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Baskerville"/>
                <a:ea typeface="Libre Baskerville"/>
                <a:cs typeface="Libre Baskerville"/>
                <a:sym typeface="Libre Baskerville"/>
              </a:defRPr>
            </a:lvl9pPr>
          </a:lstStyle>
          <a:p/>
        </p:txBody>
      </p:sp>
      <p:sp>
        <p:nvSpPr>
          <p:cNvPr id="16" name="Google Shape;16;p22"/>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9.png"/><Relationship Id="rId1"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1.png"/><Relationship Id="rId1" Type="http://schemas.openxmlformats.org/officeDocument/2006/relationships/image" Target="../media/image6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notesSlide" Target="../notesSlides/notesSlide5.xml"/><Relationship Id="rId12" Type="http://schemas.openxmlformats.org/officeDocument/2006/relationships/slideLayout" Target="../slideLayouts/slideLayout13.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notesSlide" Target="../notesSlides/notesSlide6.xml"/><Relationship Id="rId12" Type="http://schemas.openxmlformats.org/officeDocument/2006/relationships/slideLayout" Target="../slideLayouts/slideLayout13.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1667508" y="1324277"/>
            <a:ext cx="8856900" cy="1254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070C0"/>
              </a:buClr>
              <a:buSzPts val="3600"/>
              <a:buFont typeface="Calibri"/>
              <a:buNone/>
            </a:pPr>
            <a:r>
              <a:rPr lang="en-US" b="1" dirty="0">
                <a:solidFill>
                  <a:srgbClr val="0070C0"/>
                </a:solidFill>
                <a:latin typeface="Noto Sans Symbols"/>
                <a:ea typeface="Calibri"/>
                <a:cs typeface="Calibri"/>
                <a:sym typeface="Calibri"/>
              </a:rPr>
              <a:t>What Short Rate Model Should I Use?</a:t>
            </a:r>
            <a:endParaRPr lang="en-US" b="1" dirty="0">
              <a:solidFill>
                <a:srgbClr val="0070C0"/>
              </a:solidFill>
              <a:latin typeface="Noto Sans Symbols"/>
              <a:ea typeface="Calibri"/>
              <a:cs typeface="Calibri"/>
              <a:sym typeface="Calibri"/>
            </a:endParaRPr>
          </a:p>
        </p:txBody>
      </p:sp>
      <p:sp>
        <p:nvSpPr>
          <p:cNvPr id="113" name="Google Shape;113;p1"/>
          <p:cNvSpPr txBox="1">
            <a:spLocks noGrp="1"/>
          </p:cNvSpPr>
          <p:nvPr>
            <p:ph type="subTitle" idx="1"/>
          </p:nvPr>
        </p:nvSpPr>
        <p:spPr>
          <a:xfrm>
            <a:off x="2705167" y="5403696"/>
            <a:ext cx="6904856" cy="864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360"/>
              <a:buNone/>
            </a:pPr>
            <a:r>
              <a:rPr lang="en-US" sz="1600" dirty="0">
                <a:latin typeface="Times New Roman" panose="02020603050405020304" charset="0"/>
                <a:ea typeface="Calibri"/>
                <a:cs typeface="Times New Roman" panose="02020603050405020304" charset="0"/>
                <a:sym typeface="Calibri"/>
              </a:rPr>
              <a:t>Aki Lin</a:t>
            </a:r>
            <a:endParaRPr sz="1600" dirty="0">
              <a:latin typeface="Times New Roman" panose="02020603050405020304" charset="0"/>
              <a:ea typeface="Calibri"/>
              <a:cs typeface="Times New Roman" panose="02020603050405020304" charset="0"/>
              <a:sym typeface="Calibri"/>
            </a:endParaRPr>
          </a:p>
          <a:p>
            <a:pPr marL="0" lvl="0" indent="0" algn="ctr" rtl="0">
              <a:lnSpc>
                <a:spcPct val="100000"/>
              </a:lnSpc>
              <a:spcBef>
                <a:spcPts val="580"/>
              </a:spcBef>
              <a:spcAft>
                <a:spcPts val="0"/>
              </a:spcAft>
              <a:buSzPts val="1360"/>
              <a:buNone/>
            </a:pPr>
            <a:r>
              <a:rPr lang="en-US" sz="1600" dirty="0"/>
              <a:t>Mar 31, 2022</a:t>
            </a:r>
            <a:endParaRPr dirty="0"/>
          </a:p>
          <a:p>
            <a:pPr marL="0" lvl="0" indent="0" algn="ctr" rtl="0">
              <a:lnSpc>
                <a:spcPct val="100000"/>
              </a:lnSpc>
              <a:spcBef>
                <a:spcPts val="580"/>
              </a:spcBef>
              <a:spcAft>
                <a:spcPts val="0"/>
              </a:spcAft>
              <a:buSzPts val="2040"/>
              <a:buNone/>
            </a:pPr>
            <a:endParaRPr sz="2400" dirty="0">
              <a:latin typeface="Calibri"/>
              <a:ea typeface="Calibri"/>
              <a:cs typeface="Calibri"/>
              <a:sym typeface="Calibri"/>
            </a:endParaRPr>
          </a:p>
        </p:txBody>
      </p:sp>
      <p:sp>
        <p:nvSpPr>
          <p:cNvPr id="114" name="Google Shape;114;p1"/>
          <p:cNvSpPr txBox="1"/>
          <p:nvPr/>
        </p:nvSpPr>
        <p:spPr>
          <a:xfrm>
            <a:off x="2643770" y="2892240"/>
            <a:ext cx="7160700" cy="10725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accent1"/>
              </a:buClr>
              <a:buSzPts val="1360"/>
              <a:buFont typeface="Noto Sans Symbols"/>
              <a:buNone/>
            </a:pPr>
            <a:r>
              <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Colin Turfus</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accent1"/>
              </a:buClr>
              <a:buSzPts val="1360"/>
              <a:buFont typeface="Noto Sans Symbols"/>
              <a:buNone/>
            </a:pPr>
            <a:r>
              <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Aurelio Romero-Bermudez</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accent1"/>
              </a:buClr>
              <a:buSzPts val="1360"/>
              <a:buFont typeface="Noto Sans Symbols"/>
              <a:buNone/>
            </a:pP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accent1"/>
              </a:buClr>
              <a:buSzPts val="1360"/>
              <a:buFont typeface="Noto Sans Symbols"/>
              <a:buNone/>
            </a:pPr>
            <a:r>
              <a:rPr lang="en-US" altLang="zh-TW" sz="1400" b="0" i="0" u="none" strike="noStrike" cap="none" dirty="0">
                <a:solidFill>
                  <a:srgbClr val="000000"/>
                </a:solidFill>
                <a:latin typeface="Arial" panose="020B0604020202020204"/>
                <a:ea typeface="PMingLiU" charset="0"/>
                <a:cs typeface="Arial" panose="020B0604020202020204"/>
                <a:sym typeface="Arial" panose="020B0604020202020204"/>
              </a:rPr>
              <a:t>Wilmott Magazine</a:t>
            </a:r>
            <a:endParaRPr lang="en-US" altLang="zh-TW" sz="1400" b="0" i="0" u="none" strike="noStrike" cap="none" dirty="0">
              <a:solidFill>
                <a:srgbClr val="000000"/>
              </a:solidFill>
              <a:latin typeface="Arial" panose="020B0604020202020204"/>
              <a:ea typeface="PMingLiU" charset="0"/>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TW">
                <a:ea typeface="PMingLiU" charset="0"/>
                <a:sym typeface="+mn-ea"/>
              </a:rPr>
              <a:t>Canonical Framework</a:t>
            </a:r>
            <a:endParaRPr lang="en-US"/>
          </a:p>
        </p:txBody>
      </p:sp>
      <p:sp>
        <p:nvSpPr>
          <p:cNvPr id="3" name="Text Placeholder 2"/>
          <p:cNvSpPr>
            <a:spLocks noGrp="1"/>
          </p:cNvSpPr>
          <p:nvPr>
            <p:ph type="body" idx="1"/>
          </p:nvPr>
        </p:nvSpPr>
        <p:spPr/>
        <p:txBody>
          <a:bodyPr/>
          <a:p>
            <a:r>
              <a:rPr lang="en-US" sz="2000"/>
              <a:t>In order to compare and evaluate models, it is useful to introduce a canonical framework which allows the essential features of a model to be seen more transparently.</a:t>
            </a:r>
            <a:endParaRPr lang="en-US" sz="2000"/>
          </a:p>
          <a:p>
            <a:pPr lvl="1"/>
            <a:r>
              <a:rPr lang="en-US" sz="1845">
                <a:solidFill>
                  <a:srgbClr val="FF0000"/>
                </a:solidFill>
              </a:rPr>
              <a:t>the dependence of volatility on the short rate</a:t>
            </a:r>
            <a:r>
              <a:rPr lang="en-US" sz="1845"/>
              <a:t>.</a:t>
            </a:r>
            <a:endParaRPr lang="en-US" sz="1845"/>
          </a:p>
          <a:p>
            <a:pPr lvl="1"/>
            <a:r>
              <a:rPr lang="en-US" sz="1845"/>
              <a:t>the dependence of mean reversion on the short rate.</a:t>
            </a:r>
            <a:endParaRPr lang="en-US" sz="1845"/>
          </a:p>
          <a:p>
            <a:pPr lvl="0"/>
            <a:r>
              <a:rPr lang="en-US" sz="1995"/>
              <a:t>To facilitate this exploration</a:t>
            </a:r>
            <a:endParaRPr lang="en-US" sz="1995"/>
          </a:p>
          <a:p>
            <a:pPr lvl="1"/>
            <a:r>
              <a:rPr lang="en-US" sz="1840"/>
              <a:t>follow Martin et al. [2015] in making use of a </a:t>
            </a:r>
            <a:r>
              <a:rPr lang="en-US" sz="1840">
                <a:solidFill>
                  <a:srgbClr val="FF0000"/>
                </a:solidFill>
              </a:rPr>
              <a:t>Lamperti transform</a:t>
            </a:r>
            <a:r>
              <a:rPr lang="en-US" sz="1840"/>
              <a:t> to remove the functional dependence of the volatility on the underlying rate.</a:t>
            </a:r>
            <a:endParaRPr lang="en-US" sz="1840"/>
          </a:p>
        </p:txBody>
      </p:sp>
      <p:pic>
        <p:nvPicPr>
          <p:cNvPr id="4" name="Picture 3"/>
          <p:cNvPicPr>
            <a:picLocks noChangeAspect="1"/>
          </p:cNvPicPr>
          <p:nvPr/>
        </p:nvPicPr>
        <p:blipFill>
          <a:blip r:embed="rId1"/>
          <a:stretch>
            <a:fillRect/>
          </a:stretch>
        </p:blipFill>
        <p:spPr>
          <a:xfrm>
            <a:off x="5333365" y="4217035"/>
            <a:ext cx="1381125" cy="733425"/>
          </a:xfrm>
          <a:prstGeom prst="rect">
            <a:avLst/>
          </a:prstGeom>
        </p:spPr>
      </p:pic>
      <p:pic>
        <p:nvPicPr>
          <p:cNvPr id="5" name="Picture 4"/>
          <p:cNvPicPr>
            <a:picLocks noChangeAspect="1"/>
          </p:cNvPicPr>
          <p:nvPr/>
        </p:nvPicPr>
        <p:blipFill>
          <a:blip r:embed="rId2"/>
          <a:stretch>
            <a:fillRect/>
          </a:stretch>
        </p:blipFill>
        <p:spPr>
          <a:xfrm>
            <a:off x="6999605" y="4216400"/>
            <a:ext cx="4741545" cy="1803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TW">
                <a:ea typeface="PMingLiU" charset="0"/>
                <a:sym typeface="+mn-ea"/>
              </a:rPr>
              <a:t>Canonical Framework</a:t>
            </a:r>
            <a:endParaRPr lang="en-US"/>
          </a:p>
        </p:txBody>
      </p:sp>
      <p:sp>
        <p:nvSpPr>
          <p:cNvPr id="3" name="Text Placeholder 2"/>
          <p:cNvSpPr>
            <a:spLocks noGrp="1"/>
          </p:cNvSpPr>
          <p:nvPr>
            <p:ph type="body" idx="1"/>
          </p:nvPr>
        </p:nvSpPr>
        <p:spPr/>
        <p:txBody>
          <a:bodyPr/>
          <a:p>
            <a:r>
              <a:rPr lang="en-US" sz="1840"/>
              <a:t>Applying this process to the classical models, we see the following canonical structure arises:</a:t>
            </a:r>
            <a:endParaRPr lang="en-US" sz="1840"/>
          </a:p>
          <a:p>
            <a:endParaRPr lang="en-US" sz="1840"/>
          </a:p>
          <a:p>
            <a:endParaRPr lang="en-US" sz="1840"/>
          </a:p>
          <a:p>
            <a:endParaRPr lang="en-US" sz="1840"/>
          </a:p>
          <a:p>
            <a:r>
              <a:rPr lang="en-US" altLang="zh-TW" sz="1840">
                <a:ea typeface="PMingLiU" charset="0"/>
              </a:rPr>
              <a:t>CIR</a:t>
            </a:r>
            <a:r>
              <a:rPr lang="zh-TW" altLang="en-US" sz="1840">
                <a:ea typeface="PMingLiU" charset="0"/>
              </a:rPr>
              <a:t>：</a:t>
            </a:r>
            <a:endParaRPr lang="zh-TW" altLang="en-US" sz="1840">
              <a:ea typeface="PMingLiU" charset="0"/>
            </a:endParaRPr>
          </a:p>
          <a:p>
            <a:endParaRPr lang="en-US" altLang="zh-TW" sz="1840">
              <a:ea typeface="PMingLiU" charset="0"/>
            </a:endParaRPr>
          </a:p>
        </p:txBody>
      </p:sp>
      <p:pic>
        <p:nvPicPr>
          <p:cNvPr id="7" name="Picture 6"/>
          <p:cNvPicPr>
            <a:picLocks noChangeAspect="1"/>
          </p:cNvPicPr>
          <p:nvPr/>
        </p:nvPicPr>
        <p:blipFill>
          <a:blip r:embed="rId1"/>
          <a:stretch>
            <a:fillRect/>
          </a:stretch>
        </p:blipFill>
        <p:spPr>
          <a:xfrm>
            <a:off x="3801745" y="2077720"/>
            <a:ext cx="4076700" cy="762000"/>
          </a:xfrm>
          <a:prstGeom prst="rect">
            <a:avLst/>
          </a:prstGeom>
        </p:spPr>
      </p:pic>
      <p:pic>
        <p:nvPicPr>
          <p:cNvPr id="8" name="Picture 7"/>
          <p:cNvPicPr>
            <a:picLocks noChangeAspect="1"/>
          </p:cNvPicPr>
          <p:nvPr/>
        </p:nvPicPr>
        <p:blipFill>
          <a:blip r:embed="rId2"/>
          <a:stretch>
            <a:fillRect/>
          </a:stretch>
        </p:blipFill>
        <p:spPr>
          <a:xfrm>
            <a:off x="4003040" y="3438525"/>
            <a:ext cx="2857500" cy="295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TW">
                <a:ea typeface="PMingLiU" charset="0"/>
                <a:sym typeface="+mn-ea"/>
              </a:rPr>
              <a:t>Functional Forms for the Short Rate</a:t>
            </a:r>
            <a:endParaRPr lang="en-US"/>
          </a:p>
        </p:txBody>
      </p:sp>
      <p:sp>
        <p:nvSpPr>
          <p:cNvPr id="3" name="Text Placeholder 2"/>
          <p:cNvSpPr>
            <a:spLocks noGrp="1"/>
          </p:cNvSpPr>
          <p:nvPr>
            <p:ph type="body" idx="1"/>
          </p:nvPr>
        </p:nvSpPr>
        <p:spPr/>
        <p:txBody>
          <a:bodyPr/>
          <a:p>
            <a:r>
              <a:rPr lang="en-US" altLang="zh-TW" sz="1840">
                <a:ea typeface="PMingLiU" charset="0"/>
              </a:rPr>
              <a:t>We observe that there appears to have been surprisingly</a:t>
            </a:r>
            <a:r>
              <a:rPr lang="en-US" altLang="zh-TW" sz="1840">
                <a:solidFill>
                  <a:srgbClr val="FF0000"/>
                </a:solidFill>
                <a:ea typeface="PMingLiU" charset="0"/>
              </a:rPr>
              <a:t> little variety</a:t>
            </a:r>
            <a:r>
              <a:rPr lang="en-US" altLang="zh-TW" sz="1840">
                <a:ea typeface="PMingLiU" charset="0"/>
              </a:rPr>
              <a:t> in the choices which have been considered (implicitly or explicitly) in the literature for the function</a:t>
            </a:r>
            <a:endParaRPr lang="en-US" altLang="zh-TW" sz="1840">
              <a:ea typeface="PMingLiU" charset="0"/>
            </a:endParaRPr>
          </a:p>
          <a:p>
            <a:endParaRPr lang="en-US" altLang="zh-TW" sz="1840">
              <a:ea typeface="PMingLiU" charset="0"/>
            </a:endParaRPr>
          </a:p>
          <a:p>
            <a:endParaRPr lang="en-US" altLang="zh-TW" sz="1840">
              <a:ea typeface="PMingLiU" charset="0"/>
            </a:endParaRPr>
          </a:p>
          <a:p>
            <a:r>
              <a:rPr lang="en-US" altLang="zh-TW" sz="1840">
                <a:ea typeface="PMingLiU" charset="0"/>
              </a:rPr>
              <a:t>it has </a:t>
            </a:r>
            <a:r>
              <a:rPr lang="en-US" altLang="zh-TW" sz="1840">
                <a:solidFill>
                  <a:srgbClr val="FF0000"/>
                </a:solidFill>
                <a:ea typeface="PMingLiU" charset="0"/>
              </a:rPr>
              <a:t>analytic bond prices</a:t>
            </a:r>
            <a:r>
              <a:rPr lang="en-US" altLang="zh-TW" sz="1840">
                <a:ea typeface="PMingLiU" charset="0"/>
              </a:rPr>
              <a:t>, but the time-dependent coefficients arising in the bond formula are obtained by solving non-linear Ricatti ODEs.</a:t>
            </a:r>
            <a:endParaRPr lang="en-US" altLang="zh-TW" sz="1840">
              <a:ea typeface="PMingLiU" charset="0"/>
            </a:endParaRPr>
          </a:p>
          <a:p>
            <a:r>
              <a:rPr lang="en-US" altLang="zh-TW" sz="1840">
                <a:ea typeface="PMingLiU" charset="0"/>
              </a:rPr>
              <a:t>Option prices are then obtained by numerical integration of the payoff function over the Gaussian variable y</a:t>
            </a:r>
            <a:endParaRPr lang="en-US" altLang="zh-TW" sz="1840">
              <a:ea typeface="PMingLiU" charset="0"/>
            </a:endParaRPr>
          </a:p>
          <a:p>
            <a:endParaRPr lang="en-US" altLang="zh-TW" sz="1840">
              <a:ea typeface="PMingLiU" charset="0"/>
            </a:endParaRPr>
          </a:p>
          <a:p>
            <a:r>
              <a:rPr lang="en-US" altLang="zh-TW" sz="1840">
                <a:ea typeface="PMingLiU" charset="0"/>
              </a:rPr>
              <a:t>not a monotonic function of y, so does not give rise to a </a:t>
            </a:r>
            <a:r>
              <a:rPr lang="en-US" altLang="zh-TW" sz="1840">
                <a:solidFill>
                  <a:srgbClr val="FF0000"/>
                </a:solidFill>
                <a:ea typeface="PMingLiU" charset="0"/>
              </a:rPr>
              <a:t>bijection</a:t>
            </a:r>
            <a:r>
              <a:rPr lang="en-US" altLang="zh-TW" sz="1840">
                <a:ea typeface="PMingLiU" charset="0"/>
              </a:rPr>
              <a:t> between rt and yt</a:t>
            </a:r>
            <a:endParaRPr lang="en-US" altLang="zh-TW" sz="1840">
              <a:ea typeface="PMingLiU" charset="0"/>
            </a:endParaRPr>
          </a:p>
        </p:txBody>
      </p:sp>
      <p:pic>
        <p:nvPicPr>
          <p:cNvPr id="4" name="Picture 3"/>
          <p:cNvPicPr>
            <a:picLocks noChangeAspect="1"/>
          </p:cNvPicPr>
          <p:nvPr/>
        </p:nvPicPr>
        <p:blipFill>
          <a:blip r:embed="rId1"/>
          <a:stretch>
            <a:fillRect/>
          </a:stretch>
        </p:blipFill>
        <p:spPr>
          <a:xfrm>
            <a:off x="10180320" y="1797685"/>
            <a:ext cx="619125" cy="257175"/>
          </a:xfrm>
          <a:prstGeom prst="rect">
            <a:avLst/>
          </a:prstGeom>
        </p:spPr>
      </p:pic>
      <p:pic>
        <p:nvPicPr>
          <p:cNvPr id="5" name="Picture 4"/>
          <p:cNvPicPr>
            <a:picLocks noChangeAspect="1"/>
          </p:cNvPicPr>
          <p:nvPr/>
        </p:nvPicPr>
        <p:blipFill>
          <a:blip r:embed="rId2"/>
          <a:stretch>
            <a:fillRect/>
          </a:stretch>
        </p:blipFill>
        <p:spPr>
          <a:xfrm>
            <a:off x="4577080" y="2143760"/>
            <a:ext cx="3038475" cy="485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TW">
                <a:ea typeface="PMingLiU" charset="0"/>
                <a:sym typeface="+mn-ea"/>
              </a:rPr>
              <a:t>Functional Forms for the Short Rate</a:t>
            </a:r>
            <a:endParaRPr lang="en-US"/>
          </a:p>
        </p:txBody>
      </p:sp>
      <p:sp>
        <p:nvSpPr>
          <p:cNvPr id="3" name="Text Placeholder 2"/>
          <p:cNvSpPr>
            <a:spLocks noGrp="1"/>
          </p:cNvSpPr>
          <p:nvPr>
            <p:ph type="body" idx="1"/>
          </p:nvPr>
        </p:nvSpPr>
        <p:spPr/>
        <p:txBody>
          <a:bodyPr/>
          <a:p>
            <a:r>
              <a:rPr lang="en-US" altLang="zh-TW" sz="1840">
                <a:ea typeface="PMingLiU" charset="0"/>
              </a:rPr>
              <a:t>The property that rt is bounded above by U and below by L</a:t>
            </a:r>
            <a:endParaRPr lang="en-US" altLang="zh-TW" sz="1840">
              <a:ea typeface="PMingLiU" charset="0"/>
            </a:endParaRPr>
          </a:p>
          <a:p>
            <a:r>
              <a:rPr lang="zh-TW" altLang="en-US" sz="1840">
                <a:ea typeface="PMingLiU" charset="0"/>
              </a:rPr>
              <a:t> They provide a means of deriving</a:t>
            </a:r>
            <a:r>
              <a:rPr lang="en-US" altLang="zh-TW" sz="1840">
                <a:ea typeface="PMingLiU" charset="0"/>
              </a:rPr>
              <a:t> </a:t>
            </a:r>
            <a:r>
              <a:rPr lang="zh-TW" altLang="en-US" sz="1840">
                <a:ea typeface="PMingLiU" charset="0"/>
              </a:rPr>
              <a:t>approximate asymptotic expressions for </a:t>
            </a:r>
            <a:r>
              <a:rPr lang="zh-TW" altLang="en-US" sz="1840">
                <a:solidFill>
                  <a:srgbClr val="FF0000"/>
                </a:solidFill>
                <a:ea typeface="PMingLiU" charset="0"/>
              </a:rPr>
              <a:t>zero coupon bond prices, valid in the limit of low volatility</a:t>
            </a:r>
            <a:endParaRPr lang="zh-TW" altLang="en-US" sz="1840">
              <a:solidFill>
                <a:srgbClr val="FF0000"/>
              </a:solidFill>
              <a:ea typeface="PMingLiU" charset="0"/>
            </a:endParaRPr>
          </a:p>
          <a:p>
            <a:endParaRPr lang="zh-TW" altLang="en-US" sz="1840">
              <a:ea typeface="PMingLiU" charset="0"/>
            </a:endParaRPr>
          </a:p>
          <a:p>
            <a:endParaRPr lang="zh-TW" altLang="en-US" sz="1840">
              <a:ea typeface="PMingLiU" charset="0"/>
            </a:endParaRPr>
          </a:p>
          <a:p>
            <a:endParaRPr lang="zh-TW" altLang="en-US" sz="1840">
              <a:ea typeface="PMingLiU" charset="0"/>
            </a:endParaRPr>
          </a:p>
          <a:p>
            <a:endParaRPr lang="zh-TW" altLang="en-US" sz="1840">
              <a:ea typeface="PMingLiU" charset="0"/>
            </a:endParaRPr>
          </a:p>
          <a:p>
            <a:r>
              <a:rPr lang="zh-TW" altLang="en-US" sz="1840">
                <a:ea typeface="PMingLiU" charset="0"/>
              </a:rPr>
              <a:t>lognormal volatilities</a:t>
            </a:r>
            <a:r>
              <a:rPr lang="en-US" altLang="zh-TW" sz="1840">
                <a:ea typeface="PMingLiU" charset="0"/>
              </a:rPr>
              <a:t> </a:t>
            </a:r>
            <a:r>
              <a:rPr lang="zh-TW" altLang="en-US" sz="1840">
                <a:ea typeface="PMingLiU" charset="0"/>
              </a:rPr>
              <a:t>tend to be high, of the order of 60%, so a low volatility assumption is unlikely to sit well with this important use case</a:t>
            </a:r>
            <a:r>
              <a:rPr lang="en-US" altLang="zh-TW" sz="1840">
                <a:ea typeface="PMingLiU" charset="0"/>
              </a:rPr>
              <a:t>.</a:t>
            </a:r>
            <a:endParaRPr lang="en-US" altLang="zh-TW" sz="1840">
              <a:ea typeface="PMingLiU" charset="0"/>
            </a:endParaRPr>
          </a:p>
        </p:txBody>
      </p:sp>
      <p:pic>
        <p:nvPicPr>
          <p:cNvPr id="6" name="Picture 5"/>
          <p:cNvPicPr>
            <a:picLocks noChangeAspect="1"/>
          </p:cNvPicPr>
          <p:nvPr/>
        </p:nvPicPr>
        <p:blipFill>
          <a:blip r:embed="rId1"/>
          <a:stretch>
            <a:fillRect/>
          </a:stretch>
        </p:blipFill>
        <p:spPr>
          <a:xfrm>
            <a:off x="4699635" y="2631440"/>
            <a:ext cx="3048000" cy="790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TW">
                <a:ea typeface="PMingLiU" charset="0"/>
                <a:sym typeface="+mn-ea"/>
              </a:rPr>
              <a:t>Functional Forms for the Short Rate</a:t>
            </a:r>
            <a:endParaRPr lang="en-US"/>
          </a:p>
        </p:txBody>
      </p:sp>
      <p:sp>
        <p:nvSpPr>
          <p:cNvPr id="3" name="Text Placeholder 2"/>
          <p:cNvSpPr>
            <a:spLocks noGrp="1"/>
          </p:cNvSpPr>
          <p:nvPr>
            <p:ph type="body" idx="1"/>
          </p:nvPr>
        </p:nvSpPr>
        <p:spPr/>
        <p:txBody>
          <a:bodyPr/>
          <a:p>
            <a:r>
              <a:rPr lang="en-US" altLang="zh-TW" sz="1840">
                <a:ea typeface="PMingLiU" charset="0"/>
              </a:rPr>
              <a:t>This model is of particular interest since, for different choices of the     parameter, it gives rise to a family which contains both the Black-Karasinski and the Hull-White families of models as special cases: the former arising with    := 0  and the latter arising in the limit as</a:t>
            </a:r>
            <a:endParaRPr lang="en-US" altLang="zh-TW" sz="1840">
              <a:ea typeface="PMingLiU" charset="0"/>
            </a:endParaRPr>
          </a:p>
          <a:p>
            <a:pPr marL="88265" indent="0">
              <a:buNone/>
            </a:pPr>
            <a:r>
              <a:rPr lang="en-US" altLang="zh-TW" sz="1840">
                <a:ea typeface="PMingLiU" charset="0"/>
              </a:rPr>
              <a:t>         approach to 1. </a:t>
            </a:r>
            <a:endParaRPr lang="en-US" altLang="zh-TW" sz="1840">
              <a:ea typeface="PMingLiU" charset="0"/>
            </a:endParaRPr>
          </a:p>
          <a:p>
            <a:r>
              <a:rPr lang="en-US" altLang="zh-TW" sz="1840">
                <a:ea typeface="PMingLiU" charset="0"/>
              </a:rPr>
              <a:t>With different values of     giving rise to different skewness levels   </a:t>
            </a:r>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r>
              <a:rPr lang="en-US" altLang="zh-TW" sz="1840">
                <a:ea typeface="PMingLiU" charset="0"/>
              </a:rPr>
              <a:t>Horvath et al. [2017] derive highly accurate asymptotic expressions for bond and option prices, </a:t>
            </a:r>
            <a:r>
              <a:rPr lang="en-US" altLang="zh-TW" sz="1840">
                <a:solidFill>
                  <a:srgbClr val="FF0000"/>
                </a:solidFill>
                <a:ea typeface="PMingLiU" charset="0"/>
              </a:rPr>
              <a:t>subject only to interest rate fluctuations being small in absolute terms</a:t>
            </a:r>
            <a:r>
              <a:rPr lang="en-US" altLang="zh-TW" sz="1840">
                <a:ea typeface="PMingLiU" charset="0"/>
              </a:rPr>
              <a:t>; which they invariably are, even in the highest interest rate régimes.</a:t>
            </a:r>
            <a:endParaRPr lang="en-US" altLang="zh-TW" sz="1840">
              <a:ea typeface="PMingLiU" charset="0"/>
            </a:endParaRPr>
          </a:p>
        </p:txBody>
      </p:sp>
      <p:pic>
        <p:nvPicPr>
          <p:cNvPr id="4" name="Picture 3"/>
          <p:cNvPicPr>
            <a:picLocks noChangeAspect="1"/>
          </p:cNvPicPr>
          <p:nvPr/>
        </p:nvPicPr>
        <p:blipFill>
          <a:blip r:embed="rId1"/>
          <a:stretch>
            <a:fillRect/>
          </a:stretch>
        </p:blipFill>
        <p:spPr>
          <a:xfrm>
            <a:off x="4510405" y="3520440"/>
            <a:ext cx="3609975" cy="914400"/>
          </a:xfrm>
          <a:prstGeom prst="rect">
            <a:avLst/>
          </a:prstGeom>
        </p:spPr>
      </p:pic>
      <p:pic>
        <p:nvPicPr>
          <p:cNvPr id="5" name="Picture 4"/>
          <p:cNvPicPr>
            <a:picLocks noChangeAspect="1"/>
          </p:cNvPicPr>
          <p:nvPr/>
        </p:nvPicPr>
        <p:blipFill>
          <a:blip r:embed="rId2"/>
          <a:stretch>
            <a:fillRect/>
          </a:stretch>
        </p:blipFill>
        <p:spPr>
          <a:xfrm>
            <a:off x="9130030" y="1447800"/>
            <a:ext cx="219075" cy="276225"/>
          </a:xfrm>
          <a:prstGeom prst="rect">
            <a:avLst/>
          </a:prstGeom>
        </p:spPr>
      </p:pic>
      <p:pic>
        <p:nvPicPr>
          <p:cNvPr id="7" name="Picture 6"/>
          <p:cNvPicPr>
            <a:picLocks noChangeAspect="1"/>
          </p:cNvPicPr>
          <p:nvPr/>
        </p:nvPicPr>
        <p:blipFill>
          <a:blip r:embed="rId2"/>
          <a:stretch>
            <a:fillRect/>
          </a:stretch>
        </p:blipFill>
        <p:spPr>
          <a:xfrm>
            <a:off x="6862445" y="2056765"/>
            <a:ext cx="219075" cy="276225"/>
          </a:xfrm>
          <a:prstGeom prst="rect">
            <a:avLst/>
          </a:prstGeom>
        </p:spPr>
      </p:pic>
      <p:pic>
        <p:nvPicPr>
          <p:cNvPr id="8" name="Picture 7"/>
          <p:cNvPicPr>
            <a:picLocks noChangeAspect="1"/>
          </p:cNvPicPr>
          <p:nvPr/>
        </p:nvPicPr>
        <p:blipFill>
          <a:blip r:embed="rId2"/>
          <a:stretch>
            <a:fillRect/>
          </a:stretch>
        </p:blipFill>
        <p:spPr>
          <a:xfrm>
            <a:off x="1700530" y="2416175"/>
            <a:ext cx="219075" cy="276225"/>
          </a:xfrm>
          <a:prstGeom prst="rect">
            <a:avLst/>
          </a:prstGeom>
        </p:spPr>
      </p:pic>
      <p:pic>
        <p:nvPicPr>
          <p:cNvPr id="9" name="Picture 8"/>
          <p:cNvPicPr>
            <a:picLocks noChangeAspect="1"/>
          </p:cNvPicPr>
          <p:nvPr/>
        </p:nvPicPr>
        <p:blipFill>
          <a:blip r:embed="rId2"/>
          <a:stretch>
            <a:fillRect/>
          </a:stretch>
        </p:blipFill>
        <p:spPr>
          <a:xfrm>
            <a:off x="4291330" y="2752725"/>
            <a:ext cx="219075" cy="276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TW">
                <a:ea typeface="PMingLiU" charset="0"/>
                <a:sym typeface="+mn-ea"/>
              </a:rPr>
              <a:t>Functional Forms for the Short Rate</a:t>
            </a:r>
            <a:endParaRPr lang="en-US"/>
          </a:p>
        </p:txBody>
      </p:sp>
      <p:sp>
        <p:nvSpPr>
          <p:cNvPr id="3" name="Text Placeholder 2"/>
          <p:cNvSpPr>
            <a:spLocks noGrp="1"/>
          </p:cNvSpPr>
          <p:nvPr>
            <p:ph type="body" idx="1"/>
          </p:nvPr>
        </p:nvSpPr>
        <p:spPr/>
        <p:txBody>
          <a:bodyPr/>
          <a:p>
            <a:r>
              <a:rPr lang="en-US" altLang="zh-TW" sz="1840">
                <a:ea typeface="PMingLiU" charset="0"/>
              </a:rPr>
              <a:t>if one extends the Hull-White model by introducing a quadratic local volatility distribution</a:t>
            </a:r>
            <a:endParaRPr lang="en-US" altLang="zh-TW" sz="1840">
              <a:ea typeface="PMingLiU" charset="0"/>
            </a:endParaRPr>
          </a:p>
          <a:p>
            <a:endParaRPr lang="en-US" altLang="zh-TW" sz="1840">
              <a:ea typeface="PMingLiU" charset="0"/>
            </a:endParaRPr>
          </a:p>
          <a:p>
            <a:r>
              <a:rPr lang="en-US" altLang="zh-TW" sz="1840">
                <a:ea typeface="PMingLiU" charset="0"/>
              </a:rPr>
              <a:t> applies a Lamperti transform</a:t>
            </a:r>
            <a:endParaRPr lang="en-US" altLang="zh-TW" sz="1840">
              <a:ea typeface="PMingLiU" charset="0"/>
            </a:endParaRPr>
          </a:p>
          <a:p>
            <a:endParaRPr lang="en-US" altLang="zh-TW" sz="1840">
              <a:ea typeface="PMingLiU" charset="0"/>
            </a:endParaRPr>
          </a:p>
          <a:p>
            <a:endParaRPr lang="en-US" altLang="zh-TW" sz="1840">
              <a:ea typeface="PMingLiU" charset="0"/>
            </a:endParaRPr>
          </a:p>
          <a:p>
            <a:r>
              <a:rPr lang="en-US" altLang="zh-TW" sz="1840">
                <a:ea typeface="PMingLiU" charset="0"/>
              </a:rPr>
              <a:t>Having now three configurable parameters</a:t>
            </a:r>
            <a:endParaRPr lang="en-US" altLang="zh-TW" sz="1840">
              <a:ea typeface="PMingLiU" charset="0"/>
            </a:endParaRPr>
          </a:p>
          <a:p>
            <a:r>
              <a:rPr lang="en-US" altLang="zh-TW" sz="1840">
                <a:ea typeface="PMingLiU" charset="0"/>
              </a:rPr>
              <a:t>Although the resultant model does not have exact analytic bond and option solutions, it is possible to derive using the methods expounded by Turfus [2021a] highly accurate asymptotic representations, valid subject</a:t>
            </a:r>
            <a:r>
              <a:rPr lang="en-US" altLang="zh-TW" sz="1840">
                <a:solidFill>
                  <a:srgbClr val="FF0000"/>
                </a:solidFill>
                <a:ea typeface="PMingLiU" charset="0"/>
              </a:rPr>
              <a:t> only to the constraint that again rate fluctuations are not high.</a:t>
            </a:r>
            <a:endParaRPr lang="en-US" altLang="zh-TW" sz="1840">
              <a:solidFill>
                <a:srgbClr val="FF0000"/>
              </a:solidFill>
              <a:ea typeface="PMingLiU" charset="0"/>
            </a:endParaRPr>
          </a:p>
        </p:txBody>
      </p:sp>
      <p:pic>
        <p:nvPicPr>
          <p:cNvPr id="6" name="Picture 5"/>
          <p:cNvPicPr>
            <a:picLocks noChangeAspect="1"/>
          </p:cNvPicPr>
          <p:nvPr/>
        </p:nvPicPr>
        <p:blipFill>
          <a:blip r:embed="rId1"/>
          <a:stretch>
            <a:fillRect/>
          </a:stretch>
        </p:blipFill>
        <p:spPr>
          <a:xfrm>
            <a:off x="4152900" y="1767840"/>
            <a:ext cx="3886200" cy="523875"/>
          </a:xfrm>
          <a:prstGeom prst="rect">
            <a:avLst/>
          </a:prstGeom>
        </p:spPr>
      </p:pic>
      <p:pic>
        <p:nvPicPr>
          <p:cNvPr id="10" name="Picture 9"/>
          <p:cNvPicPr>
            <a:picLocks noChangeAspect="1"/>
          </p:cNvPicPr>
          <p:nvPr/>
        </p:nvPicPr>
        <p:blipFill>
          <a:blip r:embed="rId2"/>
          <a:stretch>
            <a:fillRect/>
          </a:stretch>
        </p:blipFill>
        <p:spPr>
          <a:xfrm>
            <a:off x="3962400" y="2589530"/>
            <a:ext cx="4267200" cy="638175"/>
          </a:xfrm>
          <a:prstGeom prst="rect">
            <a:avLst/>
          </a:prstGeom>
        </p:spPr>
      </p:pic>
      <p:pic>
        <p:nvPicPr>
          <p:cNvPr id="11" name="Picture 10"/>
          <p:cNvPicPr>
            <a:picLocks noChangeAspect="1"/>
          </p:cNvPicPr>
          <p:nvPr/>
        </p:nvPicPr>
        <p:blipFill>
          <a:blip r:embed="rId3"/>
          <a:stretch>
            <a:fillRect/>
          </a:stretch>
        </p:blipFill>
        <p:spPr>
          <a:xfrm>
            <a:off x="6445885" y="3271520"/>
            <a:ext cx="428625" cy="314325"/>
          </a:xfrm>
          <a:prstGeom prst="rect">
            <a:avLst/>
          </a:prstGeom>
        </p:spPr>
      </p:pic>
      <p:pic>
        <p:nvPicPr>
          <p:cNvPr id="12" name="Picture 11"/>
          <p:cNvPicPr>
            <a:picLocks noChangeAspect="1"/>
          </p:cNvPicPr>
          <p:nvPr/>
        </p:nvPicPr>
        <p:blipFill>
          <a:blip r:embed="rId4"/>
          <a:stretch>
            <a:fillRect/>
          </a:stretch>
        </p:blipFill>
        <p:spPr>
          <a:xfrm>
            <a:off x="7176770" y="3286125"/>
            <a:ext cx="542925" cy="200025"/>
          </a:xfrm>
          <a:prstGeom prst="rect">
            <a:avLst/>
          </a:prstGeom>
        </p:spPr>
      </p:pic>
      <p:pic>
        <p:nvPicPr>
          <p:cNvPr id="13" name="Picture 12"/>
          <p:cNvPicPr>
            <a:picLocks noChangeAspect="1"/>
          </p:cNvPicPr>
          <p:nvPr/>
        </p:nvPicPr>
        <p:blipFill>
          <a:blip r:embed="rId5"/>
          <a:stretch>
            <a:fillRect/>
          </a:stretch>
        </p:blipFill>
        <p:spPr>
          <a:xfrm>
            <a:off x="8229600" y="3286125"/>
            <a:ext cx="419100" cy="285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TW">
                <a:ea typeface="PMingLiU" charset="0"/>
                <a:sym typeface="+mn-ea"/>
              </a:rPr>
              <a:t>Functional Forms for the Short Rate</a:t>
            </a:r>
            <a:endParaRPr lang="en-US"/>
          </a:p>
        </p:txBody>
      </p:sp>
      <p:sp>
        <p:nvSpPr>
          <p:cNvPr id="3" name="Text Placeholder 2"/>
          <p:cNvSpPr>
            <a:spLocks noGrp="1"/>
          </p:cNvSpPr>
          <p:nvPr>
            <p:ph type="body" idx="1"/>
          </p:nvPr>
        </p:nvSpPr>
        <p:spPr/>
        <p:txBody>
          <a:bodyPr/>
          <a:p>
            <a:r>
              <a:rPr lang="zh-TW" altLang="en-US" sz="1840">
                <a:ea typeface="PMingLiU" charset="0"/>
              </a:rPr>
              <a:t>Turfus and Romero-Bermúdez</a:t>
            </a:r>
            <a:r>
              <a:rPr lang="en-US" altLang="zh-TW" sz="1840">
                <a:ea typeface="PMingLiU" charset="0"/>
              </a:rPr>
              <a:t> </a:t>
            </a:r>
            <a:r>
              <a:rPr lang="zh-TW" altLang="en-US" sz="1840">
                <a:ea typeface="PMingLiU" charset="0"/>
              </a:rPr>
              <a:t>[2021]</a:t>
            </a:r>
            <a:endParaRPr lang="zh-TW" altLang="en-US" sz="1840">
              <a:ea typeface="PMingLiU" charset="0"/>
            </a:endParaRPr>
          </a:p>
          <a:p>
            <a:endParaRPr lang="zh-TW" altLang="en-US" sz="1840">
              <a:ea typeface="PMingLiU" charset="0"/>
            </a:endParaRPr>
          </a:p>
          <a:p>
            <a:endParaRPr lang="zh-TW" altLang="en-US" sz="1840">
              <a:ea typeface="PMingLiU" charset="0"/>
            </a:endParaRPr>
          </a:p>
          <a:p>
            <a:endParaRPr lang="zh-TW" altLang="en-US" sz="1840">
              <a:ea typeface="PMingLiU" charset="0"/>
            </a:endParaRPr>
          </a:p>
          <a:p>
            <a:endParaRPr lang="zh-TW" altLang="en-US" sz="1840">
              <a:ea typeface="PMingLiU" charset="0"/>
            </a:endParaRPr>
          </a:p>
          <a:p>
            <a:endParaRPr lang="zh-TW" altLang="en-US" sz="1840">
              <a:ea typeface="PMingLiU" charset="0"/>
            </a:endParaRPr>
          </a:p>
          <a:p>
            <a:endParaRPr lang="zh-TW" altLang="en-US" sz="1840">
              <a:ea typeface="PMingLiU" charset="0"/>
            </a:endParaRPr>
          </a:p>
          <a:p>
            <a:r>
              <a:rPr lang="en-US" altLang="zh-TW" sz="1840">
                <a:ea typeface="PMingLiU" charset="0"/>
              </a:rPr>
              <a:t>                      </a:t>
            </a:r>
            <a:r>
              <a:rPr lang="zh-TW" altLang="en-US" sz="1840">
                <a:ea typeface="PMingLiU" charset="0"/>
              </a:rPr>
              <a:t>equal but with opposite signs.</a:t>
            </a:r>
            <a:endParaRPr lang="zh-TW" altLang="en-US" sz="1840">
              <a:ea typeface="PMingLiU" charset="0"/>
            </a:endParaRPr>
          </a:p>
          <a:p>
            <a:endParaRPr lang="zh-TW" altLang="en-US" sz="1840">
              <a:ea typeface="PMingLiU" charset="0"/>
            </a:endParaRPr>
          </a:p>
          <a:p>
            <a:r>
              <a:rPr lang="zh-TW" altLang="en-US" sz="1840">
                <a:ea typeface="PMingLiU" charset="0"/>
              </a:rPr>
              <a:t>This would </a:t>
            </a:r>
            <a:r>
              <a:rPr lang="zh-TW" altLang="en-US" sz="1840">
                <a:solidFill>
                  <a:srgbClr val="FF0000"/>
                </a:solidFill>
                <a:ea typeface="PMingLiU" charset="0"/>
              </a:rPr>
              <a:t>give rise</a:t>
            </a:r>
            <a:r>
              <a:rPr lang="en-US" altLang="zh-TW" sz="1840">
                <a:solidFill>
                  <a:srgbClr val="FF0000"/>
                </a:solidFill>
                <a:ea typeface="PMingLiU" charset="0"/>
              </a:rPr>
              <a:t> </a:t>
            </a:r>
            <a:r>
              <a:rPr lang="zh-TW" altLang="en-US" sz="1840">
                <a:solidFill>
                  <a:srgbClr val="FF0000"/>
                </a:solidFill>
                <a:ea typeface="PMingLiU" charset="0"/>
              </a:rPr>
              <a:t>to an additional degree of freedom</a:t>
            </a:r>
            <a:r>
              <a:rPr lang="zh-TW" altLang="en-US" sz="1840">
                <a:ea typeface="PMingLiU" charset="0"/>
              </a:rPr>
              <a:t>, facilitating different limiting smile levels for low and high rates, with almost no</a:t>
            </a:r>
            <a:r>
              <a:rPr lang="en-US" altLang="zh-TW" sz="1840">
                <a:ea typeface="PMingLiU" charset="0"/>
              </a:rPr>
              <a:t> </a:t>
            </a:r>
            <a:r>
              <a:rPr lang="zh-TW" altLang="en-US" sz="1840">
                <a:ea typeface="PMingLiU" charset="0"/>
              </a:rPr>
              <a:t>concomitant increase in model complexity </a:t>
            </a:r>
            <a:endParaRPr lang="zh-TW" altLang="en-US" sz="1840">
              <a:ea typeface="PMingLiU" charset="0"/>
            </a:endParaRPr>
          </a:p>
        </p:txBody>
      </p:sp>
      <p:pic>
        <p:nvPicPr>
          <p:cNvPr id="4" name="Picture 3"/>
          <p:cNvPicPr>
            <a:picLocks noChangeAspect="1"/>
          </p:cNvPicPr>
          <p:nvPr/>
        </p:nvPicPr>
        <p:blipFill>
          <a:blip r:embed="rId1"/>
          <a:stretch>
            <a:fillRect/>
          </a:stretch>
        </p:blipFill>
        <p:spPr>
          <a:xfrm>
            <a:off x="4181475" y="1760855"/>
            <a:ext cx="3829050" cy="923925"/>
          </a:xfrm>
          <a:prstGeom prst="rect">
            <a:avLst/>
          </a:prstGeom>
        </p:spPr>
      </p:pic>
      <p:pic>
        <p:nvPicPr>
          <p:cNvPr id="6" name="Picture 5"/>
          <p:cNvPicPr>
            <a:picLocks noChangeAspect="1"/>
          </p:cNvPicPr>
          <p:nvPr/>
        </p:nvPicPr>
        <p:blipFill>
          <a:blip r:embed="rId2"/>
          <a:stretch>
            <a:fillRect/>
          </a:stretch>
        </p:blipFill>
        <p:spPr>
          <a:xfrm>
            <a:off x="4181475" y="2608580"/>
            <a:ext cx="1704975" cy="495300"/>
          </a:xfrm>
          <a:prstGeom prst="rect">
            <a:avLst/>
          </a:prstGeom>
        </p:spPr>
      </p:pic>
      <p:pic>
        <p:nvPicPr>
          <p:cNvPr id="7" name="Picture 6"/>
          <p:cNvPicPr>
            <a:picLocks noChangeAspect="1"/>
          </p:cNvPicPr>
          <p:nvPr/>
        </p:nvPicPr>
        <p:blipFill>
          <a:blip r:embed="rId3"/>
          <a:srcRect l="-961" t="-8889" r="961" b="8889"/>
          <a:stretch>
            <a:fillRect/>
          </a:stretch>
        </p:blipFill>
        <p:spPr>
          <a:xfrm>
            <a:off x="4181475" y="3200400"/>
            <a:ext cx="2114550" cy="457200"/>
          </a:xfrm>
          <a:prstGeom prst="rect">
            <a:avLst/>
          </a:prstGeom>
        </p:spPr>
      </p:pic>
      <p:pic>
        <p:nvPicPr>
          <p:cNvPr id="9" name="Picture 8"/>
          <p:cNvPicPr>
            <a:picLocks noChangeAspect="1"/>
          </p:cNvPicPr>
          <p:nvPr/>
        </p:nvPicPr>
        <p:blipFill>
          <a:blip r:embed="rId4"/>
          <a:stretch>
            <a:fillRect/>
          </a:stretch>
        </p:blipFill>
        <p:spPr>
          <a:xfrm>
            <a:off x="1731010" y="3971290"/>
            <a:ext cx="1514475" cy="304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TW">
                <a:ea typeface="PMingLiU" charset="0"/>
                <a:sym typeface="+mn-ea"/>
              </a:rPr>
              <a:t>Stochastic Discounting Operators</a:t>
            </a:r>
            <a:endParaRPr lang="zh-TW" altLang="en-US">
              <a:ea typeface="PMingLiU" charset="0"/>
              <a:sym typeface="+mn-ea"/>
            </a:endParaRPr>
          </a:p>
        </p:txBody>
      </p:sp>
      <p:sp>
        <p:nvSpPr>
          <p:cNvPr id="3" name="Text Placeholder 2"/>
          <p:cNvSpPr>
            <a:spLocks noGrp="1"/>
          </p:cNvSpPr>
          <p:nvPr>
            <p:ph type="body" idx="1"/>
          </p:nvPr>
        </p:nvSpPr>
        <p:spPr>
          <a:xfrm>
            <a:off x="1219200" y="1447800"/>
            <a:ext cx="10363200" cy="5349240"/>
          </a:xfrm>
        </p:spPr>
        <p:txBody>
          <a:bodyPr>
            <a:normAutofit lnSpcReduction="10000"/>
          </a:bodyPr>
          <a:p>
            <a:r>
              <a:rPr lang="en-US" altLang="zh-TW" sz="1840">
                <a:ea typeface="PMingLiU" charset="0"/>
              </a:rPr>
              <a:t>We therefore look now at the way in which solutions for the canonical short rate model specified by (3.3) and (4.6) can be obtained systematically</a:t>
            </a:r>
            <a:endParaRPr lang="en-US" altLang="zh-TW" sz="1840">
              <a:ea typeface="PMingLiU" charset="0"/>
            </a:endParaRPr>
          </a:p>
          <a:p>
            <a:r>
              <a:rPr lang="en-US" altLang="zh-TW" sz="1840">
                <a:ea typeface="PMingLiU" charset="0"/>
              </a:rPr>
              <a:t>To this end we introduce the idea of stochastic discounting operators and use them to obtain pricing formulae for one model as perturbations of those for another.</a:t>
            </a:r>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r>
              <a:rPr lang="en-US" altLang="zh-TW" sz="1840">
                <a:ea typeface="PMingLiU" charset="0"/>
              </a:rPr>
              <a:t>backward Kolmogorov equation</a:t>
            </a:r>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r>
              <a:rPr lang="en-US" altLang="zh-TW" sz="1840">
                <a:ea typeface="PMingLiU" charset="0"/>
              </a:rPr>
              <a:t>In seeking approximate analytic solutions, the trick is, in the first instance, to follow Hagan et al. [2015] in writing</a:t>
            </a:r>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a:p>
            <a:endParaRPr lang="en-US" altLang="zh-TW" sz="1840">
              <a:ea typeface="PMingLiU" charset="0"/>
            </a:endParaRPr>
          </a:p>
        </p:txBody>
      </p:sp>
      <p:pic>
        <p:nvPicPr>
          <p:cNvPr id="5" name="Picture 4"/>
          <p:cNvPicPr>
            <a:picLocks noChangeAspect="1"/>
          </p:cNvPicPr>
          <p:nvPr/>
        </p:nvPicPr>
        <p:blipFill>
          <a:blip r:embed="rId1"/>
          <a:srcRect t="-1270" r="34765"/>
          <a:stretch>
            <a:fillRect/>
          </a:stretch>
        </p:blipFill>
        <p:spPr>
          <a:xfrm>
            <a:off x="4303395" y="2814955"/>
            <a:ext cx="4629150" cy="405130"/>
          </a:xfrm>
          <a:prstGeom prst="rect">
            <a:avLst/>
          </a:prstGeom>
        </p:spPr>
      </p:pic>
      <p:pic>
        <p:nvPicPr>
          <p:cNvPr id="7" name="Picture 6"/>
          <p:cNvPicPr>
            <a:picLocks noChangeAspect="1"/>
          </p:cNvPicPr>
          <p:nvPr/>
        </p:nvPicPr>
        <p:blipFill>
          <a:blip r:embed="rId1"/>
          <a:srcRect l="91105" t="3810"/>
          <a:stretch>
            <a:fillRect/>
          </a:stretch>
        </p:blipFill>
        <p:spPr>
          <a:xfrm>
            <a:off x="7204710" y="2835275"/>
            <a:ext cx="631190" cy="384810"/>
          </a:xfrm>
          <a:prstGeom prst="rect">
            <a:avLst/>
          </a:prstGeom>
        </p:spPr>
      </p:pic>
      <p:pic>
        <p:nvPicPr>
          <p:cNvPr id="8" name="Picture 7"/>
          <p:cNvPicPr>
            <a:picLocks noChangeAspect="1"/>
          </p:cNvPicPr>
          <p:nvPr/>
        </p:nvPicPr>
        <p:blipFill>
          <a:blip r:embed="rId2"/>
          <a:stretch>
            <a:fillRect/>
          </a:stretch>
        </p:blipFill>
        <p:spPr>
          <a:xfrm>
            <a:off x="4303395" y="3101975"/>
            <a:ext cx="2714625" cy="428625"/>
          </a:xfrm>
          <a:prstGeom prst="rect">
            <a:avLst/>
          </a:prstGeom>
        </p:spPr>
      </p:pic>
      <p:pic>
        <p:nvPicPr>
          <p:cNvPr id="9" name="Picture 8"/>
          <p:cNvPicPr>
            <a:picLocks noChangeAspect="1"/>
          </p:cNvPicPr>
          <p:nvPr/>
        </p:nvPicPr>
        <p:blipFill>
          <a:blip r:embed="rId3"/>
          <a:stretch>
            <a:fillRect/>
          </a:stretch>
        </p:blipFill>
        <p:spPr>
          <a:xfrm>
            <a:off x="7232015" y="3101975"/>
            <a:ext cx="714375" cy="438150"/>
          </a:xfrm>
          <a:prstGeom prst="rect">
            <a:avLst/>
          </a:prstGeom>
        </p:spPr>
      </p:pic>
      <p:pic>
        <p:nvPicPr>
          <p:cNvPr id="14" name="Picture 13"/>
          <p:cNvPicPr>
            <a:picLocks noChangeAspect="1"/>
          </p:cNvPicPr>
          <p:nvPr/>
        </p:nvPicPr>
        <p:blipFill>
          <a:blip r:embed="rId4"/>
          <a:stretch>
            <a:fillRect/>
          </a:stretch>
        </p:blipFill>
        <p:spPr>
          <a:xfrm>
            <a:off x="5029200" y="4212590"/>
            <a:ext cx="2457450" cy="742950"/>
          </a:xfrm>
          <a:prstGeom prst="rect">
            <a:avLst/>
          </a:prstGeom>
        </p:spPr>
      </p:pic>
      <p:pic>
        <p:nvPicPr>
          <p:cNvPr id="15" name="Picture 14"/>
          <p:cNvPicPr>
            <a:picLocks noChangeAspect="1"/>
          </p:cNvPicPr>
          <p:nvPr/>
        </p:nvPicPr>
        <p:blipFill>
          <a:blip r:embed="rId5"/>
          <a:stretch>
            <a:fillRect/>
          </a:stretch>
        </p:blipFill>
        <p:spPr>
          <a:xfrm>
            <a:off x="4238625" y="4893945"/>
            <a:ext cx="4038600" cy="647700"/>
          </a:xfrm>
          <a:prstGeom prst="rect">
            <a:avLst/>
          </a:prstGeom>
        </p:spPr>
      </p:pic>
      <p:pic>
        <p:nvPicPr>
          <p:cNvPr id="16" name="Picture 15"/>
          <p:cNvPicPr>
            <a:picLocks noChangeAspect="1"/>
          </p:cNvPicPr>
          <p:nvPr/>
        </p:nvPicPr>
        <p:blipFill>
          <a:blip r:embed="rId6"/>
          <a:stretch>
            <a:fillRect/>
          </a:stretch>
        </p:blipFill>
        <p:spPr>
          <a:xfrm>
            <a:off x="5328285" y="6142990"/>
            <a:ext cx="1876425" cy="561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r>
              <a:rPr lang="en-US" sz="1600"/>
              <a:t>          gives rise to a well-known</a:t>
            </a:r>
            <a:r>
              <a:rPr lang="en-US" sz="1600">
                <a:solidFill>
                  <a:srgbClr val="FF0000"/>
                </a:solidFill>
              </a:rPr>
              <a:t> integral kernel</a:t>
            </a:r>
            <a:r>
              <a:rPr lang="en-US" sz="1600"/>
              <a:t> with a convenient analytic representation</a:t>
            </a:r>
            <a:endParaRPr lang="en-US" sz="1600"/>
          </a:p>
          <a:p>
            <a:r>
              <a:rPr lang="en-US" sz="1600"/>
              <a:t>          is small in the sense that its </a:t>
            </a:r>
            <a:r>
              <a:rPr lang="en-US" sz="1600">
                <a:solidFill>
                  <a:srgbClr val="FF0000"/>
                </a:solidFill>
              </a:rPr>
              <a:t>evolution operator</a:t>
            </a:r>
            <a:r>
              <a:rPr lang="en-US" sz="1600"/>
              <a:t> (as defined below) can be expressed as a rapidly convergent series</a:t>
            </a:r>
            <a:endParaRPr lang="en-US" sz="1600"/>
          </a:p>
          <a:p>
            <a:r>
              <a:rPr lang="zh-TW" altLang="en-US" sz="1600">
                <a:ea typeface="PMingLiU" charset="0"/>
              </a:rPr>
              <a:t> The integral kernel or Green’s function</a:t>
            </a:r>
            <a:r>
              <a:rPr lang="en-US" altLang="zh-TW" sz="1600">
                <a:ea typeface="PMingLiU" charset="0"/>
              </a:rPr>
              <a:t> has the property that</a:t>
            </a:r>
            <a:endParaRPr lang="en-US" altLang="zh-TW" sz="1600">
              <a:ea typeface="PMingLiU" charset="0"/>
            </a:endParaRPr>
          </a:p>
        </p:txBody>
      </p:sp>
      <p:sp>
        <p:nvSpPr>
          <p:cNvPr id="5" name="Title 4"/>
          <p:cNvSpPr>
            <a:spLocks noGrp="1"/>
          </p:cNvSpPr>
          <p:nvPr>
            <p:ph type="title"/>
          </p:nvPr>
        </p:nvSpPr>
        <p:spPr/>
        <p:txBody>
          <a:bodyPr>
            <a:normAutofit/>
          </a:bodyPr>
          <a:p>
            <a:r>
              <a:rPr lang="en-US" altLang="zh-TW">
                <a:ea typeface="PMingLiU" charset="0"/>
                <a:sym typeface="+mn-ea"/>
              </a:rPr>
              <a:t>Stochastic Discounting Operators</a:t>
            </a:r>
            <a:endParaRPr lang="zh-TW" altLang="en-US">
              <a:ea typeface="PMingLiU" charset="0"/>
              <a:sym typeface="+mn-ea"/>
            </a:endParaRPr>
          </a:p>
        </p:txBody>
      </p:sp>
      <p:pic>
        <p:nvPicPr>
          <p:cNvPr id="6" name="Picture 5"/>
          <p:cNvPicPr>
            <a:picLocks noChangeAspect="1"/>
          </p:cNvPicPr>
          <p:nvPr/>
        </p:nvPicPr>
        <p:blipFill>
          <a:blip r:embed="rId1"/>
          <a:stretch>
            <a:fillRect/>
          </a:stretch>
        </p:blipFill>
        <p:spPr>
          <a:xfrm>
            <a:off x="1746250" y="1447800"/>
            <a:ext cx="523875" cy="361950"/>
          </a:xfrm>
          <a:prstGeom prst="rect">
            <a:avLst/>
          </a:prstGeom>
        </p:spPr>
      </p:pic>
      <p:pic>
        <p:nvPicPr>
          <p:cNvPr id="7" name="Picture 6"/>
          <p:cNvPicPr>
            <a:picLocks noChangeAspect="1"/>
          </p:cNvPicPr>
          <p:nvPr/>
        </p:nvPicPr>
        <p:blipFill>
          <a:blip r:embed="rId2"/>
          <a:stretch>
            <a:fillRect/>
          </a:stretch>
        </p:blipFill>
        <p:spPr>
          <a:xfrm>
            <a:off x="1803400" y="1769110"/>
            <a:ext cx="466725" cy="342900"/>
          </a:xfrm>
          <a:prstGeom prst="rect">
            <a:avLst/>
          </a:prstGeom>
        </p:spPr>
      </p:pic>
      <p:pic>
        <p:nvPicPr>
          <p:cNvPr id="8" name="Picture 7"/>
          <p:cNvPicPr>
            <a:picLocks noChangeAspect="1"/>
          </p:cNvPicPr>
          <p:nvPr/>
        </p:nvPicPr>
        <p:blipFill>
          <a:blip r:embed="rId3"/>
          <a:stretch>
            <a:fillRect/>
          </a:stretch>
        </p:blipFill>
        <p:spPr>
          <a:xfrm>
            <a:off x="4622165" y="2740025"/>
            <a:ext cx="3171825" cy="723900"/>
          </a:xfrm>
          <a:prstGeom prst="rect">
            <a:avLst/>
          </a:prstGeom>
        </p:spPr>
      </p:pic>
      <p:pic>
        <p:nvPicPr>
          <p:cNvPr id="2" name="Picture 1"/>
          <p:cNvPicPr>
            <a:picLocks noChangeAspect="1"/>
          </p:cNvPicPr>
          <p:nvPr/>
        </p:nvPicPr>
        <p:blipFill>
          <a:blip r:embed="rId4"/>
          <a:stretch>
            <a:fillRect/>
          </a:stretch>
        </p:blipFill>
        <p:spPr>
          <a:xfrm>
            <a:off x="4622165" y="3502025"/>
            <a:ext cx="3365500" cy="462915"/>
          </a:xfrm>
          <a:prstGeom prst="rect">
            <a:avLst/>
          </a:prstGeom>
        </p:spPr>
      </p:pic>
      <p:pic>
        <p:nvPicPr>
          <p:cNvPr id="4" name="Picture 3"/>
          <p:cNvPicPr>
            <a:picLocks noChangeAspect="1"/>
          </p:cNvPicPr>
          <p:nvPr/>
        </p:nvPicPr>
        <p:blipFill>
          <a:blip r:embed="rId5"/>
          <a:stretch>
            <a:fillRect/>
          </a:stretch>
        </p:blipFill>
        <p:spPr>
          <a:xfrm>
            <a:off x="4548505" y="4003040"/>
            <a:ext cx="3867150" cy="721995"/>
          </a:xfrm>
          <a:prstGeom prst="rect">
            <a:avLst/>
          </a:prstGeom>
        </p:spPr>
      </p:pic>
      <p:pic>
        <p:nvPicPr>
          <p:cNvPr id="9" name="Picture 8"/>
          <p:cNvPicPr>
            <a:picLocks noChangeAspect="1"/>
          </p:cNvPicPr>
          <p:nvPr/>
        </p:nvPicPr>
        <p:blipFill>
          <a:blip r:embed="rId6"/>
          <a:stretch>
            <a:fillRect/>
          </a:stretch>
        </p:blipFill>
        <p:spPr>
          <a:xfrm>
            <a:off x="4481830" y="4763135"/>
            <a:ext cx="2781300" cy="5543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r>
              <a:rPr lang="en-US" sz="1600"/>
              <a:t>          gives rise to a well-known </a:t>
            </a:r>
            <a:r>
              <a:rPr lang="en-US" sz="1600">
                <a:solidFill>
                  <a:srgbClr val="FF0000"/>
                </a:solidFill>
              </a:rPr>
              <a:t>integral kernel</a:t>
            </a:r>
            <a:r>
              <a:rPr lang="en-US" sz="1600"/>
              <a:t> with a convenient analytic representation</a:t>
            </a:r>
            <a:endParaRPr lang="en-US" sz="1600"/>
          </a:p>
          <a:p>
            <a:r>
              <a:rPr lang="en-US" sz="1600"/>
              <a:t>          is small in the sense that its </a:t>
            </a:r>
            <a:r>
              <a:rPr lang="en-US" sz="1600">
                <a:solidFill>
                  <a:srgbClr val="FF0000"/>
                </a:solidFill>
              </a:rPr>
              <a:t>evolution operator</a:t>
            </a:r>
            <a:r>
              <a:rPr lang="en-US" sz="1600"/>
              <a:t> (as defined below) can be expressed as a rapidly convergent series</a:t>
            </a:r>
            <a:endParaRPr lang="en-US" sz="1600"/>
          </a:p>
          <a:p>
            <a:r>
              <a:rPr lang="zh-TW" altLang="en-US" sz="1600">
                <a:ea typeface="PMingLiU" charset="0"/>
              </a:rPr>
              <a:t> </a:t>
            </a:r>
            <a:r>
              <a:rPr lang="en-US" altLang="zh-TW" sz="1600">
                <a:ea typeface="PMingLiU" charset="0"/>
              </a:rPr>
              <a:t>Notation</a:t>
            </a:r>
            <a:endParaRPr lang="en-US" altLang="zh-TW" sz="1600">
              <a:ea typeface="PMingLiU" charset="0"/>
            </a:endParaRPr>
          </a:p>
        </p:txBody>
      </p:sp>
      <p:sp>
        <p:nvSpPr>
          <p:cNvPr id="5" name="Title 4"/>
          <p:cNvSpPr>
            <a:spLocks noGrp="1"/>
          </p:cNvSpPr>
          <p:nvPr>
            <p:ph type="title"/>
          </p:nvPr>
        </p:nvSpPr>
        <p:spPr/>
        <p:txBody>
          <a:bodyPr>
            <a:normAutofit/>
          </a:bodyPr>
          <a:p>
            <a:r>
              <a:rPr lang="en-US" altLang="zh-TW">
                <a:ea typeface="PMingLiU" charset="0"/>
                <a:sym typeface="+mn-ea"/>
              </a:rPr>
              <a:t>Stochastic Discounting Operators</a:t>
            </a:r>
            <a:endParaRPr lang="zh-TW" altLang="en-US">
              <a:ea typeface="PMingLiU" charset="0"/>
              <a:sym typeface="+mn-ea"/>
            </a:endParaRPr>
          </a:p>
        </p:txBody>
      </p:sp>
      <p:pic>
        <p:nvPicPr>
          <p:cNvPr id="6" name="Picture 5"/>
          <p:cNvPicPr>
            <a:picLocks noChangeAspect="1"/>
          </p:cNvPicPr>
          <p:nvPr/>
        </p:nvPicPr>
        <p:blipFill>
          <a:blip r:embed="rId1"/>
          <a:stretch>
            <a:fillRect/>
          </a:stretch>
        </p:blipFill>
        <p:spPr>
          <a:xfrm>
            <a:off x="1746250" y="1447800"/>
            <a:ext cx="523875" cy="361950"/>
          </a:xfrm>
          <a:prstGeom prst="rect">
            <a:avLst/>
          </a:prstGeom>
        </p:spPr>
      </p:pic>
      <p:pic>
        <p:nvPicPr>
          <p:cNvPr id="7" name="Picture 6"/>
          <p:cNvPicPr>
            <a:picLocks noChangeAspect="1"/>
          </p:cNvPicPr>
          <p:nvPr/>
        </p:nvPicPr>
        <p:blipFill>
          <a:blip r:embed="rId2"/>
          <a:stretch>
            <a:fillRect/>
          </a:stretch>
        </p:blipFill>
        <p:spPr>
          <a:xfrm>
            <a:off x="1803400" y="1769110"/>
            <a:ext cx="466725" cy="342900"/>
          </a:xfrm>
          <a:prstGeom prst="rect">
            <a:avLst/>
          </a:prstGeom>
        </p:spPr>
      </p:pic>
      <p:pic>
        <p:nvPicPr>
          <p:cNvPr id="9" name="Picture 8"/>
          <p:cNvPicPr>
            <a:picLocks noChangeAspect="1"/>
          </p:cNvPicPr>
          <p:nvPr/>
        </p:nvPicPr>
        <p:blipFill>
          <a:blip r:embed="rId3"/>
          <a:stretch>
            <a:fillRect/>
          </a:stretch>
        </p:blipFill>
        <p:spPr>
          <a:xfrm>
            <a:off x="2936875" y="2681605"/>
            <a:ext cx="7829550" cy="38931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297940" y="24034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rgbClr val="0070C0"/>
              </a:buClr>
              <a:buSzPts val="4000"/>
              <a:buFont typeface="Calibri"/>
              <a:buNone/>
            </a:pPr>
            <a:r>
              <a:rPr lang="en-US" b="1" dirty="0"/>
              <a:t>Abstract</a:t>
            </a:r>
            <a:endParaRPr lang="en-US" b="1" dirty="0"/>
          </a:p>
        </p:txBody>
      </p:sp>
      <p:sp>
        <p:nvSpPr>
          <p:cNvPr id="4" name="Text Placeholder 1"/>
          <p:cNvSpPr/>
          <p:nvPr/>
        </p:nvSpPr>
        <p:spPr>
          <a:xfrm>
            <a:off x="1016000" y="1454150"/>
            <a:ext cx="10363200" cy="4572000"/>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lnSpc>
                <a:spcPct val="100000"/>
              </a:lnSpc>
              <a:spcBef>
                <a:spcPts val="370"/>
              </a:spcBef>
              <a:spcAft>
                <a:spcPts val="0"/>
              </a:spcAft>
              <a:buClr>
                <a:srgbClr val="E6AFA9"/>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370"/>
              </a:spcBef>
              <a:spcAft>
                <a:spcPts val="0"/>
              </a:spcAft>
              <a:buClr>
                <a:schemeClr val="accent3"/>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pPr marL="800100" lvl="1" indent="-342900" algn="l" rtl="0">
              <a:lnSpc>
                <a:spcPct val="150000"/>
              </a:lnSpc>
              <a:spcBef>
                <a:spcPts val="580"/>
              </a:spcBef>
              <a:spcAft>
                <a:spcPts val="0"/>
              </a:spcAft>
              <a:buSzPts val="2040"/>
            </a:pPr>
            <a:r>
              <a:rPr lang="en-US" altLang="zh-TW" sz="2600" dirty="0">
                <a:ea typeface="PMingLiU" charset="0"/>
                <a:sym typeface="+mn-ea"/>
              </a:rPr>
              <a:t>C</a:t>
            </a:r>
            <a:r>
              <a:rPr lang="zh-TW" altLang="en-US" sz="2600" dirty="0">
                <a:ea typeface="PMingLiU" charset="0"/>
                <a:sym typeface="+mn-ea"/>
              </a:rPr>
              <a:t>hoosing the best short rate model combining </a:t>
            </a:r>
            <a:r>
              <a:rPr lang="zh-TW" altLang="en-US" sz="2600" dirty="0">
                <a:solidFill>
                  <a:srgbClr val="FF0000"/>
                </a:solidFill>
                <a:ea typeface="PMingLiU" charset="0"/>
                <a:sym typeface="+mn-ea"/>
              </a:rPr>
              <a:t>analytic tractability</a:t>
            </a:r>
            <a:r>
              <a:rPr lang="zh-TW" altLang="en-US" sz="2600" dirty="0">
                <a:ea typeface="PMingLiU" charset="0"/>
                <a:sym typeface="+mn-ea"/>
              </a:rPr>
              <a:t> with accurate</a:t>
            </a:r>
            <a:r>
              <a:rPr lang="en-US" altLang="zh-TW" sz="2600" dirty="0">
                <a:ea typeface="PMingLiU" charset="0"/>
                <a:sym typeface="+mn-ea"/>
              </a:rPr>
              <a:t> </a:t>
            </a:r>
            <a:r>
              <a:rPr lang="zh-TW" altLang="en-US" sz="2600" dirty="0">
                <a:ea typeface="PMingLiU" charset="0"/>
                <a:sym typeface="+mn-ea"/>
              </a:rPr>
              <a:t>representation of the term structure of </a:t>
            </a:r>
            <a:r>
              <a:rPr lang="zh-TW" altLang="en-US" sz="2600" dirty="0">
                <a:solidFill>
                  <a:srgbClr val="FF0000"/>
                </a:solidFill>
                <a:ea typeface="PMingLiU" charset="0"/>
                <a:sym typeface="+mn-ea"/>
              </a:rPr>
              <a:t>interest rate volatility</a:t>
            </a:r>
            <a:endParaRPr lang="zh-TW" altLang="en-US" sz="2600" dirty="0">
              <a:solidFill>
                <a:srgbClr val="FF0000"/>
              </a:solidFill>
              <a:ea typeface="PMingLiU" charset="0"/>
            </a:endParaRPr>
          </a:p>
          <a:p>
            <a:pPr marL="800100" lvl="1" indent="-342900" algn="l" rtl="0">
              <a:lnSpc>
                <a:spcPct val="150000"/>
              </a:lnSpc>
              <a:spcBef>
                <a:spcPts val="580"/>
              </a:spcBef>
              <a:spcAft>
                <a:spcPts val="0"/>
              </a:spcAft>
              <a:buSzPts val="2040"/>
            </a:pPr>
            <a:r>
              <a:rPr lang="zh-TW" altLang="en-US" sz="2600" dirty="0">
                <a:solidFill>
                  <a:schemeClr val="tx1"/>
                </a:solidFill>
                <a:ea typeface="PMingLiU" charset="0"/>
                <a:sym typeface="+mn-ea"/>
              </a:rPr>
              <a:t>suggest </a:t>
            </a:r>
            <a:r>
              <a:rPr lang="zh-TW" altLang="en-US" sz="2600" dirty="0">
                <a:solidFill>
                  <a:srgbClr val="FF3300"/>
                </a:solidFill>
                <a:ea typeface="PMingLiU" charset="0"/>
                <a:sym typeface="+mn-ea"/>
              </a:rPr>
              <a:t>a new</a:t>
            </a:r>
            <a:r>
              <a:rPr lang="en-US" altLang="zh-TW" sz="2600" dirty="0">
                <a:solidFill>
                  <a:srgbClr val="FF3300"/>
                </a:solidFill>
                <a:ea typeface="PMingLiU" charset="0"/>
                <a:sym typeface="+mn-ea"/>
              </a:rPr>
              <a:t> </a:t>
            </a:r>
            <a:r>
              <a:rPr lang="zh-TW" altLang="en-US" sz="2600" dirty="0">
                <a:solidFill>
                  <a:srgbClr val="FF3300"/>
                </a:solidFill>
                <a:ea typeface="PMingLiU" charset="0"/>
                <a:sym typeface="+mn-ea"/>
              </a:rPr>
              <a:t>approach</a:t>
            </a:r>
            <a:r>
              <a:rPr lang="zh-TW" altLang="en-US" sz="2600" dirty="0">
                <a:solidFill>
                  <a:schemeClr val="tx1"/>
                </a:solidFill>
                <a:ea typeface="PMingLiU" charset="0"/>
                <a:sym typeface="+mn-ea"/>
              </a:rPr>
              <a:t> which provides approximate but highly accurate analytic bond and option pricing while allowing a trade-off</a:t>
            </a:r>
            <a:r>
              <a:rPr lang="en-US" altLang="zh-TW" sz="2600" dirty="0">
                <a:solidFill>
                  <a:schemeClr val="tx1"/>
                </a:solidFill>
                <a:ea typeface="PMingLiU" charset="0"/>
                <a:sym typeface="+mn-ea"/>
              </a:rPr>
              <a:t> </a:t>
            </a:r>
            <a:r>
              <a:rPr lang="zh-TW" altLang="en-US" sz="2600" dirty="0">
                <a:solidFill>
                  <a:schemeClr val="tx1"/>
                </a:solidFill>
                <a:ea typeface="PMingLiU" charset="0"/>
                <a:sym typeface="+mn-ea"/>
              </a:rPr>
              <a:t>between </a:t>
            </a:r>
            <a:r>
              <a:rPr lang="zh-TW" altLang="en-US" sz="2600" dirty="0">
                <a:solidFill>
                  <a:srgbClr val="FF3300"/>
                </a:solidFill>
                <a:ea typeface="PMingLiU" charset="0"/>
                <a:sym typeface="+mn-ea"/>
              </a:rPr>
              <a:t>complexity and goodness-of-fit</a:t>
            </a:r>
            <a:r>
              <a:rPr lang="zh-TW" altLang="en-US" sz="2600" dirty="0">
                <a:solidFill>
                  <a:schemeClr val="tx1"/>
                </a:solidFill>
                <a:ea typeface="PMingLiU" charset="0"/>
                <a:sym typeface="+mn-ea"/>
              </a:rPr>
              <a:t> to the market-observed term structure of smile and skew</a:t>
            </a:r>
            <a:endParaRPr lang="zh-TW" altLang="en-US" sz="2600" dirty="0">
              <a:solidFill>
                <a:schemeClr val="tx1"/>
              </a:solidFill>
              <a:ea typeface="PMingLiU" charset="0"/>
            </a:endParaRP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219200" y="1447800"/>
            <a:ext cx="10363200" cy="5318125"/>
          </a:xfrm>
        </p:spPr>
        <p:txBody>
          <a:bodyPr/>
          <a:p>
            <a:r>
              <a:rPr lang="en-US" altLang="zh-TW" sz="1600">
                <a:ea typeface="PMingLiU" charset="0"/>
              </a:rPr>
              <a:t>Hull-White</a:t>
            </a:r>
            <a:endParaRPr lang="en-US" altLang="zh-TW" sz="1600">
              <a:ea typeface="PMingLiU" charset="0"/>
            </a:endParaRPr>
          </a:p>
          <a:p>
            <a:pPr lvl="1"/>
            <a:r>
              <a:rPr lang="en-US" altLang="zh-TW" sz="1475">
                <a:ea typeface="PMingLiU" charset="0"/>
              </a:rPr>
              <a:t>For the Hull-White model we have</a:t>
            </a:r>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endParaRPr lang="en-US" altLang="zh-TW" sz="1475">
              <a:ea typeface="PMingLiU" charset="0"/>
            </a:endParaRPr>
          </a:p>
          <a:p>
            <a:pPr lvl="1"/>
            <a:r>
              <a:rPr lang="zh-TW" altLang="en-US" sz="1475">
                <a:ea typeface="PMingLiU" charset="0"/>
                <a:sym typeface="+mn-ea"/>
              </a:rPr>
              <a:t>In this case the time-ordered exponential can be calculated and applied</a:t>
            </a:r>
            <a:endParaRPr lang="zh-TW" altLang="en-US" sz="1475">
              <a:ea typeface="PMingLiU" charset="0"/>
              <a:sym typeface="+mn-ea"/>
            </a:endParaRPr>
          </a:p>
          <a:p>
            <a:pPr lvl="2"/>
            <a:r>
              <a:rPr lang="en-US" altLang="zh-TW" sz="1225">
                <a:ea typeface="PMingLiU" charset="0"/>
              </a:rPr>
              <a:t>	</a:t>
            </a:r>
            <a:endParaRPr lang="en-US" altLang="zh-TW" sz="1225">
              <a:ea typeface="PMingLiU" charset="0"/>
            </a:endParaRPr>
          </a:p>
        </p:txBody>
      </p:sp>
      <p:sp>
        <p:nvSpPr>
          <p:cNvPr id="5" name="Title 4"/>
          <p:cNvSpPr>
            <a:spLocks noGrp="1"/>
          </p:cNvSpPr>
          <p:nvPr>
            <p:ph type="title"/>
          </p:nvPr>
        </p:nvSpPr>
        <p:spPr/>
        <p:txBody>
          <a:bodyPr>
            <a:normAutofit/>
          </a:bodyPr>
          <a:p>
            <a:r>
              <a:rPr lang="en-US" altLang="zh-TW">
                <a:ea typeface="PMingLiU" charset="0"/>
                <a:sym typeface="+mn-ea"/>
              </a:rPr>
              <a:t>Stochastic Discounting Operators</a:t>
            </a:r>
            <a:endParaRPr lang="zh-TW" altLang="en-US">
              <a:ea typeface="PMingLiU" charset="0"/>
              <a:sym typeface="+mn-ea"/>
            </a:endParaRPr>
          </a:p>
        </p:txBody>
      </p:sp>
      <p:pic>
        <p:nvPicPr>
          <p:cNvPr id="4" name="Picture 3"/>
          <p:cNvPicPr>
            <a:picLocks noChangeAspect="1"/>
          </p:cNvPicPr>
          <p:nvPr/>
        </p:nvPicPr>
        <p:blipFill>
          <a:blip r:embed="rId1"/>
          <a:stretch>
            <a:fillRect/>
          </a:stretch>
        </p:blipFill>
        <p:spPr>
          <a:xfrm>
            <a:off x="5215890" y="1737360"/>
            <a:ext cx="2638425" cy="295275"/>
          </a:xfrm>
          <a:prstGeom prst="rect">
            <a:avLst/>
          </a:prstGeom>
        </p:spPr>
      </p:pic>
      <p:pic>
        <p:nvPicPr>
          <p:cNvPr id="8" name="Picture 7"/>
          <p:cNvPicPr>
            <a:picLocks noChangeAspect="1"/>
          </p:cNvPicPr>
          <p:nvPr/>
        </p:nvPicPr>
        <p:blipFill>
          <a:blip r:embed="rId2"/>
          <a:stretch>
            <a:fillRect/>
          </a:stretch>
        </p:blipFill>
        <p:spPr>
          <a:xfrm>
            <a:off x="3598545" y="2032635"/>
            <a:ext cx="4543425" cy="809625"/>
          </a:xfrm>
          <a:prstGeom prst="rect">
            <a:avLst/>
          </a:prstGeom>
        </p:spPr>
      </p:pic>
      <p:pic>
        <p:nvPicPr>
          <p:cNvPr id="10" name="Picture 9"/>
          <p:cNvPicPr>
            <a:picLocks noChangeAspect="1"/>
          </p:cNvPicPr>
          <p:nvPr/>
        </p:nvPicPr>
        <p:blipFill>
          <a:blip r:embed="rId3"/>
          <a:stretch>
            <a:fillRect/>
          </a:stretch>
        </p:blipFill>
        <p:spPr>
          <a:xfrm>
            <a:off x="3598545" y="2842260"/>
            <a:ext cx="3076575" cy="581025"/>
          </a:xfrm>
          <a:prstGeom prst="rect">
            <a:avLst/>
          </a:prstGeom>
        </p:spPr>
      </p:pic>
      <p:pic>
        <p:nvPicPr>
          <p:cNvPr id="11" name="Picture 10"/>
          <p:cNvPicPr>
            <a:picLocks noChangeAspect="1"/>
          </p:cNvPicPr>
          <p:nvPr/>
        </p:nvPicPr>
        <p:blipFill>
          <a:blip r:embed="rId4"/>
          <a:stretch>
            <a:fillRect/>
          </a:stretch>
        </p:blipFill>
        <p:spPr>
          <a:xfrm>
            <a:off x="3598545" y="3604895"/>
            <a:ext cx="4171950" cy="485775"/>
          </a:xfrm>
          <a:prstGeom prst="rect">
            <a:avLst/>
          </a:prstGeom>
        </p:spPr>
      </p:pic>
      <p:pic>
        <p:nvPicPr>
          <p:cNvPr id="12" name="Picture 11"/>
          <p:cNvPicPr>
            <a:picLocks noChangeAspect="1"/>
          </p:cNvPicPr>
          <p:nvPr/>
        </p:nvPicPr>
        <p:blipFill>
          <a:blip r:embed="rId5"/>
          <a:stretch>
            <a:fillRect/>
          </a:stretch>
        </p:blipFill>
        <p:spPr>
          <a:xfrm>
            <a:off x="3739515" y="4232910"/>
            <a:ext cx="2076450" cy="781050"/>
          </a:xfrm>
          <a:prstGeom prst="rect">
            <a:avLst/>
          </a:prstGeom>
        </p:spPr>
      </p:pic>
      <p:pic>
        <p:nvPicPr>
          <p:cNvPr id="13" name="Picture 12"/>
          <p:cNvPicPr>
            <a:picLocks noChangeAspect="1"/>
          </p:cNvPicPr>
          <p:nvPr/>
        </p:nvPicPr>
        <p:blipFill>
          <a:blip r:embed="rId6"/>
          <a:stretch>
            <a:fillRect/>
          </a:stretch>
        </p:blipFill>
        <p:spPr>
          <a:xfrm>
            <a:off x="3514725" y="5662930"/>
            <a:ext cx="5162550" cy="5048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TW">
                <a:ea typeface="PMingLiU" charset="0"/>
                <a:sym typeface="+mn-ea"/>
              </a:rPr>
              <a:t>Stochastic Discounting Operators</a:t>
            </a:r>
            <a:endParaRPr lang="zh-TW" altLang="en-US">
              <a:ea typeface="PMingLiU" charset="0"/>
            </a:endParaRPr>
          </a:p>
        </p:txBody>
      </p:sp>
      <p:sp>
        <p:nvSpPr>
          <p:cNvPr id="3" name="Text Placeholder 2"/>
          <p:cNvSpPr>
            <a:spLocks noGrp="1"/>
          </p:cNvSpPr>
          <p:nvPr>
            <p:ph type="body" idx="1"/>
          </p:nvPr>
        </p:nvSpPr>
        <p:spPr/>
        <p:txBody>
          <a:bodyPr/>
          <a:p>
            <a:r>
              <a:rPr lang="zh-TW" altLang="en-US" sz="1600">
                <a:ea typeface="PMingLiU" charset="0"/>
              </a:rPr>
              <a:t>Black-Karasinski</a:t>
            </a:r>
            <a:r>
              <a:rPr lang="en-US" altLang="zh-TW" sz="1600">
                <a:ea typeface="PMingLiU" charset="0"/>
              </a:rPr>
              <a:t> </a:t>
            </a:r>
            <a:endParaRPr lang="en-US" altLang="zh-TW" sz="1600">
              <a:ea typeface="PMingLiU" charset="0"/>
            </a:endParaRPr>
          </a:p>
          <a:p>
            <a:pPr lvl="1"/>
            <a:r>
              <a:rPr lang="zh-TW" altLang="en-US" sz="1475">
                <a:ea typeface="PMingLiU" charset="0"/>
              </a:rPr>
              <a:t>we have</a:t>
            </a:r>
            <a:endParaRPr lang="zh-TW" altLang="en-US" sz="1475">
              <a:ea typeface="PMingLiU" charset="0"/>
            </a:endParaRPr>
          </a:p>
          <a:p>
            <a:pPr lvl="1"/>
            <a:endParaRPr lang="zh-TW" altLang="en-US" sz="1475">
              <a:ea typeface="PMingLiU" charset="0"/>
            </a:endParaRPr>
          </a:p>
          <a:p>
            <a:pPr lvl="1"/>
            <a:endParaRPr lang="zh-TW" altLang="en-US" sz="1475">
              <a:ea typeface="PMingLiU" charset="0"/>
            </a:endParaRPr>
          </a:p>
          <a:p>
            <a:pPr lvl="1"/>
            <a:endParaRPr lang="zh-TW" altLang="en-US" sz="1475">
              <a:ea typeface="PMingLiU" charset="0"/>
            </a:endParaRPr>
          </a:p>
          <a:p>
            <a:endParaRPr lang="zh-TW" altLang="en-US" sz="1600">
              <a:ea typeface="PMingLiU" charset="0"/>
            </a:endParaRPr>
          </a:p>
          <a:p>
            <a:endParaRPr lang="zh-TW" altLang="en-US" sz="1600">
              <a:ea typeface="PMingLiU" charset="0"/>
            </a:endParaRPr>
          </a:p>
        </p:txBody>
      </p:sp>
      <p:pic>
        <p:nvPicPr>
          <p:cNvPr id="6" name="Picture 5"/>
          <p:cNvPicPr>
            <a:picLocks noChangeAspect="1"/>
          </p:cNvPicPr>
          <p:nvPr/>
        </p:nvPicPr>
        <p:blipFill>
          <a:blip r:embed="rId1"/>
          <a:stretch>
            <a:fillRect/>
          </a:stretch>
        </p:blipFill>
        <p:spPr>
          <a:xfrm>
            <a:off x="3623310" y="1867535"/>
            <a:ext cx="2390775" cy="371475"/>
          </a:xfrm>
          <a:prstGeom prst="rect">
            <a:avLst/>
          </a:prstGeom>
        </p:spPr>
      </p:pic>
      <p:pic>
        <p:nvPicPr>
          <p:cNvPr id="7" name="Picture 6"/>
          <p:cNvPicPr>
            <a:picLocks noChangeAspect="1"/>
          </p:cNvPicPr>
          <p:nvPr/>
        </p:nvPicPr>
        <p:blipFill>
          <a:blip r:embed="rId2"/>
          <a:stretch>
            <a:fillRect/>
          </a:stretch>
        </p:blipFill>
        <p:spPr>
          <a:xfrm>
            <a:off x="2377440" y="2271395"/>
            <a:ext cx="5229225" cy="495300"/>
          </a:xfrm>
          <a:prstGeom prst="rect">
            <a:avLst/>
          </a:prstGeom>
        </p:spPr>
      </p:pic>
      <p:pic>
        <p:nvPicPr>
          <p:cNvPr id="8" name="Picture 7"/>
          <p:cNvPicPr>
            <a:picLocks noChangeAspect="1"/>
          </p:cNvPicPr>
          <p:nvPr/>
        </p:nvPicPr>
        <p:blipFill>
          <a:blip r:embed="rId3"/>
          <a:stretch>
            <a:fillRect/>
          </a:stretch>
        </p:blipFill>
        <p:spPr>
          <a:xfrm>
            <a:off x="3917315" y="2798445"/>
            <a:ext cx="1990725" cy="752475"/>
          </a:xfrm>
          <a:prstGeom prst="rect">
            <a:avLst/>
          </a:prstGeom>
        </p:spPr>
      </p:pic>
      <p:pic>
        <p:nvPicPr>
          <p:cNvPr id="10" name="Picture 9"/>
          <p:cNvPicPr>
            <a:picLocks noChangeAspect="1"/>
          </p:cNvPicPr>
          <p:nvPr/>
        </p:nvPicPr>
        <p:blipFill>
          <a:blip r:embed="rId4"/>
          <a:stretch>
            <a:fillRect/>
          </a:stretch>
        </p:blipFill>
        <p:spPr>
          <a:xfrm>
            <a:off x="5908040" y="2617470"/>
            <a:ext cx="6063615" cy="40373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TW">
                <a:ea typeface="PMingLiU" charset="0"/>
                <a:sym typeface="+mn-ea"/>
              </a:rPr>
              <a:t>Stochastic Discounting Operators</a:t>
            </a:r>
            <a:endParaRPr lang="zh-TW" altLang="en-US">
              <a:ea typeface="PMingLiU" charset="0"/>
            </a:endParaRPr>
          </a:p>
        </p:txBody>
      </p:sp>
      <p:sp>
        <p:nvSpPr>
          <p:cNvPr id="3" name="Text Placeholder 2"/>
          <p:cNvSpPr>
            <a:spLocks noGrp="1"/>
          </p:cNvSpPr>
          <p:nvPr>
            <p:ph type="body" idx="1"/>
          </p:nvPr>
        </p:nvSpPr>
        <p:spPr/>
        <p:txBody>
          <a:bodyPr/>
          <a:p>
            <a:r>
              <a:rPr lang="en-US" altLang="zh-TW" sz="1600">
                <a:ea typeface="PMingLiU" charset="0"/>
              </a:rPr>
              <a:t>Sinh Model</a:t>
            </a:r>
            <a:endParaRPr lang="en-US" altLang="zh-TW" sz="1600">
              <a:ea typeface="PMingLiU" charset="0"/>
            </a:endParaRPr>
          </a:p>
          <a:p>
            <a:endParaRPr lang="en-US" altLang="zh-TW" sz="1600">
              <a:ea typeface="PMingLiU" charset="0"/>
            </a:endParaRPr>
          </a:p>
          <a:p>
            <a:r>
              <a:rPr lang="en-US" altLang="zh-TW" sz="1600">
                <a:ea typeface="PMingLiU" charset="0"/>
              </a:rPr>
              <a:t> </a:t>
            </a:r>
            <a:endParaRPr lang="en-US" altLang="zh-TW" sz="1600">
              <a:ea typeface="PMingLiU" charset="0"/>
            </a:endParaRPr>
          </a:p>
          <a:p>
            <a:pPr lvl="1"/>
            <a:endParaRPr lang="zh-TW" altLang="en-US" sz="1475">
              <a:ea typeface="PMingLiU" charset="0"/>
            </a:endParaRPr>
          </a:p>
          <a:p>
            <a:pPr lvl="1"/>
            <a:endParaRPr lang="zh-TW" altLang="en-US" sz="1475">
              <a:ea typeface="PMingLiU" charset="0"/>
            </a:endParaRPr>
          </a:p>
          <a:p>
            <a:pPr lvl="1"/>
            <a:endParaRPr lang="zh-TW" altLang="en-US" sz="1475">
              <a:ea typeface="PMingLiU" charset="0"/>
            </a:endParaRPr>
          </a:p>
          <a:p>
            <a:pPr lvl="1"/>
            <a:endParaRPr lang="zh-TW" altLang="en-US" sz="1475">
              <a:ea typeface="PMingLiU" charset="0"/>
            </a:endParaRPr>
          </a:p>
          <a:p>
            <a:endParaRPr lang="zh-TW" altLang="en-US" sz="1600">
              <a:ea typeface="PMingLiU" charset="0"/>
            </a:endParaRPr>
          </a:p>
          <a:p>
            <a:endParaRPr lang="zh-TW" altLang="en-US" sz="1600">
              <a:ea typeface="PMingLiU" charset="0"/>
            </a:endParaRPr>
          </a:p>
        </p:txBody>
      </p:sp>
      <p:pic>
        <p:nvPicPr>
          <p:cNvPr id="4" name="Picture 3"/>
          <p:cNvPicPr>
            <a:picLocks noChangeAspect="1"/>
          </p:cNvPicPr>
          <p:nvPr/>
        </p:nvPicPr>
        <p:blipFill>
          <a:blip r:embed="rId1"/>
          <a:stretch>
            <a:fillRect/>
          </a:stretch>
        </p:blipFill>
        <p:spPr>
          <a:xfrm>
            <a:off x="2451735" y="1821180"/>
            <a:ext cx="6143625" cy="476250"/>
          </a:xfrm>
          <a:prstGeom prst="rect">
            <a:avLst/>
          </a:prstGeom>
        </p:spPr>
      </p:pic>
      <p:pic>
        <p:nvPicPr>
          <p:cNvPr id="5" name="Picture 4"/>
          <p:cNvPicPr>
            <a:picLocks noChangeAspect="1"/>
          </p:cNvPicPr>
          <p:nvPr/>
        </p:nvPicPr>
        <p:blipFill>
          <a:blip r:embed="rId2"/>
          <a:stretch>
            <a:fillRect/>
          </a:stretch>
        </p:blipFill>
        <p:spPr>
          <a:xfrm>
            <a:off x="2301240" y="2297430"/>
            <a:ext cx="4972050" cy="876300"/>
          </a:xfrm>
          <a:prstGeom prst="rect">
            <a:avLst/>
          </a:prstGeom>
        </p:spPr>
      </p:pic>
      <p:pic>
        <p:nvPicPr>
          <p:cNvPr id="9" name="Picture 8"/>
          <p:cNvPicPr>
            <a:picLocks noChangeAspect="1"/>
          </p:cNvPicPr>
          <p:nvPr/>
        </p:nvPicPr>
        <p:blipFill>
          <a:blip r:embed="rId3"/>
          <a:stretch>
            <a:fillRect/>
          </a:stretch>
        </p:blipFill>
        <p:spPr>
          <a:xfrm>
            <a:off x="2451735" y="3173730"/>
            <a:ext cx="2609850" cy="762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TW">
                <a:ea typeface="PMingLiU" charset="0"/>
                <a:sym typeface="+mn-ea"/>
              </a:rPr>
              <a:t>Stochastic Discounting Operators</a:t>
            </a:r>
            <a:endParaRPr lang="zh-TW" altLang="en-US">
              <a:ea typeface="PMingLiU" charset="0"/>
            </a:endParaRPr>
          </a:p>
        </p:txBody>
      </p:sp>
      <p:sp>
        <p:nvSpPr>
          <p:cNvPr id="3" name="Text Placeholder 2"/>
          <p:cNvSpPr>
            <a:spLocks noGrp="1"/>
          </p:cNvSpPr>
          <p:nvPr>
            <p:ph type="body" idx="1"/>
          </p:nvPr>
        </p:nvSpPr>
        <p:spPr/>
        <p:txBody>
          <a:bodyPr/>
          <a:p>
            <a:r>
              <a:rPr lang="en-US" altLang="zh-TW" sz="1600">
                <a:ea typeface="PMingLiU" charset="0"/>
              </a:rPr>
              <a:t>Beta Blend</a:t>
            </a:r>
            <a:endParaRPr lang="en-US" altLang="zh-TW" sz="1600">
              <a:ea typeface="PMingLiU" charset="0"/>
            </a:endParaRPr>
          </a:p>
          <a:p>
            <a:r>
              <a:rPr lang="zh-TW" altLang="en-US" sz="1600">
                <a:ea typeface="PMingLiU" charset="0"/>
              </a:rPr>
              <a:t>Multi-Exponential Model</a:t>
            </a:r>
            <a:endParaRPr lang="zh-TW" altLang="en-US" sz="1600">
              <a:ea typeface="PMingLiU" charset="0"/>
            </a:endParaRPr>
          </a:p>
          <a:p>
            <a:r>
              <a:rPr lang="zh-TW" altLang="en-US" sz="1600">
                <a:ea typeface="PMingLiU" charset="0"/>
              </a:rPr>
              <a:t>Composite Kernel</a:t>
            </a:r>
            <a:endParaRPr lang="zh-TW" altLang="en-US" sz="1600">
              <a:ea typeface="PMingLiU" charset="0"/>
            </a:endParaRPr>
          </a:p>
          <a:p>
            <a:r>
              <a:rPr lang="zh-TW" altLang="en-US" sz="1600">
                <a:ea typeface="PMingLiU" charset="0"/>
              </a:rPr>
              <a:t>Compounded Rates Kernel</a:t>
            </a:r>
            <a:endParaRPr lang="zh-TW" altLang="en-US" sz="1600">
              <a:ea typeface="PMingLiU" charset="0"/>
            </a:endParaRPr>
          </a:p>
          <a:p>
            <a:r>
              <a:rPr lang="zh-TW" altLang="en-US" sz="1600">
                <a:ea typeface="PMingLiU" charset="0"/>
              </a:rPr>
              <a:t>Hybrid Kernels</a:t>
            </a:r>
            <a:endParaRPr lang="zh-TW" altLang="en-US" sz="1600">
              <a:ea typeface="PMingLiU" charset="0"/>
            </a:endParaRPr>
          </a:p>
          <a:p>
            <a:pPr lvl="1"/>
            <a:endParaRPr lang="zh-TW" altLang="en-US" sz="1475">
              <a:ea typeface="PMingLiU" charset="0"/>
            </a:endParaRPr>
          </a:p>
          <a:p>
            <a:pPr lvl="1"/>
            <a:endParaRPr lang="zh-TW" altLang="en-US" sz="1475">
              <a:ea typeface="PMingLiU" charset="0"/>
            </a:endParaRPr>
          </a:p>
          <a:p>
            <a:pPr lvl="1"/>
            <a:endParaRPr lang="zh-TW" altLang="en-US" sz="1475">
              <a:ea typeface="PMingLiU" charset="0"/>
            </a:endParaRPr>
          </a:p>
          <a:p>
            <a:pPr lvl="1"/>
            <a:endParaRPr lang="zh-TW" altLang="en-US" sz="1475">
              <a:ea typeface="PMingLiU" charset="0"/>
            </a:endParaRPr>
          </a:p>
          <a:p>
            <a:endParaRPr lang="zh-TW" altLang="en-US" sz="1600">
              <a:ea typeface="PMingLiU" charset="0"/>
            </a:endParaRPr>
          </a:p>
          <a:p>
            <a:endParaRPr lang="zh-TW" altLang="en-US" sz="1600">
              <a:ea typeface="PMingLiU"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tLang="en-US">
                <a:ea typeface="PMingLiU" charset="0"/>
              </a:rPr>
              <a:t>Numerical Evidence</a:t>
            </a:r>
            <a:endParaRPr lang="zh-TW" altLang="en-US">
              <a:ea typeface="PMingLiU" charset="0"/>
            </a:endParaRPr>
          </a:p>
        </p:txBody>
      </p:sp>
      <p:sp>
        <p:nvSpPr>
          <p:cNvPr id="3" name="Text Placeholder 2"/>
          <p:cNvSpPr>
            <a:spLocks noGrp="1"/>
          </p:cNvSpPr>
          <p:nvPr>
            <p:ph type="body" idx="1"/>
          </p:nvPr>
        </p:nvSpPr>
        <p:spPr/>
        <p:txBody>
          <a:bodyPr/>
          <a:p>
            <a:pPr marL="88265" indent="0">
              <a:buNone/>
            </a:pPr>
            <a:endParaRPr lang="zh-TW" altLang="en-US">
              <a:ea typeface="PMingLiU" charset="0"/>
            </a:endParaRPr>
          </a:p>
        </p:txBody>
      </p:sp>
      <p:pic>
        <p:nvPicPr>
          <p:cNvPr id="4" name="Picture 3"/>
          <p:cNvPicPr>
            <a:picLocks noChangeAspect="1"/>
          </p:cNvPicPr>
          <p:nvPr/>
        </p:nvPicPr>
        <p:blipFill>
          <a:blip r:embed="rId1"/>
          <a:stretch>
            <a:fillRect/>
          </a:stretch>
        </p:blipFill>
        <p:spPr>
          <a:xfrm>
            <a:off x="3312795" y="1275080"/>
            <a:ext cx="7273925" cy="2849245"/>
          </a:xfrm>
          <a:prstGeom prst="rect">
            <a:avLst/>
          </a:prstGeom>
        </p:spPr>
      </p:pic>
      <p:pic>
        <p:nvPicPr>
          <p:cNvPr id="5" name="Picture 4"/>
          <p:cNvPicPr>
            <a:picLocks noChangeAspect="1"/>
          </p:cNvPicPr>
          <p:nvPr/>
        </p:nvPicPr>
        <p:blipFill>
          <a:blip r:embed="rId2"/>
          <a:stretch>
            <a:fillRect/>
          </a:stretch>
        </p:blipFill>
        <p:spPr>
          <a:xfrm>
            <a:off x="3230245" y="4063365"/>
            <a:ext cx="7356475" cy="26574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TW">
                <a:ea typeface="PMingLiU" charset="0"/>
              </a:rPr>
              <a:t>Conclusions</a:t>
            </a:r>
            <a:endParaRPr lang="zh-TW" altLang="en-US">
              <a:ea typeface="PMingLiU" charset="0"/>
            </a:endParaRPr>
          </a:p>
        </p:txBody>
      </p:sp>
      <p:sp>
        <p:nvSpPr>
          <p:cNvPr id="3" name="Text Placeholder 2"/>
          <p:cNvSpPr>
            <a:spLocks noGrp="1"/>
          </p:cNvSpPr>
          <p:nvPr>
            <p:ph type="body" idx="1"/>
          </p:nvPr>
        </p:nvSpPr>
        <p:spPr/>
        <p:txBody>
          <a:bodyPr/>
          <a:p>
            <a:r>
              <a:rPr lang="en-US" sz="2000"/>
              <a:t>We then turned our attention to some more recent models which give the ability potentially to fit the term structure of volatility smile and skew while preserving tractable analytic approximations (involving only quadratures) for bond and option prices.</a:t>
            </a:r>
            <a:endParaRPr lang="en-US" sz="2000"/>
          </a:p>
          <a:p>
            <a:r>
              <a:rPr lang="en-US" sz="2000"/>
              <a:t>a more fruitful way forward to explore alternative short rate models is to represent the short rate as a function</a:t>
            </a:r>
            <a:r>
              <a:rPr lang="en-US"/>
              <a:t>        </a:t>
            </a:r>
            <a:r>
              <a:rPr lang="en-US" sz="2000"/>
              <a:t> of a mean-reverting Gaussian variable</a:t>
            </a:r>
            <a:endParaRPr lang="en-US" sz="2000"/>
          </a:p>
          <a:p>
            <a:endParaRPr lang="en-US" sz="2000"/>
          </a:p>
        </p:txBody>
      </p:sp>
      <p:pic>
        <p:nvPicPr>
          <p:cNvPr id="7" name="Picture 6"/>
          <p:cNvPicPr>
            <a:picLocks noChangeAspect="1"/>
          </p:cNvPicPr>
          <p:nvPr/>
        </p:nvPicPr>
        <p:blipFill>
          <a:blip r:embed="rId1"/>
          <a:stretch>
            <a:fillRect/>
          </a:stretch>
        </p:blipFill>
        <p:spPr>
          <a:xfrm>
            <a:off x="5011420" y="3205480"/>
            <a:ext cx="676275" cy="304800"/>
          </a:xfrm>
          <a:prstGeom prst="rect">
            <a:avLst/>
          </a:prstGeom>
        </p:spPr>
      </p:pic>
      <p:pic>
        <p:nvPicPr>
          <p:cNvPr id="8" name="Picture 7"/>
          <p:cNvPicPr>
            <a:picLocks noChangeAspect="1"/>
          </p:cNvPicPr>
          <p:nvPr/>
        </p:nvPicPr>
        <p:blipFill>
          <a:blip r:embed="rId2"/>
          <a:stretch>
            <a:fillRect/>
          </a:stretch>
        </p:blipFill>
        <p:spPr>
          <a:xfrm>
            <a:off x="10180955" y="3184525"/>
            <a:ext cx="241300" cy="2413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1667508" y="1324277"/>
            <a:ext cx="8856900" cy="1254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070C0"/>
              </a:buClr>
              <a:buSzPts val="3600"/>
              <a:buFont typeface="Calibri"/>
              <a:buNone/>
            </a:pPr>
            <a:r>
              <a:rPr lang="en-US" b="1" dirty="0">
                <a:solidFill>
                  <a:srgbClr val="0070C0"/>
                </a:solidFill>
                <a:latin typeface="Noto Sans Symbols"/>
                <a:ea typeface="Calibri"/>
                <a:cs typeface="Calibri"/>
                <a:sym typeface="Calibri"/>
              </a:rPr>
              <a:t>Thanks!</a:t>
            </a:r>
            <a:endParaRPr lang="en-US" b="1" dirty="0">
              <a:solidFill>
                <a:srgbClr val="0070C0"/>
              </a:solidFill>
              <a:latin typeface="Noto Sans Symbols"/>
              <a:ea typeface="Calibri"/>
              <a:cs typeface="Calibri"/>
              <a:sym typeface="Calibri"/>
            </a:endParaRPr>
          </a:p>
        </p:txBody>
      </p:sp>
      <p:sp>
        <p:nvSpPr>
          <p:cNvPr id="113" name="Google Shape;113;p1"/>
          <p:cNvSpPr txBox="1">
            <a:spLocks noGrp="1"/>
          </p:cNvSpPr>
          <p:nvPr>
            <p:ph type="subTitle" idx="1"/>
          </p:nvPr>
        </p:nvSpPr>
        <p:spPr>
          <a:xfrm>
            <a:off x="2643572" y="5373216"/>
            <a:ext cx="6904856" cy="864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360"/>
              <a:buNone/>
            </a:pPr>
            <a:r>
              <a:rPr lang="en-US" sz="1600" dirty="0">
                <a:latin typeface="Times New Roman" panose="02020603050405020304" charset="0"/>
                <a:ea typeface="Calibri"/>
                <a:cs typeface="Times New Roman" panose="02020603050405020304" charset="0"/>
                <a:sym typeface="Calibri"/>
              </a:rPr>
              <a:t>Aki Lin</a:t>
            </a:r>
            <a:endParaRPr sz="1600" dirty="0">
              <a:latin typeface="Times New Roman" panose="02020603050405020304" charset="0"/>
              <a:ea typeface="Calibri"/>
              <a:cs typeface="Times New Roman" panose="02020603050405020304" charset="0"/>
              <a:sym typeface="Calibri"/>
            </a:endParaRPr>
          </a:p>
          <a:p>
            <a:pPr marL="0" lvl="0" indent="0" algn="ctr" rtl="0">
              <a:lnSpc>
                <a:spcPct val="100000"/>
              </a:lnSpc>
              <a:spcBef>
                <a:spcPts val="580"/>
              </a:spcBef>
              <a:spcAft>
                <a:spcPts val="0"/>
              </a:spcAft>
              <a:buSzPts val="1360"/>
              <a:buNone/>
            </a:pPr>
            <a:r>
              <a:rPr lang="en-US" sz="1600" dirty="0"/>
              <a:t>Mar 31, 2022</a:t>
            </a:r>
            <a:endParaRPr dirty="0"/>
          </a:p>
          <a:p>
            <a:pPr marL="0" lvl="0" indent="0" algn="ctr" rtl="0">
              <a:lnSpc>
                <a:spcPct val="100000"/>
              </a:lnSpc>
              <a:spcBef>
                <a:spcPts val="580"/>
              </a:spcBef>
              <a:spcAft>
                <a:spcPts val="0"/>
              </a:spcAft>
              <a:buSzPts val="2040"/>
              <a:buNone/>
            </a:pPr>
            <a:endParaRPr sz="24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297940" y="24034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rgbClr val="0070C0"/>
              </a:buClr>
              <a:buSzPts val="4000"/>
              <a:buFont typeface="Calibri"/>
              <a:buNone/>
            </a:pPr>
            <a:r>
              <a:rPr lang="en-US" b="1" dirty="0"/>
              <a:t>Outline</a:t>
            </a:r>
            <a:endParaRPr lang="en-US" b="1" dirty="0"/>
          </a:p>
        </p:txBody>
      </p:sp>
      <p:sp>
        <p:nvSpPr>
          <p:cNvPr id="2" name="Text Placeholder 1"/>
          <p:cNvSpPr/>
          <p:nvPr>
            <p:ph type="body" idx="1"/>
          </p:nvPr>
        </p:nvSpPr>
        <p:spPr/>
        <p:txBody>
          <a:bodyPr>
            <a:normAutofit lnSpcReduction="10000"/>
          </a:bodyPr>
          <a:p>
            <a:pPr>
              <a:lnSpc>
                <a:spcPct val="150000"/>
              </a:lnSpc>
            </a:pPr>
            <a:r>
              <a:rPr lang="en-US" altLang="zh-TW">
                <a:ea typeface="PMingLiU" charset="0"/>
              </a:rPr>
              <a:t>Introduction</a:t>
            </a:r>
            <a:endParaRPr lang="en-US" altLang="zh-TW">
              <a:ea typeface="PMingLiU" charset="0"/>
            </a:endParaRPr>
          </a:p>
          <a:p>
            <a:pPr>
              <a:lnSpc>
                <a:spcPct val="150000"/>
              </a:lnSpc>
            </a:pPr>
            <a:r>
              <a:rPr lang="en-US" altLang="zh-TW">
                <a:ea typeface="PMingLiU" charset="0"/>
              </a:rPr>
              <a:t>Overview of Short Rate Models</a:t>
            </a:r>
            <a:endParaRPr lang="en-US" altLang="zh-TW">
              <a:ea typeface="PMingLiU" charset="0"/>
            </a:endParaRPr>
          </a:p>
          <a:p>
            <a:pPr>
              <a:lnSpc>
                <a:spcPct val="150000"/>
              </a:lnSpc>
            </a:pPr>
            <a:r>
              <a:rPr lang="en-US" altLang="zh-TW">
                <a:ea typeface="PMingLiU" charset="0"/>
              </a:rPr>
              <a:t>Canonical Framework</a:t>
            </a:r>
            <a:endParaRPr lang="en-US" altLang="zh-TW">
              <a:ea typeface="PMingLiU" charset="0"/>
            </a:endParaRPr>
          </a:p>
          <a:p>
            <a:pPr>
              <a:lnSpc>
                <a:spcPct val="150000"/>
              </a:lnSpc>
            </a:pPr>
            <a:r>
              <a:rPr lang="en-US" altLang="zh-TW">
                <a:ea typeface="PMingLiU" charset="0"/>
              </a:rPr>
              <a:t>Functional Forms for the Short Rate</a:t>
            </a:r>
            <a:endParaRPr lang="en-US" altLang="zh-TW">
              <a:ea typeface="PMingLiU" charset="0"/>
            </a:endParaRPr>
          </a:p>
          <a:p>
            <a:pPr>
              <a:lnSpc>
                <a:spcPct val="150000"/>
              </a:lnSpc>
            </a:pPr>
            <a:r>
              <a:rPr lang="en-US" altLang="zh-TW">
                <a:ea typeface="PMingLiU" charset="0"/>
              </a:rPr>
              <a:t>Stochastic Discounting Operators</a:t>
            </a:r>
            <a:endParaRPr lang="en-US" altLang="zh-TW">
              <a:ea typeface="PMingLiU" charset="0"/>
            </a:endParaRPr>
          </a:p>
          <a:p>
            <a:pPr>
              <a:lnSpc>
                <a:spcPct val="150000"/>
              </a:lnSpc>
            </a:pPr>
            <a:r>
              <a:rPr lang="en-US" altLang="zh-TW">
                <a:ea typeface="PMingLiU" charset="0"/>
              </a:rPr>
              <a:t>Numerical Evidence</a:t>
            </a:r>
            <a:endParaRPr lang="en-US" altLang="zh-TW">
              <a:ea typeface="PMingLiU" charset="0"/>
            </a:endParaRPr>
          </a:p>
          <a:p>
            <a:pPr>
              <a:lnSpc>
                <a:spcPct val="150000"/>
              </a:lnSpc>
            </a:pPr>
            <a:r>
              <a:rPr lang="en-US" altLang="zh-TW">
                <a:ea typeface="PMingLiU" charset="0"/>
              </a:rPr>
              <a:t>Conclusions</a:t>
            </a:r>
            <a:endParaRPr lang="en-US" altLang="zh-TW">
              <a:ea typeface="PMingLiU" charset="0"/>
            </a:endParaRPr>
          </a:p>
          <a:p>
            <a:endParaRPr lang="en-US" altLang="zh-TW">
              <a:ea typeface="PMingLiU" charset="0"/>
            </a:endParaRPr>
          </a:p>
          <a:p>
            <a:endParaRPr lang="en-US" altLang="zh-TW">
              <a:ea typeface="PMingLiU"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297940" y="24034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rgbClr val="0070C0"/>
              </a:buClr>
              <a:buSzPts val="4000"/>
              <a:buFont typeface="Calibri"/>
              <a:buNone/>
            </a:pPr>
            <a:r>
              <a:rPr lang="en-US" altLang="zh-TW">
                <a:ea typeface="PMingLiU" charset="0"/>
                <a:sym typeface="+mn-ea"/>
              </a:rPr>
              <a:t>Introduction</a:t>
            </a:r>
            <a:endParaRPr lang="en-US" b="1" dirty="0"/>
          </a:p>
        </p:txBody>
      </p:sp>
      <p:sp>
        <p:nvSpPr>
          <p:cNvPr id="2" name="Text Placeholder 1"/>
          <p:cNvSpPr/>
          <p:nvPr>
            <p:ph type="body" idx="1"/>
          </p:nvPr>
        </p:nvSpPr>
        <p:spPr/>
        <p:txBody>
          <a:bodyPr>
            <a:normAutofit lnSpcReduction="10000"/>
          </a:bodyPr>
          <a:p>
            <a:pPr>
              <a:lnSpc>
                <a:spcPct val="150000"/>
              </a:lnSpc>
            </a:pPr>
            <a:r>
              <a:rPr lang="en-US" altLang="zh-TW">
                <a:ea typeface="PMingLiU" charset="0"/>
              </a:rPr>
              <a:t>What is the best short rate model to represent interest rates?</a:t>
            </a:r>
            <a:endParaRPr lang="en-US" altLang="zh-TW">
              <a:ea typeface="PMingLiU" charset="0"/>
            </a:endParaRPr>
          </a:p>
          <a:p>
            <a:pPr>
              <a:lnSpc>
                <a:spcPct val="150000"/>
              </a:lnSpc>
            </a:pPr>
            <a:r>
              <a:rPr lang="en-US" altLang="zh-TW">
                <a:ea typeface="PMingLiU" charset="0"/>
              </a:rPr>
              <a:t>What the criteria are to be used in determining </a:t>
            </a:r>
            <a:r>
              <a:rPr lang="zh-TW" altLang="en-US">
                <a:ea typeface="PMingLiU" charset="0"/>
              </a:rPr>
              <a:t>”</a:t>
            </a:r>
            <a:r>
              <a:rPr lang="en-US" altLang="zh-TW">
                <a:ea typeface="PMingLiU" charset="0"/>
              </a:rPr>
              <a:t>best</a:t>
            </a:r>
            <a:r>
              <a:rPr lang="zh-TW" altLang="en-US">
                <a:ea typeface="PMingLiU" charset="0"/>
              </a:rPr>
              <a:t>”</a:t>
            </a:r>
            <a:r>
              <a:rPr lang="en-US" altLang="zh-TW">
                <a:ea typeface="PMingLiU" charset="0"/>
              </a:rPr>
              <a:t>?</a:t>
            </a:r>
            <a:endParaRPr lang="en-US" altLang="zh-TW">
              <a:ea typeface="PMingLiU" charset="0"/>
            </a:endParaRPr>
          </a:p>
          <a:p>
            <a:pPr>
              <a:lnSpc>
                <a:spcPct val="150000"/>
              </a:lnSpc>
            </a:pPr>
            <a:r>
              <a:rPr lang="en-US" altLang="zh-TW">
                <a:ea typeface="PMingLiU" charset="0"/>
              </a:rPr>
              <a:t>Consider a wider range is likely to give rise to a better answer.</a:t>
            </a:r>
            <a:endParaRPr lang="en-US" altLang="zh-TW">
              <a:ea typeface="PMingLiU" charset="0"/>
            </a:endParaRPr>
          </a:p>
          <a:p>
            <a:pPr>
              <a:lnSpc>
                <a:spcPct val="150000"/>
              </a:lnSpc>
            </a:pPr>
            <a:endParaRPr lang="en-US" altLang="zh-TW">
              <a:ea typeface="PMingLiU" charset="0"/>
            </a:endParaRPr>
          </a:p>
          <a:p>
            <a:pPr>
              <a:lnSpc>
                <a:spcPct val="150000"/>
              </a:lnSpc>
            </a:pPr>
            <a:endParaRPr lang="en-US" altLang="zh-TW">
              <a:ea typeface="PMingLiU" charset="0"/>
            </a:endParaRPr>
          </a:p>
          <a:p>
            <a:pPr>
              <a:lnSpc>
                <a:spcPct val="150000"/>
              </a:lnSpc>
            </a:pPr>
            <a:endParaRPr lang="en-US" altLang="zh-TW">
              <a:ea typeface="PMingLiU"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297940" y="24034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rgbClr val="0070C0"/>
              </a:buClr>
              <a:buSzPts val="4000"/>
              <a:buFont typeface="Calibri"/>
              <a:buNone/>
            </a:pPr>
            <a:r>
              <a:rPr lang="en-US" altLang="zh-TW">
                <a:ea typeface="PMingLiU" charset="0"/>
                <a:sym typeface="+mn-ea"/>
              </a:rPr>
              <a:t>Overview of Short Rate Models</a:t>
            </a:r>
            <a:endParaRPr lang="en-US" b="1" dirty="0"/>
          </a:p>
        </p:txBody>
      </p:sp>
      <p:sp>
        <p:nvSpPr>
          <p:cNvPr id="2" name="Text Placeholder 1"/>
          <p:cNvSpPr/>
          <p:nvPr>
            <p:ph type="body" idx="1"/>
          </p:nvPr>
        </p:nvSpPr>
        <p:spPr>
          <a:xfrm>
            <a:off x="1219200" y="1447800"/>
            <a:ext cx="10363200" cy="5083175"/>
          </a:xfrm>
        </p:spPr>
        <p:txBody>
          <a:bodyPr>
            <a:normAutofit lnSpcReduction="10000"/>
          </a:bodyPr>
          <a:p>
            <a:pPr>
              <a:lnSpc>
                <a:spcPct val="150000"/>
              </a:lnSpc>
            </a:pPr>
            <a:r>
              <a:rPr lang="en-US" altLang="zh-TW" sz="2000">
                <a:solidFill>
                  <a:schemeClr val="tx1"/>
                </a:solidFill>
                <a:ea typeface="PMingLiU" charset="0"/>
              </a:rPr>
              <a:t>Classical Models</a:t>
            </a:r>
            <a:endParaRPr lang="en-US" altLang="zh-TW" sz="2000">
              <a:solidFill>
                <a:schemeClr val="tx1"/>
              </a:solidFill>
              <a:ea typeface="PMingLiU" charset="0"/>
            </a:endParaRPr>
          </a:p>
          <a:p>
            <a:pPr lvl="1">
              <a:lnSpc>
                <a:spcPct val="150000"/>
              </a:lnSpc>
            </a:pPr>
            <a:r>
              <a:rPr lang="en-US" altLang="zh-TW" sz="1800">
                <a:solidFill>
                  <a:schemeClr val="tx1"/>
                </a:solidFill>
                <a:ea typeface="PMingLiU" charset="0"/>
              </a:rPr>
              <a:t>generic one-factor dynamics for the short rate</a:t>
            </a:r>
            <a:endParaRPr lang="en-US" altLang="zh-TW" sz="1800">
              <a:solidFill>
                <a:schemeClr val="tx1"/>
              </a:solidFill>
              <a:ea typeface="PMingLiU" charset="0"/>
            </a:endParaRPr>
          </a:p>
          <a:p>
            <a:pPr lvl="1">
              <a:lnSpc>
                <a:spcPct val="150000"/>
              </a:lnSpc>
            </a:pPr>
            <a:endParaRPr lang="en-US" altLang="zh-TW" sz="1800">
              <a:solidFill>
                <a:schemeClr val="tx1"/>
              </a:solidFill>
              <a:ea typeface="PMingLiU" charset="0"/>
            </a:endParaRPr>
          </a:p>
          <a:p>
            <a:pPr lvl="1">
              <a:lnSpc>
                <a:spcPct val="150000"/>
              </a:lnSpc>
            </a:pPr>
            <a:r>
              <a:rPr lang="en-US" altLang="zh-TW" sz="1800">
                <a:solidFill>
                  <a:schemeClr val="tx1"/>
                </a:solidFill>
                <a:ea typeface="PMingLiU" charset="0"/>
              </a:rPr>
              <a:t>the volatility           is an affine function of</a:t>
            </a:r>
            <a:endParaRPr lang="en-US" altLang="zh-TW" sz="1800">
              <a:solidFill>
                <a:schemeClr val="tx1"/>
              </a:solidFill>
              <a:ea typeface="PMingLiU" charset="0"/>
            </a:endParaRPr>
          </a:p>
          <a:p>
            <a:pPr lvl="1">
              <a:lnSpc>
                <a:spcPct val="150000"/>
              </a:lnSpc>
            </a:pPr>
            <a:r>
              <a:rPr lang="en-US" altLang="zh-TW" sz="1800">
                <a:solidFill>
                  <a:schemeClr val="tx1"/>
                </a:solidFill>
                <a:ea typeface="PMingLiU" charset="0"/>
              </a:rPr>
              <a:t> </a:t>
            </a:r>
            <a:endParaRPr lang="en-US" altLang="zh-TW" sz="1800">
              <a:solidFill>
                <a:schemeClr val="tx1"/>
              </a:solidFill>
              <a:ea typeface="PMingLiU" charset="0"/>
            </a:endParaRPr>
          </a:p>
          <a:p>
            <a:pPr lvl="2">
              <a:lnSpc>
                <a:spcPct val="150000"/>
              </a:lnSpc>
            </a:pPr>
            <a:r>
              <a:rPr lang="en-US" altLang="zh-TW" sz="1600">
                <a:solidFill>
                  <a:schemeClr val="tx1"/>
                </a:solidFill>
                <a:ea typeface="PMingLiU" charset="0"/>
              </a:rPr>
              <a:t>[1985] Cox et al.</a:t>
            </a:r>
            <a:endParaRPr lang="en-US" altLang="zh-TW" sz="1600">
              <a:solidFill>
                <a:schemeClr val="tx1"/>
              </a:solidFill>
              <a:ea typeface="PMingLiU" charset="0"/>
            </a:endParaRPr>
          </a:p>
          <a:p>
            <a:pPr lvl="3">
              <a:lnSpc>
                <a:spcPct val="150000"/>
              </a:lnSpc>
            </a:pPr>
            <a:r>
              <a:rPr lang="en-US" altLang="zh-TW" sz="1600">
                <a:solidFill>
                  <a:schemeClr val="tx1"/>
                </a:solidFill>
                <a:ea typeface="PMingLiU" charset="0"/>
                <a:sym typeface="+mn-ea"/>
              </a:rPr>
              <a:t>the volatility             is an affine function of</a:t>
            </a:r>
            <a:endParaRPr lang="en-US" altLang="zh-TW" sz="1600">
              <a:solidFill>
                <a:schemeClr val="tx1"/>
              </a:solidFill>
              <a:ea typeface="PMingLiU" charset="0"/>
            </a:endParaRPr>
          </a:p>
          <a:p>
            <a:pPr lvl="1">
              <a:lnSpc>
                <a:spcPct val="150000"/>
              </a:lnSpc>
            </a:pPr>
            <a:r>
              <a:rPr lang="en-US" altLang="zh-TW" sz="1800">
                <a:solidFill>
                  <a:schemeClr val="tx1"/>
                </a:solidFill>
                <a:ea typeface="PMingLiU" charset="0"/>
              </a:rPr>
              <a:t> </a:t>
            </a:r>
            <a:endParaRPr lang="en-US" altLang="zh-TW" sz="1800">
              <a:solidFill>
                <a:schemeClr val="tx1"/>
              </a:solidFill>
              <a:ea typeface="PMingLiU" charset="0"/>
            </a:endParaRPr>
          </a:p>
          <a:p>
            <a:pPr lvl="2">
              <a:lnSpc>
                <a:spcPct val="150000"/>
              </a:lnSpc>
            </a:pPr>
            <a:r>
              <a:rPr lang="en-US" altLang="zh-TW" sz="1600">
                <a:solidFill>
                  <a:schemeClr val="tx1"/>
                </a:solidFill>
                <a:ea typeface="PMingLiU" charset="0"/>
              </a:rPr>
              <a:t>[1978] Dothan </a:t>
            </a:r>
            <a:endParaRPr lang="en-US" altLang="zh-TW" sz="1600">
              <a:solidFill>
                <a:schemeClr val="tx1"/>
              </a:solidFill>
              <a:ea typeface="PMingLiU" charset="0"/>
            </a:endParaRPr>
          </a:p>
          <a:p>
            <a:pPr lvl="2">
              <a:lnSpc>
                <a:spcPct val="150000"/>
              </a:lnSpc>
            </a:pPr>
            <a:r>
              <a:rPr lang="en-US" altLang="zh-TW" sz="1600">
                <a:solidFill>
                  <a:schemeClr val="tx1"/>
                </a:solidFill>
                <a:ea typeface="PMingLiU" charset="0"/>
              </a:rPr>
              <a:t>[1990] Hull and White</a:t>
            </a:r>
            <a:endParaRPr lang="en-US" altLang="zh-TW" sz="1600">
              <a:solidFill>
                <a:schemeClr val="tx1"/>
              </a:solidFill>
              <a:ea typeface="PMingLiU" charset="0"/>
            </a:endParaRPr>
          </a:p>
          <a:p>
            <a:pPr lvl="2">
              <a:lnSpc>
                <a:spcPct val="150000"/>
              </a:lnSpc>
            </a:pPr>
            <a:r>
              <a:rPr lang="en-US" altLang="zh-TW" sz="1600">
                <a:solidFill>
                  <a:schemeClr val="tx1"/>
                </a:solidFill>
                <a:ea typeface="PMingLiU" charset="0"/>
              </a:rPr>
              <a:t>[1991] Black and Karasinski</a:t>
            </a:r>
            <a:endParaRPr lang="en-US" altLang="zh-TW" sz="1600">
              <a:solidFill>
                <a:schemeClr val="tx1"/>
              </a:solidFill>
              <a:ea typeface="PMingLiU" charset="0"/>
            </a:endParaRPr>
          </a:p>
          <a:p>
            <a:pPr lvl="2">
              <a:lnSpc>
                <a:spcPct val="150000"/>
              </a:lnSpc>
            </a:pPr>
            <a:r>
              <a:rPr lang="en-US" altLang="zh-TW" sz="1600">
                <a:solidFill>
                  <a:schemeClr val="tx1"/>
                </a:solidFill>
                <a:ea typeface="PMingLiU" charset="0"/>
              </a:rPr>
              <a:t>[2001] Mercurio and Moraleda</a:t>
            </a:r>
            <a:endParaRPr lang="en-US" altLang="zh-TW" sz="1600">
              <a:solidFill>
                <a:schemeClr val="tx1"/>
              </a:solidFill>
              <a:ea typeface="PMingLiU" charset="0"/>
            </a:endParaRPr>
          </a:p>
          <a:p>
            <a:pPr lvl="2">
              <a:lnSpc>
                <a:spcPct val="150000"/>
              </a:lnSpc>
            </a:pPr>
            <a:endParaRPr lang="en-US" altLang="zh-TW" sz="1500">
              <a:ea typeface="PMingLiU" charset="0"/>
            </a:endParaRPr>
          </a:p>
          <a:p>
            <a:endParaRPr lang="en-US" altLang="zh-TW" sz="1800">
              <a:ea typeface="PMingLiU" charset="0"/>
            </a:endParaRPr>
          </a:p>
        </p:txBody>
      </p:sp>
      <p:pic>
        <p:nvPicPr>
          <p:cNvPr id="3" name="Picture 2"/>
          <p:cNvPicPr>
            <a:picLocks noChangeAspect="1"/>
          </p:cNvPicPr>
          <p:nvPr/>
        </p:nvPicPr>
        <p:blipFill>
          <a:blip r:embed="rId1"/>
          <a:stretch>
            <a:fillRect/>
          </a:stretch>
        </p:blipFill>
        <p:spPr>
          <a:xfrm>
            <a:off x="5109845" y="2439670"/>
            <a:ext cx="2809875" cy="323850"/>
          </a:xfrm>
          <a:prstGeom prst="rect">
            <a:avLst/>
          </a:prstGeom>
        </p:spPr>
      </p:pic>
      <p:pic>
        <p:nvPicPr>
          <p:cNvPr id="4" name="Picture 3"/>
          <p:cNvPicPr>
            <a:picLocks noChangeAspect="1"/>
          </p:cNvPicPr>
          <p:nvPr/>
        </p:nvPicPr>
        <p:blipFill>
          <a:blip r:embed="rId2"/>
          <a:stretch>
            <a:fillRect/>
          </a:stretch>
        </p:blipFill>
        <p:spPr>
          <a:xfrm>
            <a:off x="3581400" y="2869565"/>
            <a:ext cx="695325" cy="323850"/>
          </a:xfrm>
          <a:prstGeom prst="rect">
            <a:avLst/>
          </a:prstGeom>
        </p:spPr>
      </p:pic>
      <p:pic>
        <p:nvPicPr>
          <p:cNvPr id="5" name="Picture 4"/>
          <p:cNvPicPr>
            <a:picLocks noChangeAspect="1"/>
          </p:cNvPicPr>
          <p:nvPr/>
        </p:nvPicPr>
        <p:blipFill>
          <a:blip r:embed="rId3"/>
          <a:stretch>
            <a:fillRect/>
          </a:stretch>
        </p:blipFill>
        <p:spPr>
          <a:xfrm>
            <a:off x="6721475" y="2945765"/>
            <a:ext cx="238125" cy="247650"/>
          </a:xfrm>
          <a:prstGeom prst="rect">
            <a:avLst/>
          </a:prstGeom>
        </p:spPr>
      </p:pic>
      <p:pic>
        <p:nvPicPr>
          <p:cNvPr id="6" name="Picture 5"/>
          <p:cNvPicPr>
            <a:picLocks noChangeAspect="1"/>
          </p:cNvPicPr>
          <p:nvPr/>
        </p:nvPicPr>
        <p:blipFill>
          <a:blip r:embed="rId4"/>
          <a:stretch>
            <a:fillRect/>
          </a:stretch>
        </p:blipFill>
        <p:spPr>
          <a:xfrm>
            <a:off x="4338320" y="4107815"/>
            <a:ext cx="771525" cy="314325"/>
          </a:xfrm>
          <a:prstGeom prst="rect">
            <a:avLst/>
          </a:prstGeom>
        </p:spPr>
      </p:pic>
      <p:pic>
        <p:nvPicPr>
          <p:cNvPr id="7" name="Picture 6"/>
          <p:cNvPicPr>
            <a:picLocks noChangeAspect="1"/>
          </p:cNvPicPr>
          <p:nvPr/>
        </p:nvPicPr>
        <p:blipFill>
          <a:blip r:embed="rId3"/>
          <a:stretch>
            <a:fillRect/>
          </a:stretch>
        </p:blipFill>
        <p:spPr>
          <a:xfrm>
            <a:off x="7265670" y="4174490"/>
            <a:ext cx="238125" cy="247650"/>
          </a:xfrm>
          <a:prstGeom prst="rect">
            <a:avLst/>
          </a:prstGeom>
        </p:spPr>
      </p:pic>
      <p:pic>
        <p:nvPicPr>
          <p:cNvPr id="8" name="Picture 7"/>
          <p:cNvPicPr>
            <a:picLocks noChangeAspect="1"/>
          </p:cNvPicPr>
          <p:nvPr/>
        </p:nvPicPr>
        <p:blipFill>
          <a:blip r:embed="rId5"/>
          <a:stretch>
            <a:fillRect/>
          </a:stretch>
        </p:blipFill>
        <p:spPr>
          <a:xfrm>
            <a:off x="2115820" y="4561840"/>
            <a:ext cx="666750" cy="257175"/>
          </a:xfrm>
          <a:prstGeom prst="rect">
            <a:avLst/>
          </a:prstGeom>
        </p:spPr>
      </p:pic>
      <p:pic>
        <p:nvPicPr>
          <p:cNvPr id="9" name="Picture 8"/>
          <p:cNvPicPr>
            <a:picLocks noChangeAspect="1"/>
          </p:cNvPicPr>
          <p:nvPr/>
        </p:nvPicPr>
        <p:blipFill>
          <a:blip r:embed="rId6"/>
          <a:stretch>
            <a:fillRect/>
          </a:stretch>
        </p:blipFill>
        <p:spPr>
          <a:xfrm>
            <a:off x="2166620" y="3376930"/>
            <a:ext cx="676275" cy="266700"/>
          </a:xfrm>
          <a:prstGeom prst="rect">
            <a:avLst/>
          </a:prstGeom>
        </p:spPr>
      </p:pic>
      <p:pic>
        <p:nvPicPr>
          <p:cNvPr id="14" name="Picture 13"/>
          <p:cNvPicPr>
            <a:picLocks noChangeAspect="1"/>
          </p:cNvPicPr>
          <p:nvPr/>
        </p:nvPicPr>
        <p:blipFill>
          <a:blip r:embed="rId7"/>
          <a:stretch>
            <a:fillRect/>
          </a:stretch>
        </p:blipFill>
        <p:spPr>
          <a:xfrm>
            <a:off x="4002405" y="4850130"/>
            <a:ext cx="2552700" cy="419100"/>
          </a:xfrm>
          <a:prstGeom prst="rect">
            <a:avLst/>
          </a:prstGeom>
        </p:spPr>
      </p:pic>
      <p:pic>
        <p:nvPicPr>
          <p:cNvPr id="15" name="Picture 14"/>
          <p:cNvPicPr>
            <a:picLocks noChangeAspect="1"/>
          </p:cNvPicPr>
          <p:nvPr/>
        </p:nvPicPr>
        <p:blipFill>
          <a:blip r:embed="rId8"/>
          <a:stretch>
            <a:fillRect/>
          </a:stretch>
        </p:blipFill>
        <p:spPr>
          <a:xfrm>
            <a:off x="4276725" y="3594100"/>
            <a:ext cx="2932430" cy="424815"/>
          </a:xfrm>
          <a:prstGeom prst="rect">
            <a:avLst/>
          </a:prstGeom>
        </p:spPr>
      </p:pic>
      <p:pic>
        <p:nvPicPr>
          <p:cNvPr id="16" name="Picture 15"/>
          <p:cNvPicPr>
            <a:picLocks noChangeAspect="1"/>
          </p:cNvPicPr>
          <p:nvPr/>
        </p:nvPicPr>
        <p:blipFill>
          <a:blip r:embed="rId9"/>
          <a:stretch>
            <a:fillRect/>
          </a:stretch>
        </p:blipFill>
        <p:spPr>
          <a:xfrm>
            <a:off x="5478145" y="5732780"/>
            <a:ext cx="3178175" cy="335280"/>
          </a:xfrm>
          <a:prstGeom prst="rect">
            <a:avLst/>
          </a:prstGeom>
        </p:spPr>
      </p:pic>
      <p:pic>
        <p:nvPicPr>
          <p:cNvPr id="17" name="Picture 16"/>
          <p:cNvPicPr>
            <a:picLocks noChangeAspect="1"/>
          </p:cNvPicPr>
          <p:nvPr/>
        </p:nvPicPr>
        <p:blipFill>
          <a:blip r:embed="rId10"/>
          <a:stretch>
            <a:fillRect/>
          </a:stretch>
        </p:blipFill>
        <p:spPr>
          <a:xfrm>
            <a:off x="5478145" y="6068060"/>
            <a:ext cx="3429635" cy="443865"/>
          </a:xfrm>
          <a:prstGeom prst="rect">
            <a:avLst/>
          </a:prstGeom>
        </p:spPr>
      </p:pic>
      <p:pic>
        <p:nvPicPr>
          <p:cNvPr id="18" name="Picture 17"/>
          <p:cNvPicPr>
            <a:picLocks noChangeAspect="1"/>
          </p:cNvPicPr>
          <p:nvPr/>
        </p:nvPicPr>
        <p:blipFill>
          <a:blip r:embed="rId11"/>
          <a:stretch>
            <a:fillRect/>
          </a:stretch>
        </p:blipFill>
        <p:spPr>
          <a:xfrm>
            <a:off x="4831715" y="5247005"/>
            <a:ext cx="3087370" cy="353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297940" y="24034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rgbClr val="0070C0"/>
              </a:buClr>
              <a:buSzPts val="4000"/>
              <a:buFont typeface="Calibri"/>
              <a:buNone/>
            </a:pPr>
            <a:r>
              <a:rPr lang="en-US" altLang="zh-TW">
                <a:ea typeface="PMingLiU" charset="0"/>
                <a:sym typeface="+mn-ea"/>
              </a:rPr>
              <a:t>Overview of Short Rate Models</a:t>
            </a:r>
            <a:endParaRPr lang="en-US" b="1" dirty="0"/>
          </a:p>
        </p:txBody>
      </p:sp>
      <p:sp>
        <p:nvSpPr>
          <p:cNvPr id="2" name="Text Placeholder 1"/>
          <p:cNvSpPr/>
          <p:nvPr>
            <p:ph type="body" idx="1"/>
          </p:nvPr>
        </p:nvSpPr>
        <p:spPr>
          <a:xfrm>
            <a:off x="1219200" y="1447800"/>
            <a:ext cx="10363200" cy="5083175"/>
          </a:xfrm>
        </p:spPr>
        <p:txBody>
          <a:bodyPr>
            <a:normAutofit lnSpcReduction="10000"/>
          </a:bodyPr>
          <a:p>
            <a:pPr>
              <a:lnSpc>
                <a:spcPct val="150000"/>
              </a:lnSpc>
            </a:pPr>
            <a:r>
              <a:rPr lang="en-US" altLang="zh-TW" sz="2000">
                <a:ea typeface="PMingLiU" charset="0"/>
              </a:rPr>
              <a:t>Classical Models</a:t>
            </a:r>
            <a:endParaRPr lang="en-US" altLang="zh-TW" sz="2000">
              <a:ea typeface="PMingLiU" charset="0"/>
            </a:endParaRPr>
          </a:p>
          <a:p>
            <a:pPr lvl="1">
              <a:lnSpc>
                <a:spcPct val="150000"/>
              </a:lnSpc>
            </a:pPr>
            <a:r>
              <a:rPr lang="en-US" altLang="zh-TW" sz="1800">
                <a:ea typeface="PMingLiU" charset="0"/>
              </a:rPr>
              <a:t>generic one-factor dynamics for the short rate</a:t>
            </a:r>
            <a:endParaRPr lang="en-US" altLang="zh-TW" sz="1800">
              <a:ea typeface="PMingLiU" charset="0"/>
            </a:endParaRPr>
          </a:p>
          <a:p>
            <a:pPr lvl="1">
              <a:lnSpc>
                <a:spcPct val="150000"/>
              </a:lnSpc>
            </a:pPr>
            <a:endParaRPr lang="en-US" altLang="zh-TW" sz="1800">
              <a:ea typeface="PMingLiU" charset="0"/>
            </a:endParaRPr>
          </a:p>
          <a:p>
            <a:pPr lvl="1">
              <a:lnSpc>
                <a:spcPct val="150000"/>
              </a:lnSpc>
            </a:pPr>
            <a:r>
              <a:rPr lang="en-US" altLang="zh-TW" sz="1800">
                <a:ea typeface="PMingLiU" charset="0"/>
              </a:rPr>
              <a:t>the volatility           is an affine function of</a:t>
            </a:r>
            <a:endParaRPr lang="en-US" altLang="zh-TW" sz="1800">
              <a:ea typeface="PMingLiU" charset="0"/>
            </a:endParaRPr>
          </a:p>
          <a:p>
            <a:pPr lvl="1">
              <a:lnSpc>
                <a:spcPct val="150000"/>
              </a:lnSpc>
            </a:pPr>
            <a:r>
              <a:rPr lang="en-US" altLang="zh-TW" sz="1800">
                <a:ea typeface="PMingLiU" charset="0"/>
              </a:rPr>
              <a:t> </a:t>
            </a:r>
            <a:endParaRPr lang="en-US" altLang="zh-TW" sz="1800">
              <a:ea typeface="PMingLiU" charset="0"/>
            </a:endParaRPr>
          </a:p>
          <a:p>
            <a:pPr lvl="2">
              <a:lnSpc>
                <a:spcPct val="150000"/>
              </a:lnSpc>
            </a:pPr>
            <a:r>
              <a:rPr lang="en-US" altLang="zh-TW" sz="1600">
                <a:solidFill>
                  <a:srgbClr val="FF3300"/>
                </a:solidFill>
                <a:ea typeface="PMingLiU" charset="0"/>
              </a:rPr>
              <a:t>[1985] Cox et al.</a:t>
            </a:r>
            <a:endParaRPr lang="en-US" altLang="zh-TW" sz="1600">
              <a:solidFill>
                <a:srgbClr val="FF3300"/>
              </a:solidFill>
              <a:ea typeface="PMingLiU" charset="0"/>
            </a:endParaRPr>
          </a:p>
          <a:p>
            <a:pPr lvl="3">
              <a:lnSpc>
                <a:spcPct val="150000"/>
              </a:lnSpc>
            </a:pPr>
            <a:r>
              <a:rPr lang="en-US" altLang="zh-TW" sz="1600">
                <a:ea typeface="PMingLiU" charset="0"/>
                <a:sym typeface="+mn-ea"/>
              </a:rPr>
              <a:t>the volatility             is an affine function of</a:t>
            </a:r>
            <a:endParaRPr lang="en-US" altLang="zh-TW" sz="1600">
              <a:ea typeface="PMingLiU" charset="0"/>
            </a:endParaRPr>
          </a:p>
          <a:p>
            <a:pPr lvl="1">
              <a:lnSpc>
                <a:spcPct val="150000"/>
              </a:lnSpc>
            </a:pPr>
            <a:r>
              <a:rPr lang="en-US" altLang="zh-TW" sz="1800">
                <a:ea typeface="PMingLiU" charset="0"/>
              </a:rPr>
              <a:t> </a:t>
            </a:r>
            <a:endParaRPr lang="en-US" altLang="zh-TW" sz="1800">
              <a:ea typeface="PMingLiU" charset="0"/>
            </a:endParaRPr>
          </a:p>
          <a:p>
            <a:pPr lvl="2">
              <a:lnSpc>
                <a:spcPct val="150000"/>
              </a:lnSpc>
            </a:pPr>
            <a:r>
              <a:rPr lang="en-US" altLang="zh-TW" sz="1600">
                <a:ea typeface="PMingLiU" charset="0"/>
              </a:rPr>
              <a:t>[1978] Dothan </a:t>
            </a:r>
            <a:endParaRPr lang="en-US" altLang="zh-TW" sz="1600">
              <a:ea typeface="PMingLiU" charset="0"/>
            </a:endParaRPr>
          </a:p>
          <a:p>
            <a:pPr lvl="2">
              <a:lnSpc>
                <a:spcPct val="150000"/>
              </a:lnSpc>
            </a:pPr>
            <a:r>
              <a:rPr lang="en-US" altLang="zh-TW" sz="1600">
                <a:solidFill>
                  <a:srgbClr val="FF3300"/>
                </a:solidFill>
                <a:ea typeface="PMingLiU" charset="0"/>
              </a:rPr>
              <a:t>[1990] Hull and White</a:t>
            </a:r>
            <a:endParaRPr lang="en-US" altLang="zh-TW" sz="1600">
              <a:solidFill>
                <a:srgbClr val="FF3300"/>
              </a:solidFill>
              <a:ea typeface="PMingLiU" charset="0"/>
            </a:endParaRPr>
          </a:p>
          <a:p>
            <a:pPr lvl="2">
              <a:lnSpc>
                <a:spcPct val="150000"/>
              </a:lnSpc>
            </a:pPr>
            <a:r>
              <a:rPr lang="en-US" altLang="zh-TW" sz="1600">
                <a:solidFill>
                  <a:srgbClr val="FF3300"/>
                </a:solidFill>
                <a:ea typeface="PMingLiU" charset="0"/>
              </a:rPr>
              <a:t>[1991] Black and Karasinski</a:t>
            </a:r>
            <a:endParaRPr lang="en-US" altLang="zh-TW" sz="1600">
              <a:solidFill>
                <a:srgbClr val="FF3300"/>
              </a:solidFill>
              <a:ea typeface="PMingLiU" charset="0"/>
            </a:endParaRPr>
          </a:p>
          <a:p>
            <a:pPr lvl="2">
              <a:lnSpc>
                <a:spcPct val="150000"/>
              </a:lnSpc>
            </a:pPr>
            <a:r>
              <a:rPr lang="en-US" altLang="zh-TW" sz="1600">
                <a:ea typeface="PMingLiU" charset="0"/>
              </a:rPr>
              <a:t>[2001] Mercurio and Moraleda</a:t>
            </a:r>
            <a:endParaRPr lang="en-US" altLang="zh-TW" sz="1600">
              <a:ea typeface="PMingLiU" charset="0"/>
            </a:endParaRPr>
          </a:p>
          <a:p>
            <a:pPr lvl="2">
              <a:lnSpc>
                <a:spcPct val="150000"/>
              </a:lnSpc>
            </a:pPr>
            <a:endParaRPr lang="en-US" altLang="zh-TW" sz="1500">
              <a:ea typeface="PMingLiU" charset="0"/>
            </a:endParaRPr>
          </a:p>
          <a:p>
            <a:endParaRPr lang="en-US" altLang="zh-TW" sz="1800">
              <a:ea typeface="PMingLiU" charset="0"/>
            </a:endParaRPr>
          </a:p>
        </p:txBody>
      </p:sp>
      <p:pic>
        <p:nvPicPr>
          <p:cNvPr id="3" name="Picture 2"/>
          <p:cNvPicPr>
            <a:picLocks noChangeAspect="1"/>
          </p:cNvPicPr>
          <p:nvPr/>
        </p:nvPicPr>
        <p:blipFill>
          <a:blip r:embed="rId1"/>
          <a:stretch>
            <a:fillRect/>
          </a:stretch>
        </p:blipFill>
        <p:spPr>
          <a:xfrm>
            <a:off x="5109845" y="2439670"/>
            <a:ext cx="2809875" cy="323850"/>
          </a:xfrm>
          <a:prstGeom prst="rect">
            <a:avLst/>
          </a:prstGeom>
        </p:spPr>
      </p:pic>
      <p:pic>
        <p:nvPicPr>
          <p:cNvPr id="4" name="Picture 3"/>
          <p:cNvPicPr>
            <a:picLocks noChangeAspect="1"/>
          </p:cNvPicPr>
          <p:nvPr/>
        </p:nvPicPr>
        <p:blipFill>
          <a:blip r:embed="rId2"/>
          <a:stretch>
            <a:fillRect/>
          </a:stretch>
        </p:blipFill>
        <p:spPr>
          <a:xfrm>
            <a:off x="3581400" y="2869565"/>
            <a:ext cx="695325" cy="323850"/>
          </a:xfrm>
          <a:prstGeom prst="rect">
            <a:avLst/>
          </a:prstGeom>
        </p:spPr>
      </p:pic>
      <p:pic>
        <p:nvPicPr>
          <p:cNvPr id="5" name="Picture 4"/>
          <p:cNvPicPr>
            <a:picLocks noChangeAspect="1"/>
          </p:cNvPicPr>
          <p:nvPr/>
        </p:nvPicPr>
        <p:blipFill>
          <a:blip r:embed="rId3"/>
          <a:stretch>
            <a:fillRect/>
          </a:stretch>
        </p:blipFill>
        <p:spPr>
          <a:xfrm>
            <a:off x="6721475" y="2945765"/>
            <a:ext cx="238125" cy="247650"/>
          </a:xfrm>
          <a:prstGeom prst="rect">
            <a:avLst/>
          </a:prstGeom>
        </p:spPr>
      </p:pic>
      <p:pic>
        <p:nvPicPr>
          <p:cNvPr id="6" name="Picture 5"/>
          <p:cNvPicPr>
            <a:picLocks noChangeAspect="1"/>
          </p:cNvPicPr>
          <p:nvPr/>
        </p:nvPicPr>
        <p:blipFill>
          <a:blip r:embed="rId4"/>
          <a:stretch>
            <a:fillRect/>
          </a:stretch>
        </p:blipFill>
        <p:spPr>
          <a:xfrm>
            <a:off x="4338320" y="4107815"/>
            <a:ext cx="771525" cy="314325"/>
          </a:xfrm>
          <a:prstGeom prst="rect">
            <a:avLst/>
          </a:prstGeom>
        </p:spPr>
      </p:pic>
      <p:pic>
        <p:nvPicPr>
          <p:cNvPr id="7" name="Picture 6"/>
          <p:cNvPicPr>
            <a:picLocks noChangeAspect="1"/>
          </p:cNvPicPr>
          <p:nvPr/>
        </p:nvPicPr>
        <p:blipFill>
          <a:blip r:embed="rId3"/>
          <a:stretch>
            <a:fillRect/>
          </a:stretch>
        </p:blipFill>
        <p:spPr>
          <a:xfrm>
            <a:off x="7265670" y="4174490"/>
            <a:ext cx="238125" cy="247650"/>
          </a:xfrm>
          <a:prstGeom prst="rect">
            <a:avLst/>
          </a:prstGeom>
        </p:spPr>
      </p:pic>
      <p:pic>
        <p:nvPicPr>
          <p:cNvPr id="8" name="Picture 7"/>
          <p:cNvPicPr>
            <a:picLocks noChangeAspect="1"/>
          </p:cNvPicPr>
          <p:nvPr/>
        </p:nvPicPr>
        <p:blipFill>
          <a:blip r:embed="rId5"/>
          <a:stretch>
            <a:fillRect/>
          </a:stretch>
        </p:blipFill>
        <p:spPr>
          <a:xfrm>
            <a:off x="2115820" y="4561840"/>
            <a:ext cx="666750" cy="257175"/>
          </a:xfrm>
          <a:prstGeom prst="rect">
            <a:avLst/>
          </a:prstGeom>
        </p:spPr>
      </p:pic>
      <p:pic>
        <p:nvPicPr>
          <p:cNvPr id="9" name="Picture 8"/>
          <p:cNvPicPr>
            <a:picLocks noChangeAspect="1"/>
          </p:cNvPicPr>
          <p:nvPr/>
        </p:nvPicPr>
        <p:blipFill>
          <a:blip r:embed="rId6"/>
          <a:stretch>
            <a:fillRect/>
          </a:stretch>
        </p:blipFill>
        <p:spPr>
          <a:xfrm>
            <a:off x="2166620" y="3376930"/>
            <a:ext cx="676275" cy="266700"/>
          </a:xfrm>
          <a:prstGeom prst="rect">
            <a:avLst/>
          </a:prstGeom>
        </p:spPr>
      </p:pic>
      <p:pic>
        <p:nvPicPr>
          <p:cNvPr id="10" name="Picture 9"/>
          <p:cNvPicPr>
            <a:picLocks noChangeAspect="1"/>
          </p:cNvPicPr>
          <p:nvPr/>
        </p:nvPicPr>
        <p:blipFill>
          <a:blip r:embed="rId7"/>
          <a:stretch>
            <a:fillRect/>
          </a:stretch>
        </p:blipFill>
        <p:spPr>
          <a:xfrm>
            <a:off x="4002405" y="4850130"/>
            <a:ext cx="2552700" cy="419100"/>
          </a:xfrm>
          <a:prstGeom prst="rect">
            <a:avLst/>
          </a:prstGeom>
        </p:spPr>
      </p:pic>
      <p:pic>
        <p:nvPicPr>
          <p:cNvPr id="11" name="Picture 10"/>
          <p:cNvPicPr>
            <a:picLocks noChangeAspect="1"/>
          </p:cNvPicPr>
          <p:nvPr/>
        </p:nvPicPr>
        <p:blipFill>
          <a:blip r:embed="rId8"/>
          <a:stretch>
            <a:fillRect/>
          </a:stretch>
        </p:blipFill>
        <p:spPr>
          <a:xfrm>
            <a:off x="4276725" y="3594100"/>
            <a:ext cx="2932430" cy="424815"/>
          </a:xfrm>
          <a:prstGeom prst="rect">
            <a:avLst/>
          </a:prstGeom>
        </p:spPr>
      </p:pic>
      <p:pic>
        <p:nvPicPr>
          <p:cNvPr id="12" name="Picture 11"/>
          <p:cNvPicPr>
            <a:picLocks noChangeAspect="1"/>
          </p:cNvPicPr>
          <p:nvPr/>
        </p:nvPicPr>
        <p:blipFill>
          <a:blip r:embed="rId9"/>
          <a:stretch>
            <a:fillRect/>
          </a:stretch>
        </p:blipFill>
        <p:spPr>
          <a:xfrm>
            <a:off x="5478145" y="5732780"/>
            <a:ext cx="3178175" cy="335280"/>
          </a:xfrm>
          <a:prstGeom prst="rect">
            <a:avLst/>
          </a:prstGeom>
        </p:spPr>
      </p:pic>
      <p:pic>
        <p:nvPicPr>
          <p:cNvPr id="13" name="Picture 12"/>
          <p:cNvPicPr>
            <a:picLocks noChangeAspect="1"/>
          </p:cNvPicPr>
          <p:nvPr/>
        </p:nvPicPr>
        <p:blipFill>
          <a:blip r:embed="rId10"/>
          <a:stretch>
            <a:fillRect/>
          </a:stretch>
        </p:blipFill>
        <p:spPr>
          <a:xfrm>
            <a:off x="5478145" y="6068060"/>
            <a:ext cx="3429635" cy="443865"/>
          </a:xfrm>
          <a:prstGeom prst="rect">
            <a:avLst/>
          </a:prstGeom>
        </p:spPr>
      </p:pic>
      <p:pic>
        <p:nvPicPr>
          <p:cNvPr id="14" name="Picture 13"/>
          <p:cNvPicPr>
            <a:picLocks noChangeAspect="1"/>
          </p:cNvPicPr>
          <p:nvPr/>
        </p:nvPicPr>
        <p:blipFill>
          <a:blip r:embed="rId11"/>
          <a:stretch>
            <a:fillRect/>
          </a:stretch>
        </p:blipFill>
        <p:spPr>
          <a:xfrm>
            <a:off x="4831715" y="5247005"/>
            <a:ext cx="3087370" cy="353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r>
              <a:rPr lang="en-US" sz="2000">
                <a:sym typeface="+mn-ea"/>
              </a:rPr>
              <a:t>Hull-White approach</a:t>
            </a:r>
            <a:endParaRPr lang="en-US" sz="2000"/>
          </a:p>
          <a:p>
            <a:pPr lvl="1"/>
            <a:r>
              <a:rPr lang="en-US" sz="1600"/>
              <a:t>While it was suggested that, in </a:t>
            </a:r>
            <a:r>
              <a:rPr lang="en-US" sz="1600">
                <a:solidFill>
                  <a:srgbClr val="FF0000"/>
                </a:solidFill>
              </a:rPr>
              <a:t>a low rates regime</a:t>
            </a:r>
            <a:r>
              <a:rPr lang="en-US" sz="1600"/>
              <a:t> with negative rates possible or even common, there were certain advantages, these had to be weighed against the disadvantage that, in the event that </a:t>
            </a:r>
            <a:r>
              <a:rPr lang="en-US" sz="1600">
                <a:solidFill>
                  <a:srgbClr val="FF0000"/>
                </a:solidFill>
              </a:rPr>
              <a:t>the rates simulated by the model rose significantly, the modelled volatility did not, resulting in poor modelling for OTM call options.</a:t>
            </a:r>
            <a:endParaRPr lang="en-US" sz="1600">
              <a:solidFill>
                <a:srgbClr val="FF0000"/>
              </a:solidFill>
            </a:endParaRPr>
          </a:p>
          <a:p>
            <a:pPr lvl="0"/>
            <a:r>
              <a:rPr lang="en-US" sz="2000">
                <a:solidFill>
                  <a:schemeClr val="tx1"/>
                </a:solidFill>
              </a:rPr>
              <a:t>CIR</a:t>
            </a:r>
            <a:endParaRPr lang="en-US" sz="2000">
              <a:solidFill>
                <a:schemeClr val="tx1"/>
              </a:solidFill>
            </a:endParaRPr>
          </a:p>
          <a:p>
            <a:pPr lvl="1"/>
            <a:r>
              <a:rPr lang="en-US" sz="1725">
                <a:solidFill>
                  <a:srgbClr val="FF0000"/>
                </a:solidFill>
              </a:rPr>
              <a:t>a hard lower bound</a:t>
            </a:r>
            <a:r>
              <a:rPr lang="en-US" sz="1725">
                <a:solidFill>
                  <a:schemeClr val="tx1"/>
                </a:solidFill>
              </a:rPr>
              <a:t> for the simulated short rate with the risk of rates getting stuck there for extended periods with the volatility underestimated</a:t>
            </a:r>
            <a:endParaRPr lang="en-US" sz="1725">
              <a:solidFill>
                <a:schemeClr val="tx1"/>
              </a:solidFill>
            </a:endParaRPr>
          </a:p>
          <a:p>
            <a:pPr lvl="1"/>
            <a:r>
              <a:rPr lang="en-US" sz="1725">
                <a:solidFill>
                  <a:schemeClr val="tx1"/>
                </a:solidFill>
              </a:rPr>
              <a:t>the integral of the short rate to be incorporated is </a:t>
            </a:r>
            <a:r>
              <a:rPr lang="en-US" sz="1725">
                <a:solidFill>
                  <a:srgbClr val="FF0000"/>
                </a:solidFill>
              </a:rPr>
              <a:t>not known to be amenable</a:t>
            </a:r>
            <a:r>
              <a:rPr lang="en-US" sz="1725">
                <a:solidFill>
                  <a:schemeClr val="tx1"/>
                </a:solidFill>
              </a:rPr>
              <a:t>.</a:t>
            </a:r>
            <a:r>
              <a:rPr lang="en-US" sz="1725">
                <a:solidFill>
                  <a:srgbClr val="FF0000"/>
                </a:solidFill>
              </a:rPr>
              <a:t> </a:t>
            </a:r>
            <a:endParaRPr lang="en-US" sz="1725">
              <a:solidFill>
                <a:srgbClr val="FF0000"/>
              </a:solidFill>
            </a:endParaRPr>
          </a:p>
          <a:p>
            <a:pPr lvl="0"/>
            <a:r>
              <a:rPr lang="en-US" altLang="zh-TW" sz="2000">
                <a:solidFill>
                  <a:schemeClr val="tx1"/>
                </a:solidFill>
                <a:ea typeface="PMingLiU" charset="0"/>
              </a:rPr>
              <a:t>Black-Karasinski model</a:t>
            </a:r>
            <a:endParaRPr lang="en-US" altLang="zh-TW" sz="2000">
              <a:solidFill>
                <a:schemeClr val="tx1"/>
              </a:solidFill>
              <a:ea typeface="PMingLiU" charset="0"/>
            </a:endParaRPr>
          </a:p>
          <a:p>
            <a:pPr lvl="1"/>
            <a:r>
              <a:rPr lang="en-US" altLang="zh-TW" sz="1595">
                <a:solidFill>
                  <a:schemeClr val="tx1"/>
                </a:solidFill>
                <a:ea typeface="PMingLiU" charset="0"/>
              </a:rPr>
              <a:t>provides a more plausible alternative with </a:t>
            </a:r>
            <a:r>
              <a:rPr lang="en-US" altLang="zh-TW" sz="1595">
                <a:solidFill>
                  <a:srgbClr val="FF0000"/>
                </a:solidFill>
                <a:ea typeface="PMingLiU" charset="0"/>
              </a:rPr>
              <a:t>volatility automatically rising when the simulated rates move away from zero</a:t>
            </a:r>
            <a:r>
              <a:rPr lang="en-US" altLang="zh-TW" sz="1595">
                <a:solidFill>
                  <a:schemeClr val="tx1"/>
                </a:solidFill>
                <a:ea typeface="PMingLiU" charset="0"/>
              </a:rPr>
              <a:t>.</a:t>
            </a:r>
            <a:endParaRPr lang="en-US" altLang="zh-TW" sz="1595">
              <a:solidFill>
                <a:schemeClr val="tx1"/>
              </a:solidFill>
              <a:ea typeface="PMingLiU" charset="0"/>
            </a:endParaRPr>
          </a:p>
          <a:p>
            <a:pPr lvl="1"/>
            <a:r>
              <a:rPr lang="en-US" altLang="zh-TW" sz="1595">
                <a:solidFill>
                  <a:schemeClr val="tx1"/>
                </a:solidFill>
                <a:ea typeface="PMingLiU" charset="0"/>
              </a:rPr>
              <a:t>the requirements of a hard minimum value for simulated rates and of </a:t>
            </a:r>
            <a:r>
              <a:rPr lang="en-US" altLang="zh-TW" sz="1595">
                <a:solidFill>
                  <a:srgbClr val="FF0000"/>
                </a:solidFill>
                <a:ea typeface="PMingLiU" charset="0"/>
              </a:rPr>
              <a:t>the implied normal volatility vanishing as rates approach this minimum. </a:t>
            </a:r>
            <a:endParaRPr lang="en-US" altLang="zh-TW" sz="1595">
              <a:solidFill>
                <a:srgbClr val="FF0000"/>
              </a:solidFill>
              <a:ea typeface="PMingLiU" charset="0"/>
            </a:endParaRPr>
          </a:p>
          <a:p>
            <a:pPr lvl="1"/>
            <a:endParaRPr lang="en-US" altLang="zh-TW" sz="1595">
              <a:solidFill>
                <a:srgbClr val="FF0000"/>
              </a:solidFill>
              <a:ea typeface="PMingLiU" charset="0"/>
            </a:endParaRPr>
          </a:p>
          <a:p>
            <a:pPr lvl="1"/>
            <a:endParaRPr lang="en-US" altLang="zh-TW" sz="1595">
              <a:solidFill>
                <a:srgbClr val="FF0000"/>
              </a:solidFill>
              <a:ea typeface="PMingLiU" charset="0"/>
            </a:endParaRPr>
          </a:p>
          <a:p>
            <a:pPr lvl="1"/>
            <a:endParaRPr lang="en-US" altLang="zh-TW" sz="1595">
              <a:solidFill>
                <a:srgbClr val="FF0000"/>
              </a:solidFill>
              <a:ea typeface="PMingLiU" charset="0"/>
            </a:endParaRPr>
          </a:p>
        </p:txBody>
      </p:sp>
      <p:sp>
        <p:nvSpPr>
          <p:cNvPr id="4" name="Google Shape;120;p2"/>
          <p:cNvSpPr txBox="1">
            <a:spLocks noGrp="1"/>
          </p:cNvSpPr>
          <p:nvPr>
            <p:ph type="title"/>
          </p:nvPr>
        </p:nvSpPr>
        <p:spPr>
          <a:xfrm>
            <a:off x="1297940" y="24034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rgbClr val="0070C0"/>
              </a:buClr>
              <a:buSzPts val="4000"/>
              <a:buFont typeface="Calibri"/>
              <a:buNone/>
            </a:pPr>
            <a:r>
              <a:rPr lang="en-US" altLang="zh-TW">
                <a:ea typeface="PMingLiU" charset="0"/>
                <a:sym typeface="+mn-ea"/>
              </a:rPr>
              <a:t>Overview of Short Rate Models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229360" y="1457960"/>
            <a:ext cx="10363200" cy="5684520"/>
          </a:xfrm>
        </p:spPr>
        <p:txBody>
          <a:bodyPr>
            <a:normAutofit lnSpcReduction="10000"/>
          </a:bodyPr>
          <a:p>
            <a:pPr lvl="1"/>
            <a:r>
              <a:rPr lang="en-US" altLang="zh-TW" sz="2000">
                <a:solidFill>
                  <a:schemeClr val="tx1"/>
                </a:solidFill>
                <a:ea typeface="PMingLiU" charset="0"/>
              </a:rPr>
              <a:t>The Black Shadow Rate Model</a:t>
            </a:r>
            <a:endParaRPr lang="en-US" altLang="zh-TW" sz="2000">
              <a:solidFill>
                <a:schemeClr val="tx1"/>
              </a:solidFill>
              <a:ea typeface="PMingLiU" charset="0"/>
            </a:endParaRPr>
          </a:p>
          <a:p>
            <a:pPr lvl="2"/>
            <a:r>
              <a:rPr lang="en-US" altLang="zh-TW" sz="1600">
                <a:solidFill>
                  <a:schemeClr val="tx1"/>
                </a:solidFill>
                <a:ea typeface="PMingLiU" charset="0"/>
              </a:rPr>
              <a:t>allowed rates to become negative</a:t>
            </a:r>
            <a:endParaRPr lang="en-US" altLang="zh-TW" sz="1600">
              <a:solidFill>
                <a:schemeClr val="tx1"/>
              </a:solidFill>
              <a:ea typeface="PMingLiU" charset="0"/>
            </a:endParaRPr>
          </a:p>
          <a:p>
            <a:pPr lvl="2"/>
            <a:r>
              <a:rPr lang="en-US" altLang="zh-TW" sz="1600">
                <a:solidFill>
                  <a:schemeClr val="tx1"/>
                </a:solidFill>
                <a:ea typeface="PMingLiU" charset="0"/>
              </a:rPr>
              <a:t>specifying that any rates which were modelled as negative were set to zero</a:t>
            </a:r>
            <a:endParaRPr lang="en-US" altLang="zh-TW" sz="1600">
              <a:solidFill>
                <a:schemeClr val="tx1"/>
              </a:solidFill>
              <a:ea typeface="PMingLiU" charset="0"/>
            </a:endParaRPr>
          </a:p>
          <a:p>
            <a:pPr lvl="1"/>
            <a:r>
              <a:rPr lang="en-US" altLang="zh-TW" sz="2000">
                <a:solidFill>
                  <a:schemeClr val="tx1"/>
                </a:solidFill>
                <a:ea typeface="PMingLiU" charset="0"/>
              </a:rPr>
              <a:t> Local Volatility Models</a:t>
            </a:r>
            <a:endParaRPr lang="en-US" altLang="zh-TW" sz="2000">
              <a:solidFill>
                <a:schemeClr val="tx1"/>
              </a:solidFill>
              <a:ea typeface="PMingLiU" charset="0"/>
            </a:endParaRPr>
          </a:p>
          <a:p>
            <a:pPr lvl="2"/>
            <a:r>
              <a:rPr lang="en-US" altLang="zh-TW" sz="1665">
                <a:solidFill>
                  <a:schemeClr val="tx1"/>
                </a:solidFill>
                <a:ea typeface="PMingLiU" charset="0"/>
              </a:rPr>
              <a:t>have</a:t>
            </a:r>
            <a:r>
              <a:rPr lang="en-US" altLang="zh-TW" sz="1665">
                <a:solidFill>
                  <a:srgbClr val="FF0000"/>
                </a:solidFill>
                <a:ea typeface="PMingLiU" charset="0"/>
              </a:rPr>
              <a:t> a more general dependence</a:t>
            </a:r>
            <a:r>
              <a:rPr lang="en-US" altLang="zh-TW" sz="1665">
                <a:solidFill>
                  <a:schemeClr val="tx1"/>
                </a:solidFill>
                <a:ea typeface="PMingLiU" charset="0"/>
              </a:rPr>
              <a:t> on rt than the relatively simple (typically affine) assumptions made in the classical models</a:t>
            </a:r>
            <a:endParaRPr lang="en-US" altLang="zh-TW" sz="1665">
              <a:solidFill>
                <a:schemeClr val="tx1"/>
              </a:solidFill>
              <a:ea typeface="PMingLiU" charset="0"/>
            </a:endParaRPr>
          </a:p>
          <a:p>
            <a:pPr lvl="1"/>
            <a:r>
              <a:rPr lang="en-US" altLang="zh-TW" sz="1995">
                <a:solidFill>
                  <a:schemeClr val="tx1"/>
                </a:solidFill>
                <a:ea typeface="PMingLiU" charset="0"/>
              </a:rPr>
              <a:t>Stochastic Volatility Models</a:t>
            </a:r>
            <a:endParaRPr lang="en-US" altLang="zh-TW" sz="1995">
              <a:solidFill>
                <a:schemeClr val="tx1"/>
              </a:solidFill>
              <a:ea typeface="PMingLiU" charset="0"/>
            </a:endParaRPr>
          </a:p>
          <a:p>
            <a:pPr lvl="2"/>
            <a:r>
              <a:rPr lang="en-US" altLang="zh-TW" sz="1665">
                <a:solidFill>
                  <a:schemeClr val="tx1"/>
                </a:solidFill>
                <a:ea typeface="PMingLiU" charset="0"/>
              </a:rPr>
              <a:t>a stochastic volatility extension to the Hull-White model</a:t>
            </a:r>
            <a:endParaRPr lang="en-US" altLang="zh-TW" sz="1665">
              <a:solidFill>
                <a:schemeClr val="tx1"/>
              </a:solidFill>
              <a:ea typeface="PMingLiU" charset="0"/>
            </a:endParaRPr>
          </a:p>
          <a:p>
            <a:pPr lvl="2"/>
            <a:r>
              <a:rPr lang="en-US" altLang="zh-TW" sz="1665">
                <a:solidFill>
                  <a:schemeClr val="tx1"/>
                </a:solidFill>
                <a:ea typeface="PMingLiU" charset="0"/>
              </a:rPr>
              <a:t> </a:t>
            </a:r>
            <a:endParaRPr lang="en-US" altLang="zh-TW" sz="1665">
              <a:solidFill>
                <a:schemeClr val="tx1"/>
              </a:solidFill>
              <a:ea typeface="PMingLiU" charset="0"/>
            </a:endParaRPr>
          </a:p>
          <a:p>
            <a:pPr lvl="2"/>
            <a:endParaRPr lang="en-US" altLang="zh-TW" sz="1665">
              <a:solidFill>
                <a:schemeClr val="tx1"/>
              </a:solidFill>
              <a:ea typeface="PMingLiU" charset="0"/>
            </a:endParaRPr>
          </a:p>
          <a:p>
            <a:pPr lvl="2"/>
            <a:endParaRPr lang="en-US" altLang="zh-TW" sz="1665">
              <a:solidFill>
                <a:schemeClr val="tx1"/>
              </a:solidFill>
              <a:ea typeface="PMingLiU" charset="0"/>
            </a:endParaRPr>
          </a:p>
          <a:p>
            <a:pPr lvl="2"/>
            <a:endParaRPr lang="en-US" altLang="zh-TW" sz="1665">
              <a:solidFill>
                <a:schemeClr val="tx1"/>
              </a:solidFill>
              <a:ea typeface="PMingLiU" charset="0"/>
            </a:endParaRPr>
          </a:p>
          <a:p>
            <a:pPr lvl="1"/>
            <a:r>
              <a:rPr lang="en-US" altLang="zh-TW" sz="1995">
                <a:solidFill>
                  <a:schemeClr val="tx1"/>
                </a:solidFill>
                <a:ea typeface="PMingLiU" charset="0"/>
              </a:rPr>
              <a:t>Multi-Factor Models</a:t>
            </a:r>
            <a:endParaRPr lang="en-US" altLang="zh-TW" sz="1995">
              <a:solidFill>
                <a:schemeClr val="tx1"/>
              </a:solidFill>
              <a:ea typeface="PMingLiU" charset="0"/>
            </a:endParaRPr>
          </a:p>
          <a:p>
            <a:pPr lvl="2"/>
            <a:r>
              <a:rPr lang="en-US" altLang="zh-TW" sz="1660">
                <a:solidFill>
                  <a:schemeClr val="tx1"/>
                </a:solidFill>
                <a:ea typeface="PMingLiU" charset="0"/>
              </a:rPr>
              <a:t>cost of added complexity</a:t>
            </a:r>
            <a:endParaRPr lang="en-US" altLang="zh-TW" sz="1660">
              <a:solidFill>
                <a:schemeClr val="tx1"/>
              </a:solidFill>
              <a:ea typeface="PMingLiU" charset="0"/>
            </a:endParaRPr>
          </a:p>
          <a:p>
            <a:pPr lvl="2"/>
            <a:r>
              <a:rPr lang="en-US" altLang="zh-TW" sz="1660">
                <a:solidFill>
                  <a:srgbClr val="FF0000"/>
                </a:solidFill>
                <a:ea typeface="PMingLiU" charset="0"/>
              </a:rPr>
              <a:t>facilitates greater flexibility</a:t>
            </a:r>
            <a:r>
              <a:rPr lang="en-US" altLang="zh-TW" sz="1660">
                <a:solidFill>
                  <a:schemeClr val="tx1"/>
                </a:solidFill>
                <a:ea typeface="PMingLiU" charset="0"/>
              </a:rPr>
              <a:t> in the taxonomy of shapes which a curve can take on in subsequent evolution, with different parts of the curve moving in different directions at the same time, rather than all forward rates being perfectly correlated as they are in the one-factor case</a:t>
            </a:r>
            <a:endParaRPr lang="en-US" altLang="zh-TW" sz="1660">
              <a:solidFill>
                <a:schemeClr val="tx1"/>
              </a:solidFill>
              <a:ea typeface="PMingLiU" charset="0"/>
            </a:endParaRPr>
          </a:p>
        </p:txBody>
      </p:sp>
      <p:sp>
        <p:nvSpPr>
          <p:cNvPr id="4" name="Google Shape;120;p2"/>
          <p:cNvSpPr txBox="1">
            <a:spLocks noGrp="1"/>
          </p:cNvSpPr>
          <p:nvPr>
            <p:ph type="title"/>
          </p:nvPr>
        </p:nvSpPr>
        <p:spPr>
          <a:xfrm>
            <a:off x="1297940" y="24034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rgbClr val="0070C0"/>
              </a:buClr>
              <a:buSzPts val="4000"/>
              <a:buFont typeface="Calibri"/>
              <a:buNone/>
            </a:pPr>
            <a:r>
              <a:rPr lang="en-US" altLang="zh-TW">
                <a:ea typeface="PMingLiU" charset="0"/>
                <a:sym typeface="+mn-ea"/>
              </a:rPr>
              <a:t>Overview of Short Rate Models</a:t>
            </a:r>
            <a:endParaRPr lang="en-US" b="1" dirty="0"/>
          </a:p>
        </p:txBody>
      </p:sp>
      <p:pic>
        <p:nvPicPr>
          <p:cNvPr id="2" name="Picture 1"/>
          <p:cNvPicPr>
            <a:picLocks noChangeAspect="1"/>
          </p:cNvPicPr>
          <p:nvPr/>
        </p:nvPicPr>
        <p:blipFill>
          <a:blip r:embed="rId1"/>
          <a:stretch>
            <a:fillRect/>
          </a:stretch>
        </p:blipFill>
        <p:spPr>
          <a:xfrm>
            <a:off x="5045710" y="3783330"/>
            <a:ext cx="3571875" cy="885825"/>
          </a:xfrm>
          <a:prstGeom prst="rect">
            <a:avLst/>
          </a:prstGeom>
        </p:spPr>
      </p:pic>
      <p:pic>
        <p:nvPicPr>
          <p:cNvPr id="5" name="Picture 4"/>
          <p:cNvPicPr>
            <a:picLocks noChangeAspect="1"/>
          </p:cNvPicPr>
          <p:nvPr/>
        </p:nvPicPr>
        <p:blipFill>
          <a:blip r:embed="rId2"/>
          <a:stretch>
            <a:fillRect/>
          </a:stretch>
        </p:blipFill>
        <p:spPr>
          <a:xfrm>
            <a:off x="5690870" y="4669155"/>
            <a:ext cx="1933575" cy="409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TW">
                <a:ea typeface="PMingLiU" charset="0"/>
                <a:sym typeface="+mn-ea"/>
              </a:rPr>
              <a:t>Canonical Framework</a:t>
            </a:r>
            <a:endParaRPr lang="en-US"/>
          </a:p>
        </p:txBody>
      </p:sp>
      <p:sp>
        <p:nvSpPr>
          <p:cNvPr id="3" name="Text Placeholder 2"/>
          <p:cNvSpPr>
            <a:spLocks noGrp="1"/>
          </p:cNvSpPr>
          <p:nvPr>
            <p:ph type="body" idx="1"/>
          </p:nvPr>
        </p:nvSpPr>
        <p:spPr/>
        <p:txBody>
          <a:bodyPr/>
          <a:p>
            <a:r>
              <a:rPr lang="en-US" sz="2000"/>
              <a:t>In order to compare and evaluate models, it is useful to introduce a canonical framework which allows the essential features of a model to be seen more transparently.</a:t>
            </a:r>
            <a:endParaRPr lang="en-US" sz="2000"/>
          </a:p>
          <a:p>
            <a:pPr lvl="1"/>
            <a:r>
              <a:rPr lang="en-US" sz="1845">
                <a:solidFill>
                  <a:schemeClr val="tx1"/>
                </a:solidFill>
              </a:rPr>
              <a:t>the dependence of volatility on the short rate.</a:t>
            </a:r>
            <a:endParaRPr lang="en-US" sz="1845">
              <a:solidFill>
                <a:schemeClr val="tx1"/>
              </a:solidFill>
            </a:endParaRPr>
          </a:p>
          <a:p>
            <a:pPr lvl="1"/>
            <a:r>
              <a:rPr lang="en-US" sz="1845"/>
              <a:t>the dependence of mean reversion on the short rate.</a:t>
            </a:r>
            <a:endParaRPr lang="en-US" sz="1845"/>
          </a:p>
          <a:p>
            <a:pPr lvl="0"/>
            <a:r>
              <a:rPr lang="en-US" sz="1995"/>
              <a:t> There is clearly never going to be one “best” model: our interest is in making a choice which is optimal against a range of criteria, analytic tractability being salient among them.</a:t>
            </a:r>
            <a:endParaRPr lang="en-US" sz="1995"/>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公正">
  <a:themeElements>
    <a:clrScheme name="公正">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8328</Words>
  <Application>WPS Presentation</Application>
  <PresentationFormat>宽屏</PresentationFormat>
  <Paragraphs>287</Paragraphs>
  <Slides>26</Slides>
  <Notes>0</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26</vt:i4>
      </vt:variant>
    </vt:vector>
  </HeadingPairs>
  <TitlesOfParts>
    <vt:vector size="51" baseType="lpstr">
      <vt:lpstr>Arial</vt:lpstr>
      <vt:lpstr>SimSun</vt:lpstr>
      <vt:lpstr>Wingdings</vt:lpstr>
      <vt:lpstr>Libre Franklin</vt:lpstr>
      <vt:lpstr>Gubbi</vt:lpstr>
      <vt:lpstr>Times</vt:lpstr>
      <vt:lpstr>Times New Roman</vt:lpstr>
      <vt:lpstr>Calibri</vt:lpstr>
      <vt:lpstr>Trebuchet MS</vt:lpstr>
      <vt:lpstr>Libre Baskerville</vt:lpstr>
      <vt:lpstr>Arial</vt:lpstr>
      <vt:lpstr>Noto Sans Symbols</vt:lpstr>
      <vt:lpstr>Microsoft YaHei</vt:lpstr>
      <vt:lpstr>黑体</vt:lpstr>
      <vt:lpstr>Arial Unicode MS</vt:lpstr>
      <vt:lpstr>Arial Black</vt:lpstr>
      <vt:lpstr>SimSun</vt:lpstr>
      <vt:lpstr>Droid Sans Fallback</vt:lpstr>
      <vt:lpstr>PMingLiU</vt:lpstr>
      <vt:lpstr>OpenSymbol</vt:lpstr>
      <vt:lpstr>AR PL KaitiM Big5</vt:lpstr>
      <vt:lpstr>SimSun</vt:lpstr>
      <vt:lpstr>PMingLiU</vt:lpstr>
      <vt:lpstr>Office Theme</vt:lpstr>
      <vt:lpstr>公正</vt:lpstr>
      <vt:lpstr>What Short Rate Model Should I Use?</vt:lpstr>
      <vt:lpstr>Outline</vt:lpstr>
      <vt:lpstr>Abstract</vt:lpstr>
      <vt:lpstr>Outline</vt:lpstr>
      <vt:lpstr>Overview of Short Rate Models</vt:lpstr>
      <vt:lpstr>Overview of Short Rate Models</vt:lpstr>
      <vt:lpstr>Overview of Short Rate Models</vt:lpstr>
      <vt:lpstr>Overview of Short Rate Models</vt:lpstr>
      <vt:lpstr>Canonical Framework</vt:lpstr>
      <vt:lpstr>PowerPoint 演示文稿</vt:lpstr>
      <vt:lpstr>Canonical Framework</vt:lpstr>
      <vt:lpstr>Canonical Framework</vt:lpstr>
      <vt:lpstr>Functional Forms for the Short Rate</vt:lpstr>
      <vt:lpstr>Functional Forms for the Short Rate</vt:lpstr>
      <vt:lpstr>Functional Forms for the Short Rate</vt:lpstr>
      <vt:lpstr>Functional Forms for the Short Rate</vt:lpstr>
      <vt:lpstr>Functional Forms for the Short Rate</vt:lpstr>
      <vt:lpstr>Stochastic Discounting Operators</vt:lpstr>
      <vt:lpstr>Stochastic Discounting Operators</vt:lpstr>
      <vt:lpstr>Stochastic Discounting Operators</vt:lpstr>
      <vt:lpstr>Stochastic Discounting Operators</vt:lpstr>
      <vt:lpstr>Stochastic Discounting Operators</vt:lpstr>
      <vt:lpstr>Stochastic Discounting Operators</vt:lpstr>
      <vt:lpstr>PowerPoint 演示文稿</vt:lpstr>
      <vt:lpstr>PowerPoint 演示文稿</vt:lpstr>
      <vt:lpstr>What Short Rate Model Should I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akilin</cp:lastModifiedBy>
  <cp:revision>12</cp:revision>
  <dcterms:created xsi:type="dcterms:W3CDTF">2023-03-31T00:44:35Z</dcterms:created>
  <dcterms:modified xsi:type="dcterms:W3CDTF">2023-03-31T00:44:35Z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