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69" r:id="rId4"/>
    <p:sldId id="270" r:id="rId6"/>
    <p:sldId id="272" r:id="rId7"/>
    <p:sldId id="286" r:id="rId8"/>
    <p:sldId id="273" r:id="rId9"/>
    <p:sldId id="287" r:id="rId10"/>
    <p:sldId id="279" r:id="rId11"/>
    <p:sldId id="274" r:id="rId12"/>
    <p:sldId id="281" r:id="rId13"/>
    <p:sldId id="277" r:id="rId14"/>
    <p:sldId id="278" r:id="rId15"/>
    <p:sldId id="280" r:id="rId16"/>
    <p:sldId id="285"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206FF-81E6-4F77-B5F5-B0E33B9F3B32}" type="datetimeFigureOut">
              <a:rPr lang="zh-TW" altLang="en-US" smtClean="0"/>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32EC72-DD05-48D4-95FE-0A5E7CE284AB}" type="slidenum">
              <a:rPr lang="zh-TW" altLang="en-US" smtClean="0"/>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458788" y="720725"/>
            <a:ext cx="6397625" cy="3598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731521" y="4560572"/>
            <a:ext cx="5852160" cy="4320540"/>
          </a:xfrm>
          <a:prstGeom prst="rect">
            <a:avLst/>
          </a:prstGeom>
          <a:noFill/>
          <a:ln>
            <a:noFill/>
          </a:ln>
        </p:spPr>
        <p:txBody>
          <a:bodyPr spcFirstLastPara="1" wrap="square" lIns="94750" tIns="47375" rIns="94750" bIns="47375" anchor="t" anchorCtr="0">
            <a:normAutofit/>
          </a:bodyPr>
          <a:lstStyle/>
          <a:p>
            <a:pPr marL="0" lvl="0" indent="0" algn="l" rtl="0">
              <a:lnSpc>
                <a:spcPct val="100000"/>
              </a:lnSpc>
              <a:spcBef>
                <a:spcPts val="0"/>
              </a:spcBef>
              <a:spcAft>
                <a:spcPts val="0"/>
              </a:spcAft>
              <a:buSzPts val="1400"/>
              <a:buNone/>
            </a:pPr>
          </a:p>
        </p:txBody>
      </p:sp>
      <p:sp>
        <p:nvSpPr>
          <p:cNvPr id="110" name="Google Shape;110;p1:notes"/>
          <p:cNvSpPr txBox="1">
            <a:spLocks noGrp="1"/>
          </p:cNvSpPr>
          <p:nvPr>
            <p:ph type="sldNum" idx="12"/>
          </p:nvPr>
        </p:nvSpPr>
        <p:spPr>
          <a:xfrm>
            <a:off x="4143589" y="9119475"/>
            <a:ext cx="3169920" cy="480060"/>
          </a:xfrm>
          <a:prstGeom prst="rect">
            <a:avLst/>
          </a:prstGeom>
          <a:noFill/>
          <a:ln>
            <a:noFill/>
          </a:ln>
        </p:spPr>
        <p:txBody>
          <a:bodyPr spcFirstLastPara="1" wrap="square" lIns="94750" tIns="47375" rIns="94750" bIns="47375"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458788" y="720725"/>
            <a:ext cx="6397625" cy="3598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731521" y="4560572"/>
            <a:ext cx="5852160" cy="4320540"/>
          </a:xfrm>
          <a:prstGeom prst="rect">
            <a:avLst/>
          </a:prstGeom>
          <a:noFill/>
          <a:ln>
            <a:noFill/>
          </a:ln>
        </p:spPr>
        <p:txBody>
          <a:bodyPr spcFirstLastPara="1" wrap="square" lIns="94750" tIns="47375" rIns="94750" bIns="47375" anchor="t" anchorCtr="0">
            <a:normAutofit/>
          </a:bodyPr>
          <a:lstStyle/>
          <a:p>
            <a:pPr marL="0" lvl="0" indent="0" algn="l" rtl="0">
              <a:lnSpc>
                <a:spcPct val="100000"/>
              </a:lnSpc>
              <a:spcBef>
                <a:spcPts val="0"/>
              </a:spcBef>
              <a:spcAft>
                <a:spcPts val="0"/>
              </a:spcAft>
              <a:buSzPts val="1400"/>
              <a:buNone/>
            </a:pPr>
          </a:p>
        </p:txBody>
      </p:sp>
      <p:sp>
        <p:nvSpPr>
          <p:cNvPr id="110" name="Google Shape;110;p1:notes"/>
          <p:cNvSpPr txBox="1">
            <a:spLocks noGrp="1"/>
          </p:cNvSpPr>
          <p:nvPr>
            <p:ph type="sldNum" idx="12"/>
          </p:nvPr>
        </p:nvSpPr>
        <p:spPr>
          <a:xfrm>
            <a:off x="4143589" y="9119475"/>
            <a:ext cx="3169920" cy="480060"/>
          </a:xfrm>
          <a:prstGeom prst="rect">
            <a:avLst/>
          </a:prstGeom>
          <a:noFill/>
          <a:ln>
            <a:noFill/>
          </a:ln>
        </p:spPr>
        <p:txBody>
          <a:bodyPr spcFirstLastPara="1" wrap="square" lIns="94750" tIns="47375" rIns="94750" bIns="47375"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458788" y="720725"/>
            <a:ext cx="6397625" cy="3598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731521" y="4560572"/>
            <a:ext cx="5852160" cy="4320540"/>
          </a:xfrm>
          <a:prstGeom prst="rect">
            <a:avLst/>
          </a:prstGeom>
          <a:noFill/>
          <a:ln>
            <a:noFill/>
          </a:ln>
        </p:spPr>
        <p:txBody>
          <a:bodyPr spcFirstLastPara="1" wrap="square" lIns="94750" tIns="47375" rIns="94750" bIns="47375" anchor="t" anchorCtr="0">
            <a:normAutofit/>
          </a:bodyPr>
          <a:lstStyle/>
          <a:p>
            <a:pPr marL="0" lvl="0" indent="0" algn="l" rtl="0">
              <a:lnSpc>
                <a:spcPct val="100000"/>
              </a:lnSpc>
              <a:spcBef>
                <a:spcPts val="0"/>
              </a:spcBef>
              <a:spcAft>
                <a:spcPts val="0"/>
              </a:spcAft>
              <a:buSzPts val="1400"/>
              <a:buNone/>
            </a:pPr>
          </a:p>
        </p:txBody>
      </p:sp>
      <p:sp>
        <p:nvSpPr>
          <p:cNvPr id="110" name="Google Shape;110;p1:notes"/>
          <p:cNvSpPr txBox="1">
            <a:spLocks noGrp="1"/>
          </p:cNvSpPr>
          <p:nvPr>
            <p:ph type="sldNum" idx="12"/>
          </p:nvPr>
        </p:nvSpPr>
        <p:spPr>
          <a:xfrm>
            <a:off x="4143589" y="9119475"/>
            <a:ext cx="3169920" cy="480060"/>
          </a:xfrm>
          <a:prstGeom prst="rect">
            <a:avLst/>
          </a:prstGeom>
          <a:noFill/>
          <a:ln>
            <a:noFill/>
          </a:ln>
        </p:spPr>
        <p:txBody>
          <a:bodyPr spcFirstLastPara="1" wrap="square" lIns="94750" tIns="47375" rIns="94750" bIns="47375"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p1:notes"/>
          <p:cNvSpPr>
            <a:spLocks noGrp="1" noRot="1" noChangeAspect="1"/>
          </p:cNvSpPr>
          <p:nvPr>
            <p:ph type="sldImg" idx="2"/>
          </p:nvPr>
        </p:nvSpPr>
        <p:spPr>
          <a:xfrm>
            <a:off x="458788" y="720725"/>
            <a:ext cx="6397625" cy="35988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1:notes"/>
          <p:cNvSpPr txBox="1">
            <a:spLocks noGrp="1"/>
          </p:cNvSpPr>
          <p:nvPr>
            <p:ph type="body" idx="1"/>
          </p:nvPr>
        </p:nvSpPr>
        <p:spPr>
          <a:xfrm>
            <a:off x="731521" y="4560572"/>
            <a:ext cx="5852160" cy="4320540"/>
          </a:xfrm>
          <a:prstGeom prst="rect">
            <a:avLst/>
          </a:prstGeom>
          <a:noFill/>
          <a:ln>
            <a:noFill/>
          </a:ln>
        </p:spPr>
        <p:txBody>
          <a:bodyPr spcFirstLastPara="1" wrap="square" lIns="94750" tIns="47375" rIns="94750" bIns="47375" anchor="t" anchorCtr="0">
            <a:normAutofit/>
          </a:bodyPr>
          <a:lstStyle/>
          <a:p>
            <a:pPr marL="0" lvl="0" indent="0" algn="l" rtl="0">
              <a:lnSpc>
                <a:spcPct val="100000"/>
              </a:lnSpc>
              <a:spcBef>
                <a:spcPts val="0"/>
              </a:spcBef>
              <a:spcAft>
                <a:spcPts val="0"/>
              </a:spcAft>
              <a:buSzPts val="1400"/>
              <a:buNone/>
            </a:pPr>
          </a:p>
        </p:txBody>
      </p:sp>
      <p:sp>
        <p:nvSpPr>
          <p:cNvPr id="110" name="Google Shape;110;p1:notes"/>
          <p:cNvSpPr txBox="1">
            <a:spLocks noGrp="1"/>
          </p:cNvSpPr>
          <p:nvPr>
            <p:ph type="sldNum" idx="12"/>
          </p:nvPr>
        </p:nvSpPr>
        <p:spPr>
          <a:xfrm>
            <a:off x="4143589" y="9119475"/>
            <a:ext cx="3169920" cy="480060"/>
          </a:xfrm>
          <a:prstGeom prst="rect">
            <a:avLst/>
          </a:prstGeom>
          <a:noFill/>
          <a:ln>
            <a:noFill/>
          </a:ln>
        </p:spPr>
        <p:txBody>
          <a:bodyPr spcFirstLastPara="1" wrap="square" lIns="94750" tIns="47375" rIns="94750" bIns="47375"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p:cNvSpPr>
            <a:spLocks noGrp="1"/>
          </p:cNvSpPr>
          <p:nvPr>
            <p:ph type="dt" sz="half" idx="10"/>
          </p:nvPr>
        </p:nvSpPr>
        <p:spPr/>
        <p:txBody>
          <a:bodyPr/>
          <a:lstStyle/>
          <a:p>
            <a:fld id="{A547F3EC-DE12-4888-812C-57F39F818889}"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71CF9E-53C4-4667-90B2-10285274B6CB}" type="slidenum">
              <a:rPr lang="zh-TW" altLang="en-US" smtClean="0"/>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4" name="Date Placeholder 3"/>
          <p:cNvSpPr>
            <a:spLocks noGrp="1"/>
          </p:cNvSpPr>
          <p:nvPr>
            <p:ph type="dt" sz="half" idx="10"/>
          </p:nvPr>
        </p:nvSpPr>
        <p:spPr/>
        <p:txBody>
          <a:bodyPr/>
          <a:lstStyle/>
          <a:p>
            <a:fld id="{A547F3EC-DE12-4888-812C-57F39F818889}"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71CF9E-53C4-4667-90B2-10285274B6CB}" type="slidenum">
              <a:rPr lang="zh-TW" altLang="en-US" smtClean="0"/>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4" name="Date Placeholder 3"/>
          <p:cNvSpPr>
            <a:spLocks noGrp="1"/>
          </p:cNvSpPr>
          <p:nvPr>
            <p:ph type="dt" sz="half" idx="10"/>
          </p:nvPr>
        </p:nvSpPr>
        <p:spPr/>
        <p:txBody>
          <a:bodyPr/>
          <a:lstStyle/>
          <a:p>
            <a:fld id="{A547F3EC-DE12-4888-812C-57F39F818889}"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71CF9E-53C4-4667-90B2-10285274B6CB}" type="slidenum">
              <a:rPr lang="zh-TW" altLang="en-US" smtClean="0"/>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p:cNvSpPr>
            <a:spLocks noGrp="1"/>
          </p:cNvSpPr>
          <p:nvPr>
            <p:ph type="dt" sz="half" idx="10"/>
          </p:nvPr>
        </p:nvSpPr>
        <p:spPr/>
        <p:txBody>
          <a:bodyPr/>
          <a:lstStyle/>
          <a:p>
            <a:fld id="{A547F3EC-DE12-4888-812C-57F39F818889}"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71CF9E-53C4-4667-90B2-10285274B6CB}" type="slidenum">
              <a:rPr lang="zh-TW" altLang="en-US" smtClean="0"/>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idx="1"/>
          </p:nvPr>
        </p:nvSpPr>
        <p:spPr/>
        <p:txBody>
          <a:bodyPr/>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4" name="Date Placeholder 3"/>
          <p:cNvSpPr>
            <a:spLocks noGrp="1"/>
          </p:cNvSpPr>
          <p:nvPr>
            <p:ph type="dt" sz="half" idx="10"/>
          </p:nvPr>
        </p:nvSpPr>
        <p:spPr/>
        <p:txBody>
          <a:bodyPr/>
          <a:lstStyle/>
          <a:p>
            <a:fld id="{A547F3EC-DE12-4888-812C-57F39F818889}"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71CF9E-53C4-4667-90B2-10285274B6CB}" type="slidenum">
              <a:rPr lang="zh-TW" altLang="en-US" smtClean="0"/>
            </a:fld>
            <a:endParaRPr lang="zh-TW"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Click to edit Master text styles</a:t>
            </a:r>
            <a:endParaRPr lang="en-US" altLang="zh-TW"/>
          </a:p>
        </p:txBody>
      </p:sp>
      <p:sp>
        <p:nvSpPr>
          <p:cNvPr id="4" name="Date Placeholder 3"/>
          <p:cNvSpPr>
            <a:spLocks noGrp="1"/>
          </p:cNvSpPr>
          <p:nvPr>
            <p:ph type="dt" sz="half" idx="10"/>
          </p:nvPr>
        </p:nvSpPr>
        <p:spPr/>
        <p:txBody>
          <a:bodyPr/>
          <a:lstStyle/>
          <a:p>
            <a:fld id="{A547F3EC-DE12-4888-812C-57F39F818889}"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71CF9E-53C4-4667-90B2-10285274B6CB}" type="slidenum">
              <a:rPr lang="zh-TW" altLang="en-US" smtClean="0"/>
            </a:fld>
            <a:endParaRPr lang="zh-TW"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5" name="Date Placeholder 4"/>
          <p:cNvSpPr>
            <a:spLocks noGrp="1"/>
          </p:cNvSpPr>
          <p:nvPr>
            <p:ph type="dt" sz="half" idx="10"/>
          </p:nvPr>
        </p:nvSpPr>
        <p:spPr/>
        <p:txBody>
          <a:bodyPr/>
          <a:lstStyle/>
          <a:p>
            <a:fld id="{A547F3EC-DE12-4888-812C-57F39F818889}" type="datetimeFigureOut">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C71CF9E-53C4-4667-90B2-10285274B6CB}" type="slidenum">
              <a:rPr lang="zh-TW" altLang="en-US" smtClean="0"/>
            </a:fld>
            <a:endParaRPr lang="zh-TW"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endParaRPr lang="en-US" altLang="zh-TW"/>
          </a:p>
        </p:txBody>
      </p:sp>
      <p:sp>
        <p:nvSpPr>
          <p:cNvPr id="4" name="Content Placeholder 3"/>
          <p:cNvSpPr>
            <a:spLocks noGrp="1"/>
          </p:cNvSpPr>
          <p:nvPr>
            <p:ph sz="half" idx="2"/>
          </p:nvPr>
        </p:nvSpPr>
        <p:spPr>
          <a:xfrm>
            <a:off x="839788" y="2505075"/>
            <a:ext cx="5157787" cy="3684588"/>
          </a:xfrm>
        </p:spPr>
        <p:txBody>
          <a:bodyPr/>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endParaRPr lang="en-US" altLang="zh-TW"/>
          </a:p>
        </p:txBody>
      </p:sp>
      <p:sp>
        <p:nvSpPr>
          <p:cNvPr id="6" name="Content Placeholder 5"/>
          <p:cNvSpPr>
            <a:spLocks noGrp="1"/>
          </p:cNvSpPr>
          <p:nvPr>
            <p:ph sz="quarter" idx="4"/>
          </p:nvPr>
        </p:nvSpPr>
        <p:spPr>
          <a:xfrm>
            <a:off x="6172200" y="2505075"/>
            <a:ext cx="5183188" cy="3684588"/>
          </a:xfrm>
        </p:spPr>
        <p:txBody>
          <a:bodyPr/>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7" name="Date Placeholder 6"/>
          <p:cNvSpPr>
            <a:spLocks noGrp="1"/>
          </p:cNvSpPr>
          <p:nvPr>
            <p:ph type="dt" sz="half" idx="10"/>
          </p:nvPr>
        </p:nvSpPr>
        <p:spPr/>
        <p:txBody>
          <a:bodyPr/>
          <a:lstStyle/>
          <a:p>
            <a:fld id="{A547F3EC-DE12-4888-812C-57F39F818889}" type="datetimeFigureOut">
              <a:rPr lang="zh-TW" altLang="en-US" smtClean="0"/>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C71CF9E-53C4-4667-90B2-10285274B6CB}" type="slidenum">
              <a:rPr lang="zh-TW" altLang="en-US" smtClean="0"/>
            </a:fld>
            <a:endParaRPr lang="zh-TW"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Date Placeholder 2"/>
          <p:cNvSpPr>
            <a:spLocks noGrp="1"/>
          </p:cNvSpPr>
          <p:nvPr>
            <p:ph type="dt" sz="half" idx="10"/>
          </p:nvPr>
        </p:nvSpPr>
        <p:spPr/>
        <p:txBody>
          <a:bodyPr/>
          <a:lstStyle/>
          <a:p>
            <a:fld id="{A547F3EC-DE12-4888-812C-57F39F818889}" type="datetimeFigureOut">
              <a:rPr lang="zh-TW" altLang="en-US" smtClean="0"/>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C71CF9E-53C4-4667-90B2-10285274B6CB}" type="slidenum">
              <a:rPr lang="zh-TW" altLang="en-US" smtClean="0"/>
            </a:fld>
            <a:endParaRPr lang="zh-TW"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7F3EC-DE12-4888-812C-57F39F818889}" type="datetimeFigureOut">
              <a:rPr lang="zh-TW" altLang="en-US" smtClean="0"/>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C71CF9E-53C4-4667-90B2-10285274B6CB}" type="slidenum">
              <a:rPr lang="zh-TW" altLang="en-US" smtClean="0"/>
            </a:fld>
            <a:endParaRPr lang="zh-TW"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endParaRPr lang="en-US" altLang="zh-TW"/>
          </a:p>
        </p:txBody>
      </p:sp>
      <p:sp>
        <p:nvSpPr>
          <p:cNvPr id="5" name="Date Placeholder 4"/>
          <p:cNvSpPr>
            <a:spLocks noGrp="1"/>
          </p:cNvSpPr>
          <p:nvPr>
            <p:ph type="dt" sz="half" idx="10"/>
          </p:nvPr>
        </p:nvSpPr>
        <p:spPr/>
        <p:txBody>
          <a:bodyPr/>
          <a:lstStyle/>
          <a:p>
            <a:fld id="{A547F3EC-DE12-4888-812C-57F39F818889}" type="datetimeFigureOut">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C71CF9E-53C4-4667-90B2-10285274B6CB}" type="slidenum">
              <a:rPr lang="zh-TW" altLang="en-US" smtClean="0"/>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idx="1"/>
          </p:nvPr>
        </p:nvSpPr>
        <p:spPr/>
        <p:txBody>
          <a:bodyPr/>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4" name="Date Placeholder 3"/>
          <p:cNvSpPr>
            <a:spLocks noGrp="1"/>
          </p:cNvSpPr>
          <p:nvPr>
            <p:ph type="dt" sz="half" idx="10"/>
          </p:nvPr>
        </p:nvSpPr>
        <p:spPr/>
        <p:txBody>
          <a:bodyPr/>
          <a:lstStyle/>
          <a:p>
            <a:fld id="{A547F3EC-DE12-4888-812C-57F39F818889}"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71CF9E-53C4-4667-90B2-10285274B6CB}" type="slidenum">
              <a:rPr lang="zh-TW" altLang="en-US" smtClean="0"/>
            </a:fld>
            <a:endParaRPr lang="zh-TW"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endParaRPr lang="en-US" altLang="zh-TW"/>
          </a:p>
        </p:txBody>
      </p:sp>
      <p:sp>
        <p:nvSpPr>
          <p:cNvPr id="5" name="Date Placeholder 4"/>
          <p:cNvSpPr>
            <a:spLocks noGrp="1"/>
          </p:cNvSpPr>
          <p:nvPr>
            <p:ph type="dt" sz="half" idx="10"/>
          </p:nvPr>
        </p:nvSpPr>
        <p:spPr/>
        <p:txBody>
          <a:bodyPr/>
          <a:lstStyle/>
          <a:p>
            <a:fld id="{A547F3EC-DE12-4888-812C-57F39F818889}" type="datetimeFigureOut">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C71CF9E-53C4-4667-90B2-10285274B6CB}" type="slidenum">
              <a:rPr lang="zh-TW" altLang="en-US" smtClean="0"/>
            </a:fld>
            <a:endParaRPr lang="zh-TW"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4" name="Date Placeholder 3"/>
          <p:cNvSpPr>
            <a:spLocks noGrp="1"/>
          </p:cNvSpPr>
          <p:nvPr>
            <p:ph type="dt" sz="half" idx="10"/>
          </p:nvPr>
        </p:nvSpPr>
        <p:spPr/>
        <p:txBody>
          <a:bodyPr/>
          <a:lstStyle/>
          <a:p>
            <a:fld id="{A547F3EC-DE12-4888-812C-57F39F818889}"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71CF9E-53C4-4667-90B2-10285274B6CB}" type="slidenum">
              <a:rPr lang="zh-TW" altLang="en-US" smtClean="0"/>
            </a:fld>
            <a:endParaRPr lang="zh-TW"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4" name="Date Placeholder 3"/>
          <p:cNvSpPr>
            <a:spLocks noGrp="1"/>
          </p:cNvSpPr>
          <p:nvPr>
            <p:ph type="dt" sz="half" idx="10"/>
          </p:nvPr>
        </p:nvSpPr>
        <p:spPr/>
        <p:txBody>
          <a:bodyPr/>
          <a:lstStyle/>
          <a:p>
            <a:fld id="{A547F3EC-DE12-4888-812C-57F39F818889}"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71CF9E-53C4-4667-90B2-10285274B6CB}" type="slidenum">
              <a:rPr lang="zh-TW" altLang="en-US" smtClean="0"/>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Click to edit Master text styles</a:t>
            </a:r>
            <a:endParaRPr lang="en-US" altLang="zh-TW"/>
          </a:p>
        </p:txBody>
      </p:sp>
      <p:sp>
        <p:nvSpPr>
          <p:cNvPr id="4" name="Date Placeholder 3"/>
          <p:cNvSpPr>
            <a:spLocks noGrp="1"/>
          </p:cNvSpPr>
          <p:nvPr>
            <p:ph type="dt" sz="half" idx="10"/>
          </p:nvPr>
        </p:nvSpPr>
        <p:spPr/>
        <p:txBody>
          <a:bodyPr/>
          <a:lstStyle/>
          <a:p>
            <a:fld id="{A547F3EC-DE12-4888-812C-57F39F818889}"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71CF9E-53C4-4667-90B2-10285274B6CB}" type="slidenum">
              <a:rPr lang="zh-TW" altLang="en-US" smtClean="0"/>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5" name="Date Placeholder 4"/>
          <p:cNvSpPr>
            <a:spLocks noGrp="1"/>
          </p:cNvSpPr>
          <p:nvPr>
            <p:ph type="dt" sz="half" idx="10"/>
          </p:nvPr>
        </p:nvSpPr>
        <p:spPr/>
        <p:txBody>
          <a:bodyPr/>
          <a:lstStyle/>
          <a:p>
            <a:fld id="{A547F3EC-DE12-4888-812C-57F39F818889}" type="datetimeFigureOut">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C71CF9E-53C4-4667-90B2-10285274B6CB}" type="slidenum">
              <a:rPr lang="zh-TW" altLang="en-US" smtClean="0"/>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endParaRPr lang="en-US" altLang="zh-TW"/>
          </a:p>
        </p:txBody>
      </p:sp>
      <p:sp>
        <p:nvSpPr>
          <p:cNvPr id="4" name="Content Placeholder 3"/>
          <p:cNvSpPr>
            <a:spLocks noGrp="1"/>
          </p:cNvSpPr>
          <p:nvPr>
            <p:ph sz="half" idx="2"/>
          </p:nvPr>
        </p:nvSpPr>
        <p:spPr>
          <a:xfrm>
            <a:off x="839788" y="2505075"/>
            <a:ext cx="5157787" cy="3684588"/>
          </a:xfrm>
        </p:spPr>
        <p:txBody>
          <a:bodyPr/>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endParaRPr lang="en-US" altLang="zh-TW"/>
          </a:p>
        </p:txBody>
      </p:sp>
      <p:sp>
        <p:nvSpPr>
          <p:cNvPr id="6" name="Content Placeholder 5"/>
          <p:cNvSpPr>
            <a:spLocks noGrp="1"/>
          </p:cNvSpPr>
          <p:nvPr>
            <p:ph sz="quarter" idx="4"/>
          </p:nvPr>
        </p:nvSpPr>
        <p:spPr>
          <a:xfrm>
            <a:off x="6172200" y="2505075"/>
            <a:ext cx="5183188" cy="3684588"/>
          </a:xfrm>
        </p:spPr>
        <p:txBody>
          <a:bodyPr/>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7" name="Date Placeholder 6"/>
          <p:cNvSpPr>
            <a:spLocks noGrp="1"/>
          </p:cNvSpPr>
          <p:nvPr>
            <p:ph type="dt" sz="half" idx="10"/>
          </p:nvPr>
        </p:nvSpPr>
        <p:spPr/>
        <p:txBody>
          <a:bodyPr/>
          <a:lstStyle/>
          <a:p>
            <a:fld id="{A547F3EC-DE12-4888-812C-57F39F818889}" type="datetimeFigureOut">
              <a:rPr lang="zh-TW" altLang="en-US" smtClean="0"/>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C71CF9E-53C4-4667-90B2-10285274B6CB}" type="slidenum">
              <a:rPr lang="zh-TW" altLang="en-US" smtClean="0"/>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Date Placeholder 2"/>
          <p:cNvSpPr>
            <a:spLocks noGrp="1"/>
          </p:cNvSpPr>
          <p:nvPr>
            <p:ph type="dt" sz="half" idx="10"/>
          </p:nvPr>
        </p:nvSpPr>
        <p:spPr/>
        <p:txBody>
          <a:bodyPr/>
          <a:lstStyle/>
          <a:p>
            <a:fld id="{A547F3EC-DE12-4888-812C-57F39F818889}" type="datetimeFigureOut">
              <a:rPr lang="zh-TW" altLang="en-US" smtClean="0"/>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C71CF9E-53C4-4667-90B2-10285274B6CB}" type="slidenum">
              <a:rPr lang="zh-TW" altLang="en-US" smtClean="0"/>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7F3EC-DE12-4888-812C-57F39F818889}" type="datetimeFigureOut">
              <a:rPr lang="zh-TW" altLang="en-US" smtClean="0"/>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C71CF9E-53C4-4667-90B2-10285274B6CB}" type="slidenum">
              <a:rPr lang="zh-TW" altLang="en-US" smtClean="0"/>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endParaRPr lang="en-US" altLang="zh-TW"/>
          </a:p>
        </p:txBody>
      </p:sp>
      <p:sp>
        <p:nvSpPr>
          <p:cNvPr id="5" name="Date Placeholder 4"/>
          <p:cNvSpPr>
            <a:spLocks noGrp="1"/>
          </p:cNvSpPr>
          <p:nvPr>
            <p:ph type="dt" sz="half" idx="10"/>
          </p:nvPr>
        </p:nvSpPr>
        <p:spPr/>
        <p:txBody>
          <a:bodyPr/>
          <a:lstStyle/>
          <a:p>
            <a:fld id="{A547F3EC-DE12-4888-812C-57F39F818889}" type="datetimeFigureOut">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C71CF9E-53C4-4667-90B2-10285274B6CB}" type="slidenum">
              <a:rPr lang="zh-TW" altLang="en-US" smtClean="0"/>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endParaRPr lang="en-US" altLang="zh-TW"/>
          </a:p>
        </p:txBody>
      </p:sp>
      <p:sp>
        <p:nvSpPr>
          <p:cNvPr id="5" name="Date Placeholder 4"/>
          <p:cNvSpPr>
            <a:spLocks noGrp="1"/>
          </p:cNvSpPr>
          <p:nvPr>
            <p:ph type="dt" sz="half" idx="10"/>
          </p:nvPr>
        </p:nvSpPr>
        <p:spPr/>
        <p:txBody>
          <a:bodyPr/>
          <a:lstStyle/>
          <a:p>
            <a:fld id="{A547F3EC-DE12-4888-812C-57F39F818889}" type="datetimeFigureOut">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C71CF9E-53C4-4667-90B2-10285274B6CB}" type="slidenum">
              <a:rPr lang="zh-TW" altLang="en-US" smtClean="0"/>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7F3EC-DE12-4888-812C-57F39F818889}" type="datetimeFigureOut">
              <a:rPr lang="zh-TW" altLang="en-US" smtClean="0"/>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1CF9E-53C4-4667-90B2-10285274B6CB}" type="slidenum">
              <a:rPr lang="zh-TW" altLang="en-US" smtClean="0"/>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7F3EC-DE12-4888-812C-57F39F818889}" type="datetimeFigureOut">
              <a:rPr lang="zh-TW" altLang="en-US" smtClean="0"/>
            </a:fld>
            <a:endParaRPr lang="zh-TW"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1CF9E-53C4-4667-90B2-10285274B6CB}" type="slidenum">
              <a:rPr lang="zh-TW" altLang="en-US" smtClean="0"/>
            </a:fld>
            <a:endParaRPr lang="zh-TW"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home.treasury.gov/resource-center/data-chart-center/interest-rates/TextView?type=daily_treasury_yield_curve&amp;field_tdr_date_value=2023"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
          <p:cNvSpPr txBox="1">
            <a:spLocks noGrp="1"/>
          </p:cNvSpPr>
          <p:nvPr>
            <p:ph type="ctrTitle"/>
          </p:nvPr>
        </p:nvSpPr>
        <p:spPr>
          <a:xfrm>
            <a:off x="1667508" y="1324277"/>
            <a:ext cx="8856900" cy="12540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rgbClr val="0070C0"/>
              </a:buClr>
              <a:buSzPts val="3600"/>
              <a:buFont typeface="Calibri"/>
              <a:buNone/>
            </a:pPr>
            <a:r>
              <a:rPr lang="en-US" altLang="zh-TW" sz="4000" b="1" dirty="0">
                <a:solidFill>
                  <a:srgbClr val="0070C0"/>
                </a:solidFill>
                <a:latin typeface="Noto Sans Symbols"/>
                <a:ea typeface="Calibri"/>
                <a:cs typeface="Calibri"/>
                <a:sym typeface="Calibri"/>
              </a:rPr>
              <a:t>What Short Rate Model Should I use?</a:t>
            </a:r>
            <a:endParaRPr lang="en-US" sz="4000" b="1" dirty="0">
              <a:solidFill>
                <a:srgbClr val="0070C0"/>
              </a:solidFill>
              <a:latin typeface="Noto Sans Symbols"/>
              <a:ea typeface="Calibri"/>
              <a:cs typeface="Calibri"/>
              <a:sym typeface="Calibri"/>
            </a:endParaRPr>
          </a:p>
        </p:txBody>
      </p:sp>
      <p:sp>
        <p:nvSpPr>
          <p:cNvPr id="113" name="Google Shape;113;p1"/>
          <p:cNvSpPr txBox="1">
            <a:spLocks noGrp="1"/>
          </p:cNvSpPr>
          <p:nvPr>
            <p:ph type="subTitle" idx="1"/>
          </p:nvPr>
        </p:nvSpPr>
        <p:spPr>
          <a:xfrm>
            <a:off x="2643572" y="5373216"/>
            <a:ext cx="6904856" cy="86409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360"/>
              <a:buNone/>
            </a:pPr>
            <a:r>
              <a:rPr lang="zh-TW" altLang="en-US" sz="1600" dirty="0">
                <a:latin typeface="Times New Roman" panose="02020603050405020304" charset="0"/>
                <a:ea typeface="Calibri"/>
                <a:cs typeface="Times New Roman" panose="02020603050405020304" charset="0"/>
                <a:sym typeface="Calibri"/>
              </a:rPr>
              <a:t>林雅琪 </a:t>
            </a:r>
            <a:r>
              <a:rPr lang="en-US" sz="1600" dirty="0">
                <a:latin typeface="Times New Roman" panose="02020603050405020304" charset="0"/>
                <a:ea typeface="Calibri"/>
                <a:cs typeface="Times New Roman" panose="02020603050405020304" charset="0"/>
                <a:sym typeface="Calibri"/>
              </a:rPr>
              <a:t>Aki Lin</a:t>
            </a:r>
            <a:endParaRPr sz="1600" dirty="0">
              <a:latin typeface="Times New Roman" panose="02020603050405020304" charset="0"/>
              <a:ea typeface="Calibri"/>
              <a:cs typeface="Times New Roman" panose="02020603050405020304" charset="0"/>
              <a:sym typeface="Calibri"/>
            </a:endParaRPr>
          </a:p>
          <a:p>
            <a:pPr marL="0" lvl="0" indent="0" algn="ctr" rtl="0">
              <a:lnSpc>
                <a:spcPct val="100000"/>
              </a:lnSpc>
              <a:spcBef>
                <a:spcPts val="580"/>
              </a:spcBef>
              <a:spcAft>
                <a:spcPts val="0"/>
              </a:spcAft>
              <a:buSzPts val="1360"/>
              <a:buNone/>
            </a:pPr>
            <a:r>
              <a:rPr lang="en-US" sz="1600" dirty="0"/>
              <a:t>June 9, 2023</a:t>
            </a:r>
            <a:endParaRPr dirty="0"/>
          </a:p>
          <a:p>
            <a:pPr marL="0" lvl="0" indent="0" algn="ctr" rtl="0">
              <a:lnSpc>
                <a:spcPct val="100000"/>
              </a:lnSpc>
              <a:spcBef>
                <a:spcPts val="580"/>
              </a:spcBef>
              <a:spcAft>
                <a:spcPts val="0"/>
              </a:spcAft>
              <a:buSzPts val="2040"/>
              <a:buNone/>
            </a:pPr>
            <a:endParaRPr sz="2400" dirty="0">
              <a:latin typeface="Calibri"/>
              <a:ea typeface="Calibri"/>
              <a:cs typeface="Calibri"/>
              <a:sym typeface="Calibri"/>
            </a:endParaRPr>
          </a:p>
        </p:txBody>
      </p:sp>
      <p:sp>
        <p:nvSpPr>
          <p:cNvPr id="114" name="Google Shape;114;p1"/>
          <p:cNvSpPr txBox="1"/>
          <p:nvPr/>
        </p:nvSpPr>
        <p:spPr>
          <a:xfrm>
            <a:off x="2607575" y="2868745"/>
            <a:ext cx="7160700" cy="10725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accent1"/>
              </a:buClr>
              <a:buSzPts val="1360"/>
              <a:buFont typeface="Noto Sans Symbols"/>
              <a:buNone/>
            </a:pP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3;p4"/>
          <p:cNvSpPr txBox="1"/>
          <p:nvPr/>
        </p:nvSpPr>
        <p:spPr>
          <a:xfrm>
            <a:off x="622047" y="309260"/>
            <a:ext cx="10558745" cy="1143000"/>
          </a:xfrm>
          <a:prstGeom prst="rect">
            <a:avLst/>
          </a:prstGeom>
          <a:noFill/>
          <a:ln>
            <a:noFill/>
          </a:ln>
        </p:spPr>
        <p:txBody>
          <a:bodyPr spcFirstLastPara="1" vert="horz" wrap="square" lIns="91425" tIns="45700" rIns="91425" bIns="91425"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Clr>
                <a:srgbClr val="0070C0"/>
              </a:buClr>
              <a:buSzPts val="4000"/>
              <a:buFont typeface="Calibri"/>
              <a:buNone/>
            </a:pPr>
            <a:r>
              <a:rPr lang="en-US" sz="4000" b="1" dirty="0">
                <a:solidFill>
                  <a:srgbClr val="0070C0"/>
                </a:solidFill>
                <a:latin typeface="Calibri"/>
                <a:ea typeface="Calibri"/>
                <a:cs typeface="Calibri"/>
                <a:sym typeface="Calibri"/>
              </a:rPr>
              <a:t>Experiment : Rolling </a:t>
            </a:r>
            <a:endParaRPr lang="en-US" sz="4000" b="1" dirty="0">
              <a:solidFill>
                <a:srgbClr val="0070C0"/>
              </a:solidFill>
              <a:latin typeface="Calibri"/>
              <a:ea typeface="Calibri"/>
              <a:cs typeface="Calibri"/>
              <a:sym typeface="Calibri"/>
            </a:endParaRPr>
          </a:p>
        </p:txBody>
      </p:sp>
      <p:graphicFrame>
        <p:nvGraphicFramePr>
          <p:cNvPr id="10" name="Table 9"/>
          <p:cNvGraphicFramePr/>
          <p:nvPr/>
        </p:nvGraphicFramePr>
        <p:xfrm>
          <a:off x="1982470" y="5701665"/>
          <a:ext cx="8534400" cy="751840"/>
        </p:xfrm>
        <a:graphic>
          <a:graphicData uri="http://schemas.openxmlformats.org/drawingml/2006/table">
            <a:tbl>
              <a:tblPr firstRow="1" bandRow="1">
                <a:tableStyleId>{5C22544A-7EE6-4342-B048-85BDC9FD1C3A}</a:tableStyleId>
              </a:tblPr>
              <a:tblGrid>
                <a:gridCol w="2844800"/>
                <a:gridCol w="2844800"/>
                <a:gridCol w="2844800"/>
              </a:tblGrid>
              <a:tr h="370840">
                <a:tc>
                  <a:txBody>
                    <a:bodyPr/>
                    <a:p>
                      <a:pPr lvl="2" algn="ctr">
                        <a:buNone/>
                      </a:pPr>
                      <a:endParaRPr lang="en-US"/>
                    </a:p>
                  </a:txBody>
                  <a:tcPr/>
                </a:tc>
                <a:tc>
                  <a:txBody>
                    <a:bodyPr/>
                    <a:p>
                      <a:pPr algn="ctr">
                        <a:buNone/>
                      </a:pPr>
                      <a:r>
                        <a:rPr lang="en-US"/>
                        <a:t>CIR</a:t>
                      </a:r>
                      <a:endParaRPr lang="en-US"/>
                    </a:p>
                  </a:txBody>
                  <a:tcPr/>
                </a:tc>
                <a:tc>
                  <a:txBody>
                    <a:bodyPr/>
                    <a:p>
                      <a:pPr algn="ctr">
                        <a:buNone/>
                      </a:pPr>
                      <a:r>
                        <a:rPr lang="en-US"/>
                        <a:t>Vasicek</a:t>
                      </a:r>
                      <a:endParaRPr lang="en-US"/>
                    </a:p>
                  </a:txBody>
                  <a:tcPr/>
                </a:tc>
              </a:tr>
              <a:tr h="381000">
                <a:tc>
                  <a:txBody>
                    <a:bodyPr/>
                    <a:p>
                      <a:pPr algn="ctr">
                        <a:buNone/>
                      </a:pPr>
                      <a:r>
                        <a:rPr lang="en-US"/>
                        <a:t>MSE</a:t>
                      </a:r>
                      <a:endParaRPr lang="en-US"/>
                    </a:p>
                  </a:txBody>
                  <a:tcPr/>
                </a:tc>
                <a:tc>
                  <a:txBody>
                    <a:bodyPr/>
                    <a:p>
                      <a:pPr algn="ctr">
                        <a:buNone/>
                      </a:pPr>
                      <a:r>
                        <a:rPr lang="en-US"/>
                        <a:t>0.0009</a:t>
                      </a:r>
                      <a:endParaRPr lang="en-US"/>
                    </a:p>
                  </a:txBody>
                  <a:tcPr/>
                </a:tc>
                <a:tc>
                  <a:txBody>
                    <a:bodyPr/>
                    <a:p>
                      <a:pPr algn="ctr">
                        <a:buNone/>
                      </a:pPr>
                      <a:r>
                        <a:rPr lang="en-US"/>
                        <a:t>0.0007</a:t>
                      </a:r>
                      <a:endParaRPr lang="en-US"/>
                    </a:p>
                  </a:txBody>
                  <a:tcPr/>
                </a:tc>
              </a:tr>
            </a:tbl>
          </a:graphicData>
        </a:graphic>
      </p:graphicFrame>
      <p:sp>
        <p:nvSpPr>
          <p:cNvPr id="14" name="TextBox 2"/>
          <p:cNvSpPr txBox="1"/>
          <p:nvPr/>
        </p:nvSpPr>
        <p:spPr>
          <a:xfrm>
            <a:off x="1982470" y="4914900"/>
            <a:ext cx="8535035" cy="645160"/>
          </a:xfrm>
          <a:prstGeom prst="rect">
            <a:avLst/>
          </a:prstGeom>
          <a:noFill/>
        </p:spPr>
        <p:txBody>
          <a:bodyPr wrap="square">
            <a:spAutoFit/>
          </a:bodyPr>
          <a:p>
            <a:pPr marL="342900" indent="-342900">
              <a:lnSpc>
                <a:spcPct val="150000"/>
              </a:lnSpc>
              <a:buClr>
                <a:schemeClr val="accent2"/>
              </a:buClr>
              <a:buFont typeface="Arial" panose="020B0604020202020204" pitchFamily="34" charset="0"/>
              <a:buChar char="•"/>
            </a:pPr>
            <a:r>
              <a:rPr lang="en-US" altLang="zh-TW" sz="2400" dirty="0"/>
              <a:t>Start Time: 2010-05-13 </a:t>
            </a:r>
            <a:endParaRPr lang="en-US" altLang="zh-TW" sz="2400" dirty="0"/>
          </a:p>
        </p:txBody>
      </p:sp>
      <p:pic>
        <p:nvPicPr>
          <p:cNvPr id="2" name="Picture 1"/>
          <p:cNvPicPr>
            <a:picLocks noChangeAspect="1"/>
          </p:cNvPicPr>
          <p:nvPr/>
        </p:nvPicPr>
        <p:blipFill>
          <a:blip r:embed="rId1"/>
          <a:stretch>
            <a:fillRect/>
          </a:stretch>
        </p:blipFill>
        <p:spPr>
          <a:xfrm>
            <a:off x="0" y="1604010"/>
            <a:ext cx="6140450" cy="3159125"/>
          </a:xfrm>
          <a:prstGeom prst="rect">
            <a:avLst/>
          </a:prstGeom>
        </p:spPr>
      </p:pic>
      <p:pic>
        <p:nvPicPr>
          <p:cNvPr id="3" name="Picture 2"/>
          <p:cNvPicPr>
            <a:picLocks noChangeAspect="1"/>
          </p:cNvPicPr>
          <p:nvPr/>
        </p:nvPicPr>
        <p:blipFill>
          <a:blip r:embed="rId2"/>
          <a:stretch>
            <a:fillRect/>
          </a:stretch>
        </p:blipFill>
        <p:spPr>
          <a:xfrm>
            <a:off x="6047105" y="1603375"/>
            <a:ext cx="6144768" cy="31612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3;p4"/>
          <p:cNvSpPr txBox="1"/>
          <p:nvPr/>
        </p:nvSpPr>
        <p:spPr>
          <a:xfrm>
            <a:off x="622047" y="309260"/>
            <a:ext cx="10558745" cy="1143000"/>
          </a:xfrm>
          <a:prstGeom prst="rect">
            <a:avLst/>
          </a:prstGeom>
          <a:noFill/>
          <a:ln>
            <a:noFill/>
          </a:ln>
        </p:spPr>
        <p:txBody>
          <a:bodyPr spcFirstLastPara="1" vert="horz" wrap="square" lIns="91425" tIns="45700" rIns="91425" bIns="91425"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Clr>
                <a:srgbClr val="0070C0"/>
              </a:buClr>
              <a:buSzPts val="4000"/>
              <a:buFont typeface="Calibri"/>
              <a:buNone/>
            </a:pPr>
            <a:r>
              <a:rPr lang="en-US" sz="4000" b="1" dirty="0">
                <a:solidFill>
                  <a:srgbClr val="0070C0"/>
                </a:solidFill>
                <a:latin typeface="Calibri"/>
                <a:ea typeface="Calibri"/>
                <a:cs typeface="Calibri"/>
                <a:sym typeface="Calibri"/>
              </a:rPr>
              <a:t>Experiment : Yield Curve </a:t>
            </a:r>
            <a:endParaRPr lang="en-US" sz="4000" b="1" dirty="0">
              <a:solidFill>
                <a:srgbClr val="0070C0"/>
              </a:solidFill>
              <a:latin typeface="Calibri"/>
              <a:ea typeface="Calibri"/>
              <a:cs typeface="Calibri"/>
              <a:sym typeface="Calibri"/>
            </a:endParaRPr>
          </a:p>
        </p:txBody>
      </p:sp>
      <p:graphicFrame>
        <p:nvGraphicFramePr>
          <p:cNvPr id="10" name="Table 9"/>
          <p:cNvGraphicFramePr/>
          <p:nvPr/>
        </p:nvGraphicFramePr>
        <p:xfrm>
          <a:off x="1982470" y="5701665"/>
          <a:ext cx="8534400" cy="751840"/>
        </p:xfrm>
        <a:graphic>
          <a:graphicData uri="http://schemas.openxmlformats.org/drawingml/2006/table">
            <a:tbl>
              <a:tblPr firstRow="1" bandRow="1">
                <a:tableStyleId>{5C22544A-7EE6-4342-B048-85BDC9FD1C3A}</a:tableStyleId>
              </a:tblPr>
              <a:tblGrid>
                <a:gridCol w="2844800"/>
                <a:gridCol w="2844800"/>
                <a:gridCol w="2844800"/>
              </a:tblGrid>
              <a:tr h="370840">
                <a:tc>
                  <a:txBody>
                    <a:bodyPr/>
                    <a:p>
                      <a:pPr lvl="2" algn="ctr">
                        <a:buNone/>
                      </a:pPr>
                      <a:r>
                        <a:rPr lang="en-US"/>
                        <a:t>v</a:t>
                      </a:r>
                      <a:endParaRPr lang="en-US"/>
                    </a:p>
                  </a:txBody>
                  <a:tcPr/>
                </a:tc>
                <a:tc>
                  <a:txBody>
                    <a:bodyPr/>
                    <a:p>
                      <a:pPr algn="ctr">
                        <a:buNone/>
                      </a:pPr>
                      <a:r>
                        <a:rPr lang="en-US"/>
                        <a:t>CIR</a:t>
                      </a:r>
                      <a:endParaRPr lang="en-US"/>
                    </a:p>
                  </a:txBody>
                  <a:tcPr/>
                </a:tc>
                <a:tc>
                  <a:txBody>
                    <a:bodyPr/>
                    <a:p>
                      <a:pPr algn="ctr">
                        <a:buNone/>
                      </a:pPr>
                      <a:r>
                        <a:rPr lang="en-US"/>
                        <a:t>Vasicek</a:t>
                      </a:r>
                      <a:endParaRPr lang="en-US"/>
                    </a:p>
                  </a:txBody>
                  <a:tcPr/>
                </a:tc>
              </a:tr>
              <a:tr h="381000">
                <a:tc>
                  <a:txBody>
                    <a:bodyPr/>
                    <a:p>
                      <a:pPr algn="ctr">
                        <a:buNone/>
                      </a:pPr>
                      <a:r>
                        <a:rPr lang="en-US"/>
                        <a:t>MSE</a:t>
                      </a:r>
                      <a:endParaRPr lang="en-US"/>
                    </a:p>
                  </a:txBody>
                  <a:tcPr/>
                </a:tc>
                <a:tc>
                  <a:txBody>
                    <a:bodyPr/>
                    <a:p>
                      <a:pPr algn="ctr">
                        <a:buNone/>
                      </a:pPr>
                      <a:r>
                        <a:rPr lang="en-US"/>
                        <a:t>0.0244</a:t>
                      </a:r>
                      <a:endParaRPr lang="en-US"/>
                    </a:p>
                  </a:txBody>
                  <a:tcPr/>
                </a:tc>
                <a:tc>
                  <a:txBody>
                    <a:bodyPr/>
                    <a:p>
                      <a:pPr algn="ctr">
                        <a:buNone/>
                      </a:pPr>
                      <a:r>
                        <a:rPr lang="en-US"/>
                        <a:t>0.0340</a:t>
                      </a:r>
                      <a:endParaRPr lang="en-US"/>
                    </a:p>
                  </a:txBody>
                  <a:tcPr/>
                </a:tc>
              </a:tr>
            </a:tbl>
          </a:graphicData>
        </a:graphic>
      </p:graphicFrame>
      <p:sp>
        <p:nvSpPr>
          <p:cNvPr id="14" name="TextBox 2"/>
          <p:cNvSpPr txBox="1"/>
          <p:nvPr/>
        </p:nvSpPr>
        <p:spPr>
          <a:xfrm>
            <a:off x="1982470" y="5056505"/>
            <a:ext cx="8535035" cy="645160"/>
          </a:xfrm>
          <a:prstGeom prst="rect">
            <a:avLst/>
          </a:prstGeom>
          <a:noFill/>
        </p:spPr>
        <p:txBody>
          <a:bodyPr wrap="square">
            <a:spAutoFit/>
          </a:bodyPr>
          <a:p>
            <a:pPr marL="342900" indent="-342900">
              <a:lnSpc>
                <a:spcPct val="150000"/>
              </a:lnSpc>
              <a:buClr>
                <a:schemeClr val="accent2"/>
              </a:buClr>
              <a:buFont typeface="Arial" panose="020B0604020202020204" pitchFamily="34" charset="0"/>
              <a:buChar char="•"/>
            </a:pPr>
            <a:r>
              <a:rPr lang="en-US" altLang="zh-TW" sz="2400" dirty="0"/>
              <a:t>Time: 2023-06-06 </a:t>
            </a:r>
            <a:endParaRPr lang="en-US" altLang="zh-TW" sz="2400" dirty="0"/>
          </a:p>
        </p:txBody>
      </p:sp>
      <p:pic>
        <p:nvPicPr>
          <p:cNvPr id="4" name="Picture 3"/>
          <p:cNvPicPr>
            <a:picLocks noChangeAspect="1"/>
          </p:cNvPicPr>
          <p:nvPr/>
        </p:nvPicPr>
        <p:blipFill>
          <a:blip r:embed="rId1"/>
          <a:stretch>
            <a:fillRect/>
          </a:stretch>
        </p:blipFill>
        <p:spPr>
          <a:xfrm>
            <a:off x="875665" y="1452245"/>
            <a:ext cx="4846320" cy="3641031"/>
          </a:xfrm>
          <a:prstGeom prst="rect">
            <a:avLst/>
          </a:prstGeom>
        </p:spPr>
      </p:pic>
      <p:pic>
        <p:nvPicPr>
          <p:cNvPr id="6" name="Picture 5"/>
          <p:cNvPicPr>
            <a:picLocks noChangeAspect="1"/>
          </p:cNvPicPr>
          <p:nvPr/>
        </p:nvPicPr>
        <p:blipFill>
          <a:blip r:embed="rId2"/>
          <a:stretch>
            <a:fillRect/>
          </a:stretch>
        </p:blipFill>
        <p:spPr>
          <a:xfrm>
            <a:off x="6473190" y="1452245"/>
            <a:ext cx="4850765" cy="36442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3;p4"/>
          <p:cNvSpPr txBox="1"/>
          <p:nvPr/>
        </p:nvSpPr>
        <p:spPr>
          <a:xfrm>
            <a:off x="622047" y="309260"/>
            <a:ext cx="10558745" cy="1143000"/>
          </a:xfrm>
          <a:prstGeom prst="rect">
            <a:avLst/>
          </a:prstGeom>
          <a:noFill/>
          <a:ln>
            <a:noFill/>
          </a:ln>
        </p:spPr>
        <p:txBody>
          <a:bodyPr spcFirstLastPara="1" vert="horz" wrap="square" lIns="91425" tIns="45700" rIns="91425" bIns="91425"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Clr>
                <a:srgbClr val="0070C0"/>
              </a:buClr>
              <a:buSzPts val="4000"/>
              <a:buFont typeface="Calibri"/>
              <a:buNone/>
            </a:pPr>
            <a:r>
              <a:rPr lang="en-US" sz="4000" b="1" dirty="0">
                <a:solidFill>
                  <a:srgbClr val="0070C0"/>
                </a:solidFill>
                <a:latin typeface="Calibri"/>
                <a:ea typeface="Calibri"/>
                <a:cs typeface="Calibri"/>
                <a:sym typeface="Calibri"/>
              </a:rPr>
              <a:t>Conclusion</a:t>
            </a:r>
            <a:endParaRPr lang="en-US" sz="4000" b="1" dirty="0">
              <a:solidFill>
                <a:srgbClr val="0070C0"/>
              </a:solidFill>
              <a:latin typeface="Calibri"/>
              <a:ea typeface="Calibri"/>
              <a:cs typeface="Calibri"/>
              <a:sym typeface="Calibri"/>
            </a:endParaRPr>
          </a:p>
        </p:txBody>
      </p:sp>
      <p:sp>
        <p:nvSpPr>
          <p:cNvPr id="3" name="TextBox 2"/>
          <p:cNvSpPr txBox="1"/>
          <p:nvPr/>
        </p:nvSpPr>
        <p:spPr>
          <a:xfrm>
            <a:off x="862400" y="1502688"/>
            <a:ext cx="10078037" cy="2306955"/>
          </a:xfrm>
          <a:prstGeom prst="rect">
            <a:avLst/>
          </a:prstGeom>
          <a:noFill/>
        </p:spPr>
        <p:txBody>
          <a:bodyPr wrap="square">
            <a:spAutoFit/>
          </a:bodyPr>
          <a:lstStyle/>
          <a:p>
            <a:pPr marL="342900" indent="-342900">
              <a:lnSpc>
                <a:spcPct val="150000"/>
              </a:lnSpc>
              <a:buClr>
                <a:schemeClr val="accent2"/>
              </a:buClr>
              <a:buFont typeface="Arial" panose="020B0604020202020204" pitchFamily="34" charset="0"/>
              <a:buChar char="•"/>
            </a:pPr>
            <a:r>
              <a:rPr lang="en-US" altLang="zh-TW" sz="2400" dirty="0"/>
              <a:t>Influenced by parameters’ setting</a:t>
            </a:r>
            <a:endParaRPr lang="en-US" altLang="zh-TW" sz="2400" dirty="0"/>
          </a:p>
          <a:p>
            <a:pPr marL="342900" indent="-342900">
              <a:lnSpc>
                <a:spcPct val="150000"/>
              </a:lnSpc>
              <a:buClr>
                <a:schemeClr val="accent2"/>
              </a:buClr>
              <a:buFont typeface="Arial" panose="020B0604020202020204" pitchFamily="34" charset="0"/>
              <a:buChar char="•"/>
            </a:pPr>
            <a:r>
              <a:rPr lang="en-US" altLang="zh-TW" sz="2400" dirty="0"/>
              <a:t>Sensitivity analysis</a:t>
            </a:r>
            <a:endParaRPr lang="en-US" altLang="zh-TW" sz="2400" dirty="0"/>
          </a:p>
          <a:p>
            <a:pPr marL="342900" indent="-342900">
              <a:lnSpc>
                <a:spcPct val="150000"/>
              </a:lnSpc>
              <a:buClr>
                <a:schemeClr val="accent2"/>
              </a:buClr>
              <a:buFont typeface="Arial" panose="020B0604020202020204" pitchFamily="34" charset="0"/>
              <a:buChar char="•"/>
            </a:pPr>
            <a:r>
              <a:rPr lang="en-US" altLang="zh-TW" sz="2400" dirty="0"/>
              <a:t>Collect different countries’ data</a:t>
            </a:r>
            <a:endParaRPr lang="en-US" altLang="zh-TW" sz="2400" dirty="0"/>
          </a:p>
          <a:p>
            <a:pPr marL="342900" indent="-342900">
              <a:lnSpc>
                <a:spcPct val="150000"/>
              </a:lnSpc>
              <a:buClr>
                <a:schemeClr val="accent2"/>
              </a:buClr>
              <a:buFont typeface="Arial" panose="020B0604020202020204" pitchFamily="34" charset="0"/>
              <a:buChar char="•"/>
            </a:pPr>
            <a:r>
              <a:rPr lang="en-US" altLang="zh-TW" sz="2400" dirty="0"/>
              <a:t>Test different timeframe</a:t>
            </a:r>
            <a:endParaRPr lang="en-US" altLang="zh-TW" sz="2400" dirty="0"/>
          </a:p>
        </p:txBody>
      </p:sp>
      <p:pic>
        <p:nvPicPr>
          <p:cNvPr id="2" name="Picture 1"/>
          <p:cNvPicPr>
            <a:picLocks noChangeAspect="1"/>
          </p:cNvPicPr>
          <p:nvPr/>
        </p:nvPicPr>
        <p:blipFill>
          <a:blip r:embed="rId1"/>
          <a:stretch>
            <a:fillRect/>
          </a:stretch>
        </p:blipFill>
        <p:spPr>
          <a:xfrm>
            <a:off x="5582285" y="3321685"/>
            <a:ext cx="6477000" cy="33324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
          <p:cNvSpPr txBox="1">
            <a:spLocks noGrp="1"/>
          </p:cNvSpPr>
          <p:nvPr>
            <p:ph type="ctrTitle"/>
          </p:nvPr>
        </p:nvSpPr>
        <p:spPr>
          <a:xfrm>
            <a:off x="1667508" y="1324277"/>
            <a:ext cx="8856900" cy="12540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rgbClr val="0070C0"/>
              </a:buClr>
              <a:buSzPts val="3600"/>
              <a:buFont typeface="Calibri"/>
              <a:buNone/>
            </a:pPr>
            <a:r>
              <a:rPr lang="en-US" sz="4000" b="1">
                <a:solidFill>
                  <a:srgbClr val="0070C0"/>
                </a:solidFill>
                <a:latin typeface="Noto Sans Symbols"/>
                <a:ea typeface="Calibri"/>
                <a:cs typeface="Calibri"/>
                <a:sym typeface="Calibri"/>
              </a:rPr>
              <a:t>Thanks!</a:t>
            </a:r>
            <a:endParaRPr lang="en-US" sz="4000" b="1" dirty="0">
              <a:solidFill>
                <a:srgbClr val="0070C0"/>
              </a:solidFill>
              <a:latin typeface="Noto Sans Symbols"/>
              <a:ea typeface="Calibri"/>
              <a:cs typeface="Calibri"/>
              <a:sym typeface="Calibri"/>
            </a:endParaRPr>
          </a:p>
        </p:txBody>
      </p:sp>
      <p:sp>
        <p:nvSpPr>
          <p:cNvPr id="114" name="Google Shape;114;p1"/>
          <p:cNvSpPr txBox="1"/>
          <p:nvPr/>
        </p:nvSpPr>
        <p:spPr>
          <a:xfrm>
            <a:off x="2607575" y="2868745"/>
            <a:ext cx="7160700" cy="10725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accent1"/>
              </a:buClr>
              <a:buSzPts val="1360"/>
              <a:buFont typeface="Noto Sans Symbols"/>
              <a:buNone/>
            </a:pP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Subtitle 1"/>
          <p:cNvSpPr/>
          <p:nvPr>
            <p:ph type="subTitle" idx="1"/>
          </p:nvPr>
        </p:nvSpPr>
        <p:spPr/>
        <p:txBody>
          <a:bodyPr/>
          <a:p>
            <a:endParaRPr lang="en-US"/>
          </a:p>
        </p:txBody>
      </p:sp>
      <p:sp>
        <p:nvSpPr>
          <p:cNvPr id="3" name="Text Box 2"/>
          <p:cNvSpPr txBox="1"/>
          <p:nvPr/>
        </p:nvSpPr>
        <p:spPr>
          <a:xfrm>
            <a:off x="4918075" y="5457825"/>
            <a:ext cx="2540000" cy="719455"/>
          </a:xfrm>
          <a:prstGeom prst="rect">
            <a:avLst/>
          </a:prstGeom>
          <a:noFill/>
        </p:spPr>
        <p:txBody>
          <a:bodyPr wrap="square" rtlCol="0" anchor="t">
            <a:spAutoFit/>
          </a:bodyPr>
          <a:p>
            <a:pPr marL="0" lvl="0" indent="0" algn="ctr" rtl="0">
              <a:lnSpc>
                <a:spcPct val="100000"/>
              </a:lnSpc>
              <a:spcBef>
                <a:spcPts val="0"/>
              </a:spcBef>
              <a:spcAft>
                <a:spcPts val="0"/>
              </a:spcAft>
              <a:buSzPts val="1360"/>
              <a:buNone/>
            </a:pPr>
            <a:r>
              <a:rPr lang="zh-TW" altLang="en-US" dirty="0">
                <a:latin typeface="Times New Roman" panose="02020603050405020304" charset="0"/>
                <a:ea typeface="Calibri"/>
                <a:cs typeface="Times New Roman" panose="02020603050405020304" charset="0"/>
                <a:sym typeface="Calibri"/>
              </a:rPr>
              <a:t>林雅琪 </a:t>
            </a:r>
            <a:r>
              <a:rPr lang="en-US" dirty="0">
                <a:latin typeface="Times New Roman" panose="02020603050405020304" charset="0"/>
                <a:ea typeface="Calibri"/>
                <a:cs typeface="Times New Roman" panose="02020603050405020304" charset="0"/>
                <a:sym typeface="Calibri"/>
              </a:rPr>
              <a:t>Aki Lin</a:t>
            </a:r>
            <a:endParaRPr dirty="0">
              <a:latin typeface="Times New Roman" panose="02020603050405020304" charset="0"/>
              <a:ea typeface="Calibri"/>
              <a:cs typeface="Times New Roman" panose="02020603050405020304" charset="0"/>
              <a:sym typeface="Calibri"/>
            </a:endParaRPr>
          </a:p>
          <a:p>
            <a:pPr marL="0" lvl="0" indent="0" algn="ctr" rtl="0">
              <a:lnSpc>
                <a:spcPct val="100000"/>
              </a:lnSpc>
              <a:spcBef>
                <a:spcPts val="580"/>
              </a:spcBef>
              <a:spcAft>
                <a:spcPts val="0"/>
              </a:spcAft>
              <a:buSzPts val="1360"/>
              <a:buNone/>
            </a:pPr>
            <a:r>
              <a:rPr lang="en-US" dirty="0">
                <a:sym typeface="+mn-ea"/>
              </a:rPr>
              <a:t>June 9, 2023</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33;p4"/>
          <p:cNvSpPr txBox="1"/>
          <p:nvPr/>
        </p:nvSpPr>
        <p:spPr>
          <a:xfrm>
            <a:off x="622047" y="309260"/>
            <a:ext cx="10558745" cy="1143000"/>
          </a:xfrm>
          <a:prstGeom prst="rect">
            <a:avLst/>
          </a:prstGeom>
          <a:noFill/>
          <a:ln>
            <a:noFill/>
          </a:ln>
        </p:spPr>
        <p:txBody>
          <a:bodyPr spcFirstLastPara="1" vert="horz" wrap="square" lIns="91425" tIns="45700" rIns="91425" bIns="91425" rtlCol="0" anchor="b"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Clr>
                <a:srgbClr val="0070C0"/>
              </a:buClr>
              <a:buSzPts val="4000"/>
              <a:buFont typeface="Calibri"/>
              <a:buNone/>
            </a:pPr>
            <a:r>
              <a:rPr lang="en-US" altLang="zh-TW" sz="4000" b="1" dirty="0">
                <a:solidFill>
                  <a:srgbClr val="0070C0"/>
                </a:solidFill>
                <a:latin typeface="Calibri"/>
                <a:ea typeface="Calibri"/>
                <a:cs typeface="Calibri"/>
                <a:sym typeface="Calibri"/>
              </a:rPr>
              <a:t>Outline</a:t>
            </a:r>
            <a:endParaRPr lang="en-US" altLang="zh-TW" sz="4000" b="1" dirty="0">
              <a:solidFill>
                <a:srgbClr val="0070C0"/>
              </a:solidFill>
              <a:latin typeface="Calibri"/>
              <a:ea typeface="Calibri"/>
              <a:cs typeface="Calibri"/>
              <a:sym typeface="Calibri"/>
            </a:endParaRPr>
          </a:p>
        </p:txBody>
      </p:sp>
      <p:sp>
        <p:nvSpPr>
          <p:cNvPr id="5" name="TextBox 4"/>
          <p:cNvSpPr txBox="1"/>
          <p:nvPr/>
        </p:nvSpPr>
        <p:spPr>
          <a:xfrm>
            <a:off x="862400" y="1502688"/>
            <a:ext cx="10078037" cy="2861310"/>
          </a:xfrm>
          <a:prstGeom prst="rect">
            <a:avLst/>
          </a:prstGeom>
          <a:noFill/>
        </p:spPr>
        <p:txBody>
          <a:bodyPr wrap="square">
            <a:spAutoFit/>
          </a:bodyPr>
          <a:lstStyle/>
          <a:p>
            <a:pPr marL="342900" indent="-342900">
              <a:lnSpc>
                <a:spcPct val="150000"/>
              </a:lnSpc>
              <a:buClr>
                <a:schemeClr val="accent2"/>
              </a:buClr>
              <a:buFont typeface="Arial" panose="020B0604020202020204" pitchFamily="34" charset="0"/>
              <a:buChar char="•"/>
            </a:pPr>
            <a:r>
              <a:rPr lang="en-US" altLang="zh-TW" sz="2400" dirty="0"/>
              <a:t>Introduction</a:t>
            </a:r>
            <a:endParaRPr lang="en-US" altLang="zh-TW" sz="2400" dirty="0"/>
          </a:p>
          <a:p>
            <a:pPr marL="342900" indent="-342900">
              <a:lnSpc>
                <a:spcPct val="150000"/>
              </a:lnSpc>
              <a:buClr>
                <a:schemeClr val="accent2"/>
              </a:buClr>
              <a:buFont typeface="Arial" panose="020B0604020202020204" pitchFamily="34" charset="0"/>
              <a:buChar char="•"/>
            </a:pPr>
            <a:r>
              <a:rPr lang="en-US" altLang="zh-TW" sz="2400" dirty="0"/>
              <a:t>Process</a:t>
            </a:r>
            <a:endParaRPr lang="en-US" altLang="zh-TW" sz="2400" dirty="0"/>
          </a:p>
          <a:p>
            <a:pPr marL="342900" indent="-342900">
              <a:lnSpc>
                <a:spcPct val="150000"/>
              </a:lnSpc>
              <a:buClr>
                <a:schemeClr val="accent2"/>
              </a:buClr>
              <a:buFont typeface="Arial" panose="020B0604020202020204" pitchFamily="34" charset="0"/>
              <a:buChar char="•"/>
            </a:pPr>
            <a:r>
              <a:rPr lang="en-US" altLang="zh-TW" sz="2400" dirty="0"/>
              <a:t>Experiment</a:t>
            </a:r>
            <a:endParaRPr lang="en-US" altLang="zh-TW" sz="2400" dirty="0"/>
          </a:p>
          <a:p>
            <a:pPr marL="342900" indent="-342900">
              <a:lnSpc>
                <a:spcPct val="150000"/>
              </a:lnSpc>
              <a:buClr>
                <a:schemeClr val="accent2"/>
              </a:buClr>
              <a:buFont typeface="Arial" panose="020B0604020202020204" pitchFamily="34" charset="0"/>
              <a:buChar char="•"/>
            </a:pPr>
            <a:r>
              <a:rPr lang="en-US" altLang="zh-TW" sz="2400" dirty="0"/>
              <a:t>Conclusion</a:t>
            </a:r>
            <a:endParaRPr lang="en-US" altLang="zh-TW" sz="2400" dirty="0"/>
          </a:p>
          <a:p>
            <a:pPr marL="342900" indent="-342900">
              <a:lnSpc>
                <a:spcPct val="150000"/>
              </a:lnSpc>
              <a:buFont typeface="Arial" panose="020B0604020202020204" pitchFamily="34" charset="0"/>
              <a:buChar char="•"/>
            </a:pPr>
            <a:endParaRPr lang="zh-TW"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3;p4"/>
          <p:cNvSpPr txBox="1"/>
          <p:nvPr/>
        </p:nvSpPr>
        <p:spPr>
          <a:xfrm>
            <a:off x="622047" y="309260"/>
            <a:ext cx="10558745" cy="1143000"/>
          </a:xfrm>
          <a:prstGeom prst="rect">
            <a:avLst/>
          </a:prstGeom>
          <a:noFill/>
          <a:ln>
            <a:noFill/>
          </a:ln>
        </p:spPr>
        <p:txBody>
          <a:bodyPr spcFirstLastPara="1" vert="horz" wrap="square" lIns="91425" tIns="45700" rIns="91425" bIns="91425" rtlCol="0" anchor="b"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Clr>
                <a:srgbClr val="0070C0"/>
              </a:buClr>
              <a:buSzPts val="4000"/>
              <a:buFont typeface="Calibri"/>
              <a:buNone/>
            </a:pPr>
            <a:r>
              <a:rPr lang="en-US" sz="4000" b="1" dirty="0">
                <a:solidFill>
                  <a:srgbClr val="0070C0"/>
                </a:solidFill>
                <a:latin typeface="Calibri"/>
                <a:ea typeface="Calibri"/>
                <a:cs typeface="Calibri"/>
                <a:sym typeface="Calibri"/>
              </a:rPr>
              <a:t>Introduction</a:t>
            </a:r>
            <a:endParaRPr lang="en-US" sz="4000" b="1" dirty="0">
              <a:solidFill>
                <a:srgbClr val="0070C0"/>
              </a:solidFill>
              <a:latin typeface="Calibri"/>
              <a:ea typeface="Calibri"/>
              <a:cs typeface="Calibri"/>
              <a:sym typeface="Calibri"/>
            </a:endParaRPr>
          </a:p>
        </p:txBody>
      </p:sp>
      <p:sp>
        <p:nvSpPr>
          <p:cNvPr id="3" name="TextBox 2"/>
          <p:cNvSpPr txBox="1"/>
          <p:nvPr/>
        </p:nvSpPr>
        <p:spPr>
          <a:xfrm>
            <a:off x="545465" y="1452245"/>
            <a:ext cx="11518265" cy="5631180"/>
          </a:xfrm>
          <a:prstGeom prst="rect">
            <a:avLst/>
          </a:prstGeom>
          <a:noFill/>
        </p:spPr>
        <p:txBody>
          <a:bodyPr wrap="square">
            <a:spAutoFit/>
          </a:bodyPr>
          <a:lstStyle/>
          <a:p>
            <a:pPr marL="342900" indent="-342900">
              <a:lnSpc>
                <a:spcPct val="150000"/>
              </a:lnSpc>
              <a:buClr>
                <a:schemeClr val="accent2"/>
              </a:buClr>
              <a:buFont typeface="Arial" panose="020B0604020202020204" pitchFamily="34" charset="0"/>
              <a:buChar char="•"/>
            </a:pPr>
            <a:r>
              <a:rPr lang="en-US" altLang="zh-TW" sz="2400" dirty="0"/>
              <a:t>CIR</a:t>
            </a:r>
            <a:endParaRPr lang="en-US" altLang="zh-TW" sz="2400" dirty="0"/>
          </a:p>
          <a:p>
            <a:pPr marL="800100" lvl="1" indent="-342900">
              <a:lnSpc>
                <a:spcPct val="150000"/>
              </a:lnSpc>
              <a:buClr>
                <a:schemeClr val="accent2"/>
              </a:buClr>
              <a:buFont typeface="Arial" panose="020B0604020202020204" pitchFamily="34" charset="0"/>
              <a:buChar char="•"/>
            </a:pPr>
            <a:r>
              <a:rPr lang="en-US" altLang="zh-TW" sz="2400" dirty="0"/>
              <a:t>dr(t) = a(b - r(t))dt + σ√r(t)dW(t)</a:t>
            </a:r>
            <a:endParaRPr lang="en-US" altLang="zh-TW" sz="2400" dirty="0"/>
          </a:p>
          <a:p>
            <a:pPr marL="342900" indent="-342900">
              <a:lnSpc>
                <a:spcPct val="150000"/>
              </a:lnSpc>
              <a:buClr>
                <a:schemeClr val="accent2"/>
              </a:buClr>
              <a:buFont typeface="Arial" panose="020B0604020202020204" pitchFamily="34" charset="0"/>
              <a:buChar char="•"/>
            </a:pPr>
            <a:r>
              <a:rPr lang="en-US" altLang="zh-TW" sz="2400" dirty="0"/>
              <a:t>Vasicek</a:t>
            </a:r>
            <a:endParaRPr lang="en-US" altLang="zh-TW" sz="2400" dirty="0"/>
          </a:p>
          <a:p>
            <a:pPr marL="800100" lvl="1" indent="-342900">
              <a:lnSpc>
                <a:spcPct val="150000"/>
              </a:lnSpc>
              <a:buClr>
                <a:schemeClr val="accent2"/>
              </a:buClr>
              <a:buFont typeface="Arial" panose="020B0604020202020204" pitchFamily="34" charset="0"/>
              <a:buChar char="•"/>
            </a:pPr>
            <a:r>
              <a:rPr lang="en-US" altLang="zh-TW" sz="2400" dirty="0"/>
              <a:t>dr(t) = a(b - r(t))dt + σdW(t)</a:t>
            </a:r>
            <a:endParaRPr lang="en-US" altLang="zh-TW" sz="2400" dirty="0"/>
          </a:p>
          <a:p>
            <a:pPr marL="342900" lvl="0" indent="-342900">
              <a:lnSpc>
                <a:spcPct val="150000"/>
              </a:lnSpc>
              <a:buClr>
                <a:schemeClr val="accent2"/>
              </a:buClr>
              <a:buFont typeface="Arial" panose="020B0604020202020204" pitchFamily="34" charset="0"/>
              <a:buChar char="•"/>
            </a:pPr>
            <a:r>
              <a:rPr lang="en-US" altLang="zh-TW" sz="2400" dirty="0"/>
              <a:t>CIR</a:t>
            </a:r>
            <a:endParaRPr lang="en-US" altLang="zh-TW" sz="2400" dirty="0"/>
          </a:p>
          <a:p>
            <a:pPr marL="800100" lvl="1" indent="-342900">
              <a:lnSpc>
                <a:spcPct val="150000"/>
              </a:lnSpc>
              <a:buClr>
                <a:schemeClr val="accent2"/>
              </a:buClr>
              <a:buFont typeface="Arial" panose="020B0604020202020204" pitchFamily="34" charset="0"/>
              <a:buChar char="•"/>
            </a:pPr>
            <a:r>
              <a:rPr lang="en-US" altLang="zh-TW" sz="2400" dirty="0"/>
              <a:t>Includes the square root of the interest rate level r(t), which makes the interest rate unable to take negative values, and at levels close to zero, the model responds more smoothly to changes in interest rates</a:t>
            </a:r>
            <a:endParaRPr lang="en-US" altLang="zh-TW" sz="2400" dirty="0"/>
          </a:p>
          <a:p>
            <a:pPr marL="342900" lvl="0" indent="-342900">
              <a:lnSpc>
                <a:spcPct val="150000"/>
              </a:lnSpc>
              <a:buClr>
                <a:schemeClr val="accent2"/>
              </a:buClr>
              <a:buFont typeface="Arial" panose="020B0604020202020204" pitchFamily="34" charset="0"/>
              <a:buChar char="•"/>
            </a:pPr>
            <a:r>
              <a:rPr lang="en-US" altLang="zh-TW" sz="2400" dirty="0"/>
              <a:t>Compare to real par yield</a:t>
            </a:r>
            <a:endParaRPr lang="en-US" altLang="zh-TW" sz="2400" dirty="0"/>
          </a:p>
          <a:p>
            <a:pPr marL="342900" indent="-342900">
              <a:lnSpc>
                <a:spcPct val="150000"/>
              </a:lnSpc>
              <a:buClr>
                <a:schemeClr val="accent2"/>
              </a:buClr>
              <a:buFont typeface="Arial" panose="020B0604020202020204" pitchFamily="34" charset="0"/>
              <a:buChar char="•"/>
            </a:pPr>
            <a:endParaRPr lang="en-US" altLang="zh-TW"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
          <p:cNvSpPr txBox="1">
            <a:spLocks noGrp="1"/>
          </p:cNvSpPr>
          <p:nvPr>
            <p:ph type="ctrTitle"/>
          </p:nvPr>
        </p:nvSpPr>
        <p:spPr>
          <a:xfrm>
            <a:off x="1667508" y="2563797"/>
            <a:ext cx="8856900" cy="12540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rgbClr val="0070C0"/>
              </a:buClr>
              <a:buSzPts val="3600"/>
              <a:buFont typeface="Calibri"/>
              <a:buNone/>
            </a:pPr>
            <a:r>
              <a:rPr lang="en-US" sz="4000" b="1" dirty="0">
                <a:solidFill>
                  <a:srgbClr val="0070C0"/>
                </a:solidFill>
                <a:latin typeface="Noto Sans Symbols"/>
                <a:ea typeface="Calibri"/>
                <a:cs typeface="Calibri"/>
                <a:sym typeface="Calibri"/>
              </a:rPr>
              <a:t>Process</a:t>
            </a:r>
            <a:endParaRPr lang="en-US" sz="4000" b="1" dirty="0">
              <a:solidFill>
                <a:srgbClr val="0070C0"/>
              </a:solidFill>
              <a:latin typeface="Noto Sans Symbols"/>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3;p4"/>
          <p:cNvSpPr txBox="1"/>
          <p:nvPr/>
        </p:nvSpPr>
        <p:spPr>
          <a:xfrm>
            <a:off x="622047" y="309260"/>
            <a:ext cx="10558745" cy="1143000"/>
          </a:xfrm>
          <a:prstGeom prst="rect">
            <a:avLst/>
          </a:prstGeom>
          <a:noFill/>
          <a:ln>
            <a:noFill/>
          </a:ln>
        </p:spPr>
        <p:txBody>
          <a:bodyPr spcFirstLastPara="1" vert="horz" wrap="square" lIns="91425" tIns="45700" rIns="91425" bIns="91425"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Clr>
                <a:srgbClr val="0070C0"/>
              </a:buClr>
              <a:buSzPts val="4000"/>
              <a:buFont typeface="Calibri"/>
              <a:buNone/>
            </a:pPr>
            <a:r>
              <a:rPr lang="en-US" sz="4000" b="1" dirty="0">
                <a:solidFill>
                  <a:srgbClr val="0070C0"/>
                </a:solidFill>
                <a:latin typeface="Calibri"/>
                <a:ea typeface="Calibri"/>
                <a:cs typeface="Calibri"/>
                <a:sym typeface="Calibri"/>
              </a:rPr>
              <a:t>Process</a:t>
            </a:r>
            <a:endParaRPr lang="en-US" sz="4000" b="1" dirty="0">
              <a:solidFill>
                <a:srgbClr val="0070C0"/>
              </a:solidFill>
              <a:latin typeface="Calibri"/>
              <a:ea typeface="Calibri"/>
              <a:cs typeface="Calibri"/>
              <a:sym typeface="Calibri"/>
            </a:endParaRPr>
          </a:p>
        </p:txBody>
      </p:sp>
      <p:sp>
        <p:nvSpPr>
          <p:cNvPr id="4" name="Rounded Rectangle 3"/>
          <p:cNvSpPr/>
          <p:nvPr/>
        </p:nvSpPr>
        <p:spPr>
          <a:xfrm>
            <a:off x="533400" y="1791335"/>
            <a:ext cx="1685925" cy="52197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r>
              <a:rPr lang="en-US"/>
              <a:t>Data</a:t>
            </a:r>
            <a:endParaRPr lang="en-US"/>
          </a:p>
        </p:txBody>
      </p:sp>
      <p:sp>
        <p:nvSpPr>
          <p:cNvPr id="7" name="Rounded Rectangle 6"/>
          <p:cNvSpPr/>
          <p:nvPr/>
        </p:nvSpPr>
        <p:spPr>
          <a:xfrm>
            <a:off x="4277995" y="1791335"/>
            <a:ext cx="1685925" cy="52197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r>
              <a:rPr lang="en-US"/>
              <a:t>Parameters</a:t>
            </a:r>
            <a:endParaRPr lang="en-US"/>
          </a:p>
        </p:txBody>
      </p:sp>
      <p:sp>
        <p:nvSpPr>
          <p:cNvPr id="8" name="Rounded Rectangle 7"/>
          <p:cNvSpPr/>
          <p:nvPr/>
        </p:nvSpPr>
        <p:spPr>
          <a:xfrm>
            <a:off x="7183755" y="1791335"/>
            <a:ext cx="1685925" cy="52197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r>
              <a:rPr lang="en-US"/>
              <a:t>Predicted</a:t>
            </a:r>
            <a:endParaRPr lang="en-US"/>
          </a:p>
          <a:p>
            <a:pPr algn="ctr"/>
            <a:r>
              <a:rPr lang="en-US"/>
              <a:t>Par Yield</a:t>
            </a:r>
            <a:endParaRPr lang="en-US"/>
          </a:p>
        </p:txBody>
      </p:sp>
      <p:cxnSp>
        <p:nvCxnSpPr>
          <p:cNvPr id="9" name="Straight Arrow Connector 8"/>
          <p:cNvCxnSpPr>
            <a:stCxn id="4" idx="3"/>
            <a:endCxn id="7" idx="1"/>
          </p:cNvCxnSpPr>
          <p:nvPr/>
        </p:nvCxnSpPr>
        <p:spPr>
          <a:xfrm>
            <a:off x="2219325" y="2052320"/>
            <a:ext cx="20586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834640" y="1725295"/>
            <a:ext cx="827405" cy="654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MLE</a:t>
            </a:r>
            <a:endParaRPr lang="en-US"/>
          </a:p>
        </p:txBody>
      </p:sp>
      <p:cxnSp>
        <p:nvCxnSpPr>
          <p:cNvPr id="12" name="Straight Arrow Connector 11"/>
          <p:cNvCxnSpPr>
            <a:stCxn id="7" idx="3"/>
            <a:endCxn id="8" idx="1"/>
          </p:cNvCxnSpPr>
          <p:nvPr/>
        </p:nvCxnSpPr>
        <p:spPr>
          <a:xfrm>
            <a:off x="5963920" y="2052320"/>
            <a:ext cx="12198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2"/>
          <p:cNvSpPr txBox="1"/>
          <p:nvPr/>
        </p:nvSpPr>
        <p:spPr>
          <a:xfrm>
            <a:off x="863035" y="4793893"/>
            <a:ext cx="10078037" cy="1198880"/>
          </a:xfrm>
          <a:prstGeom prst="rect">
            <a:avLst/>
          </a:prstGeom>
          <a:noFill/>
        </p:spPr>
        <p:txBody>
          <a:bodyPr wrap="square">
            <a:spAutoFit/>
          </a:bodyPr>
          <a:p>
            <a:pPr marL="342900" indent="-342900">
              <a:lnSpc>
                <a:spcPct val="150000"/>
              </a:lnSpc>
              <a:buClr>
                <a:schemeClr val="accent2"/>
              </a:buClr>
              <a:buFont typeface="Arial" panose="020B0604020202020204" pitchFamily="34" charset="0"/>
              <a:buChar char="•"/>
            </a:pPr>
            <a:r>
              <a:rPr lang="en-US" altLang="zh-TW" sz="2400" dirty="0">
                <a:sym typeface="+mn-ea"/>
              </a:rPr>
              <a:t>Not Rolling</a:t>
            </a:r>
            <a:endParaRPr lang="en-US" altLang="zh-TW" sz="2400" dirty="0">
              <a:sym typeface="+mn-ea"/>
            </a:endParaRPr>
          </a:p>
          <a:p>
            <a:pPr marL="342900" indent="-342900">
              <a:lnSpc>
                <a:spcPct val="150000"/>
              </a:lnSpc>
              <a:buClr>
                <a:schemeClr val="accent2"/>
              </a:buClr>
              <a:buFont typeface="Arial" panose="020B0604020202020204" pitchFamily="34" charset="0"/>
              <a:buChar char="•"/>
            </a:pPr>
            <a:r>
              <a:rPr lang="en-US" altLang="zh-TW" sz="2400" dirty="0">
                <a:sym typeface="+mn-ea"/>
              </a:rPr>
              <a:t>Rolling</a:t>
            </a:r>
            <a:r>
              <a:rPr lang="en-US" altLang="zh-TW" sz="2400" dirty="0"/>
              <a:t> </a:t>
            </a:r>
            <a:endParaRPr lang="en-US" altLang="zh-TW" sz="2400" dirty="0"/>
          </a:p>
        </p:txBody>
      </p:sp>
      <p:sp>
        <p:nvSpPr>
          <p:cNvPr id="15" name="Rounded Rectangle 14"/>
          <p:cNvSpPr/>
          <p:nvPr/>
        </p:nvSpPr>
        <p:spPr>
          <a:xfrm>
            <a:off x="574040" y="2379345"/>
            <a:ext cx="1645285" cy="2186940"/>
          </a:xfrm>
          <a:prstGeom prst="roundRect">
            <a:avLst/>
          </a:prstGeom>
        </p:spPr>
        <p:style>
          <a:lnRef idx="3">
            <a:schemeClr val="lt1"/>
          </a:lnRef>
          <a:fillRef idx="1">
            <a:schemeClr val="accent5"/>
          </a:fillRef>
          <a:effectRef idx="1">
            <a:schemeClr val="accent5"/>
          </a:effectRef>
          <a:fontRef idx="minor">
            <a:schemeClr val="lt1"/>
          </a:fontRef>
        </p:style>
        <p:txBody>
          <a:bodyPr rtlCol="0" anchor="t" anchorCtr="0"/>
          <a:p>
            <a:pPr algn="ctr"/>
            <a:r>
              <a:rPr lang="en-US"/>
              <a:t>1 Month</a:t>
            </a:r>
            <a:endParaRPr lang="en-US"/>
          </a:p>
          <a:p>
            <a:pPr algn="ctr"/>
            <a:r>
              <a:rPr lang="en-US"/>
              <a:t>3 Month</a:t>
            </a:r>
            <a:endParaRPr lang="en-US"/>
          </a:p>
          <a:p>
            <a:pPr algn="ctr"/>
            <a:r>
              <a:rPr lang="en-US"/>
              <a:t>6 Month</a:t>
            </a:r>
            <a:endParaRPr lang="en-US"/>
          </a:p>
          <a:p>
            <a:pPr algn="ctr"/>
            <a:r>
              <a:rPr lang="en-US"/>
              <a:t>.</a:t>
            </a:r>
            <a:endParaRPr lang="en-US"/>
          </a:p>
          <a:p>
            <a:pPr algn="ctr"/>
            <a:r>
              <a:rPr lang="en-US"/>
              <a:t>.</a:t>
            </a:r>
            <a:endParaRPr lang="en-US"/>
          </a:p>
          <a:p>
            <a:pPr algn="ctr"/>
            <a:r>
              <a:rPr lang="en-US"/>
              <a:t>.</a:t>
            </a:r>
            <a:endParaRPr lang="en-US"/>
          </a:p>
          <a:p>
            <a:pPr algn="ctr"/>
            <a:r>
              <a:rPr lang="en-US"/>
              <a:t>30 Year</a:t>
            </a:r>
            <a:endParaRPr lang="en-US"/>
          </a:p>
          <a:p>
            <a:pPr algn="ctr"/>
            <a:endParaRPr lang="en-US"/>
          </a:p>
          <a:p>
            <a:pPr algn="ctr"/>
            <a:endParaRPr lang="en-US"/>
          </a:p>
        </p:txBody>
      </p:sp>
      <p:sp>
        <p:nvSpPr>
          <p:cNvPr id="17" name="Rounded Rectangle 16"/>
          <p:cNvSpPr/>
          <p:nvPr/>
        </p:nvSpPr>
        <p:spPr>
          <a:xfrm>
            <a:off x="4277360" y="2379345"/>
            <a:ext cx="1675130" cy="510540"/>
          </a:xfrm>
          <a:prstGeom prst="roundRect">
            <a:avLst/>
          </a:prstGeom>
        </p:spPr>
        <p:style>
          <a:lnRef idx="3">
            <a:schemeClr val="lt1"/>
          </a:lnRef>
          <a:fillRef idx="1">
            <a:schemeClr val="accent5"/>
          </a:fillRef>
          <a:effectRef idx="1">
            <a:schemeClr val="accent5"/>
          </a:effectRef>
          <a:fontRef idx="minor">
            <a:schemeClr val="lt1"/>
          </a:fontRef>
        </p:style>
        <p:txBody>
          <a:bodyPr rtlCol="0" anchor="t" anchorCtr="0"/>
          <a:p>
            <a:pPr algn="ctr"/>
            <a:r>
              <a:rPr lang="en-US"/>
              <a:t>a,b,</a:t>
            </a:r>
            <a:r>
              <a:rPr lang="en-US" altLang="zh-TW" dirty="0">
                <a:sym typeface="+mn-ea"/>
              </a:rPr>
              <a:t>σ</a:t>
            </a:r>
            <a:endParaRPr lang="en-US"/>
          </a:p>
          <a:p>
            <a:pPr algn="ctr"/>
            <a:endParaRPr lang="en-US"/>
          </a:p>
        </p:txBody>
      </p:sp>
      <p:cxnSp>
        <p:nvCxnSpPr>
          <p:cNvPr id="18" name="Straight Arrow Connector 17"/>
          <p:cNvCxnSpPr>
            <a:stCxn id="8" idx="3"/>
          </p:cNvCxnSpPr>
          <p:nvPr/>
        </p:nvCxnSpPr>
        <p:spPr>
          <a:xfrm>
            <a:off x="8869680" y="2052320"/>
            <a:ext cx="1249045"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10111105" y="1791335"/>
            <a:ext cx="1685925" cy="52197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r>
              <a:rPr lang="en-US"/>
              <a:t>Error</a:t>
            </a:r>
            <a:endParaRPr lang="en-US"/>
          </a:p>
        </p:txBody>
      </p:sp>
      <p:sp>
        <p:nvSpPr>
          <p:cNvPr id="20" name="Rounded Rectangle 19"/>
          <p:cNvSpPr/>
          <p:nvPr/>
        </p:nvSpPr>
        <p:spPr>
          <a:xfrm>
            <a:off x="10111105" y="2379345"/>
            <a:ext cx="1685925" cy="511175"/>
          </a:xfrm>
          <a:prstGeom prst="roundRect">
            <a:avLst/>
          </a:prstGeom>
        </p:spPr>
        <p:style>
          <a:lnRef idx="3">
            <a:schemeClr val="lt1"/>
          </a:lnRef>
          <a:fillRef idx="1">
            <a:schemeClr val="accent5"/>
          </a:fillRef>
          <a:effectRef idx="1">
            <a:schemeClr val="accent5"/>
          </a:effectRef>
          <a:fontRef idx="minor">
            <a:schemeClr val="lt1"/>
          </a:fontRef>
        </p:style>
        <p:txBody>
          <a:bodyPr rtlCol="0" anchor="t" anchorCtr="0"/>
          <a:p>
            <a:pPr algn="ctr"/>
            <a:r>
              <a:rPr lang="en-US"/>
              <a:t>MSE</a:t>
            </a:r>
            <a:endParaRPr lang="en-US"/>
          </a:p>
          <a:p>
            <a:pPr algn="ctr"/>
            <a:endParaRPr lang="en-US"/>
          </a:p>
        </p:txBody>
      </p:sp>
      <p:sp>
        <p:nvSpPr>
          <p:cNvPr id="2" name="Text Box 1"/>
          <p:cNvSpPr txBox="1"/>
          <p:nvPr/>
        </p:nvSpPr>
        <p:spPr>
          <a:xfrm>
            <a:off x="401320" y="6322060"/>
            <a:ext cx="5851525" cy="368300"/>
          </a:xfrm>
          <a:prstGeom prst="rect">
            <a:avLst/>
          </a:prstGeom>
          <a:noFill/>
        </p:spPr>
        <p:txBody>
          <a:bodyPr wrap="square" rtlCol="0" anchor="t">
            <a:spAutoFit/>
          </a:bodyPr>
          <a:p>
            <a:r>
              <a:rPr lang="en-US"/>
              <a:t>Source:</a:t>
            </a:r>
            <a:r>
              <a:rPr lang="en-US">
                <a:hlinkClick r:id="rId1" action="ppaction://hlinkfile"/>
              </a:rPr>
              <a:t>U.S. DEPARTMENT OF THE TREASURY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
          <p:cNvSpPr txBox="1">
            <a:spLocks noGrp="1"/>
          </p:cNvSpPr>
          <p:nvPr>
            <p:ph type="ctrTitle"/>
          </p:nvPr>
        </p:nvSpPr>
        <p:spPr>
          <a:xfrm>
            <a:off x="1667508" y="2563797"/>
            <a:ext cx="8856900" cy="12540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rgbClr val="0070C0"/>
              </a:buClr>
              <a:buSzPts val="3600"/>
              <a:buFont typeface="Calibri"/>
              <a:buNone/>
            </a:pPr>
            <a:r>
              <a:rPr lang="en-US" sz="4000" b="1" dirty="0">
                <a:solidFill>
                  <a:srgbClr val="0070C0"/>
                </a:solidFill>
                <a:latin typeface="Noto Sans Symbols"/>
                <a:ea typeface="Calibri"/>
                <a:cs typeface="Calibri"/>
                <a:sym typeface="Calibri"/>
              </a:rPr>
              <a:t>Experiments</a:t>
            </a:r>
            <a:endParaRPr lang="en-US" sz="4000" b="1" dirty="0">
              <a:solidFill>
                <a:srgbClr val="0070C0"/>
              </a:solidFill>
              <a:latin typeface="Noto Sans Symbols"/>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3;p4"/>
          <p:cNvSpPr txBox="1"/>
          <p:nvPr/>
        </p:nvSpPr>
        <p:spPr>
          <a:xfrm>
            <a:off x="622047" y="309260"/>
            <a:ext cx="10558745" cy="1143000"/>
          </a:xfrm>
          <a:prstGeom prst="rect">
            <a:avLst/>
          </a:prstGeom>
          <a:noFill/>
          <a:ln>
            <a:noFill/>
          </a:ln>
        </p:spPr>
        <p:txBody>
          <a:bodyPr spcFirstLastPara="1" vert="horz" wrap="square" lIns="91425" tIns="45700" rIns="91425" bIns="91425"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Clr>
                <a:srgbClr val="0070C0"/>
              </a:buClr>
              <a:buSzPts val="4000"/>
              <a:buFont typeface="Calibri"/>
              <a:buNone/>
            </a:pPr>
            <a:r>
              <a:rPr lang="en-US" sz="4000" b="1" dirty="0">
                <a:solidFill>
                  <a:srgbClr val="0070C0"/>
                </a:solidFill>
                <a:latin typeface="Calibri"/>
                <a:ea typeface="Calibri"/>
                <a:cs typeface="Calibri"/>
                <a:sym typeface="Calibri"/>
              </a:rPr>
              <a:t>Process</a:t>
            </a:r>
            <a:endParaRPr lang="en-US" sz="4000" b="1" dirty="0">
              <a:solidFill>
                <a:srgbClr val="0070C0"/>
              </a:solidFill>
              <a:latin typeface="Calibri"/>
              <a:ea typeface="Calibri"/>
              <a:cs typeface="Calibri"/>
              <a:sym typeface="Calibri"/>
            </a:endParaRPr>
          </a:p>
        </p:txBody>
      </p:sp>
      <p:sp>
        <p:nvSpPr>
          <p:cNvPr id="4" name="Rounded Rectangle 3"/>
          <p:cNvSpPr/>
          <p:nvPr/>
        </p:nvSpPr>
        <p:spPr>
          <a:xfrm>
            <a:off x="533400" y="1791335"/>
            <a:ext cx="1685925" cy="52197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r>
              <a:rPr lang="en-US"/>
              <a:t>Data</a:t>
            </a:r>
            <a:endParaRPr lang="en-US"/>
          </a:p>
        </p:txBody>
      </p:sp>
      <p:sp>
        <p:nvSpPr>
          <p:cNvPr id="7" name="Rounded Rectangle 6"/>
          <p:cNvSpPr/>
          <p:nvPr/>
        </p:nvSpPr>
        <p:spPr>
          <a:xfrm>
            <a:off x="4277995" y="1791335"/>
            <a:ext cx="1685925" cy="52197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r>
              <a:rPr lang="en-US"/>
              <a:t>Parameters</a:t>
            </a:r>
            <a:endParaRPr lang="en-US"/>
          </a:p>
        </p:txBody>
      </p:sp>
      <p:sp>
        <p:nvSpPr>
          <p:cNvPr id="8" name="Rounded Rectangle 7"/>
          <p:cNvSpPr/>
          <p:nvPr/>
        </p:nvSpPr>
        <p:spPr>
          <a:xfrm>
            <a:off x="7183755" y="1791335"/>
            <a:ext cx="1685925" cy="52197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r>
              <a:rPr lang="en-US"/>
              <a:t>Predicted</a:t>
            </a:r>
            <a:endParaRPr lang="en-US"/>
          </a:p>
          <a:p>
            <a:pPr algn="ctr"/>
            <a:r>
              <a:rPr lang="en-US"/>
              <a:t>Par Yield</a:t>
            </a:r>
            <a:endParaRPr lang="en-US"/>
          </a:p>
        </p:txBody>
      </p:sp>
      <p:cxnSp>
        <p:nvCxnSpPr>
          <p:cNvPr id="9" name="Straight Arrow Connector 8"/>
          <p:cNvCxnSpPr>
            <a:stCxn id="4" idx="3"/>
            <a:endCxn id="7" idx="1"/>
          </p:cNvCxnSpPr>
          <p:nvPr/>
        </p:nvCxnSpPr>
        <p:spPr>
          <a:xfrm>
            <a:off x="2219325" y="2052320"/>
            <a:ext cx="20586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834640" y="1725295"/>
            <a:ext cx="827405" cy="654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MLE</a:t>
            </a:r>
            <a:endParaRPr lang="en-US"/>
          </a:p>
        </p:txBody>
      </p:sp>
      <p:cxnSp>
        <p:nvCxnSpPr>
          <p:cNvPr id="12" name="Straight Arrow Connector 11"/>
          <p:cNvCxnSpPr>
            <a:stCxn id="7" idx="3"/>
            <a:endCxn id="8" idx="1"/>
          </p:cNvCxnSpPr>
          <p:nvPr/>
        </p:nvCxnSpPr>
        <p:spPr>
          <a:xfrm>
            <a:off x="5963920" y="2052320"/>
            <a:ext cx="12198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2"/>
          <p:cNvSpPr txBox="1"/>
          <p:nvPr/>
        </p:nvSpPr>
        <p:spPr>
          <a:xfrm>
            <a:off x="863035" y="4793893"/>
            <a:ext cx="10078037" cy="1753235"/>
          </a:xfrm>
          <a:prstGeom prst="rect">
            <a:avLst/>
          </a:prstGeom>
          <a:noFill/>
        </p:spPr>
        <p:txBody>
          <a:bodyPr wrap="square">
            <a:spAutoFit/>
          </a:bodyPr>
          <a:p>
            <a:pPr marL="342900" indent="-342900">
              <a:lnSpc>
                <a:spcPct val="150000"/>
              </a:lnSpc>
              <a:buClr>
                <a:schemeClr val="accent2"/>
              </a:buClr>
              <a:buFont typeface="Arial" panose="020B0604020202020204" pitchFamily="34" charset="0"/>
              <a:buChar char="•"/>
            </a:pPr>
            <a:r>
              <a:rPr lang="en-US" altLang="zh-TW" sz="2400" dirty="0">
                <a:sym typeface="+mn-ea"/>
              </a:rPr>
              <a:t>Not Rolling</a:t>
            </a:r>
            <a:endParaRPr lang="en-US" altLang="zh-TW" sz="2400" dirty="0">
              <a:sym typeface="+mn-ea"/>
            </a:endParaRPr>
          </a:p>
          <a:p>
            <a:pPr marL="800100" lvl="1" indent="-342900">
              <a:lnSpc>
                <a:spcPct val="150000"/>
              </a:lnSpc>
              <a:buClr>
                <a:schemeClr val="accent2"/>
              </a:buClr>
              <a:buFont typeface="Arial" panose="020B0604020202020204" pitchFamily="34" charset="0"/>
              <a:buChar char="•"/>
            </a:pPr>
            <a:r>
              <a:rPr lang="en-US" altLang="zh-TW" sz="2400" dirty="0"/>
              <a:t>Training : 30 days</a:t>
            </a:r>
            <a:endParaRPr lang="en-US" altLang="zh-TW" sz="2400" dirty="0"/>
          </a:p>
          <a:p>
            <a:pPr marL="800100" lvl="1" indent="-342900">
              <a:lnSpc>
                <a:spcPct val="150000"/>
              </a:lnSpc>
              <a:buClr>
                <a:schemeClr val="accent2"/>
              </a:buClr>
              <a:buFont typeface="Arial" panose="020B0604020202020204" pitchFamily="34" charset="0"/>
              <a:buChar char="•"/>
            </a:pPr>
            <a:r>
              <a:rPr lang="en-US" altLang="zh-TW" sz="2400" dirty="0"/>
              <a:t>Testing : 90 days </a:t>
            </a:r>
            <a:endParaRPr lang="en-US" altLang="zh-TW" sz="2400" dirty="0"/>
          </a:p>
        </p:txBody>
      </p:sp>
      <p:sp>
        <p:nvSpPr>
          <p:cNvPr id="15" name="Rounded Rectangle 14"/>
          <p:cNvSpPr/>
          <p:nvPr/>
        </p:nvSpPr>
        <p:spPr>
          <a:xfrm>
            <a:off x="574040" y="2379345"/>
            <a:ext cx="1645285" cy="2186940"/>
          </a:xfrm>
          <a:prstGeom prst="roundRect">
            <a:avLst/>
          </a:prstGeom>
        </p:spPr>
        <p:style>
          <a:lnRef idx="3">
            <a:schemeClr val="lt1"/>
          </a:lnRef>
          <a:fillRef idx="1">
            <a:schemeClr val="accent5"/>
          </a:fillRef>
          <a:effectRef idx="1">
            <a:schemeClr val="accent5"/>
          </a:effectRef>
          <a:fontRef idx="minor">
            <a:schemeClr val="lt1"/>
          </a:fontRef>
        </p:style>
        <p:txBody>
          <a:bodyPr rtlCol="0" anchor="t" anchorCtr="0"/>
          <a:p>
            <a:pPr algn="ctr"/>
            <a:r>
              <a:rPr lang="en-US"/>
              <a:t>1 Month</a:t>
            </a:r>
            <a:endParaRPr lang="en-US"/>
          </a:p>
          <a:p>
            <a:pPr algn="ctr"/>
            <a:r>
              <a:rPr lang="en-US"/>
              <a:t>3 Month</a:t>
            </a:r>
            <a:endParaRPr lang="en-US"/>
          </a:p>
          <a:p>
            <a:pPr algn="ctr"/>
            <a:r>
              <a:rPr lang="en-US"/>
              <a:t>6 Month</a:t>
            </a:r>
            <a:endParaRPr lang="en-US"/>
          </a:p>
          <a:p>
            <a:pPr algn="ctr"/>
            <a:r>
              <a:rPr lang="en-US"/>
              <a:t>.</a:t>
            </a:r>
            <a:endParaRPr lang="en-US"/>
          </a:p>
          <a:p>
            <a:pPr algn="ctr"/>
            <a:r>
              <a:rPr lang="en-US"/>
              <a:t>.</a:t>
            </a:r>
            <a:endParaRPr lang="en-US"/>
          </a:p>
          <a:p>
            <a:pPr algn="ctr"/>
            <a:r>
              <a:rPr lang="en-US"/>
              <a:t>.</a:t>
            </a:r>
            <a:endParaRPr lang="en-US"/>
          </a:p>
          <a:p>
            <a:pPr algn="ctr"/>
            <a:r>
              <a:rPr lang="en-US"/>
              <a:t>30 Year</a:t>
            </a:r>
            <a:endParaRPr lang="en-US"/>
          </a:p>
          <a:p>
            <a:pPr algn="ctr"/>
            <a:endParaRPr lang="en-US"/>
          </a:p>
          <a:p>
            <a:pPr algn="ctr"/>
            <a:endParaRPr lang="en-US"/>
          </a:p>
        </p:txBody>
      </p:sp>
      <p:sp>
        <p:nvSpPr>
          <p:cNvPr id="17" name="Rounded Rectangle 16"/>
          <p:cNvSpPr/>
          <p:nvPr/>
        </p:nvSpPr>
        <p:spPr>
          <a:xfrm>
            <a:off x="4277360" y="2379345"/>
            <a:ext cx="1675130" cy="510540"/>
          </a:xfrm>
          <a:prstGeom prst="roundRect">
            <a:avLst/>
          </a:prstGeom>
        </p:spPr>
        <p:style>
          <a:lnRef idx="3">
            <a:schemeClr val="lt1"/>
          </a:lnRef>
          <a:fillRef idx="1">
            <a:schemeClr val="accent5"/>
          </a:fillRef>
          <a:effectRef idx="1">
            <a:schemeClr val="accent5"/>
          </a:effectRef>
          <a:fontRef idx="minor">
            <a:schemeClr val="lt1"/>
          </a:fontRef>
        </p:style>
        <p:txBody>
          <a:bodyPr rtlCol="0" anchor="t" anchorCtr="0"/>
          <a:p>
            <a:pPr algn="ctr"/>
            <a:r>
              <a:rPr lang="en-US"/>
              <a:t>a,b,</a:t>
            </a:r>
            <a:r>
              <a:rPr lang="en-US" altLang="zh-TW" dirty="0">
                <a:sym typeface="+mn-ea"/>
              </a:rPr>
              <a:t>σ</a:t>
            </a:r>
            <a:endParaRPr lang="en-US"/>
          </a:p>
          <a:p>
            <a:pPr algn="ctr"/>
            <a:endParaRPr lang="en-US"/>
          </a:p>
        </p:txBody>
      </p:sp>
      <p:cxnSp>
        <p:nvCxnSpPr>
          <p:cNvPr id="18" name="Straight Arrow Connector 17"/>
          <p:cNvCxnSpPr>
            <a:stCxn id="8" idx="3"/>
          </p:cNvCxnSpPr>
          <p:nvPr/>
        </p:nvCxnSpPr>
        <p:spPr>
          <a:xfrm>
            <a:off x="8869680" y="2052320"/>
            <a:ext cx="1249045"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10111105" y="1791335"/>
            <a:ext cx="1685925" cy="52197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r>
              <a:rPr lang="en-US"/>
              <a:t>Error</a:t>
            </a:r>
            <a:endParaRPr lang="en-US"/>
          </a:p>
        </p:txBody>
      </p:sp>
      <p:sp>
        <p:nvSpPr>
          <p:cNvPr id="20" name="Rounded Rectangle 19"/>
          <p:cNvSpPr/>
          <p:nvPr/>
        </p:nvSpPr>
        <p:spPr>
          <a:xfrm>
            <a:off x="10111105" y="2379345"/>
            <a:ext cx="1685925" cy="511175"/>
          </a:xfrm>
          <a:prstGeom prst="roundRect">
            <a:avLst/>
          </a:prstGeom>
        </p:spPr>
        <p:style>
          <a:lnRef idx="3">
            <a:schemeClr val="lt1"/>
          </a:lnRef>
          <a:fillRef idx="1">
            <a:schemeClr val="accent5"/>
          </a:fillRef>
          <a:effectRef idx="1">
            <a:schemeClr val="accent5"/>
          </a:effectRef>
          <a:fontRef idx="minor">
            <a:schemeClr val="lt1"/>
          </a:fontRef>
        </p:style>
        <p:txBody>
          <a:bodyPr rtlCol="0" anchor="t" anchorCtr="0"/>
          <a:p>
            <a:pPr algn="ctr"/>
            <a:r>
              <a:rPr lang="en-US"/>
              <a:t>MSE</a:t>
            </a:r>
            <a:endParaRPr lang="en-US"/>
          </a:p>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3;p4"/>
          <p:cNvSpPr txBox="1"/>
          <p:nvPr/>
        </p:nvSpPr>
        <p:spPr>
          <a:xfrm>
            <a:off x="622047" y="309260"/>
            <a:ext cx="10558745" cy="1143000"/>
          </a:xfrm>
          <a:prstGeom prst="rect">
            <a:avLst/>
          </a:prstGeom>
          <a:noFill/>
          <a:ln>
            <a:noFill/>
          </a:ln>
        </p:spPr>
        <p:txBody>
          <a:bodyPr spcFirstLastPara="1" vert="horz" wrap="square" lIns="91425" tIns="45700" rIns="91425" bIns="91425"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Clr>
                <a:srgbClr val="0070C0"/>
              </a:buClr>
              <a:buSzPts val="4000"/>
              <a:buFont typeface="Calibri"/>
              <a:buNone/>
            </a:pPr>
            <a:r>
              <a:rPr lang="en-US" sz="4000" b="1" dirty="0">
                <a:solidFill>
                  <a:srgbClr val="0070C0"/>
                </a:solidFill>
                <a:latin typeface="Calibri"/>
                <a:ea typeface="Calibri"/>
                <a:cs typeface="Calibri"/>
                <a:sym typeface="Calibri"/>
              </a:rPr>
              <a:t>Experiment : No Rolling </a:t>
            </a:r>
            <a:endParaRPr lang="en-US" sz="4000" b="1" dirty="0">
              <a:solidFill>
                <a:srgbClr val="0070C0"/>
              </a:solidFill>
              <a:latin typeface="Calibri"/>
              <a:ea typeface="Calibri"/>
              <a:cs typeface="Calibri"/>
              <a:sym typeface="Calibri"/>
            </a:endParaRPr>
          </a:p>
        </p:txBody>
      </p:sp>
      <p:pic>
        <p:nvPicPr>
          <p:cNvPr id="9" name="Picture 8"/>
          <p:cNvPicPr>
            <a:picLocks noChangeAspect="1"/>
          </p:cNvPicPr>
          <p:nvPr/>
        </p:nvPicPr>
        <p:blipFill>
          <a:blip r:embed="rId1"/>
          <a:stretch>
            <a:fillRect/>
          </a:stretch>
        </p:blipFill>
        <p:spPr>
          <a:xfrm>
            <a:off x="6309995" y="1563370"/>
            <a:ext cx="5821045" cy="2953385"/>
          </a:xfrm>
          <a:prstGeom prst="rect">
            <a:avLst/>
          </a:prstGeom>
        </p:spPr>
      </p:pic>
      <p:graphicFrame>
        <p:nvGraphicFramePr>
          <p:cNvPr id="10" name="Table 9"/>
          <p:cNvGraphicFramePr/>
          <p:nvPr/>
        </p:nvGraphicFramePr>
        <p:xfrm>
          <a:off x="1982470" y="5691505"/>
          <a:ext cx="8534400" cy="762000"/>
        </p:xfrm>
        <a:graphic>
          <a:graphicData uri="http://schemas.openxmlformats.org/drawingml/2006/table">
            <a:tbl>
              <a:tblPr firstRow="1" bandRow="1">
                <a:tableStyleId>{5C22544A-7EE6-4342-B048-85BDC9FD1C3A}</a:tableStyleId>
              </a:tblPr>
              <a:tblGrid>
                <a:gridCol w="2844800"/>
                <a:gridCol w="2844800"/>
                <a:gridCol w="2844800"/>
              </a:tblGrid>
              <a:tr h="381000">
                <a:tc>
                  <a:txBody>
                    <a:bodyPr/>
                    <a:p>
                      <a:pPr lvl="2" algn="ctr">
                        <a:buNone/>
                      </a:pPr>
                      <a:endParaRPr lang="en-US"/>
                    </a:p>
                  </a:txBody>
                  <a:tcPr/>
                </a:tc>
                <a:tc>
                  <a:txBody>
                    <a:bodyPr/>
                    <a:p>
                      <a:pPr algn="ctr">
                        <a:buNone/>
                      </a:pPr>
                      <a:r>
                        <a:rPr lang="en-US"/>
                        <a:t>CIR</a:t>
                      </a:r>
                      <a:endParaRPr lang="en-US"/>
                    </a:p>
                  </a:txBody>
                  <a:tcPr/>
                </a:tc>
                <a:tc>
                  <a:txBody>
                    <a:bodyPr/>
                    <a:p>
                      <a:pPr algn="ctr">
                        <a:buNone/>
                      </a:pPr>
                      <a:r>
                        <a:rPr lang="en-US"/>
                        <a:t>Vasicek</a:t>
                      </a:r>
                      <a:endParaRPr lang="en-US"/>
                    </a:p>
                  </a:txBody>
                  <a:tcPr/>
                </a:tc>
              </a:tr>
              <a:tr h="381000">
                <a:tc>
                  <a:txBody>
                    <a:bodyPr/>
                    <a:p>
                      <a:pPr algn="ctr">
                        <a:buNone/>
                      </a:pPr>
                      <a:r>
                        <a:rPr lang="en-US"/>
                        <a:t>MSE</a:t>
                      </a:r>
                      <a:endParaRPr lang="en-US"/>
                    </a:p>
                  </a:txBody>
                  <a:tcPr/>
                </a:tc>
                <a:tc>
                  <a:txBody>
                    <a:bodyPr/>
                    <a:p>
                      <a:pPr algn="ctr">
                        <a:buNone/>
                      </a:pPr>
                      <a:r>
                        <a:rPr lang="en-US"/>
                        <a:t>0.1459</a:t>
                      </a:r>
                      <a:endParaRPr lang="en-US"/>
                    </a:p>
                  </a:txBody>
                  <a:tcPr/>
                </a:tc>
                <a:tc>
                  <a:txBody>
                    <a:bodyPr/>
                    <a:p>
                      <a:pPr algn="ctr">
                        <a:buNone/>
                      </a:pPr>
                      <a:r>
                        <a:rPr lang="en-US"/>
                        <a:t>0.0034</a:t>
                      </a:r>
                      <a:endParaRPr lang="en-US"/>
                    </a:p>
                  </a:txBody>
                  <a:tcPr/>
                </a:tc>
              </a:tr>
            </a:tbl>
          </a:graphicData>
        </a:graphic>
      </p:graphicFrame>
      <p:sp>
        <p:nvSpPr>
          <p:cNvPr id="14" name="TextBox 2"/>
          <p:cNvSpPr txBox="1"/>
          <p:nvPr/>
        </p:nvSpPr>
        <p:spPr>
          <a:xfrm>
            <a:off x="1981835" y="4894580"/>
            <a:ext cx="8535035" cy="645160"/>
          </a:xfrm>
          <a:prstGeom prst="rect">
            <a:avLst/>
          </a:prstGeom>
          <a:noFill/>
        </p:spPr>
        <p:txBody>
          <a:bodyPr wrap="square">
            <a:spAutoFit/>
          </a:bodyPr>
          <a:p>
            <a:pPr marL="342900" indent="-342900">
              <a:lnSpc>
                <a:spcPct val="150000"/>
              </a:lnSpc>
              <a:buClr>
                <a:schemeClr val="accent2"/>
              </a:buClr>
              <a:buFont typeface="Arial" panose="020B0604020202020204" pitchFamily="34" charset="0"/>
              <a:buChar char="•"/>
            </a:pPr>
            <a:r>
              <a:rPr lang="en-US" altLang="zh-TW" sz="2400" dirty="0"/>
              <a:t>Start Time: 2010-05-13 </a:t>
            </a:r>
            <a:endParaRPr lang="en-US" altLang="zh-TW" sz="2400" dirty="0"/>
          </a:p>
        </p:txBody>
      </p:sp>
      <p:pic>
        <p:nvPicPr>
          <p:cNvPr id="12" name="Picture 11"/>
          <p:cNvPicPr>
            <a:picLocks noChangeAspect="1"/>
          </p:cNvPicPr>
          <p:nvPr/>
        </p:nvPicPr>
        <p:blipFill>
          <a:blip r:embed="rId2"/>
          <a:stretch>
            <a:fillRect/>
          </a:stretch>
        </p:blipFill>
        <p:spPr>
          <a:xfrm>
            <a:off x="369570" y="1563370"/>
            <a:ext cx="5824728" cy="29693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3;p4"/>
          <p:cNvSpPr txBox="1"/>
          <p:nvPr/>
        </p:nvSpPr>
        <p:spPr>
          <a:xfrm>
            <a:off x="622047" y="309260"/>
            <a:ext cx="10558745" cy="1143000"/>
          </a:xfrm>
          <a:prstGeom prst="rect">
            <a:avLst/>
          </a:prstGeom>
          <a:noFill/>
          <a:ln>
            <a:noFill/>
          </a:ln>
        </p:spPr>
        <p:txBody>
          <a:bodyPr spcFirstLastPara="1" vert="horz" wrap="square" lIns="91425" tIns="45700" rIns="91425" bIns="91425"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Clr>
                <a:srgbClr val="0070C0"/>
              </a:buClr>
              <a:buSzPts val="4000"/>
              <a:buFont typeface="Calibri"/>
              <a:buNone/>
            </a:pPr>
            <a:r>
              <a:rPr lang="en-US" sz="4000" b="1" dirty="0">
                <a:solidFill>
                  <a:srgbClr val="0070C0"/>
                </a:solidFill>
                <a:latin typeface="Calibri"/>
                <a:ea typeface="Calibri"/>
                <a:cs typeface="Calibri"/>
                <a:sym typeface="Calibri"/>
              </a:rPr>
              <a:t>Process</a:t>
            </a:r>
            <a:endParaRPr lang="en-US" sz="4000" b="1" dirty="0">
              <a:solidFill>
                <a:srgbClr val="0070C0"/>
              </a:solidFill>
              <a:latin typeface="Calibri"/>
              <a:ea typeface="Calibri"/>
              <a:cs typeface="Calibri"/>
              <a:sym typeface="Calibri"/>
            </a:endParaRPr>
          </a:p>
        </p:txBody>
      </p:sp>
      <p:sp>
        <p:nvSpPr>
          <p:cNvPr id="4" name="Rounded Rectangle 3"/>
          <p:cNvSpPr/>
          <p:nvPr/>
        </p:nvSpPr>
        <p:spPr>
          <a:xfrm>
            <a:off x="533400" y="1791335"/>
            <a:ext cx="1685925" cy="52197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r>
              <a:rPr lang="en-US"/>
              <a:t>Data</a:t>
            </a:r>
            <a:endParaRPr lang="en-US"/>
          </a:p>
        </p:txBody>
      </p:sp>
      <p:sp>
        <p:nvSpPr>
          <p:cNvPr id="7" name="Rounded Rectangle 6"/>
          <p:cNvSpPr/>
          <p:nvPr/>
        </p:nvSpPr>
        <p:spPr>
          <a:xfrm>
            <a:off x="4277995" y="1791335"/>
            <a:ext cx="1685925" cy="52197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r>
              <a:rPr lang="en-US"/>
              <a:t>Parameters</a:t>
            </a:r>
            <a:endParaRPr lang="en-US"/>
          </a:p>
        </p:txBody>
      </p:sp>
      <p:sp>
        <p:nvSpPr>
          <p:cNvPr id="8" name="Rounded Rectangle 7"/>
          <p:cNvSpPr/>
          <p:nvPr/>
        </p:nvSpPr>
        <p:spPr>
          <a:xfrm>
            <a:off x="7183755" y="1791335"/>
            <a:ext cx="1685925" cy="52197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r>
              <a:rPr lang="en-US"/>
              <a:t>Predicted</a:t>
            </a:r>
            <a:endParaRPr lang="en-US"/>
          </a:p>
          <a:p>
            <a:pPr algn="ctr"/>
            <a:r>
              <a:rPr lang="en-US"/>
              <a:t>Par Yield</a:t>
            </a:r>
            <a:endParaRPr lang="en-US"/>
          </a:p>
        </p:txBody>
      </p:sp>
      <p:cxnSp>
        <p:nvCxnSpPr>
          <p:cNvPr id="9" name="Straight Arrow Connector 8"/>
          <p:cNvCxnSpPr>
            <a:stCxn id="4" idx="3"/>
            <a:endCxn id="7" idx="1"/>
          </p:cNvCxnSpPr>
          <p:nvPr/>
        </p:nvCxnSpPr>
        <p:spPr>
          <a:xfrm>
            <a:off x="2219325" y="2052320"/>
            <a:ext cx="20586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834640" y="1725295"/>
            <a:ext cx="827405" cy="654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MLE</a:t>
            </a:r>
            <a:endParaRPr lang="en-US"/>
          </a:p>
        </p:txBody>
      </p:sp>
      <p:cxnSp>
        <p:nvCxnSpPr>
          <p:cNvPr id="12" name="Straight Arrow Connector 11"/>
          <p:cNvCxnSpPr>
            <a:stCxn id="7" idx="3"/>
            <a:endCxn id="8" idx="1"/>
          </p:cNvCxnSpPr>
          <p:nvPr/>
        </p:nvCxnSpPr>
        <p:spPr>
          <a:xfrm>
            <a:off x="5963920" y="2052320"/>
            <a:ext cx="12198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2"/>
          <p:cNvSpPr txBox="1"/>
          <p:nvPr/>
        </p:nvSpPr>
        <p:spPr>
          <a:xfrm>
            <a:off x="863035" y="4793893"/>
            <a:ext cx="10078037" cy="1753235"/>
          </a:xfrm>
          <a:prstGeom prst="rect">
            <a:avLst/>
          </a:prstGeom>
          <a:noFill/>
        </p:spPr>
        <p:txBody>
          <a:bodyPr wrap="square">
            <a:spAutoFit/>
          </a:bodyPr>
          <a:p>
            <a:pPr marL="342900" indent="-342900">
              <a:lnSpc>
                <a:spcPct val="150000"/>
              </a:lnSpc>
              <a:buClr>
                <a:schemeClr val="accent2"/>
              </a:buClr>
              <a:buFont typeface="Arial" panose="020B0604020202020204" pitchFamily="34" charset="0"/>
              <a:buChar char="•"/>
            </a:pPr>
            <a:r>
              <a:rPr lang="en-US" altLang="zh-TW" sz="2400" dirty="0">
                <a:sym typeface="+mn-ea"/>
              </a:rPr>
              <a:t>Rolling</a:t>
            </a:r>
            <a:endParaRPr lang="en-US" altLang="zh-TW" sz="2400" dirty="0">
              <a:sym typeface="+mn-ea"/>
            </a:endParaRPr>
          </a:p>
          <a:p>
            <a:pPr marL="800100" lvl="1" indent="-342900">
              <a:lnSpc>
                <a:spcPct val="150000"/>
              </a:lnSpc>
              <a:buClr>
                <a:schemeClr val="accent2"/>
              </a:buClr>
              <a:buFont typeface="Arial" panose="020B0604020202020204" pitchFamily="34" charset="0"/>
              <a:buChar char="•"/>
            </a:pPr>
            <a:r>
              <a:rPr lang="en-US" altLang="zh-TW" sz="2400" dirty="0"/>
              <a:t>Training : 30 days</a:t>
            </a:r>
            <a:endParaRPr lang="en-US" altLang="zh-TW" sz="2400" dirty="0"/>
          </a:p>
          <a:p>
            <a:pPr marL="800100" lvl="1" indent="-342900">
              <a:lnSpc>
                <a:spcPct val="150000"/>
              </a:lnSpc>
              <a:buClr>
                <a:schemeClr val="accent2"/>
              </a:buClr>
              <a:buFont typeface="Arial" panose="020B0604020202020204" pitchFamily="34" charset="0"/>
              <a:buChar char="•"/>
            </a:pPr>
            <a:r>
              <a:rPr lang="en-US" altLang="zh-TW" sz="2400" dirty="0"/>
              <a:t>Rolling Testing : 1 days </a:t>
            </a:r>
            <a:endParaRPr lang="en-US" altLang="zh-TW" sz="2400" dirty="0"/>
          </a:p>
        </p:txBody>
      </p:sp>
      <p:sp>
        <p:nvSpPr>
          <p:cNvPr id="15" name="Rounded Rectangle 14"/>
          <p:cNvSpPr/>
          <p:nvPr/>
        </p:nvSpPr>
        <p:spPr>
          <a:xfrm>
            <a:off x="574040" y="2379345"/>
            <a:ext cx="1645285" cy="2186940"/>
          </a:xfrm>
          <a:prstGeom prst="roundRect">
            <a:avLst/>
          </a:prstGeom>
        </p:spPr>
        <p:style>
          <a:lnRef idx="3">
            <a:schemeClr val="lt1"/>
          </a:lnRef>
          <a:fillRef idx="1">
            <a:schemeClr val="accent5"/>
          </a:fillRef>
          <a:effectRef idx="1">
            <a:schemeClr val="accent5"/>
          </a:effectRef>
          <a:fontRef idx="minor">
            <a:schemeClr val="lt1"/>
          </a:fontRef>
        </p:style>
        <p:txBody>
          <a:bodyPr rtlCol="0" anchor="t" anchorCtr="0"/>
          <a:p>
            <a:pPr algn="ctr"/>
            <a:r>
              <a:rPr lang="en-US"/>
              <a:t>1 Month</a:t>
            </a:r>
            <a:endParaRPr lang="en-US"/>
          </a:p>
          <a:p>
            <a:pPr algn="ctr"/>
            <a:r>
              <a:rPr lang="en-US"/>
              <a:t>3 Month</a:t>
            </a:r>
            <a:endParaRPr lang="en-US"/>
          </a:p>
          <a:p>
            <a:pPr algn="ctr"/>
            <a:r>
              <a:rPr lang="en-US"/>
              <a:t>6 Month</a:t>
            </a:r>
            <a:endParaRPr lang="en-US"/>
          </a:p>
          <a:p>
            <a:pPr algn="ctr"/>
            <a:r>
              <a:rPr lang="en-US"/>
              <a:t>.</a:t>
            </a:r>
            <a:endParaRPr lang="en-US"/>
          </a:p>
          <a:p>
            <a:pPr algn="ctr"/>
            <a:r>
              <a:rPr lang="en-US"/>
              <a:t>.</a:t>
            </a:r>
            <a:endParaRPr lang="en-US"/>
          </a:p>
          <a:p>
            <a:pPr algn="ctr"/>
            <a:r>
              <a:rPr lang="en-US"/>
              <a:t>.</a:t>
            </a:r>
            <a:endParaRPr lang="en-US"/>
          </a:p>
          <a:p>
            <a:pPr algn="ctr"/>
            <a:r>
              <a:rPr lang="en-US"/>
              <a:t>30 Year</a:t>
            </a:r>
            <a:endParaRPr lang="en-US"/>
          </a:p>
          <a:p>
            <a:pPr algn="ctr"/>
            <a:endParaRPr lang="en-US"/>
          </a:p>
          <a:p>
            <a:pPr algn="ctr"/>
            <a:endParaRPr lang="en-US"/>
          </a:p>
        </p:txBody>
      </p:sp>
      <p:sp>
        <p:nvSpPr>
          <p:cNvPr id="17" name="Rounded Rectangle 16"/>
          <p:cNvSpPr/>
          <p:nvPr/>
        </p:nvSpPr>
        <p:spPr>
          <a:xfrm>
            <a:off x="4277360" y="2379345"/>
            <a:ext cx="1675130" cy="510540"/>
          </a:xfrm>
          <a:prstGeom prst="roundRect">
            <a:avLst/>
          </a:prstGeom>
        </p:spPr>
        <p:style>
          <a:lnRef idx="3">
            <a:schemeClr val="lt1"/>
          </a:lnRef>
          <a:fillRef idx="1">
            <a:schemeClr val="accent5"/>
          </a:fillRef>
          <a:effectRef idx="1">
            <a:schemeClr val="accent5"/>
          </a:effectRef>
          <a:fontRef idx="minor">
            <a:schemeClr val="lt1"/>
          </a:fontRef>
        </p:style>
        <p:txBody>
          <a:bodyPr rtlCol="0" anchor="t" anchorCtr="0"/>
          <a:p>
            <a:pPr algn="ctr"/>
            <a:r>
              <a:rPr lang="en-US"/>
              <a:t>a,b,</a:t>
            </a:r>
            <a:r>
              <a:rPr lang="en-US" altLang="zh-TW" dirty="0">
                <a:sym typeface="+mn-ea"/>
              </a:rPr>
              <a:t>σ</a:t>
            </a:r>
            <a:endParaRPr lang="en-US"/>
          </a:p>
          <a:p>
            <a:pPr algn="ctr"/>
            <a:endParaRPr lang="en-US"/>
          </a:p>
        </p:txBody>
      </p:sp>
      <p:cxnSp>
        <p:nvCxnSpPr>
          <p:cNvPr id="18" name="Straight Arrow Connector 17"/>
          <p:cNvCxnSpPr>
            <a:stCxn id="8" idx="3"/>
          </p:cNvCxnSpPr>
          <p:nvPr/>
        </p:nvCxnSpPr>
        <p:spPr>
          <a:xfrm>
            <a:off x="8869680" y="2052320"/>
            <a:ext cx="1249045"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10111105" y="1791335"/>
            <a:ext cx="1685925" cy="52197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p>
            <a:pPr algn="ctr"/>
            <a:r>
              <a:rPr lang="en-US"/>
              <a:t>Error</a:t>
            </a:r>
            <a:endParaRPr lang="en-US"/>
          </a:p>
        </p:txBody>
      </p:sp>
      <p:sp>
        <p:nvSpPr>
          <p:cNvPr id="20" name="Rounded Rectangle 19"/>
          <p:cNvSpPr/>
          <p:nvPr/>
        </p:nvSpPr>
        <p:spPr>
          <a:xfrm>
            <a:off x="10111105" y="2379345"/>
            <a:ext cx="1685925" cy="511175"/>
          </a:xfrm>
          <a:prstGeom prst="roundRect">
            <a:avLst/>
          </a:prstGeom>
        </p:spPr>
        <p:style>
          <a:lnRef idx="3">
            <a:schemeClr val="lt1"/>
          </a:lnRef>
          <a:fillRef idx="1">
            <a:schemeClr val="accent5"/>
          </a:fillRef>
          <a:effectRef idx="1">
            <a:schemeClr val="accent5"/>
          </a:effectRef>
          <a:fontRef idx="minor">
            <a:schemeClr val="lt1"/>
          </a:fontRef>
        </p:style>
        <p:txBody>
          <a:bodyPr rtlCol="0" anchor="t" anchorCtr="0"/>
          <a:p>
            <a:pPr algn="ctr"/>
            <a:r>
              <a:rPr lang="en-US"/>
              <a:t>MSE</a:t>
            </a:r>
            <a:endParaRPr lang="en-US"/>
          </a:p>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1218</Words>
  <Application>WPS Presentation</Application>
  <PresentationFormat>Widescreen</PresentationFormat>
  <Paragraphs>185</Paragraphs>
  <Slides>13</Slides>
  <Notes>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13</vt:i4>
      </vt:variant>
    </vt:vector>
  </HeadingPairs>
  <TitlesOfParts>
    <vt:vector size="30" baseType="lpstr">
      <vt:lpstr>Arial</vt:lpstr>
      <vt:lpstr>SimSun</vt:lpstr>
      <vt:lpstr>Wingdings</vt:lpstr>
      <vt:lpstr>Calibri</vt:lpstr>
      <vt:lpstr>Trebuchet MS</vt:lpstr>
      <vt:lpstr>Noto Sans Symbols</vt:lpstr>
      <vt:lpstr>Times New Roman</vt:lpstr>
      <vt:lpstr>Arial</vt:lpstr>
      <vt:lpstr>Gubbi</vt:lpstr>
      <vt:lpstr>SimSun</vt:lpstr>
      <vt:lpstr>Droid Sans Fallback</vt:lpstr>
      <vt:lpstr>Microsoft YaHei</vt:lpstr>
      <vt:lpstr>黑体</vt:lpstr>
      <vt:lpstr>Arial Unicode MS</vt:lpstr>
      <vt:lpstr>Calibri Light</vt:lpstr>
      <vt:lpstr>Office Theme</vt:lpstr>
      <vt:lpstr>1_Office Theme</vt:lpstr>
      <vt:lpstr>What Short Rate Model Should I use?</vt:lpstr>
      <vt:lpstr>PowerPoint 演示文稿</vt:lpstr>
      <vt:lpstr>PowerPoint 演示文稿</vt:lpstr>
      <vt:lpstr>Process</vt:lpstr>
      <vt:lpstr>PowerPoint 演示文稿</vt:lpstr>
      <vt:lpstr>Experiments</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Short Rate Model Should I use?</dc:title>
  <dc:creator>雅琪 林</dc:creator>
  <cp:lastModifiedBy>akilin</cp:lastModifiedBy>
  <cp:revision>5</cp:revision>
  <dcterms:created xsi:type="dcterms:W3CDTF">2023-06-08T20:37:29Z</dcterms:created>
  <dcterms:modified xsi:type="dcterms:W3CDTF">2023-06-08T20:37:29Z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