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8" r:id="rId2"/>
    <p:sldId id="303" r:id="rId3"/>
    <p:sldId id="269" r:id="rId4"/>
    <p:sldId id="298" r:id="rId5"/>
    <p:sldId id="297" r:id="rId6"/>
    <p:sldId id="270" r:id="rId7"/>
    <p:sldId id="299" r:id="rId8"/>
    <p:sldId id="302" r:id="rId9"/>
    <p:sldId id="275" r:id="rId10"/>
    <p:sldId id="301" r:id="rId11"/>
    <p:sldId id="296" r:id="rId12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9C066A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82568" autoAdjust="0"/>
  </p:normalViewPr>
  <p:slideViewPr>
    <p:cSldViewPr>
      <p:cViewPr>
        <p:scale>
          <a:sx n="66" d="100"/>
          <a:sy n="66" d="100"/>
        </p:scale>
        <p:origin x="1860" y="5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5BDA-8426-4487-B303-A5C50C63563D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C1D05-5E9B-466A-B95E-A7A5B8F31A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C1D05-5E9B-466A-B95E-A7A5B8F31AC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1646" y="689861"/>
            <a:ext cx="392150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9600" y="3110175"/>
            <a:ext cx="5440680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4798" y="9320580"/>
            <a:ext cx="108331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8765" y="9320580"/>
            <a:ext cx="273939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47933" y="9317430"/>
            <a:ext cx="3149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-cn.github.io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bilibili.com/video/BV1YK4y1T7yY?p=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bilibili.com/video/BV1QT4y1r7Vq?spm_id_from=333.999.0.0" TargetMode="External"/><Relationship Id="rId4" Type="http://schemas.openxmlformats.org/officeDocument/2006/relationships/hyperlink" Target="https://www.bilibili.com/video/BV1P44y1V7bu?spm_id_from=333.999.0.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 txBox="1">
            <a:spLocks noGrp="1"/>
          </p:cNvSpPr>
          <p:nvPr>
            <p:ph type="title"/>
          </p:nvPr>
        </p:nvSpPr>
        <p:spPr>
          <a:xfrm>
            <a:off x="2216150" y="4254835"/>
            <a:ext cx="85725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A Tour</a:t>
            </a:r>
            <a:r>
              <a:rPr lang="zh-CN" altLang="en-US" spc="70" dirty="0"/>
              <a:t> </a:t>
            </a:r>
            <a:r>
              <a:rPr lang="en-US" altLang="zh-CN" spc="70" dirty="0"/>
              <a:t>of</a:t>
            </a:r>
            <a:r>
              <a:rPr lang="zh-CN" altLang="en-US" spc="70" dirty="0"/>
              <a:t> </a:t>
            </a:r>
            <a:r>
              <a:rPr spc="70" dirty="0"/>
              <a:t>OpenGL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357" y="703671"/>
            <a:ext cx="445808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References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190728"/>
            <a:ext cx="9093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Games 202</a:t>
            </a:r>
          </a:p>
          <a:p>
            <a:pPr marL="914400" lvl="1" indent="-444500"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GAMES202-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高质量实时渲染</a:t>
            </a:r>
            <a:endParaRPr sz="28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200" y="4396109"/>
            <a:ext cx="9861550" cy="9637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endParaRPr sz="3200" dirty="0"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990600" y="5108113"/>
            <a:ext cx="9861550" cy="10031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altLang="zh-CN" sz="32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earning OpenGL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LearnOpenGL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 CN (learnopengl-cn.github.io)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65200" y="3489402"/>
            <a:ext cx="11252200" cy="15058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zh-CN" alt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上帝视角看</a:t>
            </a:r>
            <a:r>
              <a:rPr lang="en-US" altLang="zh-CN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GPU</a:t>
            </a:r>
            <a:endParaRPr lang="en-US" altLang="zh-CN" sz="28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上帝视角看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GPU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（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1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）：图形流水线基础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上帝视角看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GPU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（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4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）：完整的软件栈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512" y="4096563"/>
            <a:ext cx="2200275" cy="723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512" y="2772993"/>
            <a:ext cx="307657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091" y="4233161"/>
            <a:ext cx="51828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Thank</a:t>
            </a:r>
            <a:r>
              <a:rPr spc="-75" dirty="0"/>
              <a:t> </a:t>
            </a:r>
            <a:r>
              <a:rPr spc="14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9104" y="828250"/>
            <a:ext cx="332659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70" dirty="0"/>
              <a:t>OpenGL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393091"/>
            <a:ext cx="923798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indent="-417830">
              <a:lnSpc>
                <a:spcPct val="100000"/>
              </a:lnSpc>
              <a:spcBef>
                <a:spcPts val="105"/>
              </a:spcBef>
              <a:buSzPct val="145000"/>
              <a:buChar char="•"/>
              <a:tabLst>
                <a:tab pos="430530" algn="l"/>
              </a:tabLst>
            </a:pPr>
            <a:r>
              <a:rPr sz="3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APIs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GPU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pipeline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CPU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3061" y="3572933"/>
            <a:ext cx="5666269" cy="309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43061" y="6666243"/>
            <a:ext cx="5666269" cy="10144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99795" y="4974146"/>
            <a:ext cx="3352800" cy="169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99396" y="7339331"/>
            <a:ext cx="33528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99795" y="6666243"/>
            <a:ext cx="33528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499795" y="7005109"/>
            <a:ext cx="33528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499396" y="4454482"/>
            <a:ext cx="3352800" cy="514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6261" y="4117203"/>
            <a:ext cx="11430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99795" y="7680664"/>
            <a:ext cx="3352800" cy="517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833531" y="7777938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366932" y="55869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OpenGL UMD</a:t>
            </a:r>
          </a:p>
          <a:p>
            <a:pPr algn="ctr"/>
            <a:r>
              <a:rPr lang="en-US" altLang="zh-CN" b="1" dirty="0"/>
              <a:t>(ICD)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339745" y="45267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OpenGL API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55761" y="358563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 </a:t>
            </a:r>
          </a:p>
          <a:p>
            <a:r>
              <a:rPr lang="en-US" altLang="zh-CN" b="1" dirty="0"/>
              <a:t>Mode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6121400" y="6685255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Kernel Mode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8421534" y="6649423"/>
            <a:ext cx="15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DXG Kernel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421534" y="7001934"/>
            <a:ext cx="15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KMD DDI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8642396" y="73315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KMD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963123" y="4112041"/>
            <a:ext cx="8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4832" y="4117203"/>
            <a:ext cx="11430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491694" y="4112041"/>
            <a:ext cx="8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r>
              <a:rPr lang="zh-CN" altLang="en-US" b="1" dirty="0"/>
              <a:t> 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7454900" y="8525240"/>
            <a:ext cx="356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OpenGL on Windows Vista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37" y="3424491"/>
            <a:ext cx="4403855" cy="47817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68400" y="8533707"/>
            <a:ext cx="356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Graphic Pipeline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12404" y="4045006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519002" y="4071121"/>
            <a:ext cx="19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Vertex Processing</a:t>
            </a:r>
            <a:endParaRPr lang="zh-CN" altLang="en-US" sz="1600" b="1" dirty="0"/>
          </a:p>
        </p:txBody>
      </p:sp>
      <p:sp>
        <p:nvSpPr>
          <p:cNvPr id="48" name="矩形 47"/>
          <p:cNvSpPr/>
          <p:nvPr/>
        </p:nvSpPr>
        <p:spPr>
          <a:xfrm>
            <a:off x="1412404" y="4806924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65702" y="4839445"/>
            <a:ext cx="208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Primitive Assembly</a:t>
            </a:r>
            <a:endParaRPr lang="zh-CN" altLang="en-US" sz="1600" b="1" dirty="0"/>
          </a:p>
        </p:txBody>
      </p:sp>
      <p:sp>
        <p:nvSpPr>
          <p:cNvPr id="52" name="矩形 51"/>
          <p:cNvSpPr/>
          <p:nvPr/>
        </p:nvSpPr>
        <p:spPr>
          <a:xfrm>
            <a:off x="1412404" y="5582130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519002" y="5614651"/>
            <a:ext cx="19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Rasterization</a:t>
            </a:r>
            <a:endParaRPr lang="zh-CN" altLang="en-US" sz="1600" b="1" dirty="0"/>
          </a:p>
        </p:txBody>
      </p:sp>
      <p:sp>
        <p:nvSpPr>
          <p:cNvPr id="54" name="矩形 53"/>
          <p:cNvSpPr/>
          <p:nvPr/>
        </p:nvSpPr>
        <p:spPr>
          <a:xfrm>
            <a:off x="1412404" y="6344048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12404" y="6376569"/>
            <a:ext cx="219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Fragment Processing</a:t>
            </a:r>
            <a:endParaRPr lang="zh-CN" altLang="en-US" sz="1600" b="1" dirty="0"/>
          </a:p>
        </p:txBody>
      </p:sp>
      <p:sp>
        <p:nvSpPr>
          <p:cNvPr id="56" name="矩形 55"/>
          <p:cNvSpPr/>
          <p:nvPr/>
        </p:nvSpPr>
        <p:spPr>
          <a:xfrm>
            <a:off x="1412404" y="7130611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412404" y="7170776"/>
            <a:ext cx="2206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Framebuffer Operation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914400"/>
            <a:ext cx="8382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6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Analogy to </a:t>
            </a:r>
            <a:r>
              <a:rPr lang="en-US" altLang="zh-CN" sz="6600" spc="25" dirty="0">
                <a:solidFill>
                  <a:srgbClr val="FFFFFF"/>
                </a:solidFill>
              </a:rPr>
              <a:t>P</a:t>
            </a:r>
            <a:r>
              <a:rPr lang="en-US" altLang="zh-CN" sz="66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ainting 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2427447"/>
            <a:ext cx="10069195" cy="6454972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104900" lvl="1" indent="-4572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lang="en-US" sz="3200" b="1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lang="en-US" altLang="zh-CN" sz="26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specification</a:t>
            </a: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lang="en-US" altLang="zh-CN" sz="26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transformation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lang="en-US"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lang="en-US" altLang="zh-CN" sz="26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transformation</a:t>
            </a: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hold a canvas</a:t>
            </a:r>
          </a:p>
          <a:p>
            <a:pPr marL="1104900" lvl="1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the brush to paint on 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Paint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endParaRPr lang="en-US" sz="3200" b="1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8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different painting technics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-505" t="55" r="7197" b="-55"/>
          <a:stretch>
            <a:fillRect/>
          </a:stretch>
        </p:blipFill>
        <p:spPr>
          <a:xfrm>
            <a:off x="7188200" y="2667000"/>
            <a:ext cx="5260622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914400"/>
            <a:ext cx="7734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6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Terms of OpenGL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2427447"/>
            <a:ext cx="10069195" cy="574230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104900" lvl="1" indent="-4572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lang="en-US" sz="3200" b="1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Transfer model data to GPU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lang="en-US"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a framebuffer</a:t>
            </a:r>
          </a:p>
          <a:p>
            <a:pPr marL="1104900" lvl="1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/>
              </a:rPr>
              <a:t>Textures as attachments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Paint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endParaRPr lang="en-US" sz="3200" b="1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a shader program</a:t>
            </a: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Invoke a draw call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505" t="55" r="7197" b="-55"/>
          <a:stretch>
            <a:fillRect/>
          </a:stretch>
        </p:blipFill>
        <p:spPr>
          <a:xfrm>
            <a:off x="7188200" y="2667000"/>
            <a:ext cx="5260622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838200"/>
            <a:ext cx="6781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OpenGL Objects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254001" y="2047246"/>
            <a:ext cx="7162800" cy="707822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104900" lvl="1" indent="-4572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lang="en-US" sz="3200" b="1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Array Object </a:t>
            </a: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/ Index Buffer Object</a:t>
            </a: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position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Framebuffer Object</a:t>
            </a:r>
          </a:p>
          <a:p>
            <a:pPr marL="1104900" lvl="1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Texture Object</a:t>
            </a: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Paint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endParaRPr lang="en-US" sz="3200" b="1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ttach a shader</a:t>
            </a: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Transfer uniform variables to shader</a:t>
            </a: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Invoke a draw call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0" y="2047246"/>
            <a:ext cx="2922953" cy="7277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843639"/>
            <a:ext cx="9423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Objects Data in OpenGL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190728"/>
            <a:ext cx="6121400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sz="3200" b="1" spc="-3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Vertex Array Object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usage specification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Attribute pointer</a:t>
            </a:r>
          </a:p>
          <a:p>
            <a:pPr marL="914400" lvl="1" indent="-444500"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endParaRPr sz="28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30" y="4353438"/>
            <a:ext cx="9861550" cy="250260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Buffer Object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Position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Normal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Texture Coordinate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940435" y="6779244"/>
            <a:ext cx="9861550" cy="102015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 Buffer Object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Indices of vertex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64400" y="2080148"/>
            <a:ext cx="2438400" cy="283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7505700" y="2594128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7505700" y="2984897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7505700" y="3368092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7505700" y="4376169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31100" y="261556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 pointer 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531100" y="298004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 pointer 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543800" y="33745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 pointer 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06335" y="4375646"/>
            <a:ext cx="19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buffer object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78800" y="2169832"/>
            <a:ext cx="70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VAO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7264400" y="5279083"/>
            <a:ext cx="5016500" cy="10037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7480300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461500" y="5289209"/>
            <a:ext cx="90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VBO 1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480300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pos[0]</a:t>
            </a:r>
            <a:endParaRPr lang="zh-CN" altLang="en-US" dirty="0"/>
          </a:p>
        </p:txBody>
      </p:sp>
      <p:sp>
        <p:nvSpPr>
          <p:cNvPr id="41" name="流程图: 过程 40"/>
          <p:cNvSpPr/>
          <p:nvPr/>
        </p:nvSpPr>
        <p:spPr>
          <a:xfrm>
            <a:off x="8253908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253908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nrm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43" name="流程图: 过程 42"/>
          <p:cNvSpPr/>
          <p:nvPr/>
        </p:nvSpPr>
        <p:spPr>
          <a:xfrm>
            <a:off x="9027516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27516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pos[1]</a:t>
            </a:r>
            <a:endParaRPr lang="zh-CN" altLang="en-US" dirty="0"/>
          </a:p>
        </p:txBody>
      </p:sp>
      <p:sp>
        <p:nvSpPr>
          <p:cNvPr id="45" name="流程图: 过程 44"/>
          <p:cNvSpPr/>
          <p:nvPr/>
        </p:nvSpPr>
        <p:spPr>
          <a:xfrm>
            <a:off x="9801124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801124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nrm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11348340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1348340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pos[n]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796780" y="568248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4400" y="6648192"/>
            <a:ext cx="5016500" cy="10037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过程 51"/>
          <p:cNvSpPr/>
          <p:nvPr/>
        </p:nvSpPr>
        <p:spPr>
          <a:xfrm>
            <a:off x="7480300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461500" y="6658318"/>
            <a:ext cx="90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VBO 2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543634" y="7107177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55" name="流程图: 过程 54"/>
          <p:cNvSpPr/>
          <p:nvPr/>
        </p:nvSpPr>
        <p:spPr>
          <a:xfrm>
            <a:off x="8253908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过程 56"/>
          <p:cNvSpPr/>
          <p:nvPr/>
        </p:nvSpPr>
        <p:spPr>
          <a:xfrm>
            <a:off x="9027516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/>
          <p:cNvSpPr/>
          <p:nvPr/>
        </p:nvSpPr>
        <p:spPr>
          <a:xfrm>
            <a:off x="9801124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过程 60"/>
          <p:cNvSpPr/>
          <p:nvPr/>
        </p:nvSpPr>
        <p:spPr>
          <a:xfrm>
            <a:off x="11348340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0796780" y="70515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339188" y="7100885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112796" y="7100885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[2]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9863734" y="7099518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[3]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1439205" y="7107177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[n]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264400" y="8090147"/>
            <a:ext cx="5016500" cy="1003761"/>
          </a:xfrm>
          <a:prstGeom prst="rect">
            <a:avLst/>
          </a:prstGeom>
          <a:solidFill>
            <a:srgbClr val="00A2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过程 68"/>
          <p:cNvSpPr/>
          <p:nvPr/>
        </p:nvSpPr>
        <p:spPr>
          <a:xfrm>
            <a:off x="7480300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9613717" y="8109874"/>
            <a:ext cx="59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IBO</a:t>
            </a:r>
            <a:endParaRPr lang="zh-CN" alt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576178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1645319" y="85099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1" name="流程图: 过程 80"/>
          <p:cNvSpPr/>
          <p:nvPr/>
        </p:nvSpPr>
        <p:spPr>
          <a:xfrm>
            <a:off x="793847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03435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流程图: 过程 82"/>
          <p:cNvSpPr/>
          <p:nvPr/>
        </p:nvSpPr>
        <p:spPr>
          <a:xfrm>
            <a:off x="8384189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8480067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5" name="流程图: 过程 84"/>
          <p:cNvSpPr/>
          <p:nvPr/>
        </p:nvSpPr>
        <p:spPr>
          <a:xfrm>
            <a:off x="883567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893155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流程图: 过程 86"/>
          <p:cNvSpPr/>
          <p:nvPr/>
        </p:nvSpPr>
        <p:spPr>
          <a:xfrm>
            <a:off x="927928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37516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流程图: 过程 88"/>
          <p:cNvSpPr/>
          <p:nvPr/>
        </p:nvSpPr>
        <p:spPr>
          <a:xfrm>
            <a:off x="973287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982875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1" name="流程图: 过程 90"/>
          <p:cNvSpPr/>
          <p:nvPr/>
        </p:nvSpPr>
        <p:spPr>
          <a:xfrm>
            <a:off x="10180662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0276540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8" name="流程图: 过程 97"/>
          <p:cNvSpPr/>
          <p:nvPr/>
        </p:nvSpPr>
        <p:spPr>
          <a:xfrm>
            <a:off x="10624272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720150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流程图: 过程 99"/>
          <p:cNvSpPr/>
          <p:nvPr/>
        </p:nvSpPr>
        <p:spPr>
          <a:xfrm>
            <a:off x="11064001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11159879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5" name="连接符: 肘形 104"/>
          <p:cNvCxnSpPr>
            <a:stCxn id="18" idx="1"/>
            <a:endCxn id="34" idx="1"/>
          </p:cNvCxnSpPr>
          <p:nvPr/>
        </p:nvCxnSpPr>
        <p:spPr>
          <a:xfrm rot="10800000" flipV="1">
            <a:off x="7480300" y="2800230"/>
            <a:ext cx="50800" cy="3122503"/>
          </a:xfrm>
          <a:prstGeom prst="bentConnector3">
            <a:avLst>
              <a:gd name="adj1" fmla="val 1425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/>
          <p:cNvCxnSpPr>
            <a:stCxn id="15" idx="1"/>
          </p:cNvCxnSpPr>
          <p:nvPr/>
        </p:nvCxnSpPr>
        <p:spPr>
          <a:xfrm rot="10800000" flipH="1" flipV="1">
            <a:off x="7505700" y="3180282"/>
            <a:ext cx="1100294" cy="2557784"/>
          </a:xfrm>
          <a:prstGeom prst="bentConnector4">
            <a:avLst>
              <a:gd name="adj1" fmla="val -39244"/>
              <a:gd name="adj2" fmla="val 746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/>
          <p:cNvCxnSpPr>
            <a:stCxn id="16" idx="3"/>
          </p:cNvCxnSpPr>
          <p:nvPr/>
        </p:nvCxnSpPr>
        <p:spPr>
          <a:xfrm flipH="1">
            <a:off x="7851244" y="3563477"/>
            <a:ext cx="1635656" cy="3926122"/>
          </a:xfrm>
          <a:prstGeom prst="bentConnector4">
            <a:avLst>
              <a:gd name="adj1" fmla="val -199741"/>
              <a:gd name="adj2" fmla="val 1085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/>
          <p:cNvCxnSpPr>
            <a:stCxn id="22" idx="3"/>
            <a:endCxn id="69" idx="1"/>
          </p:cNvCxnSpPr>
          <p:nvPr/>
        </p:nvCxnSpPr>
        <p:spPr>
          <a:xfrm flipH="1">
            <a:off x="7480300" y="4560312"/>
            <a:ext cx="2006600" cy="4185036"/>
          </a:xfrm>
          <a:prstGeom prst="bentConnector5">
            <a:avLst>
              <a:gd name="adj1" fmla="val -151424"/>
              <a:gd name="adj2" fmla="val 45775"/>
              <a:gd name="adj3" fmla="val 1337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332760" y="38236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657" y="756760"/>
            <a:ext cx="727748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Render in OpenGL</a:t>
            </a:r>
            <a:endParaRPr sz="6600" spc="70" dirty="0"/>
          </a:p>
        </p:txBody>
      </p:sp>
      <p:sp>
        <p:nvSpPr>
          <p:cNvPr id="12" name="object 6"/>
          <p:cNvSpPr txBox="1"/>
          <p:nvPr/>
        </p:nvSpPr>
        <p:spPr>
          <a:xfrm>
            <a:off x="934263" y="6316909"/>
            <a:ext cx="9861550" cy="252594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Draw Call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glDrawArrays</a:t>
            </a: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(Instanced)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glDrawE</a:t>
            </a:r>
            <a:r>
              <a:rPr lang="en-US" altLang="zh-CN" sz="2600" spc="-4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lements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(Instanced)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i="1" spc="-40" dirty="0" err="1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glDraw</a:t>
            </a:r>
            <a:r>
              <a:rPr lang="en-US" altLang="zh-CN" sz="2600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*Indirect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i="1" spc="-40" dirty="0" err="1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glMultiDraw</a:t>
            </a:r>
            <a:r>
              <a:rPr lang="en-US" sz="2600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*Indirect</a:t>
            </a:r>
            <a:endParaRPr lang="en-US" sz="3200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2362200"/>
            <a:ext cx="5614301" cy="6096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27063" y="3183868"/>
            <a:ext cx="2797547" cy="5389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74000" y="1852215"/>
            <a:ext cx="252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Vertex Processing</a:t>
            </a:r>
            <a:endParaRPr lang="zh-CN" altLang="en-US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7127063" y="4147686"/>
            <a:ext cx="2797547" cy="538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73395" y="4249689"/>
            <a:ext cx="266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Primitive Assembly</a:t>
            </a:r>
            <a:endParaRPr lang="zh-CN" altLang="en-US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7139763" y="5122765"/>
            <a:ext cx="2797547" cy="538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41344" y="5213431"/>
            <a:ext cx="252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Rasterization</a:t>
            </a:r>
            <a:endParaRPr lang="zh-CN" altLang="en-US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7139763" y="6089566"/>
            <a:ext cx="2797547" cy="5389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139763" y="6175418"/>
            <a:ext cx="27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Fragment Shader</a:t>
            </a:r>
            <a:endParaRPr lang="zh-CN" altLang="en-US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7127063" y="7103380"/>
            <a:ext cx="2797547" cy="538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15944" y="7188390"/>
            <a:ext cx="281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Framebuffer Operation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139763" y="3279462"/>
            <a:ext cx="27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Vertex Shader</a:t>
            </a:r>
            <a:endParaRPr lang="zh-CN" altLang="en-US" sz="1600" b="1" dirty="0"/>
          </a:p>
        </p:txBody>
      </p:sp>
      <p:sp>
        <p:nvSpPr>
          <p:cNvPr id="27" name="object 6"/>
          <p:cNvSpPr txBox="1"/>
          <p:nvPr/>
        </p:nvSpPr>
        <p:spPr>
          <a:xfrm>
            <a:off x="1016000" y="2187752"/>
            <a:ext cx="9861550" cy="455445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GLSL Program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Various shader types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shader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Fragment shader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Transfer data to GPU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Buffer objects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Uniform variables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Textures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942" y="838576"/>
            <a:ext cx="70739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600" spc="70" dirty="0"/>
              <a:t>Output of OpenGL</a:t>
            </a:r>
            <a:endParaRPr sz="6600" spc="70" dirty="0"/>
          </a:p>
        </p:txBody>
      </p:sp>
      <p:sp>
        <p:nvSpPr>
          <p:cNvPr id="6" name="object 6"/>
          <p:cNvSpPr txBox="1"/>
          <p:nvPr/>
        </p:nvSpPr>
        <p:spPr>
          <a:xfrm>
            <a:off x="965200" y="4396109"/>
            <a:ext cx="6832600" cy="35285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FontTx/>
              <a:buChar char="•"/>
              <a:tabLst>
                <a:tab pos="482600" algn="l"/>
              </a:tabLst>
            </a:pPr>
            <a:r>
              <a:rPr lang="en-US" altLang="zh-CN" sz="32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Screen Display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Write the result to a texture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Submit the texture to OS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Compositor compose textures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Write the result to the framebuffer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Mapping framebuffer to screen 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50" y="1990181"/>
            <a:ext cx="4371975" cy="32480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651" y="5791201"/>
            <a:ext cx="4385876" cy="3352800"/>
          </a:xfrm>
          <a:prstGeom prst="rect">
            <a:avLst/>
          </a:prstGeom>
        </p:spPr>
      </p:pic>
      <p:sp>
        <p:nvSpPr>
          <p:cNvPr id="31" name="object 3"/>
          <p:cNvSpPr txBox="1"/>
          <p:nvPr/>
        </p:nvSpPr>
        <p:spPr>
          <a:xfrm>
            <a:off x="965200" y="2118508"/>
            <a:ext cx="6121400" cy="2011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sz="3200" b="1" spc="-3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Framebuffer Object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Color attachment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Depth attachment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Stencil attachment</a:t>
            </a:r>
          </a:p>
        </p:txBody>
      </p:sp>
      <p:sp>
        <p:nvSpPr>
          <p:cNvPr id="32" name="object 6"/>
          <p:cNvSpPr txBox="1"/>
          <p:nvPr/>
        </p:nvSpPr>
        <p:spPr>
          <a:xfrm>
            <a:off x="609600" y="7909964"/>
            <a:ext cx="6832600" cy="56361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r>
              <a:rPr lang="en-US" sz="3200" dirty="0">
                <a:solidFill>
                  <a:srgbClr val="00B0F0"/>
                </a:solidFill>
                <a:latin typeface="Arial" panose="020B0604020202020204"/>
                <a:cs typeface="Arial" panose="020B0604020202020204"/>
              </a:rPr>
              <a:t>Framebuffer object != Framebuffer</a:t>
            </a:r>
            <a:endParaRPr sz="3200" dirty="0">
              <a:solidFill>
                <a:srgbClr val="00B0F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4" y="710877"/>
            <a:ext cx="1029969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A Naïve OpenGL Program</a:t>
            </a:r>
            <a:endParaRPr sz="6600" spc="70" dirty="0"/>
          </a:p>
        </p:txBody>
      </p:sp>
      <p:sp>
        <p:nvSpPr>
          <p:cNvPr id="12" name="object 6"/>
          <p:cNvSpPr txBox="1"/>
          <p:nvPr/>
        </p:nvSpPr>
        <p:spPr>
          <a:xfrm>
            <a:off x="918029" y="2104560"/>
            <a:ext cx="9861550" cy="252594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Process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a window (setup a framebuffer consequently)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VAO / VBO / IBO for models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textures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shaders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918029" y="4844437"/>
            <a:ext cx="9861550" cy="150002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Handle Input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Response to mouse/keyboard input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Update the corresponding data structure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918029" y="6558392"/>
            <a:ext cx="9861550" cy="303890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 Process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a framebuffer</a:t>
            </a: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each render pass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a shader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Enable a VAO</a:t>
            </a: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Invoke a draw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470</Words>
  <Application>Microsoft Office PowerPoint</Application>
  <PresentationFormat>自定义</PresentationFormat>
  <Paragraphs>153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Calibri</vt:lpstr>
      <vt:lpstr>Office Theme</vt:lpstr>
      <vt:lpstr>A Tour of OpenGL</vt:lpstr>
      <vt:lpstr>OpenGL</vt:lpstr>
      <vt:lpstr>In Analogy to Painting </vt:lpstr>
      <vt:lpstr>In Terms of OpenGL</vt:lpstr>
      <vt:lpstr>OpenGL Objects</vt:lpstr>
      <vt:lpstr>Objects Data in OpenGL</vt:lpstr>
      <vt:lpstr>Render in OpenGL</vt:lpstr>
      <vt:lpstr>Output of OpenGL</vt:lpstr>
      <vt:lpstr>A Naïve OpenGL Program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Tour of OpenGL</dc:title>
  <dc:creator>syby119</dc:creator>
  <cp:lastModifiedBy>杨 赟</cp:lastModifiedBy>
  <cp:revision>3</cp:revision>
  <dcterms:created xsi:type="dcterms:W3CDTF">2022-05-23T13:59:44Z</dcterms:created>
  <dcterms:modified xsi:type="dcterms:W3CDTF">2022-10-08T08:54:32Z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Keynote</vt:lpwstr>
  </property>
  <property fmtid="{D5CDD505-2E9C-101B-9397-08002B2CF9AE}" pid="3" name="KSOProductBuildVer">
    <vt:lpwstr>2052-0.0.0.0</vt:lpwstr>
  </property>
</Properties>
</file>