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70" d="100"/>
          <a:sy n="70" d="100"/>
        </p:scale>
        <p:origin x="13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D916-289E-4968-9DCD-DE2C7552D095}" type="datetimeFigureOut">
              <a:rPr lang="en-CA" smtClean="0"/>
              <a:pPr/>
              <a:t>2014-04-22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015D-BC9D-4089-824D-DE3F7211D1DC}"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27584" y="1484784"/>
            <a:ext cx="7560840" cy="4896544"/>
          </a:xfrm>
          <a:prstGeom prst="roundRect">
            <a:avLst/>
          </a:prstGeom>
          <a:noFill/>
          <a:ln w="76200">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616024" y="2845569"/>
            <a:ext cx="7772400" cy="1470025"/>
          </a:xfrm>
        </p:spPr>
        <p:txBody>
          <a:bodyPr>
            <a:normAutofit/>
          </a:bodyPr>
          <a:lstStyle/>
          <a:p>
            <a:r>
              <a:rPr lang="en-CA" sz="4000" dirty="0" smtClean="0">
                <a:solidFill>
                  <a:srgbClr val="FFC000"/>
                </a:solidFill>
              </a:rPr>
              <a:t>Equities (Stocks) 101</a:t>
            </a:r>
            <a:endParaRPr lang="en-CA" sz="4000" dirty="0">
              <a:solidFill>
                <a:srgbClr val="FFC000"/>
              </a:solidFill>
            </a:endParaRPr>
          </a:p>
        </p:txBody>
      </p:sp>
      <p:sp>
        <p:nvSpPr>
          <p:cNvPr id="3" name="Subtitle 2"/>
          <p:cNvSpPr>
            <a:spLocks noGrp="1"/>
          </p:cNvSpPr>
          <p:nvPr>
            <p:ph type="subTitle" idx="1"/>
          </p:nvPr>
        </p:nvSpPr>
        <p:spPr>
          <a:xfrm>
            <a:off x="1371600" y="4104655"/>
            <a:ext cx="6400800" cy="1752600"/>
          </a:xfrm>
        </p:spPr>
        <p:txBody>
          <a:bodyPr/>
          <a:lstStyle/>
          <a:p>
            <a:r>
              <a:rPr lang="en-CA" dirty="0" smtClean="0">
                <a:solidFill>
                  <a:srgbClr val="FFC000"/>
                </a:solidFill>
              </a:rPr>
              <a:t>Tariq Ali Asghar</a:t>
            </a:r>
            <a:endParaRPr lang="en-CA"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Industry Analysis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400" dirty="0" smtClean="0"/>
              <a:t>Standard and Poor’s (S&amp;P) and Morgan Stanley Capital International (MSCI) developed an Industry and Sector Classification System known as GICS (Global Industry Classification Standard).</a:t>
            </a:r>
          </a:p>
          <a:p>
            <a:pPr>
              <a:lnSpc>
                <a:spcPct val="150000"/>
              </a:lnSpc>
            </a:pPr>
            <a:r>
              <a:rPr lang="en-CA" sz="2400" dirty="0" smtClean="0"/>
              <a:t>Portfolio Managers map allocation of equities in these Portfolios to the Industry weighting.</a:t>
            </a:r>
          </a:p>
          <a:p>
            <a:pPr>
              <a:lnSpc>
                <a:spcPct val="150000"/>
              </a:lnSpc>
            </a:pPr>
            <a:r>
              <a:rPr lang="en-CA" sz="2400" dirty="0" smtClean="0"/>
              <a:t>Stronger Industry sectors are given more weighting and weak performing sectors are given less weighting.</a:t>
            </a:r>
          </a:p>
          <a:p>
            <a:pPr>
              <a:lnSpc>
                <a:spcPct val="150000"/>
              </a:lnSpc>
            </a:pPr>
            <a:r>
              <a:rPr lang="en-CA" sz="2400" dirty="0" smtClean="0"/>
              <a:t>Performance of Industry sector is driven both by Microeconomic and Macroeconomic factors.</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19949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Sector Rotation</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Sector Rotation is a strategy to overweight (or underweight) different sectors as the economy moves through the business cycle. Particular phase of business cycle has bearing on this.</a:t>
            </a:r>
          </a:p>
          <a:p>
            <a:pPr>
              <a:lnSpc>
                <a:spcPct val="150000"/>
              </a:lnSpc>
            </a:pPr>
            <a:r>
              <a:rPr lang="en-CA" sz="2400" dirty="0" smtClean="0"/>
              <a:t>For example, equity strategists might recommend capital intensive industry (cyclical) as the economy expands.</a:t>
            </a:r>
          </a:p>
          <a:p>
            <a:pPr>
              <a:lnSpc>
                <a:spcPct val="150000"/>
              </a:lnSpc>
            </a:pPr>
            <a:r>
              <a:rPr lang="en-CA" sz="2400" dirty="0" smtClean="0"/>
              <a:t>Counter-intuitively, they would recommend defensive industry like Oil or Utilities (non-cyclical) as the economy moves into recession.</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075253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Fundamental Analysis (I) – General Principles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Analyze industry, sector and economic environment.</a:t>
            </a:r>
          </a:p>
          <a:p>
            <a:pPr>
              <a:lnSpc>
                <a:spcPct val="150000"/>
              </a:lnSpc>
            </a:pPr>
            <a:r>
              <a:rPr lang="en-CA" sz="2400" dirty="0" smtClean="0"/>
              <a:t>Undertake Financial Analysis of company.</a:t>
            </a:r>
          </a:p>
          <a:p>
            <a:pPr>
              <a:lnSpc>
                <a:spcPct val="150000"/>
              </a:lnSpc>
            </a:pPr>
            <a:r>
              <a:rPr lang="en-CA" sz="2400" dirty="0" smtClean="0"/>
              <a:t>Determine Earnings per share (EPS) – Historic as well as Forecasted.</a:t>
            </a:r>
          </a:p>
          <a:p>
            <a:pPr>
              <a:lnSpc>
                <a:spcPct val="150000"/>
              </a:lnSpc>
            </a:pPr>
            <a:r>
              <a:rPr lang="en-CA" sz="2400" dirty="0" smtClean="0"/>
              <a:t>Determine intrinsic Value (explained in the section of Valuation) called as PI here.</a:t>
            </a:r>
          </a:p>
          <a:p>
            <a:pPr>
              <a:lnSpc>
                <a:spcPct val="150000"/>
              </a:lnSpc>
            </a:pPr>
            <a:r>
              <a:rPr lang="en-CA" sz="2400" dirty="0" smtClean="0"/>
              <a:t>Compare PI (Intrinsic Value) to PX (Current Stock Price).</a:t>
            </a:r>
          </a:p>
          <a:p>
            <a:pPr>
              <a:lnSpc>
                <a:spcPct val="150000"/>
              </a:lnSpc>
            </a:pPr>
            <a:r>
              <a:rPr lang="en-CA" sz="2400" dirty="0" smtClean="0"/>
              <a:t>Sell Stock if PI &lt; PX.</a:t>
            </a:r>
          </a:p>
          <a:p>
            <a:pPr>
              <a:lnSpc>
                <a:spcPct val="150000"/>
              </a:lnSpc>
            </a:pPr>
            <a:r>
              <a:rPr lang="en-CA" sz="2400" dirty="0" smtClean="0"/>
              <a:t>Buy Stock if PI &gt; PX.</a:t>
            </a:r>
          </a:p>
          <a:p>
            <a:pPr>
              <a:lnSpc>
                <a:spcPct val="150000"/>
              </a:lnSpc>
            </a:pPr>
            <a:endParaRPr lang="en-CA" sz="2400" dirty="0" smtClean="0"/>
          </a:p>
          <a:p>
            <a:pPr>
              <a:lnSpc>
                <a:spcPct val="150000"/>
              </a:lnSpc>
            </a:pP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279316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Fundamental Analysis (II) – Competitive Advantage</a:t>
            </a:r>
            <a:endParaRPr lang="en-CA" sz="2800" dirty="0">
              <a:solidFill>
                <a:srgbClr val="DAA600"/>
              </a:solidFill>
            </a:endParaRPr>
          </a:p>
        </p:txBody>
      </p:sp>
      <p:sp>
        <p:nvSpPr>
          <p:cNvPr id="6" name="Content Placeholder 5"/>
          <p:cNvSpPr>
            <a:spLocks noGrp="1"/>
          </p:cNvSpPr>
          <p:nvPr>
            <p:ph idx="1"/>
          </p:nvPr>
        </p:nvSpPr>
        <p:spPr>
          <a:xfrm>
            <a:off x="251520" y="972896"/>
            <a:ext cx="8640960" cy="5696464"/>
          </a:xfrm>
        </p:spPr>
        <p:txBody>
          <a:bodyPr>
            <a:normAutofit fontScale="92500"/>
          </a:bodyPr>
          <a:lstStyle/>
          <a:p>
            <a:pPr>
              <a:lnSpc>
                <a:spcPct val="150000"/>
              </a:lnSpc>
            </a:pPr>
            <a:r>
              <a:rPr lang="en-CA" sz="2400" dirty="0" smtClean="0"/>
              <a:t>Qualitative Assessment of Company:</a:t>
            </a:r>
          </a:p>
          <a:p>
            <a:pPr lvl="1">
              <a:lnSpc>
                <a:spcPct val="150000"/>
              </a:lnSpc>
            </a:pPr>
            <a:r>
              <a:rPr lang="en-CA" sz="2400" dirty="0" smtClean="0"/>
              <a:t>Cost Differentiation.</a:t>
            </a:r>
          </a:p>
          <a:p>
            <a:pPr lvl="1">
              <a:lnSpc>
                <a:spcPct val="150000"/>
              </a:lnSpc>
            </a:pPr>
            <a:r>
              <a:rPr lang="en-CA" sz="2400" dirty="0" smtClean="0"/>
              <a:t>Product Differentiation.</a:t>
            </a:r>
          </a:p>
          <a:p>
            <a:pPr lvl="1">
              <a:lnSpc>
                <a:spcPct val="150000"/>
              </a:lnSpc>
            </a:pPr>
            <a:r>
              <a:rPr lang="en-CA" sz="2400" dirty="0" smtClean="0"/>
              <a:t>Niche Market Leadership.</a:t>
            </a:r>
          </a:p>
          <a:p>
            <a:pPr>
              <a:lnSpc>
                <a:spcPct val="150000"/>
              </a:lnSpc>
            </a:pPr>
            <a:r>
              <a:rPr lang="en-CA" sz="2400" dirty="0" smtClean="0"/>
              <a:t>Sources of Competitive Advantage:</a:t>
            </a:r>
          </a:p>
          <a:p>
            <a:pPr lvl="1">
              <a:lnSpc>
                <a:spcPct val="150000"/>
              </a:lnSpc>
            </a:pPr>
            <a:r>
              <a:rPr lang="en-CA" sz="2400" dirty="0" smtClean="0"/>
              <a:t>Quality and Depth of Management.</a:t>
            </a:r>
          </a:p>
          <a:p>
            <a:pPr lvl="1">
              <a:lnSpc>
                <a:spcPct val="150000"/>
              </a:lnSpc>
            </a:pPr>
            <a:r>
              <a:rPr lang="en-CA" sz="2400" dirty="0" smtClean="0"/>
              <a:t>Innovation (uniqueness) of Product.</a:t>
            </a:r>
          </a:p>
          <a:p>
            <a:pPr lvl="1">
              <a:lnSpc>
                <a:spcPct val="150000"/>
              </a:lnSpc>
            </a:pPr>
            <a:r>
              <a:rPr lang="en-CA" sz="2400" dirty="0" smtClean="0"/>
              <a:t>Barriers to Entry.</a:t>
            </a:r>
          </a:p>
          <a:p>
            <a:pPr lvl="1">
              <a:lnSpc>
                <a:spcPct val="150000"/>
              </a:lnSpc>
            </a:pPr>
            <a:r>
              <a:rPr lang="en-CA" sz="2400" dirty="0" smtClean="0"/>
              <a:t>Government Licensing, Regulations, Patents, Intellectual Property.</a:t>
            </a:r>
          </a:p>
          <a:p>
            <a:pPr>
              <a:lnSpc>
                <a:spcPct val="150000"/>
              </a:lnSpc>
            </a:pP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347675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Fundamental Analysis (III) - Valuation</a:t>
            </a:r>
            <a:endParaRPr lang="en-CA" sz="2800" dirty="0">
              <a:solidFill>
                <a:srgbClr val="DAA600"/>
              </a:solidFill>
            </a:endParaRPr>
          </a:p>
        </p:txBody>
      </p:sp>
      <p:sp>
        <p:nvSpPr>
          <p:cNvPr id="6" name="Content Placeholder 5"/>
          <p:cNvSpPr>
            <a:spLocks noGrp="1"/>
          </p:cNvSpPr>
          <p:nvPr>
            <p:ph idx="1"/>
          </p:nvPr>
        </p:nvSpPr>
        <p:spPr>
          <a:xfrm>
            <a:off x="251520" y="972896"/>
            <a:ext cx="8640960" cy="5696464"/>
          </a:xfrm>
        </p:spPr>
        <p:txBody>
          <a:bodyPr>
            <a:normAutofit lnSpcReduction="10000"/>
          </a:bodyPr>
          <a:lstStyle/>
          <a:p>
            <a:pPr>
              <a:lnSpc>
                <a:spcPct val="150000"/>
              </a:lnSpc>
            </a:pPr>
            <a:r>
              <a:rPr lang="en-CA" sz="2400" dirty="0" smtClean="0"/>
              <a:t>Valuation:</a:t>
            </a:r>
          </a:p>
          <a:p>
            <a:pPr lvl="1">
              <a:lnSpc>
                <a:spcPct val="150000"/>
              </a:lnSpc>
            </a:pPr>
            <a:r>
              <a:rPr lang="en-CA" sz="2000" dirty="0" smtClean="0"/>
              <a:t>Applying Quantitative and Qualitative analysis; undertake valuation of Intrinsic </a:t>
            </a:r>
            <a:r>
              <a:rPr lang="en-CA" sz="2000" dirty="0" smtClean="0"/>
              <a:t>Value of security.</a:t>
            </a:r>
            <a:endParaRPr lang="en-CA" sz="2000" dirty="0" smtClean="0"/>
          </a:p>
          <a:p>
            <a:pPr>
              <a:lnSpc>
                <a:spcPct val="150000"/>
              </a:lnSpc>
            </a:pPr>
            <a:r>
              <a:rPr lang="en-CA" sz="2400" dirty="0" smtClean="0"/>
              <a:t>Absolute Valuation:</a:t>
            </a:r>
          </a:p>
          <a:p>
            <a:pPr lvl="1">
              <a:lnSpc>
                <a:spcPct val="150000"/>
              </a:lnSpc>
            </a:pPr>
            <a:r>
              <a:rPr lang="en-CA" sz="2000" dirty="0" smtClean="0"/>
              <a:t>Compute the Present Value of potential future cash flows (dividends) of the security. This method is called as the Dividend Discount Model (DDM). The assumption is that dividends will grow </a:t>
            </a:r>
            <a:r>
              <a:rPr lang="en-CA" sz="2000" dirty="0" smtClean="0"/>
              <a:t>indefinitely at constant rate.</a:t>
            </a:r>
            <a:endParaRPr lang="en-CA" sz="2000" dirty="0" smtClean="0"/>
          </a:p>
          <a:p>
            <a:pPr>
              <a:lnSpc>
                <a:spcPct val="150000"/>
              </a:lnSpc>
            </a:pPr>
            <a:r>
              <a:rPr lang="en-CA" sz="2400" dirty="0" smtClean="0"/>
              <a:t>Relative Valuation:</a:t>
            </a:r>
          </a:p>
          <a:p>
            <a:pPr lvl="1">
              <a:lnSpc>
                <a:spcPct val="150000"/>
              </a:lnSpc>
            </a:pPr>
            <a:r>
              <a:rPr lang="en-CA" sz="2000" dirty="0" smtClean="0"/>
              <a:t>Determine multiples like Price to Earnings (P/E).</a:t>
            </a:r>
          </a:p>
          <a:p>
            <a:pPr lvl="1">
              <a:lnSpc>
                <a:spcPct val="150000"/>
              </a:lnSpc>
            </a:pPr>
            <a:r>
              <a:rPr lang="en-CA" sz="2000" dirty="0" smtClean="0"/>
              <a:t>Compare and benchmark it to P/E of Industry or its own Moving Average.</a:t>
            </a:r>
          </a:p>
          <a:p>
            <a:pPr lvl="1">
              <a:lnSpc>
                <a:spcPct val="150000"/>
              </a:lnSpc>
            </a:pPr>
            <a:r>
              <a:rPr lang="en-CA" sz="2000" dirty="0" smtClean="0"/>
              <a:t>Recommend if P/E is lower than Benchmark.</a:t>
            </a:r>
          </a:p>
          <a:p>
            <a:pPr>
              <a:lnSpc>
                <a:spcPct val="150000"/>
              </a:lnSpc>
            </a:pP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18342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Fundamental Analysis (IV) – Business Cycle</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400" dirty="0" smtClean="0"/>
              <a:t>When an economy reaches its peak, people usually start buying stocks (Herd Mentality). Contrarians recommend that it is time to sell instead of buying stocks. It is also time to off-load portion of stocks and to move into bonds. Bonds tend to do better in a declining economy, because as interest rates decline, bond prices tend to increase.</a:t>
            </a:r>
          </a:p>
          <a:p>
            <a:pPr>
              <a:lnSpc>
                <a:spcPct val="150000"/>
              </a:lnSpc>
            </a:pPr>
            <a:r>
              <a:rPr lang="en-CA" sz="2400" dirty="0" smtClean="0"/>
              <a:t>Conversely, when an economy has hit its bottom, it is time to buy stocks (and not sell stocks as done by majority) and off-load portion of bonds; because as interest rates go up, bond prices tend to plummet. </a:t>
            </a:r>
          </a:p>
          <a:p>
            <a:pPr>
              <a:lnSpc>
                <a:spcPct val="150000"/>
              </a:lnSpc>
            </a:pP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624383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Technical Analysis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Technical Analysis is the study of historical market action to interpret future price trends.</a:t>
            </a:r>
          </a:p>
          <a:p>
            <a:pPr>
              <a:lnSpc>
                <a:spcPct val="150000"/>
              </a:lnSpc>
            </a:pPr>
            <a:r>
              <a:rPr lang="en-CA" sz="2400" dirty="0" smtClean="0"/>
              <a:t>Market action is defined in terms of three parameters: price, volume and time.</a:t>
            </a:r>
          </a:p>
          <a:p>
            <a:pPr>
              <a:lnSpc>
                <a:spcPct val="150000"/>
              </a:lnSpc>
            </a:pPr>
            <a:r>
              <a:rPr lang="en-CA" sz="2400" dirty="0" smtClean="0"/>
              <a:t>Prices move in trends which persist over longer period of time.</a:t>
            </a:r>
          </a:p>
          <a:p>
            <a:pPr>
              <a:lnSpc>
                <a:spcPct val="150000"/>
              </a:lnSpc>
            </a:pPr>
            <a:r>
              <a:rPr lang="en-CA" sz="2400" dirty="0" smtClean="0"/>
              <a:t>Fundamentals are not relevant. Past trends can be analyzed to predict future trends.</a:t>
            </a:r>
          </a:p>
          <a:p>
            <a:pPr>
              <a:lnSpc>
                <a:spcPct val="150000"/>
              </a:lnSpc>
            </a:pPr>
            <a:r>
              <a:rPr lang="en-CA" sz="2400" dirty="0" smtClean="0"/>
              <a:t>Technical Analysis is done using three tools: (A)-Charting; (B)-Quantitative (Statistical) Analysis; (C)-Sentiment Analysis.</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4045438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Short-comings of Fundamental Analysis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400" dirty="0" smtClean="0"/>
              <a:t>Fundamental Analysis does not tell us about timing of Markets. It makes more sense to sell high before the economy plummets. Technical Analysis, on the other hand, can help find the bottom of markets. This way you could purchase stocks before the economy soars.</a:t>
            </a:r>
          </a:p>
          <a:p>
            <a:pPr>
              <a:lnSpc>
                <a:spcPct val="150000"/>
              </a:lnSpc>
            </a:pPr>
            <a:r>
              <a:rPr lang="en-CA" sz="2400" dirty="0" smtClean="0"/>
              <a:t>Technical Analysis puts stock valuation in the context of timing.</a:t>
            </a:r>
          </a:p>
          <a:p>
            <a:pPr>
              <a:lnSpc>
                <a:spcPct val="150000"/>
              </a:lnSpc>
            </a:pPr>
            <a:r>
              <a:rPr lang="en-CA" sz="2400" dirty="0" smtClean="0"/>
              <a:t>Technical Analysis brings market sentiments and volatility in perspective. Fundamental Analysis may help find valuation of equities, but market volatility can put things out of whack, at least in the short run.</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950449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Short-comings of Technical Analysis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400" dirty="0" smtClean="0"/>
              <a:t>Technical Analysis and its assumptions do not always hold true in a Volatile environment. Markets sometimes do not repeat past patterns and tend to follow unexpected territory (Random Walk). This is true in particular when economic shocks hit the economy. Trends are sticky in the short run, but in the long run many unexpected things could happen.</a:t>
            </a:r>
          </a:p>
          <a:p>
            <a:pPr>
              <a:lnSpc>
                <a:spcPct val="150000"/>
              </a:lnSpc>
            </a:pPr>
            <a:r>
              <a:rPr lang="en-CA" sz="2400" dirty="0" smtClean="0"/>
              <a:t>Technical Analysis and its assumptions do not always hold true in the long run. Socks with strong fundamentals tend to overcome the short term volatility and do better in the long run, thus negating some of the predictions of market technicians.</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630734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Market Efficiency</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There are two Schools of Thoughts (broadly speaking) related to Efficiency of Capital Markets:</a:t>
            </a:r>
          </a:p>
          <a:p>
            <a:pPr>
              <a:lnSpc>
                <a:spcPct val="150000"/>
              </a:lnSpc>
            </a:pPr>
            <a:r>
              <a:rPr lang="en-CA" sz="2200" dirty="0" smtClean="0"/>
              <a:t>(1)-Markets are efficient and they incorporate information quickly. It is very difficult to beat the market as information on equities would translate quickly onto corresponding prices. </a:t>
            </a:r>
            <a:r>
              <a:rPr lang="en-CA" sz="2200" dirty="0"/>
              <a:t>N</a:t>
            </a:r>
            <a:r>
              <a:rPr lang="en-CA" sz="2200" dirty="0" smtClean="0"/>
              <a:t>either fundamental nor technical analysis can be deployed to get superior returns.</a:t>
            </a:r>
          </a:p>
          <a:p>
            <a:pPr>
              <a:lnSpc>
                <a:spcPct val="150000"/>
              </a:lnSpc>
            </a:pPr>
            <a:r>
              <a:rPr lang="en-CA" sz="2200" dirty="0" smtClean="0"/>
              <a:t>(2)-Markets are generally inefficient and there are information gaps which do not necessarily translate onto prices of equities. Superior research can help identify these gems, and thus there is always an opportunity to beat the market.</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63853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Introduction to Common Shares </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400" dirty="0" smtClean="0"/>
              <a:t>What is a Common Share? It is a portion of ownership in a corporation. Investors who own shares are known as Shareholders.</a:t>
            </a:r>
          </a:p>
          <a:p>
            <a:pPr>
              <a:lnSpc>
                <a:spcPct val="150000"/>
              </a:lnSpc>
            </a:pPr>
            <a:r>
              <a:rPr lang="en-CA" sz="2400" dirty="0" smtClean="0"/>
              <a:t>Common shares or equity would give potential for growth provided: (A)-the economy is growing and not </a:t>
            </a:r>
            <a:r>
              <a:rPr lang="en-CA" sz="2400" dirty="0" smtClean="0"/>
              <a:t>moving</a:t>
            </a:r>
            <a:r>
              <a:rPr lang="en-CA" sz="2400" dirty="0" smtClean="0"/>
              <a:t> </a:t>
            </a:r>
            <a:r>
              <a:rPr lang="en-CA" sz="2400" dirty="0" smtClean="0"/>
              <a:t>into recession; (B)-the fundamentals of the company are strong; (C)-supply and demand conditions of stocks favor price movement.</a:t>
            </a:r>
          </a:p>
          <a:p>
            <a:pPr>
              <a:lnSpc>
                <a:spcPct val="150000"/>
              </a:lnSpc>
            </a:pPr>
            <a:r>
              <a:rPr lang="en-CA" sz="2400" dirty="0" smtClean="0"/>
              <a:t>Stock returns should be judged in the context of risk. Greater the risk, greater the expected returns.</a:t>
            </a:r>
          </a:p>
          <a:p>
            <a:pPr>
              <a:lnSpc>
                <a:spcPct val="150000"/>
              </a:lnSpc>
            </a:pPr>
            <a:r>
              <a:rPr lang="en-CA" sz="2400" dirty="0" smtClean="0"/>
              <a:t>Stocks with strong </a:t>
            </a:r>
            <a:r>
              <a:rPr lang="en-CA" sz="2400" dirty="0" smtClean="0"/>
              <a:t>fundamentals </a:t>
            </a:r>
            <a:r>
              <a:rPr lang="en-CA" sz="2400" dirty="0" smtClean="0"/>
              <a:t>perform well in the long run.</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Passive Vs. Active Investing (I)</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Passive Investing: It is rather difficult to beat the market, which is efficient and perfect; and any resources deployed will cut onto returns. Why not mimic the markets? Passive investing is predicated on the premise that markets are efficient and that new information is almost instantaneously translated onto prices of securities.</a:t>
            </a:r>
          </a:p>
          <a:p>
            <a:pPr>
              <a:lnSpc>
                <a:spcPct val="150000"/>
              </a:lnSpc>
            </a:pPr>
            <a:r>
              <a:rPr lang="en-CA" sz="2200" dirty="0" smtClean="0"/>
              <a:t>Active Investing: It is possible to beat the market, which is inefficient and imperfect, and superior resources could be deployed which can increase the probability of doing this. Active investing is predicated on the premise that markets are inefficient and it takes time for new information to translate onto prices of securities.</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4248556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Passive Vs. Active Investing (II)</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Note deployment of Passive Vs. Active Strategies also depends on the risk profile and objectives of investors.</a:t>
            </a:r>
          </a:p>
          <a:p>
            <a:pPr>
              <a:lnSpc>
                <a:spcPct val="150000"/>
              </a:lnSpc>
            </a:pPr>
            <a:r>
              <a:rPr lang="en-CA" sz="2200" dirty="0" smtClean="0"/>
              <a:t>Passive Strategies are deployed using Index Mutual Funds or Exchange Traded Funds.</a:t>
            </a:r>
          </a:p>
          <a:p>
            <a:pPr>
              <a:lnSpc>
                <a:spcPct val="150000"/>
              </a:lnSpc>
            </a:pPr>
            <a:r>
              <a:rPr lang="en-CA" sz="2200" dirty="0" smtClean="0"/>
              <a:t>Active Strategies are </a:t>
            </a:r>
            <a:r>
              <a:rPr lang="en-CA" sz="2200" dirty="0" smtClean="0"/>
              <a:t>leveraged</a:t>
            </a:r>
            <a:r>
              <a:rPr lang="en-CA" sz="2200" dirty="0" smtClean="0"/>
              <a:t> </a:t>
            </a:r>
            <a:r>
              <a:rPr lang="en-CA" sz="2200" dirty="0" smtClean="0"/>
              <a:t>using Fund Managers who take up the challenge to beat the market. There are costs associated with this strategy which eat into returns.</a:t>
            </a:r>
          </a:p>
          <a:p>
            <a:pPr>
              <a:lnSpc>
                <a:spcPct val="150000"/>
              </a:lnSpc>
            </a:pPr>
            <a:r>
              <a:rPr lang="en-CA" sz="2200" dirty="0" smtClean="0"/>
              <a:t>Sometimes it might be feasible </a:t>
            </a:r>
            <a:r>
              <a:rPr lang="en-CA" sz="2200" dirty="0" smtClean="0"/>
              <a:t>to execute </a:t>
            </a:r>
            <a:r>
              <a:rPr lang="en-CA" sz="2200" dirty="0" smtClean="0"/>
              <a:t>combination of Active and Passive Strategies: Core Portfolio may be put under Passive Strategy and Non-Core Portfolio may be put under Active Strategy.</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1751730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Passive Strategy Indexing</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lnSpcReduction="10000"/>
          </a:bodyPr>
          <a:lstStyle/>
          <a:p>
            <a:pPr>
              <a:lnSpc>
                <a:spcPct val="150000"/>
              </a:lnSpc>
            </a:pPr>
            <a:r>
              <a:rPr lang="en-CA" sz="2200" dirty="0" smtClean="0"/>
              <a:t>Passive School of Thought advocates that there is “Random Walk down the Wall Street”; and it very difficult if not impossible to predict the markets. Nobody has a crystal ball approach.</a:t>
            </a:r>
          </a:p>
          <a:p>
            <a:pPr>
              <a:lnSpc>
                <a:spcPct val="150000"/>
              </a:lnSpc>
            </a:pPr>
            <a:r>
              <a:rPr lang="en-CA" sz="2200" dirty="0" smtClean="0"/>
              <a:t>Disadvantages of this Approach are as follows:</a:t>
            </a:r>
          </a:p>
          <a:p>
            <a:pPr>
              <a:lnSpc>
                <a:spcPct val="150000"/>
              </a:lnSpc>
            </a:pPr>
            <a:r>
              <a:rPr lang="en-CA" sz="2200" dirty="0" smtClean="0"/>
              <a:t>Costs cannot be ignored in constructing indices. For example, if you want to mimic S&amp;P Index, the manager who will construct this ETF will charge fee for building and maintaining this index.</a:t>
            </a:r>
          </a:p>
          <a:p>
            <a:pPr>
              <a:lnSpc>
                <a:spcPct val="150000"/>
              </a:lnSpc>
            </a:pPr>
            <a:r>
              <a:rPr lang="en-CA" sz="2200" dirty="0" smtClean="0"/>
              <a:t>If an investor gets beating due to economic crisis (or downturn), investors can lose their shirts.</a:t>
            </a:r>
          </a:p>
          <a:p>
            <a:pPr>
              <a:lnSpc>
                <a:spcPct val="150000"/>
              </a:lnSpc>
            </a:pPr>
            <a:r>
              <a:rPr lang="en-CA" sz="2200" dirty="0" smtClean="0"/>
              <a:t>There is potential for under-performance </a:t>
            </a:r>
            <a:r>
              <a:rPr lang="en-CA" sz="2200" dirty="0" smtClean="0"/>
              <a:t>of Passive Strategies as compared to </a:t>
            </a:r>
            <a:r>
              <a:rPr lang="en-CA" sz="2200" dirty="0" smtClean="0"/>
              <a:t>Active </a:t>
            </a:r>
            <a:r>
              <a:rPr lang="en-CA" sz="2200" dirty="0" smtClean="0"/>
              <a:t>Investment Strategies</a:t>
            </a:r>
            <a:r>
              <a:rPr lang="en-CA" sz="2200" dirty="0" smtClean="0"/>
              <a:t>.</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054513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Active Strategy Portfolio Management</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Active School of Thought </a:t>
            </a:r>
            <a:r>
              <a:rPr lang="en-CA" sz="2200" dirty="0" smtClean="0"/>
              <a:t>employs</a:t>
            </a:r>
            <a:r>
              <a:rPr lang="en-CA" sz="2200" dirty="0" smtClean="0"/>
              <a:t> </a:t>
            </a:r>
            <a:r>
              <a:rPr lang="en-CA" sz="2200" dirty="0" smtClean="0"/>
              <a:t>Fund Managers for Investments.</a:t>
            </a:r>
          </a:p>
          <a:p>
            <a:pPr>
              <a:lnSpc>
                <a:spcPct val="150000"/>
              </a:lnSpc>
            </a:pPr>
            <a:r>
              <a:rPr lang="en-CA" sz="2200" dirty="0" smtClean="0"/>
              <a:t>Fund Managers </a:t>
            </a:r>
            <a:r>
              <a:rPr lang="en-CA" sz="2200" dirty="0" smtClean="0"/>
              <a:t>leverage</a:t>
            </a:r>
            <a:r>
              <a:rPr lang="en-CA" sz="2200" dirty="0" smtClean="0"/>
              <a:t> </a:t>
            </a:r>
            <a:r>
              <a:rPr lang="en-CA" sz="2200" dirty="0" smtClean="0"/>
              <a:t>various strategies to beat the market.</a:t>
            </a:r>
          </a:p>
          <a:p>
            <a:pPr>
              <a:lnSpc>
                <a:spcPct val="150000"/>
              </a:lnSpc>
            </a:pPr>
            <a:r>
              <a:rPr lang="en-CA" sz="2200" dirty="0" smtClean="0"/>
              <a:t>Beating the Market consistently over long period of time requires superior analytical skills and very few Fund Managers have practically achieved this. The odds of failing in the long run are much higher.</a:t>
            </a:r>
          </a:p>
          <a:p>
            <a:pPr>
              <a:lnSpc>
                <a:spcPct val="150000"/>
              </a:lnSpc>
            </a:pPr>
            <a:r>
              <a:rPr lang="en-CA" sz="2200" dirty="0" smtClean="0"/>
              <a:t>Data Integrity is the key to judge performance of </a:t>
            </a:r>
            <a:r>
              <a:rPr lang="en-CA" sz="2200" dirty="0" smtClean="0"/>
              <a:t>Fund Managers </a:t>
            </a:r>
            <a:r>
              <a:rPr lang="en-CA" sz="2200" dirty="0" smtClean="0"/>
              <a:t>as Funds have a tendency to manipulate </a:t>
            </a:r>
            <a:r>
              <a:rPr lang="en-CA" sz="2200" dirty="0" smtClean="0"/>
              <a:t>data by focusing on </a:t>
            </a:r>
            <a:r>
              <a:rPr lang="en-CA" sz="2200" dirty="0" smtClean="0"/>
              <a:t>short term gains </a:t>
            </a:r>
            <a:r>
              <a:rPr lang="en-CA" sz="2200" dirty="0" smtClean="0"/>
              <a:t>(windfall) </a:t>
            </a:r>
            <a:r>
              <a:rPr lang="en-CA" sz="2200" dirty="0" smtClean="0"/>
              <a:t>rather</a:t>
            </a:r>
            <a:r>
              <a:rPr lang="en-CA" sz="2200" dirty="0" smtClean="0"/>
              <a:t> </a:t>
            </a:r>
            <a:r>
              <a:rPr lang="en-CA" sz="2200" dirty="0" smtClean="0"/>
              <a:t>than </a:t>
            </a:r>
            <a:r>
              <a:rPr lang="en-CA" sz="2200" dirty="0" smtClean="0"/>
              <a:t>consistency of returns in the long haul.</a:t>
            </a:r>
            <a:endParaRPr lang="en-CA" sz="2200" dirty="0" smtClean="0"/>
          </a:p>
          <a:p>
            <a:pPr>
              <a:lnSpc>
                <a:spcPct val="150000"/>
              </a:lnSpc>
            </a:pPr>
            <a:r>
              <a:rPr lang="en-CA" sz="2200" dirty="0" smtClean="0"/>
              <a:t>GIPS (Global Investment Performance Standards) track record of Fund Managers and also focus on Data Integrity issues.</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2280247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Bottom-up Approach</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Analyze stocks first and then move up the ladder to analyze corresponding sectors (and industry) and finally economic situation.</a:t>
            </a:r>
          </a:p>
          <a:p>
            <a:pPr>
              <a:lnSpc>
                <a:spcPct val="150000"/>
              </a:lnSpc>
            </a:pPr>
            <a:r>
              <a:rPr lang="en-CA" sz="2200" dirty="0" smtClean="0"/>
              <a:t>The analysis of stocks is based on historic returns.</a:t>
            </a:r>
          </a:p>
          <a:p>
            <a:pPr>
              <a:lnSpc>
                <a:spcPct val="150000"/>
              </a:lnSpc>
            </a:pPr>
            <a:r>
              <a:rPr lang="en-CA" sz="2200" dirty="0" smtClean="0"/>
              <a:t>Selected candidates are then matched to appropriate industry sectors and </a:t>
            </a:r>
            <a:r>
              <a:rPr lang="en-CA" sz="2200" dirty="0" smtClean="0"/>
              <a:t>positioning </a:t>
            </a:r>
            <a:r>
              <a:rPr lang="en-CA" sz="2200" dirty="0" smtClean="0"/>
              <a:t>of the economy.</a:t>
            </a:r>
          </a:p>
          <a:p>
            <a:pPr>
              <a:lnSpc>
                <a:spcPct val="150000"/>
              </a:lnSpc>
            </a:pPr>
            <a:r>
              <a:rPr lang="en-CA" sz="2200" dirty="0" smtClean="0"/>
              <a:t>Bottom-up Approach is categorized as either Style-based Approach (focusing on group of stocks with similar characteristics) or Non-Style Approach based on just degree of returns of particular stocks.</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4095805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Top-Down Approach</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Top-Down Approach begins with the analysis of Macro-economy.</a:t>
            </a:r>
          </a:p>
          <a:p>
            <a:pPr>
              <a:lnSpc>
                <a:spcPct val="150000"/>
              </a:lnSpc>
            </a:pPr>
            <a:r>
              <a:rPr lang="en-CA" sz="2200" dirty="0" smtClean="0"/>
              <a:t>This Approach entails Technical and Fundamental Analysis of Macro economic factors as the starting point.</a:t>
            </a:r>
          </a:p>
          <a:p>
            <a:pPr>
              <a:lnSpc>
                <a:spcPct val="150000"/>
              </a:lnSpc>
            </a:pPr>
            <a:r>
              <a:rPr lang="en-CA" sz="2200" dirty="0" smtClean="0"/>
              <a:t>After getting view of the economy, we analyze specific sectors of the Industry which are doing good.</a:t>
            </a:r>
          </a:p>
          <a:p>
            <a:pPr>
              <a:lnSpc>
                <a:spcPct val="150000"/>
              </a:lnSpc>
            </a:pPr>
            <a:r>
              <a:rPr lang="en-CA" sz="2200" dirty="0" smtClean="0"/>
              <a:t>Finally we select top-performing stocks under each Industry (Sector). The premise of Top-Down Approach is that economic prosperity flows through Industry trends to rightly positioned stocks.</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0112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Value and Growth Stocks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Value Stocks are those stocks with strong fundamentals but are trading at a discount for some reasons or the other. Typically they have lower Price to Earnings ratios (P/E) and Price to Book ratios (P/B).</a:t>
            </a:r>
          </a:p>
          <a:p>
            <a:pPr>
              <a:lnSpc>
                <a:spcPct val="150000"/>
              </a:lnSpc>
            </a:pPr>
            <a:r>
              <a:rPr lang="en-CA" sz="2200" dirty="0" smtClean="0"/>
              <a:t>Growth Stocks are those with higher expectations of earnings and have potential for scalable growth. These stocks generally do not pay dividends and plough back cash into expansion (growth) projects. Typically they have higher Price to Earnings ratios (P/E) and Price to Book </a:t>
            </a:r>
            <a:r>
              <a:rPr lang="en-CA" sz="2200" dirty="0" smtClean="0"/>
              <a:t>ratios </a:t>
            </a:r>
            <a:r>
              <a:rPr lang="en-CA" sz="2200" dirty="0" smtClean="0"/>
              <a:t>(P/B).</a:t>
            </a:r>
          </a:p>
          <a:p>
            <a:pPr>
              <a:lnSpc>
                <a:spcPct val="150000"/>
              </a:lnSpc>
            </a:pPr>
            <a:r>
              <a:rPr lang="en-CA" sz="2200" dirty="0" smtClean="0"/>
              <a:t>It is no surprise that some stocks could be a combination of Growth and Value </a:t>
            </a:r>
            <a:r>
              <a:rPr lang="en-CA" sz="2200" dirty="0" smtClean="0"/>
              <a:t>(best of both worlds). The hardest part is to find such gems.</a:t>
            </a:r>
            <a:endParaRPr lang="en-CA" sz="2200" dirty="0" smtClean="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1737797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Large Cap Vs. Small Cap Stocks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200" dirty="0" smtClean="0"/>
              <a:t>Market Capitalization is a key metric to judge the size of stocks. It is multiple of number of shares outstanding times price of stocks.</a:t>
            </a:r>
          </a:p>
          <a:p>
            <a:pPr>
              <a:lnSpc>
                <a:spcPct val="150000"/>
              </a:lnSpc>
            </a:pPr>
            <a:r>
              <a:rPr lang="en-CA" sz="2200" dirty="0" smtClean="0"/>
              <a:t>Small Cap Stocks are typically under $100 Million; while Large Cap Stocks are over $500 Million of Capitalization.</a:t>
            </a:r>
          </a:p>
          <a:p>
            <a:pPr>
              <a:lnSpc>
                <a:spcPct val="150000"/>
              </a:lnSpc>
            </a:pPr>
            <a:r>
              <a:rPr lang="en-CA" sz="2200" dirty="0" smtClean="0"/>
              <a:t>Small Cap Stocks typically are in high growth stage and if analyzed correctly can have potential for double-digit returns.</a:t>
            </a:r>
          </a:p>
          <a:p>
            <a:pPr>
              <a:lnSpc>
                <a:spcPct val="150000"/>
              </a:lnSpc>
            </a:pPr>
            <a:r>
              <a:rPr lang="en-CA" sz="2200" dirty="0"/>
              <a:t>One key disadvantage of Small Cap Stocks is their unpredictable path which can be worsened with Market Volatility</a:t>
            </a:r>
            <a:r>
              <a:rPr lang="en-CA" sz="2200" dirty="0" smtClean="0"/>
              <a:t>.</a:t>
            </a:r>
          </a:p>
          <a:p>
            <a:pPr>
              <a:lnSpc>
                <a:spcPct val="150000"/>
              </a:lnSpc>
            </a:pPr>
            <a:r>
              <a:rPr lang="en-CA" sz="2200" dirty="0" smtClean="0"/>
              <a:t>Large Cap Stocks typically are dividend paying stocks at the stage of maturity; and struggling with innovation to elicit growth.</a:t>
            </a:r>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341831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Preferred Shares </a:t>
            </a:r>
            <a:endParaRPr lang="en-CA" sz="2800" dirty="0">
              <a:solidFill>
                <a:srgbClr val="DAA600"/>
              </a:solidFill>
            </a:endParaRPr>
          </a:p>
        </p:txBody>
      </p:sp>
      <p:sp>
        <p:nvSpPr>
          <p:cNvPr id="6" name="Content Placeholder 5"/>
          <p:cNvSpPr>
            <a:spLocks noGrp="1"/>
          </p:cNvSpPr>
          <p:nvPr>
            <p:ph idx="1"/>
          </p:nvPr>
        </p:nvSpPr>
        <p:spPr>
          <a:xfrm>
            <a:off x="251520" y="972896"/>
            <a:ext cx="8640960" cy="5696464"/>
          </a:xfrm>
        </p:spPr>
        <p:txBody>
          <a:bodyPr>
            <a:normAutofit/>
          </a:bodyPr>
          <a:lstStyle/>
          <a:p>
            <a:pPr>
              <a:lnSpc>
                <a:spcPct val="150000"/>
              </a:lnSpc>
            </a:pPr>
            <a:r>
              <a:rPr lang="en-CA" sz="2400" dirty="0" smtClean="0"/>
              <a:t>Preferred Shares, like common shares, also represent ownership in a company.</a:t>
            </a:r>
          </a:p>
          <a:p>
            <a:pPr>
              <a:lnSpc>
                <a:spcPct val="150000"/>
              </a:lnSpc>
            </a:pPr>
            <a:r>
              <a:rPr lang="en-CA" sz="2400" dirty="0" smtClean="0"/>
              <a:t>Preferred Shares are called as Preferred because usually the dividends of Preferred are paid first before those of common.</a:t>
            </a:r>
          </a:p>
          <a:p>
            <a:pPr>
              <a:lnSpc>
                <a:spcPct val="150000"/>
              </a:lnSpc>
            </a:pPr>
            <a:r>
              <a:rPr lang="en-CA" sz="2400" dirty="0" smtClean="0"/>
              <a:t>Preferred give dividends at fixed or floating rate.</a:t>
            </a:r>
          </a:p>
          <a:p>
            <a:pPr>
              <a:lnSpc>
                <a:spcPct val="150000"/>
              </a:lnSpc>
            </a:pPr>
            <a:r>
              <a:rPr lang="en-CA" sz="2400" dirty="0" smtClean="0"/>
              <a:t>Fixed dividend rates are sensitive to interest rates just like Bonds or fixed income </a:t>
            </a:r>
            <a:r>
              <a:rPr lang="en-CA" sz="2400" dirty="0" smtClean="0"/>
              <a:t>securities. </a:t>
            </a:r>
          </a:p>
          <a:p>
            <a:pPr>
              <a:lnSpc>
                <a:spcPct val="150000"/>
              </a:lnSpc>
            </a:pPr>
            <a:r>
              <a:rPr lang="en-CA" sz="2400" dirty="0" smtClean="0"/>
              <a:t>Preferred </a:t>
            </a:r>
            <a:r>
              <a:rPr lang="en-CA" sz="2400" dirty="0" smtClean="0"/>
              <a:t>values decline as interest rates go </a:t>
            </a:r>
            <a:r>
              <a:rPr lang="en-CA" sz="2400" dirty="0" smtClean="0"/>
              <a:t>up. Conversely </a:t>
            </a:r>
            <a:r>
              <a:rPr lang="en-CA" sz="2400" dirty="0" smtClean="0"/>
              <a:t>preferred values increase as interest rates decline.</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2070668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Dividends </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fontScale="92500"/>
          </a:bodyPr>
          <a:lstStyle/>
          <a:p>
            <a:pPr>
              <a:lnSpc>
                <a:spcPct val="150000"/>
              </a:lnSpc>
            </a:pPr>
            <a:r>
              <a:rPr lang="en-CA" sz="2400" dirty="0" smtClean="0"/>
              <a:t>Both Common and Preferred Shares give dividends.</a:t>
            </a:r>
          </a:p>
          <a:p>
            <a:pPr>
              <a:lnSpc>
                <a:spcPct val="150000"/>
              </a:lnSpc>
            </a:pPr>
            <a:r>
              <a:rPr lang="en-CA" sz="2400" dirty="0" smtClean="0"/>
              <a:t>The policy that makes decisions on payments or otherwise of dividends is called as “Pay-out Policy”.</a:t>
            </a:r>
          </a:p>
          <a:p>
            <a:pPr>
              <a:lnSpc>
                <a:spcPct val="150000"/>
              </a:lnSpc>
            </a:pPr>
            <a:r>
              <a:rPr lang="en-CA" sz="2400" dirty="0" smtClean="0"/>
              <a:t>Dividends are typically paid by stable blue chip companies </a:t>
            </a:r>
            <a:r>
              <a:rPr lang="en-CA" sz="2400" dirty="0" smtClean="0"/>
              <a:t>which </a:t>
            </a:r>
            <a:r>
              <a:rPr lang="en-CA" sz="2400" dirty="0" smtClean="0"/>
              <a:t>are at the maturity stage.</a:t>
            </a:r>
          </a:p>
          <a:p>
            <a:pPr>
              <a:lnSpc>
                <a:spcPct val="150000"/>
              </a:lnSpc>
            </a:pPr>
            <a:r>
              <a:rPr lang="en-CA" sz="2400" dirty="0" smtClean="0"/>
              <a:t>Companies with high growth path tend to avoid giving dividends.</a:t>
            </a:r>
          </a:p>
          <a:p>
            <a:pPr>
              <a:lnSpc>
                <a:spcPct val="150000"/>
              </a:lnSpc>
            </a:pPr>
            <a:r>
              <a:rPr lang="en-CA" sz="2400" dirty="0" smtClean="0"/>
              <a:t>Sometimes the company uses cash to pay dividends.</a:t>
            </a:r>
          </a:p>
          <a:p>
            <a:pPr>
              <a:lnSpc>
                <a:spcPct val="150000"/>
              </a:lnSpc>
            </a:pPr>
            <a:r>
              <a:rPr lang="en-CA" sz="2400" dirty="0" smtClean="0"/>
              <a:t>Other times it deploys cash to buy back shares outstanding, thereby reducing the number of shares outstanding and increasing the EPS (Earnings per share</a:t>
            </a:r>
            <a:r>
              <a:rPr lang="en-CA" sz="2400" dirty="0" smtClean="0"/>
              <a:t>) or value of stock.</a:t>
            </a:r>
            <a:endParaRPr lang="en-CA" sz="2400" dirty="0" smtClean="0"/>
          </a:p>
          <a:p>
            <a:pPr>
              <a:lnSpc>
                <a:spcPct val="150000"/>
              </a:lnSpc>
            </a:pP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756287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Miller and Modigliani Theory</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MM Theory expounded that Company’s value is driven by its Free </a:t>
            </a:r>
            <a:r>
              <a:rPr lang="en-CA" sz="2400" dirty="0"/>
              <a:t>C</a:t>
            </a:r>
            <a:r>
              <a:rPr lang="en-CA" sz="2400" dirty="0" smtClean="0"/>
              <a:t>ash </a:t>
            </a:r>
            <a:r>
              <a:rPr lang="en-CA" sz="2400" dirty="0"/>
              <a:t>F</a:t>
            </a:r>
            <a:r>
              <a:rPr lang="en-CA" sz="2400" dirty="0" smtClean="0"/>
              <a:t>lows (cash available to company after investments).</a:t>
            </a:r>
          </a:p>
          <a:p>
            <a:pPr>
              <a:lnSpc>
                <a:spcPct val="150000"/>
              </a:lnSpc>
            </a:pPr>
            <a:r>
              <a:rPr lang="en-CA" sz="2400" dirty="0" smtClean="0"/>
              <a:t>In a perfect capital </a:t>
            </a:r>
            <a:r>
              <a:rPr lang="en-CA" sz="2400" dirty="0" smtClean="0"/>
              <a:t>World </a:t>
            </a:r>
            <a:r>
              <a:rPr lang="en-CA" sz="2400" dirty="0" smtClean="0"/>
              <a:t>with no transaction costs, taxes and other barriers, </a:t>
            </a:r>
            <a:r>
              <a:rPr lang="en-CA" sz="2400" dirty="0"/>
              <a:t>C</a:t>
            </a:r>
            <a:r>
              <a:rPr lang="en-CA" sz="2400" dirty="0" smtClean="0"/>
              <a:t>ompany’s </a:t>
            </a:r>
            <a:r>
              <a:rPr lang="en-CA" sz="2400" dirty="0" smtClean="0"/>
              <a:t>value is driven by cash flows available and does not depend whether cash is deployed to give dividends or </a:t>
            </a:r>
            <a:r>
              <a:rPr lang="en-CA" sz="2400" dirty="0" smtClean="0"/>
              <a:t>re-</a:t>
            </a:r>
            <a:r>
              <a:rPr lang="en-CA" sz="2400" dirty="0" smtClean="0"/>
              <a:t>purchase </a:t>
            </a:r>
            <a:r>
              <a:rPr lang="en-CA" sz="2400" dirty="0" smtClean="0"/>
              <a:t>stocks.</a:t>
            </a:r>
          </a:p>
          <a:p>
            <a:pPr>
              <a:lnSpc>
                <a:spcPct val="150000"/>
              </a:lnSpc>
            </a:pPr>
            <a:r>
              <a:rPr lang="en-CA" sz="2400" dirty="0" smtClean="0"/>
              <a:t>Taxes, Transaction Costs and Other Market inefficiencies distort concept of Company’s valuation based on Free Cash Flows framework </a:t>
            </a:r>
            <a:r>
              <a:rPr lang="en-CA" sz="2400" dirty="0" smtClean="0"/>
              <a:t>and</a:t>
            </a:r>
            <a:r>
              <a:rPr lang="en-CA" sz="2400" dirty="0" smtClean="0"/>
              <a:t> </a:t>
            </a:r>
            <a:r>
              <a:rPr lang="en-CA" sz="2400" dirty="0" smtClean="0"/>
              <a:t>the </a:t>
            </a:r>
            <a:r>
              <a:rPr lang="en-CA" sz="2400" dirty="0" smtClean="0"/>
              <a:t>valuation analysis</a:t>
            </a:r>
            <a:r>
              <a:rPr lang="en-CA" sz="2400" dirty="0" smtClean="0"/>
              <a:t> becomes </a:t>
            </a:r>
            <a:r>
              <a:rPr lang="en-CA" sz="2400" dirty="0" smtClean="0"/>
              <a:t>quite complex.</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3070757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Dividends are less Tax-Efficient</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Dividends are taxed the moment they are paid out, unlike capital gains taxes which are deferred until stock is disposed of.</a:t>
            </a:r>
          </a:p>
          <a:p>
            <a:pPr>
              <a:lnSpc>
                <a:spcPct val="150000"/>
              </a:lnSpc>
            </a:pPr>
            <a:r>
              <a:rPr lang="en-CA" sz="2400" dirty="0" smtClean="0"/>
              <a:t>Dividends are taxed twice: once at the corporate level and other at the personal marginal tax rate.</a:t>
            </a:r>
          </a:p>
          <a:p>
            <a:pPr>
              <a:lnSpc>
                <a:spcPct val="150000"/>
              </a:lnSpc>
            </a:pPr>
            <a:r>
              <a:rPr lang="en-CA" sz="2400" dirty="0" smtClean="0"/>
              <a:t>It is for this reason that taxation of dividends is given preferential treatment through award of credits.</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292262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Voting Privileges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Common shareholders generally have one vote per share.</a:t>
            </a:r>
          </a:p>
          <a:p>
            <a:pPr>
              <a:lnSpc>
                <a:spcPct val="150000"/>
              </a:lnSpc>
            </a:pPr>
            <a:r>
              <a:rPr lang="en-CA" sz="2400" dirty="0" smtClean="0"/>
              <a:t>Voting takes place at shareholders’ meeting.</a:t>
            </a:r>
          </a:p>
          <a:p>
            <a:pPr>
              <a:lnSpc>
                <a:spcPct val="150000"/>
              </a:lnSpc>
            </a:pPr>
            <a:r>
              <a:rPr lang="en-CA" sz="2400" dirty="0" smtClean="0"/>
              <a:t>Shares could be voting or non-voting.</a:t>
            </a:r>
          </a:p>
          <a:p>
            <a:pPr>
              <a:lnSpc>
                <a:spcPct val="150000"/>
              </a:lnSpc>
            </a:pPr>
            <a:r>
              <a:rPr lang="en-CA" sz="2400" dirty="0" smtClean="0"/>
              <a:t>Subordinated shares have less voting rights.</a:t>
            </a:r>
          </a:p>
          <a:p>
            <a:pPr>
              <a:lnSpc>
                <a:spcPct val="150000"/>
              </a:lnSpc>
            </a:pPr>
            <a:r>
              <a:rPr lang="en-CA" sz="2400" dirty="0" smtClean="0"/>
              <a:t>Voting by Proxy is an important right and advisors must educate their clients regarding exercise of this right.</a:t>
            </a:r>
          </a:p>
          <a:p>
            <a:pPr>
              <a:lnSpc>
                <a:spcPct val="150000"/>
              </a:lnSpc>
            </a:pPr>
            <a:r>
              <a:rPr lang="en-CA" sz="2400" dirty="0" smtClean="0"/>
              <a:t>Multiple voting entitles shareholders to more than a single vote per share.</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135441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Electronic Trading Trends</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With the advancement of technology, Alternative Trading Systems (ATS) have developed.</a:t>
            </a:r>
          </a:p>
          <a:p>
            <a:pPr>
              <a:lnSpc>
                <a:spcPct val="150000"/>
              </a:lnSpc>
            </a:pPr>
            <a:r>
              <a:rPr lang="en-CA" sz="2400" dirty="0" smtClean="0"/>
              <a:t>An ATS is a private electronic network that coordinates buyers and sellers using computerized exchange.</a:t>
            </a:r>
          </a:p>
          <a:p>
            <a:pPr>
              <a:lnSpc>
                <a:spcPct val="150000"/>
              </a:lnSpc>
            </a:pPr>
            <a:r>
              <a:rPr lang="en-CA" sz="2400" dirty="0" smtClean="0"/>
              <a:t>Institutional Investors use ATSs to reduce commission costs and increase efficiency.</a:t>
            </a:r>
          </a:p>
          <a:p>
            <a:pPr>
              <a:lnSpc>
                <a:spcPct val="150000"/>
              </a:lnSpc>
            </a:pPr>
            <a:r>
              <a:rPr lang="en-CA" sz="2400" dirty="0" smtClean="0"/>
              <a:t>The future trend is toward deployment of technology to gain speed, operational efficiency and cost efficiency in trading.</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94688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00861"/>
            <a:ext cx="8640960" cy="519828"/>
          </a:xfrm>
        </p:spPr>
        <p:txBody>
          <a:bodyPr>
            <a:normAutofit/>
          </a:bodyPr>
          <a:lstStyle/>
          <a:p>
            <a:r>
              <a:rPr lang="en-CA" sz="2800" dirty="0" smtClean="0">
                <a:solidFill>
                  <a:srgbClr val="DAA600"/>
                </a:solidFill>
              </a:rPr>
              <a:t>Independent Research</a:t>
            </a:r>
            <a:endParaRPr lang="en-CA" sz="2800" dirty="0">
              <a:solidFill>
                <a:srgbClr val="DAA600"/>
              </a:solidFill>
            </a:endParaRPr>
          </a:p>
        </p:txBody>
      </p:sp>
      <p:sp>
        <p:nvSpPr>
          <p:cNvPr id="6" name="Content Placeholder 5"/>
          <p:cNvSpPr>
            <a:spLocks noGrp="1"/>
          </p:cNvSpPr>
          <p:nvPr>
            <p:ph idx="1"/>
          </p:nvPr>
        </p:nvSpPr>
        <p:spPr>
          <a:xfrm>
            <a:off x="251520" y="972896"/>
            <a:ext cx="8640960" cy="5552448"/>
          </a:xfrm>
        </p:spPr>
        <p:txBody>
          <a:bodyPr>
            <a:normAutofit/>
          </a:bodyPr>
          <a:lstStyle/>
          <a:p>
            <a:pPr>
              <a:lnSpc>
                <a:spcPct val="150000"/>
              </a:lnSpc>
            </a:pPr>
            <a:r>
              <a:rPr lang="en-CA" sz="2400" dirty="0" smtClean="0"/>
              <a:t>Independent Research is critical for </a:t>
            </a:r>
            <a:r>
              <a:rPr lang="en-CA" sz="2400" dirty="0" smtClean="0"/>
              <a:t>the selection </a:t>
            </a:r>
            <a:r>
              <a:rPr lang="en-CA" sz="2400" dirty="0" smtClean="0"/>
              <a:t>of stocks.</a:t>
            </a:r>
          </a:p>
          <a:p>
            <a:pPr>
              <a:lnSpc>
                <a:spcPct val="150000"/>
              </a:lnSpc>
            </a:pPr>
            <a:r>
              <a:rPr lang="en-CA" sz="2400" dirty="0" smtClean="0"/>
              <a:t>Securities regulations in North America bind dealers to facilitate independent research.</a:t>
            </a:r>
          </a:p>
          <a:p>
            <a:pPr>
              <a:lnSpc>
                <a:spcPct val="150000"/>
              </a:lnSpc>
            </a:pPr>
            <a:r>
              <a:rPr lang="en-CA" sz="2400" dirty="0" smtClean="0"/>
              <a:t>The ideal way to facilitate independent research is through fire-walls between investment banking and research department functions of financial institutions.</a:t>
            </a:r>
          </a:p>
          <a:p>
            <a:pPr>
              <a:lnSpc>
                <a:spcPct val="150000"/>
              </a:lnSpc>
            </a:pPr>
            <a:r>
              <a:rPr lang="en-CA" sz="2400" dirty="0" smtClean="0"/>
              <a:t>Recent mushroom growth of newsletters recommending stocks is an unhealthy trend. </a:t>
            </a:r>
          </a:p>
          <a:p>
            <a:pPr>
              <a:lnSpc>
                <a:spcPct val="150000"/>
              </a:lnSpc>
            </a:pPr>
            <a:r>
              <a:rPr lang="en-CA" sz="2400" dirty="0" smtClean="0"/>
              <a:t>Investors must stay paranoid to these recommendations.</a:t>
            </a:r>
            <a:endParaRPr lang="en-CA" sz="2400" dirty="0"/>
          </a:p>
        </p:txBody>
      </p:sp>
      <p:sp>
        <p:nvSpPr>
          <p:cNvPr id="8" name="Rectangle 7"/>
          <p:cNvSpPr/>
          <p:nvPr/>
        </p:nvSpPr>
        <p:spPr>
          <a:xfrm>
            <a:off x="0" y="773933"/>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Tree>
    <p:extLst>
      <p:ext uri="{BB962C8B-B14F-4D97-AF65-F5344CB8AC3E}">
        <p14:creationId xmlns:p14="http://schemas.microsoft.com/office/powerpoint/2010/main" val="492966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TotalTime>
  <Words>2400</Words>
  <Application>Microsoft Office PowerPoint</Application>
  <PresentationFormat>On-screen Show (4:3)</PresentationFormat>
  <Paragraphs>142</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Equities (Stocks) 101</vt:lpstr>
      <vt:lpstr>Introduction to Common Shares </vt:lpstr>
      <vt:lpstr>Preferred Shares </vt:lpstr>
      <vt:lpstr>Dividends </vt:lpstr>
      <vt:lpstr>Miller and Modigliani Theory</vt:lpstr>
      <vt:lpstr>Dividends are less Tax-Efficient</vt:lpstr>
      <vt:lpstr>Voting Privileges</vt:lpstr>
      <vt:lpstr>Electronic Trading Trends</vt:lpstr>
      <vt:lpstr>Independent Research</vt:lpstr>
      <vt:lpstr>Industry Analysis</vt:lpstr>
      <vt:lpstr>Sector Rotation</vt:lpstr>
      <vt:lpstr>Fundamental Analysis (I) – General Principles</vt:lpstr>
      <vt:lpstr>Fundamental Analysis (II) – Competitive Advantage</vt:lpstr>
      <vt:lpstr>Fundamental Analysis (III) - Valuation</vt:lpstr>
      <vt:lpstr>Fundamental Analysis (IV) – Business Cycle</vt:lpstr>
      <vt:lpstr>Technical Analysis</vt:lpstr>
      <vt:lpstr>Short-comings of Fundamental Analysis</vt:lpstr>
      <vt:lpstr>Short-comings of Technical Analysis</vt:lpstr>
      <vt:lpstr>Market Efficiency</vt:lpstr>
      <vt:lpstr>Passive Vs. Active Investing (I)</vt:lpstr>
      <vt:lpstr>Passive Vs. Active Investing (II)</vt:lpstr>
      <vt:lpstr>Passive Strategy Indexing</vt:lpstr>
      <vt:lpstr>Active Strategy Portfolio Management</vt:lpstr>
      <vt:lpstr>Bottom-up Approach</vt:lpstr>
      <vt:lpstr>Top-Down Approach</vt:lpstr>
      <vt:lpstr>Value and Growth Stocks</vt:lpstr>
      <vt:lpstr>Large Cap Vs. Small Cap Stocks</vt:lpstr>
    </vt:vector>
  </TitlesOfParts>
  <Company>Thinkage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Beck</dc:creator>
  <cp:lastModifiedBy>Tariq Ali Asghar</cp:lastModifiedBy>
  <cp:revision>82</cp:revision>
  <dcterms:created xsi:type="dcterms:W3CDTF">2014-03-13T07:51:38Z</dcterms:created>
  <dcterms:modified xsi:type="dcterms:W3CDTF">2014-04-23T01:01:57Z</dcterms:modified>
</cp:coreProperties>
</file>