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9" r:id="rId4"/>
    <p:sldId id="260" r:id="rId5"/>
    <p:sldId id="261" r:id="rId6"/>
    <p:sldId id="262" r:id="rId7"/>
    <p:sldId id="263" r:id="rId8"/>
    <p:sldId id="281"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59" r:id="rId26"/>
    <p:sldId id="257"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3D916-289E-4968-9DCD-DE2C7552D095}" type="datetimeFigureOut">
              <a:rPr lang="en-CA" smtClean="0"/>
              <a:pPr/>
              <a:t>2014-04-04</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C26015D-BC9D-4089-824D-DE3F7211D1DC}"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D916-289E-4968-9DCD-DE2C7552D095}" type="datetimeFigureOut">
              <a:rPr lang="en-CA" smtClean="0"/>
              <a:pPr/>
              <a:t>2014-04-04</a:t>
            </a:fld>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6015D-BC9D-4089-824D-DE3F7211D1DC}" type="slidenum">
              <a:rPr lang="en-CA" smtClean="0"/>
              <a:pPr/>
              <a:t>‹#›</a:t>
            </a:fld>
            <a:endParaRPr lang="en-CA"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27584" y="1484784"/>
            <a:ext cx="7560840" cy="4896544"/>
          </a:xfrm>
          <a:prstGeom prst="roundRect">
            <a:avLst/>
          </a:prstGeom>
          <a:noFill/>
          <a:ln w="76200">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ctrTitle"/>
          </p:nvPr>
        </p:nvSpPr>
        <p:spPr>
          <a:xfrm>
            <a:off x="616024" y="2845569"/>
            <a:ext cx="7772400" cy="1470025"/>
          </a:xfrm>
        </p:spPr>
        <p:txBody>
          <a:bodyPr>
            <a:normAutofit fontScale="90000"/>
          </a:bodyPr>
          <a:lstStyle/>
          <a:p>
            <a:r>
              <a:rPr lang="en-CA" sz="4800" dirty="0" smtClean="0">
                <a:solidFill>
                  <a:srgbClr val="FFC000"/>
                </a:solidFill>
              </a:rPr>
              <a:t>FINANCIAL CRISIS</a:t>
            </a:r>
            <a:r>
              <a:rPr lang="en-CA" sz="4800" dirty="0" smtClean="0">
                <a:solidFill>
                  <a:srgbClr val="FFC000"/>
                </a:solidFill>
              </a:rPr>
              <a:t> 101</a:t>
            </a:r>
            <a:br>
              <a:rPr lang="en-CA" sz="4800" dirty="0" smtClean="0">
                <a:solidFill>
                  <a:srgbClr val="FFC000"/>
                </a:solidFill>
              </a:rPr>
            </a:br>
            <a:r>
              <a:rPr lang="en-CA" sz="4800" dirty="0" smtClean="0">
                <a:solidFill>
                  <a:srgbClr val="FFC000"/>
                </a:solidFill>
              </a:rPr>
              <a:t>(E-BOOK)</a:t>
            </a:r>
            <a:endParaRPr lang="en-CA" sz="4800" dirty="0">
              <a:solidFill>
                <a:srgbClr val="FFC000"/>
              </a:solidFill>
            </a:endParaRPr>
          </a:p>
        </p:txBody>
      </p:sp>
      <p:sp>
        <p:nvSpPr>
          <p:cNvPr id="3" name="Subtitle 2"/>
          <p:cNvSpPr>
            <a:spLocks noGrp="1"/>
          </p:cNvSpPr>
          <p:nvPr>
            <p:ph type="subTitle" idx="1"/>
          </p:nvPr>
        </p:nvSpPr>
        <p:spPr>
          <a:xfrm>
            <a:off x="1407604" y="4883512"/>
            <a:ext cx="6400800" cy="1541661"/>
          </a:xfrm>
        </p:spPr>
        <p:txBody>
          <a:bodyPr>
            <a:normAutofit/>
          </a:bodyPr>
          <a:lstStyle/>
          <a:p>
            <a:r>
              <a:rPr lang="en-CA" sz="3600" dirty="0" smtClean="0">
                <a:solidFill>
                  <a:srgbClr val="FFC000"/>
                </a:solidFill>
              </a:rPr>
              <a:t>Tariq Ali Asghar</a:t>
            </a:r>
            <a:endParaRPr lang="en-CA" sz="3600" dirty="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TIPS (Inflation Protected Bonds)  </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a:bodyPr>
          <a:lstStyle/>
          <a:p>
            <a:r>
              <a:rPr lang="en-CA" dirty="0" smtClean="0"/>
              <a:t>TIPS are Treasury Inflation Protection Securities.</a:t>
            </a:r>
          </a:p>
          <a:p>
            <a:r>
              <a:rPr lang="en-CA" dirty="0" smtClean="0"/>
              <a:t>The Interest and Principal payments of TIPS are adjusted to changes in the price level; the idea is to neutralize the impact of Inflation.</a:t>
            </a:r>
          </a:p>
          <a:p>
            <a:r>
              <a:rPr lang="en-CA" dirty="0" smtClean="0"/>
              <a:t>Remember that Real Interest Rate = Nominal Interest Rate + Expected Inflation.</a:t>
            </a:r>
          </a:p>
          <a:p>
            <a:r>
              <a:rPr lang="en-CA" dirty="0" smtClean="0"/>
              <a:t>In this sense, TIPS is a direct measure of Real Interest Rate.</a:t>
            </a:r>
          </a:p>
          <a:p>
            <a:r>
              <a:rPr lang="en-CA" dirty="0" smtClean="0"/>
              <a:t>Real Interest Rates are barometer of true conditions prevailing in the credit markets.</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717441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110435"/>
            <a:ext cx="8856984" cy="615619"/>
          </a:xfrm>
        </p:spPr>
        <p:txBody>
          <a:bodyPr>
            <a:noAutofit/>
          </a:bodyPr>
          <a:lstStyle/>
          <a:p>
            <a:r>
              <a:rPr lang="en-CA" sz="3600" dirty="0" smtClean="0">
                <a:solidFill>
                  <a:srgbClr val="DAA600"/>
                </a:solidFill>
              </a:rPr>
              <a:t>What determines equilibrium Interest Rates?  </a:t>
            </a:r>
            <a:endParaRPr lang="en-CA" sz="3600"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a:bodyPr>
          <a:lstStyle/>
          <a:p>
            <a:r>
              <a:rPr lang="en-CA" dirty="0" smtClean="0"/>
              <a:t>It is interaction point of demand for and supply of Bonds. This important phenomenon comes under the umbrella of Loanable Funds Theory.</a:t>
            </a:r>
          </a:p>
          <a:p>
            <a:r>
              <a:rPr lang="en-CA" dirty="0" smtClean="0"/>
              <a:t>Factors determining the demand of loanable funds are: expected returns, expected inflation, liquidity, relative riskiness of bonds and quantity of wealth in the economy.</a:t>
            </a:r>
          </a:p>
          <a:p>
            <a:r>
              <a:rPr lang="en-CA" dirty="0" smtClean="0"/>
              <a:t>Expected Interest Rates (Inflation) would dampen the demand of loanable funds.</a:t>
            </a:r>
          </a:p>
          <a:p>
            <a:endParaRPr lang="en-CA" dirty="0" smtClean="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972888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0435"/>
            <a:ext cx="9144000" cy="615619"/>
          </a:xfrm>
        </p:spPr>
        <p:txBody>
          <a:bodyPr>
            <a:noAutofit/>
          </a:bodyPr>
          <a:lstStyle/>
          <a:p>
            <a:r>
              <a:rPr lang="en-CA" sz="3400" dirty="0" smtClean="0">
                <a:solidFill>
                  <a:srgbClr val="DAA600"/>
                </a:solidFill>
              </a:rPr>
              <a:t>Expected Inflation, Interests &amp; Demand for Bonds  </a:t>
            </a:r>
            <a:endParaRPr lang="en-CA" sz="3400"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a:bodyPr>
          <a:lstStyle/>
          <a:p>
            <a:r>
              <a:rPr lang="en-CA" dirty="0" smtClean="0"/>
              <a:t>Degree of relationship between higher expected Inflation and higher expected Interest Rates.</a:t>
            </a:r>
          </a:p>
          <a:p>
            <a:r>
              <a:rPr lang="en-CA" dirty="0" smtClean="0"/>
              <a:t>Remember that Bond prices and Interest Rates move in inverse direction. Higher expected Interest would imply lower demand for Bonds.</a:t>
            </a:r>
          </a:p>
          <a:p>
            <a:r>
              <a:rPr lang="en-CA" dirty="0" smtClean="0"/>
              <a:t>Supply of Bonds is increased when there is greater expected profitability of investments.</a:t>
            </a:r>
          </a:p>
          <a:p>
            <a:r>
              <a:rPr lang="en-CA" dirty="0" smtClean="0"/>
              <a:t>Increase in Government deficits would increase supply of Bonds as well.</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97335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110435"/>
            <a:ext cx="8856984" cy="615619"/>
          </a:xfrm>
        </p:spPr>
        <p:txBody>
          <a:bodyPr>
            <a:noAutofit/>
          </a:bodyPr>
          <a:lstStyle/>
          <a:p>
            <a:r>
              <a:rPr lang="en-CA" sz="4000" dirty="0" smtClean="0">
                <a:solidFill>
                  <a:srgbClr val="DAA600"/>
                </a:solidFill>
              </a:rPr>
              <a:t>Fisher Effect  </a:t>
            </a:r>
            <a:endParaRPr lang="en-CA" sz="4000"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lnSpcReduction="10000"/>
          </a:bodyPr>
          <a:lstStyle/>
          <a:p>
            <a:r>
              <a:rPr lang="en-CA" dirty="0" smtClean="0"/>
              <a:t>Put simply: when expected Inflation rises (people think that price level of economy will increase), the interest rates will tend to rise. Economists call this “Fisher Effect”.</a:t>
            </a:r>
          </a:p>
          <a:p>
            <a:r>
              <a:rPr lang="en-CA" dirty="0" smtClean="0"/>
              <a:t>The Business Cycle (Path which an economy typically covers in short to medium time frame) explanation of Fisher Effect is as follows:</a:t>
            </a:r>
          </a:p>
          <a:p>
            <a:r>
              <a:rPr lang="en-CA" dirty="0" smtClean="0"/>
              <a:t>Expansion of Economy         Demand for more goods         Increased Incomes           Higher Prices (Inflation)          Profits and more expansion         Demand for more Loans           Higher Interest Rates.</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
        <p:nvSpPr>
          <p:cNvPr id="2" name="Right Arrow 1"/>
          <p:cNvSpPr/>
          <p:nvPr/>
        </p:nvSpPr>
        <p:spPr>
          <a:xfrm>
            <a:off x="4572000" y="4581128"/>
            <a:ext cx="648072"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7" name="Right Arrow 6"/>
          <p:cNvSpPr/>
          <p:nvPr/>
        </p:nvSpPr>
        <p:spPr>
          <a:xfrm>
            <a:off x="1864948" y="5013176"/>
            <a:ext cx="648072"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9" name="Right Arrow 8"/>
          <p:cNvSpPr/>
          <p:nvPr/>
        </p:nvSpPr>
        <p:spPr>
          <a:xfrm>
            <a:off x="5868144" y="5058895"/>
            <a:ext cx="648072"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10" name="Right Arrow 9"/>
          <p:cNvSpPr/>
          <p:nvPr/>
        </p:nvSpPr>
        <p:spPr>
          <a:xfrm>
            <a:off x="2555258" y="5877272"/>
            <a:ext cx="648072"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11" name="Right Arrow 10"/>
          <p:cNvSpPr/>
          <p:nvPr/>
        </p:nvSpPr>
        <p:spPr>
          <a:xfrm>
            <a:off x="7380312" y="5889204"/>
            <a:ext cx="648072"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
        <p:nvSpPr>
          <p:cNvPr id="12" name="Right Arrow 11"/>
          <p:cNvSpPr/>
          <p:nvPr/>
        </p:nvSpPr>
        <p:spPr>
          <a:xfrm>
            <a:off x="3635896" y="5445224"/>
            <a:ext cx="648072"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dirty="0"/>
          </a:p>
        </p:txBody>
      </p:sp>
    </p:spTree>
    <p:extLst>
      <p:ext uri="{BB962C8B-B14F-4D97-AF65-F5344CB8AC3E}">
        <p14:creationId xmlns:p14="http://schemas.microsoft.com/office/powerpoint/2010/main" val="58826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What is Deflation?</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fontScale="85000" lnSpcReduction="20000"/>
          </a:bodyPr>
          <a:lstStyle/>
          <a:p>
            <a:r>
              <a:rPr lang="en-CA" dirty="0" smtClean="0"/>
              <a:t>Deflation is negative inflation (declining price level).</a:t>
            </a:r>
          </a:p>
          <a:p>
            <a:r>
              <a:rPr lang="en-CA" dirty="0" smtClean="0"/>
              <a:t>Expected returns on assets would fall.</a:t>
            </a:r>
          </a:p>
          <a:p>
            <a:r>
              <a:rPr lang="en-CA" dirty="0" smtClean="0"/>
              <a:t>Expected returns on Bonds would rise.</a:t>
            </a:r>
          </a:p>
          <a:p>
            <a:r>
              <a:rPr lang="en-CA" dirty="0" smtClean="0"/>
              <a:t>Nominal rates kept at lower rate. Therefore the Bond prices tend to increase.</a:t>
            </a:r>
          </a:p>
          <a:p>
            <a:r>
              <a:rPr lang="en-CA" dirty="0" smtClean="0"/>
              <a:t>Real Rate = Nominal Rate - Expected Inflation.</a:t>
            </a:r>
          </a:p>
          <a:p>
            <a:r>
              <a:rPr lang="en-CA" dirty="0" smtClean="0"/>
              <a:t>If Expected Inflation is negative (Deflation) cutting down Nominal Rates will not decrease Real Rates because Deflation will increase the Real Rate in the economy (negative sign in the above equation becomes positive). </a:t>
            </a:r>
            <a:endParaRPr lang="en-CA" dirty="0"/>
          </a:p>
          <a:p>
            <a:r>
              <a:rPr lang="en-CA" dirty="0" smtClean="0"/>
              <a:t>Real Rates (which matter) will be positive whereas nominal rates will stay lower and depressed. </a:t>
            </a:r>
          </a:p>
          <a:p>
            <a:r>
              <a:rPr lang="en-CA" dirty="0" smtClean="0"/>
              <a:t>Lower nominal rates will not jump-start the economy because the Real Rates are higher.</a:t>
            </a:r>
          </a:p>
          <a:p>
            <a:r>
              <a:rPr lang="en-CA" dirty="0" smtClean="0"/>
              <a:t>Japan has faced this economic enigma for two decades.</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79557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Liquidity Preference Theory of Keynes</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lnSpcReduction="10000"/>
          </a:bodyPr>
          <a:lstStyle/>
          <a:p>
            <a:r>
              <a:rPr lang="en-CA" dirty="0" smtClean="0"/>
              <a:t>John M. Keynes, a renowned economist, said that the demand for money would increase (while holding other factors constant) with the following two key factors:</a:t>
            </a:r>
          </a:p>
          <a:p>
            <a:pPr lvl="1"/>
            <a:r>
              <a:rPr lang="en-CA" sz="3200" dirty="0" smtClean="0"/>
              <a:t>Higher level of Income.</a:t>
            </a:r>
          </a:p>
          <a:p>
            <a:pPr lvl="1"/>
            <a:r>
              <a:rPr lang="en-CA" sz="3200" dirty="0" smtClean="0"/>
              <a:t>Rise in the price level.</a:t>
            </a:r>
          </a:p>
          <a:p>
            <a:r>
              <a:rPr lang="en-CA" dirty="0" smtClean="0"/>
              <a:t>Keynes also believed that prices and wages are sticky downwards. Therefore inflation translates onto higher wages which remain stuck up. Therefore Government intervention is needed because supply and demand will not adjust automatically due to this stickiness of prices.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986282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What is a Yield Curve?</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fontScale="92500" lnSpcReduction="10000"/>
          </a:bodyPr>
          <a:lstStyle/>
          <a:p>
            <a:r>
              <a:rPr lang="en-CA" dirty="0" smtClean="0"/>
              <a:t>Bonds are of different maturities.</a:t>
            </a:r>
          </a:p>
          <a:p>
            <a:r>
              <a:rPr lang="en-CA" dirty="0" smtClean="0"/>
              <a:t>Same </a:t>
            </a:r>
            <a:r>
              <a:rPr lang="en-CA" dirty="0"/>
              <a:t>M</a:t>
            </a:r>
            <a:r>
              <a:rPr lang="en-CA" dirty="0" smtClean="0"/>
              <a:t>aturity Bonds can have different interest rates. Why? Because of four varying factors across Bonds: Liquidity, Rating, Risks (default) and Tax considerations.</a:t>
            </a:r>
          </a:p>
          <a:p>
            <a:r>
              <a:rPr lang="en-CA" dirty="0" smtClean="0"/>
              <a:t>Conversely, Bonds can have the same Risk, Liquidity and Tax considerations but different terms to maturity.</a:t>
            </a:r>
          </a:p>
          <a:p>
            <a:r>
              <a:rPr lang="en-CA" dirty="0" smtClean="0"/>
              <a:t>Yield Curve is plot of yields for Bonds with the same characteristics (Risk, Liquidity and Taxes) but different terms to maturity. Typically it slopes upwards. </a:t>
            </a:r>
            <a:endParaRPr lang="en-CA" dirty="0"/>
          </a:p>
          <a:p>
            <a:pPr marL="0" indent="0">
              <a:buNone/>
            </a:pPr>
            <a:endParaRPr lang="en-CA" dirty="0" smtClean="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687812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0435"/>
            <a:ext cx="9144000" cy="615619"/>
          </a:xfrm>
        </p:spPr>
        <p:txBody>
          <a:bodyPr>
            <a:noAutofit/>
          </a:bodyPr>
          <a:lstStyle/>
          <a:p>
            <a:r>
              <a:rPr lang="en-CA" sz="3200" dirty="0" smtClean="0">
                <a:solidFill>
                  <a:srgbClr val="DAA600"/>
                </a:solidFill>
              </a:rPr>
              <a:t>Yield Curve and Predictions about Health of Economy</a:t>
            </a:r>
            <a:endParaRPr lang="en-CA" sz="3200"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a:bodyPr>
          <a:lstStyle/>
          <a:p>
            <a:r>
              <a:rPr lang="en-CA" dirty="0" smtClean="0"/>
              <a:t>The shape of Yield Curve speaks of the health of economy. Economists interpret future behaviour of Interest Rates to make this prediction.</a:t>
            </a:r>
          </a:p>
          <a:p>
            <a:r>
              <a:rPr lang="en-CA" dirty="0" smtClean="0"/>
              <a:t>An upward sloping Yield Curve implies expectations of higher interest rates in future. Therefore it signals of more inflation and economic activity in future.</a:t>
            </a:r>
          </a:p>
          <a:p>
            <a:r>
              <a:rPr lang="en-CA" dirty="0" smtClean="0"/>
              <a:t>Conversely, an inverted Yield Curve implies lower expectations about health of economy and depressed interest rates in future.</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222846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The Foreign Exchange Market </a:t>
            </a:r>
            <a:endParaRPr lang="en-CA" dirty="0">
              <a:solidFill>
                <a:srgbClr val="DAA600"/>
              </a:solidFill>
            </a:endParaRPr>
          </a:p>
        </p:txBody>
      </p:sp>
      <p:sp>
        <p:nvSpPr>
          <p:cNvPr id="6" name="Content Placeholder 5"/>
          <p:cNvSpPr>
            <a:spLocks noGrp="1"/>
          </p:cNvSpPr>
          <p:nvPr>
            <p:ph idx="1"/>
          </p:nvPr>
        </p:nvSpPr>
        <p:spPr>
          <a:xfrm>
            <a:off x="323528" y="1052737"/>
            <a:ext cx="8568952" cy="5544616"/>
          </a:xfrm>
        </p:spPr>
        <p:txBody>
          <a:bodyPr/>
          <a:lstStyle/>
          <a:p>
            <a:r>
              <a:rPr lang="en-CA" dirty="0" smtClean="0"/>
              <a:t>Foreign Exchange rates between different currencies of the world are determined in the Foreign Exchange Market.</a:t>
            </a:r>
          </a:p>
          <a:p>
            <a:r>
              <a:rPr lang="en-CA" dirty="0" smtClean="0"/>
              <a:t>There are two types of Foreign Exchange Rates:</a:t>
            </a:r>
          </a:p>
          <a:p>
            <a:pPr lvl="1"/>
            <a:r>
              <a:rPr lang="en-CA" sz="3200" dirty="0" smtClean="0"/>
              <a:t>Spot Rate is the exchange rate for spot transactions.</a:t>
            </a:r>
          </a:p>
          <a:p>
            <a:pPr lvl="1"/>
            <a:r>
              <a:rPr lang="en-CA" sz="3200" dirty="0" smtClean="0"/>
              <a:t>Forward Rate involves transactions at specific future dates.</a:t>
            </a:r>
            <a:endParaRPr lang="en-CA" sz="3200"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35369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Currency Appreciation-Depreciation </a:t>
            </a:r>
            <a:endParaRPr lang="en-CA" dirty="0">
              <a:solidFill>
                <a:srgbClr val="DAA600"/>
              </a:solidFill>
            </a:endParaRPr>
          </a:p>
        </p:txBody>
      </p:sp>
      <p:sp>
        <p:nvSpPr>
          <p:cNvPr id="6" name="Content Placeholder 5"/>
          <p:cNvSpPr>
            <a:spLocks noGrp="1"/>
          </p:cNvSpPr>
          <p:nvPr>
            <p:ph idx="1"/>
          </p:nvPr>
        </p:nvSpPr>
        <p:spPr>
          <a:xfrm>
            <a:off x="323528" y="1052737"/>
            <a:ext cx="8568952" cy="5544616"/>
          </a:xfrm>
        </p:spPr>
        <p:txBody>
          <a:bodyPr>
            <a:normAutofit fontScale="92500" lnSpcReduction="20000"/>
          </a:bodyPr>
          <a:lstStyle/>
          <a:p>
            <a:r>
              <a:rPr lang="en-CA" dirty="0" smtClean="0"/>
              <a:t>Domestic currency is always analyzed in comparison to some foreign currency. For example, what is </a:t>
            </a:r>
            <a:r>
              <a:rPr lang="en-CA" dirty="0" smtClean="0"/>
              <a:t>the value </a:t>
            </a:r>
            <a:r>
              <a:rPr lang="en-CA" dirty="0" smtClean="0"/>
              <a:t>of Canadian dollar in terms of US dollar?</a:t>
            </a:r>
          </a:p>
          <a:p>
            <a:r>
              <a:rPr lang="en-CA" dirty="0" smtClean="0"/>
              <a:t>When the domestic currency CAD appreciates in comparison to USD, American goods become relatively cheaper and Canadian goods become more expensive in the US Markets.</a:t>
            </a:r>
          </a:p>
          <a:p>
            <a:r>
              <a:rPr lang="en-CA" dirty="0" smtClean="0"/>
              <a:t>When the domestic currency CAD depreciates, Canadian goods (and exports) become cheaper and American goods (and imports) become relatively expensive in the Canadian Markets. </a:t>
            </a:r>
          </a:p>
          <a:p>
            <a:r>
              <a:rPr lang="en-CA" dirty="0" smtClean="0"/>
              <a:t>Equilibrium in the Foreign Exchange Market occurs at the interaction of the respective expected returns between two specific currencies.</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813917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27584" y="1484784"/>
            <a:ext cx="7560840" cy="4896544"/>
          </a:xfrm>
          <a:prstGeom prst="roundRect">
            <a:avLst/>
          </a:prstGeom>
          <a:noFill/>
          <a:ln w="76200">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
        <p:nvSpPr>
          <p:cNvPr id="2" name="Title 1"/>
          <p:cNvSpPr>
            <a:spLocks noGrp="1"/>
          </p:cNvSpPr>
          <p:nvPr>
            <p:ph type="ctrTitle"/>
          </p:nvPr>
        </p:nvSpPr>
        <p:spPr>
          <a:xfrm>
            <a:off x="616024" y="2276873"/>
            <a:ext cx="7772400" cy="2808312"/>
          </a:xfrm>
        </p:spPr>
        <p:txBody>
          <a:bodyPr>
            <a:normAutofit/>
          </a:bodyPr>
          <a:lstStyle/>
          <a:p>
            <a:r>
              <a:rPr lang="en-CA" sz="4000" dirty="0" smtClean="0">
                <a:solidFill>
                  <a:srgbClr val="FFC000"/>
                </a:solidFill>
              </a:rPr>
              <a:t>Part One:</a:t>
            </a:r>
            <a:br>
              <a:rPr lang="en-CA" sz="4000" dirty="0" smtClean="0">
                <a:solidFill>
                  <a:srgbClr val="FFC000"/>
                </a:solidFill>
              </a:rPr>
            </a:br>
            <a:r>
              <a:rPr lang="en-CA" sz="4000" dirty="0" smtClean="0">
                <a:solidFill>
                  <a:srgbClr val="FFC000"/>
                </a:solidFill>
              </a:rPr>
              <a:t>Economics 101 to understand Financial Crisis </a:t>
            </a:r>
            <a:endParaRPr lang="en-CA" sz="4000" dirty="0">
              <a:solidFill>
                <a:srgbClr val="FFC000"/>
              </a:solidFill>
            </a:endParaRPr>
          </a:p>
        </p:txBody>
      </p:sp>
    </p:spTree>
    <p:extLst>
      <p:ext uri="{BB962C8B-B14F-4D97-AF65-F5344CB8AC3E}">
        <p14:creationId xmlns:p14="http://schemas.microsoft.com/office/powerpoint/2010/main" val="1161528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Behaviour of Exchange Rates </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lnSpcReduction="10000"/>
          </a:bodyPr>
          <a:lstStyle/>
          <a:p>
            <a:r>
              <a:rPr lang="en-CA" dirty="0" smtClean="0"/>
              <a:t>Behaviour of Exchange Rates is typically judged under Short term and Long term.</a:t>
            </a:r>
          </a:p>
          <a:p>
            <a:r>
              <a:rPr lang="en-CA" dirty="0" smtClean="0"/>
              <a:t>It is no surprise that behaviour of Exchange Rates differ quite a bit under different market assumptions and time frame.</a:t>
            </a:r>
          </a:p>
          <a:p>
            <a:r>
              <a:rPr lang="en-CA" dirty="0" smtClean="0"/>
              <a:t>Most theories assume low transactions costs and low barrier to trades, which does not hold true in the real world.</a:t>
            </a:r>
          </a:p>
          <a:p>
            <a:r>
              <a:rPr lang="en-CA" dirty="0" smtClean="0"/>
              <a:t>Above gives ample opportunity for Arbitrage – an act of buying low and selling high across Foreign Exchange Markets. Arbitragers grab spreads and finally wipe out such differences.</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562411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Exchange Rates in the Long-run</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20000"/>
          </a:bodyPr>
          <a:lstStyle/>
          <a:p>
            <a:r>
              <a:rPr lang="en-CA" u="sng" dirty="0" smtClean="0"/>
              <a:t>Microeconomics</a:t>
            </a:r>
            <a:r>
              <a:rPr lang="en-CA" dirty="0" smtClean="0"/>
              <a:t> (deals with individual issues or commodities) of long-run exchange rates entail </a:t>
            </a:r>
            <a:r>
              <a:rPr lang="en-CA" u="sng" dirty="0" smtClean="0"/>
              <a:t>Law of One Price</a:t>
            </a:r>
            <a:r>
              <a:rPr lang="en-CA" dirty="0" smtClean="0"/>
              <a:t>; assuming low transaction costs and barriers, identical goods must cost same regardless of where they are produced.</a:t>
            </a:r>
          </a:p>
          <a:p>
            <a:r>
              <a:rPr lang="en-CA" sz="3200" u="sng" dirty="0" smtClean="0"/>
              <a:t>Macroeconomics</a:t>
            </a:r>
            <a:r>
              <a:rPr lang="en-CA" sz="3200" dirty="0" smtClean="0"/>
              <a:t> (deals with economy as a whole) of long-run exchange rates entail </a:t>
            </a:r>
            <a:r>
              <a:rPr lang="en-CA" sz="3200" u="sng" dirty="0" smtClean="0"/>
              <a:t>Purchasing Power Parity</a:t>
            </a:r>
            <a:r>
              <a:rPr lang="en-CA" sz="3200" dirty="0" smtClean="0"/>
              <a:t>; exchange rates between two countries (at least in the long run) adjust to reflect changes in the price levels between two countries. The key assumption is that there are minimum transaction costs. For example, if US increases has price level increase compared to Japan, then in the long-run the US Dollar should depreciate and the Japanese Yen should appreciate.</a:t>
            </a:r>
            <a:endParaRPr lang="en-CA" sz="3200"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70858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Long-run Factors of Exchange Rates </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Here is Summary of factors which affect long-run Exchange Factors:</a:t>
            </a:r>
          </a:p>
          <a:p>
            <a:pPr lvl="1"/>
            <a:r>
              <a:rPr lang="en-CA" sz="3200" dirty="0" smtClean="0"/>
              <a:t>Productive Efficiency of Economy; more efficient economy = rates appreciation.</a:t>
            </a:r>
          </a:p>
          <a:p>
            <a:pPr lvl="1"/>
            <a:r>
              <a:rPr lang="en-CA" sz="3200" dirty="0" smtClean="0"/>
              <a:t>Preferences for Exports versus Imports. It depends what is happening at point of time.</a:t>
            </a:r>
          </a:p>
          <a:p>
            <a:pPr lvl="1"/>
            <a:r>
              <a:rPr lang="en-CA" sz="3200" dirty="0" smtClean="0"/>
              <a:t>Existence of Tariffs = rates appreciation.</a:t>
            </a:r>
          </a:p>
          <a:p>
            <a:pPr lvl="1"/>
            <a:r>
              <a:rPr lang="en-CA" sz="3200" dirty="0" smtClean="0"/>
              <a:t>Relative price levels between commodities as well as countries.</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997030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784976" cy="615620"/>
          </a:xfrm>
        </p:spPr>
        <p:txBody>
          <a:bodyPr>
            <a:normAutofit fontScale="90000"/>
          </a:bodyPr>
          <a:lstStyle/>
          <a:p>
            <a:r>
              <a:rPr lang="en-CA" dirty="0" smtClean="0">
                <a:solidFill>
                  <a:srgbClr val="DAA600"/>
                </a:solidFill>
              </a:rPr>
              <a:t>Behaviour of Exchange Rates – Short run </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lnSpcReduction="10000"/>
          </a:bodyPr>
          <a:lstStyle/>
          <a:p>
            <a:r>
              <a:rPr lang="en-CA" dirty="0" smtClean="0"/>
              <a:t>Exchange Rates are more volatile in short-run.</a:t>
            </a:r>
          </a:p>
          <a:p>
            <a:r>
              <a:rPr lang="en-CA" dirty="0" smtClean="0"/>
              <a:t>Key drivers of Volatility: Market speculation and unexpected capital mobility.</a:t>
            </a:r>
          </a:p>
          <a:p>
            <a:r>
              <a:rPr lang="en-CA" dirty="0" smtClean="0"/>
              <a:t>Interest Parity Conditions: It holds in short run. For example, a domestic rate of 10% versus foreign interest rate of 5% would mean that the domestic currency must depreciate by 5% and foreign currency appreciate by 5%.</a:t>
            </a:r>
          </a:p>
          <a:p>
            <a:r>
              <a:rPr lang="en-CA" dirty="0" smtClean="0"/>
              <a:t>Foreign Exchange markets are also expectational in nature. These are driven by expected Inflation and expected Interest Rate Movements as explained in next slide.</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860138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504" y="116633"/>
            <a:ext cx="8928992" cy="615620"/>
          </a:xfrm>
        </p:spPr>
        <p:txBody>
          <a:bodyPr>
            <a:normAutofit/>
          </a:bodyPr>
          <a:lstStyle/>
          <a:p>
            <a:r>
              <a:rPr lang="en-CA" sz="3400" dirty="0" smtClean="0">
                <a:solidFill>
                  <a:srgbClr val="DAA600"/>
                </a:solidFill>
              </a:rPr>
              <a:t>Interest Rates impact Foreign Exchange Rates </a:t>
            </a:r>
            <a:endParaRPr lang="en-CA" sz="34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20000"/>
          </a:bodyPr>
          <a:lstStyle/>
          <a:p>
            <a:r>
              <a:rPr lang="en-CA" dirty="0" smtClean="0"/>
              <a:t>Interest Rates prevailing in the economy have degree of impact on Exchange Rates.</a:t>
            </a:r>
          </a:p>
          <a:p>
            <a:r>
              <a:rPr lang="en-CA" dirty="0" smtClean="0"/>
              <a:t>It is important to distinguish between Real Interest Rates and Nominal Interest Rates using Fisher Equation: </a:t>
            </a:r>
          </a:p>
          <a:p>
            <a:pPr lvl="1"/>
            <a:r>
              <a:rPr lang="en-CA" sz="3000" dirty="0" smtClean="0"/>
              <a:t>Nominal Interest Rate = Real Interest Rate + Expected Inflation.</a:t>
            </a:r>
          </a:p>
          <a:p>
            <a:r>
              <a:rPr lang="en-CA" dirty="0" smtClean="0"/>
              <a:t>When domestic Interest Rates rise, domestic currency would typically appreciate.</a:t>
            </a:r>
          </a:p>
          <a:p>
            <a:r>
              <a:rPr lang="en-CA" dirty="0" smtClean="0"/>
              <a:t>When domestic rates rise due to an increase in the expected Inflation (or increase in money supply), the domestic currency would rather depreciate.</a:t>
            </a:r>
          </a:p>
          <a:p>
            <a:r>
              <a:rPr lang="en-CA" dirty="0" smtClean="0"/>
              <a:t>Conversely, when domestic rates rise due to increase in the Real Rates, it should appreciate.</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858040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27584" y="1484784"/>
            <a:ext cx="7560840" cy="4896544"/>
          </a:xfrm>
          <a:prstGeom prst="roundRect">
            <a:avLst/>
          </a:prstGeom>
          <a:noFill/>
          <a:ln w="76200">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
        <p:nvSpPr>
          <p:cNvPr id="2" name="Title 1"/>
          <p:cNvSpPr>
            <a:spLocks noGrp="1"/>
          </p:cNvSpPr>
          <p:nvPr>
            <p:ph type="ctrTitle"/>
          </p:nvPr>
        </p:nvSpPr>
        <p:spPr>
          <a:xfrm>
            <a:off x="616024" y="2276873"/>
            <a:ext cx="7772400" cy="2808312"/>
          </a:xfrm>
        </p:spPr>
        <p:txBody>
          <a:bodyPr>
            <a:normAutofit/>
          </a:bodyPr>
          <a:lstStyle/>
          <a:p>
            <a:r>
              <a:rPr lang="en-CA" sz="4000" dirty="0" smtClean="0">
                <a:solidFill>
                  <a:srgbClr val="FFC000"/>
                </a:solidFill>
              </a:rPr>
              <a:t>Part Two:</a:t>
            </a:r>
            <a:br>
              <a:rPr lang="en-CA" sz="4000" dirty="0" smtClean="0">
                <a:solidFill>
                  <a:srgbClr val="FFC000"/>
                </a:solidFill>
              </a:rPr>
            </a:br>
            <a:r>
              <a:rPr lang="en-CA" sz="4000" dirty="0" smtClean="0">
                <a:solidFill>
                  <a:srgbClr val="FFC000"/>
                </a:solidFill>
              </a:rPr>
              <a:t>How Financial Crisis Happen?</a:t>
            </a:r>
            <a:endParaRPr lang="en-CA" sz="4000" dirty="0">
              <a:solidFill>
                <a:srgbClr val="FFC000"/>
              </a:solidFill>
            </a:endParaRPr>
          </a:p>
        </p:txBody>
      </p:sp>
    </p:spTree>
    <p:extLst>
      <p:ext uri="{BB962C8B-B14F-4D97-AF65-F5344CB8AC3E}">
        <p14:creationId xmlns:p14="http://schemas.microsoft.com/office/powerpoint/2010/main" val="2048614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What are Bubbles?</a:t>
            </a:r>
            <a:r>
              <a:rPr lang="en-CA" dirty="0" smtClean="0">
                <a:solidFill>
                  <a:srgbClr val="DAA600"/>
                </a:solidFill>
              </a:rPr>
              <a:t>  </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Bubbles are created when there is a persistent artificial activity going on which does not match the true value of that activity. </a:t>
            </a:r>
          </a:p>
          <a:p>
            <a:r>
              <a:rPr lang="en-CA" dirty="0" smtClean="0"/>
              <a:t>For example, Carry-Forward Trade is one activity which can create bubbles. People would typically get loans in low interest environment of North America and invest in properties in Asia; resulting in stoking prices of those assets in Asia. When Carrying-Forward Trade is halted, prices come down to origina</a:t>
            </a:r>
            <a:r>
              <a:rPr lang="en-CA" dirty="0" smtClean="0"/>
              <a:t>l valuations.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Speculators and Bubbles</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Speculators who have lots of money create temporary bubbles in the stocks and commodity markets; ride the trend; and then get off when the trend is coming to an end.</a:t>
            </a:r>
          </a:p>
          <a:p>
            <a:r>
              <a:rPr lang="en-CA" dirty="0" smtClean="0"/>
              <a:t>This speculation led to many international crisis in the 1990s including the Asian Flu until the time the government imposed Capital Controls to dissuade international speculators entering their borders for short speculative purposes.</a:t>
            </a:r>
          </a:p>
          <a:p>
            <a:r>
              <a:rPr lang="en-CA" dirty="0" smtClean="0"/>
              <a:t>The Speculators’ market runs in trillions of dollars of daily trade using Derivatives.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595082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Speculators and Shorting</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20000"/>
          </a:bodyPr>
          <a:lstStyle/>
          <a:p>
            <a:r>
              <a:rPr lang="en-CA" dirty="0" smtClean="0"/>
              <a:t>Speculators can deploy number of strategies to profit from Bubbles.</a:t>
            </a:r>
          </a:p>
          <a:p>
            <a:r>
              <a:rPr lang="en-CA" dirty="0" smtClean="0"/>
              <a:t>It is hard to predict an upward trend unless speculators pump in lots of money.</a:t>
            </a:r>
          </a:p>
          <a:p>
            <a:r>
              <a:rPr lang="en-CA" dirty="0" smtClean="0"/>
              <a:t>Other way speculators can make money is by shorting securities.</a:t>
            </a:r>
          </a:p>
          <a:p>
            <a:r>
              <a:rPr lang="en-CA" dirty="0" smtClean="0"/>
              <a:t>Shorting is the process of selling security at higher prices; when the prices collapse; speculators pick it back at cheaper rates. The spread is the arbitrage opportunities.</a:t>
            </a:r>
          </a:p>
          <a:p>
            <a:r>
              <a:rPr lang="en-CA" dirty="0" smtClean="0"/>
              <a:t>Speculators like John Paulson and George Soros made billions of dollars through this speculation.</a:t>
            </a:r>
          </a:p>
          <a:p>
            <a:r>
              <a:rPr lang="en-CA" dirty="0" smtClean="0"/>
              <a:t>Wall Street II (Money never Sleeps) exhibits Gordon Gekko both as an insider and a speculator.</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745384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Speculators and Derivatives</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20000"/>
          </a:bodyPr>
          <a:lstStyle/>
          <a:p>
            <a:r>
              <a:rPr lang="en-CA" dirty="0" smtClean="0"/>
              <a:t>Derivatives act like steroids for the speculators.</a:t>
            </a:r>
          </a:p>
          <a:p>
            <a:r>
              <a:rPr lang="en-CA" dirty="0" smtClean="0"/>
              <a:t>Gordon Gekko in Wall Street II calls it Steriod Banking; when speculators pick up a security; leverage it 500-1000 times; and gambles it in international capital markets.</a:t>
            </a:r>
          </a:p>
          <a:p>
            <a:r>
              <a:rPr lang="en-CA" dirty="0" smtClean="0"/>
              <a:t>In the USA alone, Derivatives is a 50 trillion dollars unregulated industry.</a:t>
            </a:r>
          </a:p>
          <a:p>
            <a:r>
              <a:rPr lang="en-CA" dirty="0" smtClean="0"/>
              <a:t>Different governments tried to regulate this huge industry but lobbyists never let it happen.</a:t>
            </a:r>
          </a:p>
          <a:p>
            <a:r>
              <a:rPr lang="en-CA" dirty="0" smtClean="0"/>
              <a:t>Changes in technology have let to mushroom growth of thousands of esoteric products woven around Derivatives. The Financial Crisis of 2008 was direct result of these esoteric products; not falling under regulatory regime of Government.</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393774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Goal of Part One of Analysis</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lnSpcReduction="10000"/>
          </a:bodyPr>
          <a:lstStyle/>
          <a:p>
            <a:r>
              <a:rPr lang="en-CA" i="1" dirty="0" smtClean="0"/>
              <a:t>Identify Fundamental Tools of Macroeconomics and International Economics (it needs a Textbook to cover all concepts and therefore only selection of relevant concepts is made).</a:t>
            </a:r>
          </a:p>
          <a:p>
            <a:r>
              <a:rPr lang="en-CA" i="1" dirty="0" smtClean="0"/>
              <a:t>Explain key Linkages and Relationships and elaborate important Economic Concepts.</a:t>
            </a:r>
          </a:p>
          <a:p>
            <a:r>
              <a:rPr lang="en-CA" i="1" dirty="0" smtClean="0"/>
              <a:t>Elaborate key Economic Theories to understand how the real world economy works.</a:t>
            </a:r>
          </a:p>
          <a:p>
            <a:r>
              <a:rPr lang="en-CA" i="1" dirty="0" smtClean="0"/>
              <a:t>Equip readers with these tools to understand the Key Question elaborated in Part Two: Why Financial Crisis Happen?</a:t>
            </a:r>
            <a:endParaRPr lang="en-CA" i="1"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480879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Financial Intermediaries</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20000"/>
          </a:bodyPr>
          <a:lstStyle/>
          <a:p>
            <a:r>
              <a:rPr lang="en-CA" dirty="0" smtClean="0"/>
              <a:t>Financial Intermediaries (like Banks) have emerged as the back-bone of the Financial Sector because of the following factors:</a:t>
            </a:r>
          </a:p>
          <a:p>
            <a:pPr lvl="1"/>
            <a:r>
              <a:rPr lang="en-CA" sz="3200" dirty="0" smtClean="0"/>
              <a:t>Transaction costs, which are major barrier for smaller investors, are circumvented with huge volume and bulk purchases.</a:t>
            </a:r>
          </a:p>
          <a:p>
            <a:pPr lvl="1"/>
            <a:r>
              <a:rPr lang="en-CA" sz="3200" dirty="0" smtClean="0"/>
              <a:t>Technology, innovation and deployment of skilled force leads to large economies of scales.</a:t>
            </a:r>
          </a:p>
          <a:p>
            <a:pPr lvl="1"/>
            <a:r>
              <a:rPr lang="en-CA" sz="3200" dirty="0" smtClean="0"/>
              <a:t>Due to their huge size, Financial Intermediaries can control key Proprietary information and thus exercise some key arbitrage opportunities. </a:t>
            </a:r>
          </a:p>
          <a:p>
            <a:pPr lvl="1"/>
            <a:r>
              <a:rPr lang="en-CA" sz="3200" dirty="0" smtClean="0"/>
              <a:t>When Financia</a:t>
            </a:r>
            <a:r>
              <a:rPr lang="en-CA" sz="3200" dirty="0" smtClean="0"/>
              <a:t>l Intermediaries become speculators under Moral Hazard problem (explained in next slides) we have Financial Crisis.</a:t>
            </a:r>
            <a:endParaRPr lang="en-CA" sz="3200"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365344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Asymmetric Information</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Two parties are involved in a transaction but one party has more knowledge than the other party at a certain point of </a:t>
            </a:r>
            <a:r>
              <a:rPr lang="en-CA" dirty="0" smtClean="0"/>
              <a:t>time.</a:t>
            </a:r>
          </a:p>
          <a:p>
            <a:r>
              <a:rPr lang="en-CA" dirty="0" smtClean="0"/>
              <a:t>Example, management of a corporation has better information than stockholders about the affairs of the Public Corporation.</a:t>
            </a:r>
          </a:p>
          <a:p>
            <a:r>
              <a:rPr lang="en-CA" dirty="0" smtClean="0"/>
              <a:t>The problem of asymmetric information leads to two key problems in the Investment Industry: Moral Hazard and Adverse Selection.</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524354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16633"/>
            <a:ext cx="8229600" cy="615620"/>
          </a:xfrm>
        </p:spPr>
        <p:txBody>
          <a:bodyPr>
            <a:normAutofit fontScale="90000"/>
          </a:bodyPr>
          <a:lstStyle/>
          <a:p>
            <a:r>
              <a:rPr lang="en-CA" dirty="0" smtClean="0">
                <a:solidFill>
                  <a:srgbClr val="DAA600"/>
                </a:solidFill>
              </a:rPr>
              <a:t>Adverse Selection (Market for Lemons)</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lnSpcReduction="10000"/>
          </a:bodyPr>
          <a:lstStyle/>
          <a:p>
            <a:r>
              <a:rPr lang="en-CA" dirty="0" smtClean="0"/>
              <a:t>John is owner of a used car which under-went an accident last year. John is not going to disclose this piece of information. His car is a “Lemon” and if John succeeds in selling his car at the prevailing rate he would get an ideal deal.</a:t>
            </a:r>
          </a:p>
          <a:p>
            <a:r>
              <a:rPr lang="en-CA" dirty="0" smtClean="0"/>
              <a:t>Peter is owner of a used car with perfect condition. Market does not trust Peter and offers a highly under-valued offer to him. Peter decides not to sell his car (Peach).</a:t>
            </a:r>
          </a:p>
          <a:p>
            <a:r>
              <a:rPr lang="en-CA" dirty="0" smtClean="0"/>
              <a:t>Over time, we will have many lemons and few peaches in the Market. This problem is due to Adverse Selection creating Market for lemons.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059174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Market for Lemons in Securities Market</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20000"/>
          </a:bodyPr>
          <a:lstStyle/>
          <a:p>
            <a:r>
              <a:rPr lang="en-CA" dirty="0" smtClean="0"/>
              <a:t>Keeping example of Lemons Market in the Auto Market, we can anticipate similar situation in the Securities Market.</a:t>
            </a:r>
          </a:p>
          <a:p>
            <a:r>
              <a:rPr lang="en-CA" dirty="0" smtClean="0"/>
              <a:t>People may not have the right information to pick up under-valued securities (Warren Buffett has devised a system to pick such securities over a long period of time). Peaches will start to vanish from the Capital Markets.</a:t>
            </a:r>
          </a:p>
          <a:p>
            <a:r>
              <a:rPr lang="en-CA" dirty="0" smtClean="0"/>
              <a:t>People will randomly start picking Lemons or over-valued securities (because of biased analysis offered by Sales-side Analysts).</a:t>
            </a:r>
          </a:p>
          <a:p>
            <a:r>
              <a:rPr lang="en-CA" dirty="0" smtClean="0"/>
              <a:t>Over period of time, Lemon Stocks will start to dominate the Securities Industry while peaches will either vanish or bought by Warren Buffets.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148119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Role of Insiders in Lemons Market</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20000"/>
          </a:bodyPr>
          <a:lstStyle/>
          <a:p>
            <a:r>
              <a:rPr lang="en-CA" dirty="0" smtClean="0"/>
              <a:t>Insiders operate in the Lemons Market by picking up Peaches and selling Lemons at over-valued rates.</a:t>
            </a:r>
          </a:p>
          <a:p>
            <a:r>
              <a:rPr lang="en-CA" dirty="0" smtClean="0"/>
              <a:t>These insiders are powerful groups comprising of Speculators, Sales side Analysts and sometimes management of companies.</a:t>
            </a:r>
          </a:p>
          <a:p>
            <a:r>
              <a:rPr lang="en-CA" dirty="0" smtClean="0"/>
              <a:t>Theoretically insiders are regulated on the Stocks of Public Companies.</a:t>
            </a:r>
          </a:p>
          <a:p>
            <a:r>
              <a:rPr lang="en-CA" dirty="0" smtClean="0"/>
              <a:t>Practically insiders operate through number of other channels like Alternative Investments and Derivatives to make huge profits.</a:t>
            </a:r>
          </a:p>
          <a:p>
            <a:r>
              <a:rPr lang="en-CA" dirty="0" smtClean="0"/>
              <a:t>Leveraging further compounds this problem and the 2008 Financial Crisis was Lemons problem put under Steriod Banking (or immense leveraging).</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917683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Financial Intermediation and Lemons</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10000"/>
          </a:bodyPr>
          <a:lstStyle/>
          <a:p>
            <a:r>
              <a:rPr lang="en-CA" dirty="0" smtClean="0"/>
              <a:t>Expert auto-dealers mitigate lemons problem by detecting trouble points and providing right advice to Clients.</a:t>
            </a:r>
          </a:p>
          <a:p>
            <a:r>
              <a:rPr lang="en-CA" dirty="0" smtClean="0"/>
              <a:t>Financial Intermediaries play same role in the Investment Industry.</a:t>
            </a:r>
          </a:p>
          <a:p>
            <a:r>
              <a:rPr lang="en-CA" dirty="0" smtClean="0"/>
              <a:t>Banks because of their massive bandwidth reap economies of scale in their operations.</a:t>
            </a:r>
          </a:p>
          <a:p>
            <a:r>
              <a:rPr lang="en-CA" dirty="0" smtClean="0"/>
              <a:t>Banks also have access to key information which could help to mitigate lemons problem.</a:t>
            </a:r>
          </a:p>
          <a:p>
            <a:r>
              <a:rPr lang="en-CA" dirty="0" smtClean="0"/>
              <a:t>It is their sheer scale and access to key information that banks make profit by making more money on lending operations than borrowing from clients.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132299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Principal-Agent Problem</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85000" lnSpcReduction="20000"/>
          </a:bodyPr>
          <a:lstStyle/>
          <a:p>
            <a:r>
              <a:rPr lang="en-CA" dirty="0" smtClean="0"/>
              <a:t>Stock-holders own most of the Firms’ Equity and are called Principals. They do not have the time and expertise to manage Company and thus appoint their Agents or Management.</a:t>
            </a:r>
          </a:p>
          <a:p>
            <a:r>
              <a:rPr lang="en-CA" dirty="0" smtClean="0"/>
              <a:t>Management Groups who own a small portion of Equity are called Agents and mandated to act in the best interest of Stock-holders. While laws bind Management to accomplish this but major portion of such responsibility falls in the domain of Morality and Ethics.</a:t>
            </a:r>
          </a:p>
          <a:p>
            <a:r>
              <a:rPr lang="en-CA" dirty="0" smtClean="0"/>
              <a:t>Agents work on behalf of the Principals to run and manage their firms.</a:t>
            </a:r>
          </a:p>
          <a:p>
            <a:r>
              <a:rPr lang="en-CA" dirty="0" smtClean="0"/>
              <a:t>Agents have better information than Principals about the affairs of the Company and can manipulate some of this information in their own interests. This problem is called as Principal-Agent Problem.</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2145212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Principal-Agent Problem in 2008 Crisis</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Principals in this case were the owners of Sub-prime (lemon) Mortgages.</a:t>
            </a:r>
          </a:p>
          <a:p>
            <a:r>
              <a:rPr lang="en-CA" dirty="0" smtClean="0"/>
              <a:t>Agents were Banks and Financial Intermediaries who driven by greed took Mortgage Money, leveraged it multiple times (little limits if any) using Derivatives and shorted esoteric products across global financial markets.</a:t>
            </a:r>
          </a:p>
          <a:p>
            <a:r>
              <a:rPr lang="en-CA" dirty="0" smtClean="0"/>
              <a:t>It is possible to leverage mortgages in Chicago, create an esoteric product like CMO or CDO, leverage it and sell it Bankers in Frankfurt.</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048025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Moral Hazard Problem</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Put simply: Laws cannot control everything. Ethics and Moral Principles drive major bulk of outcomes in the Investment-Finance World. </a:t>
            </a:r>
            <a:r>
              <a:rPr lang="en-CA" dirty="0" smtClean="0"/>
              <a:t>The problem becomes pronounced due to asymmetric information, existence of lemons and most important of all how to detect lemons and fix responsibility on such lemons?</a:t>
            </a:r>
          </a:p>
          <a:p>
            <a:r>
              <a:rPr lang="en-CA" dirty="0" smtClean="0"/>
              <a:t>The economic crisis of 2008 is a classic example of Moral Hazard problem, when responsibility could not be fixed on single actor who took advantage of derivatives for Steriod Profits.</a:t>
            </a:r>
          </a:p>
          <a:p>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844760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Conventional Tools to Curb Moral Hazard</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Private production and sale of Proprietary Information.</a:t>
            </a:r>
          </a:p>
          <a:p>
            <a:r>
              <a:rPr lang="en-CA" dirty="0" smtClean="0"/>
              <a:t>Credit Rating Agencies.</a:t>
            </a:r>
          </a:p>
          <a:p>
            <a:r>
              <a:rPr lang="en-CA" dirty="0" smtClean="0"/>
              <a:t>Government Regulations.</a:t>
            </a:r>
          </a:p>
          <a:p>
            <a:r>
              <a:rPr lang="en-CA" dirty="0" smtClean="0"/>
              <a:t>Collateral and Strict Covenants.</a:t>
            </a:r>
          </a:p>
          <a:p>
            <a:r>
              <a:rPr lang="en-CA" dirty="0" smtClean="0"/>
              <a:t>Defined rules of game for International Capital Flows across borders.</a:t>
            </a:r>
          </a:p>
          <a:p>
            <a:r>
              <a:rPr lang="en-CA" dirty="0" smtClean="0"/>
              <a:t>Leveraging rules and other restrictions.</a:t>
            </a:r>
          </a:p>
          <a:p>
            <a:r>
              <a:rPr lang="en-CA" dirty="0" smtClean="0"/>
              <a:t>Firewalls between different Bank functions.</a:t>
            </a:r>
          </a:p>
          <a:p>
            <a:r>
              <a:rPr lang="en-CA" dirty="0" smtClean="0"/>
              <a:t>Compliance and reporting.</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255633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What are Interest Rates? </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lnSpcReduction="10000"/>
          </a:bodyPr>
          <a:lstStyle/>
          <a:p>
            <a:r>
              <a:rPr lang="en-CA" dirty="0" smtClean="0"/>
              <a:t>Interest Rates impact a number of economic variables. They are the nerves of the economy.</a:t>
            </a:r>
          </a:p>
          <a:p>
            <a:r>
              <a:rPr lang="en-CA" dirty="0" smtClean="0"/>
              <a:t>Put simply: Interest Rates = Price of Money.</a:t>
            </a:r>
          </a:p>
          <a:p>
            <a:r>
              <a:rPr lang="en-CA" dirty="0" smtClean="0"/>
              <a:t>Did you know? Interest Rates are measured using Yield to Maturity (YTM).</a:t>
            </a:r>
          </a:p>
          <a:p>
            <a:r>
              <a:rPr lang="en-CA" dirty="0" smtClean="0"/>
              <a:t>YTM is the interest rate that equates the Present Value of payments received from a debt instrument (bond) to its Value today.</a:t>
            </a:r>
          </a:p>
          <a:p>
            <a:r>
              <a:rPr lang="en-CA" dirty="0" smtClean="0"/>
              <a:t>What is Present Value? Dollar today is worth more than it will be tomorrow. That’s why you earned interest on the Dollar. </a:t>
            </a:r>
          </a:p>
          <a:p>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9841587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116633"/>
            <a:ext cx="8856984" cy="615620"/>
          </a:xfrm>
        </p:spPr>
        <p:txBody>
          <a:bodyPr>
            <a:noAutofit/>
          </a:bodyPr>
          <a:lstStyle/>
          <a:p>
            <a:r>
              <a:rPr lang="en-CA" sz="3600" dirty="0" smtClean="0">
                <a:solidFill>
                  <a:srgbClr val="DAA600"/>
                </a:solidFill>
              </a:rPr>
              <a:t>Why Conventional Tools did not work in 2008?</a:t>
            </a:r>
            <a:endParaRPr lang="en-CA" sz="36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20000"/>
          </a:bodyPr>
          <a:lstStyle/>
          <a:p>
            <a:r>
              <a:rPr lang="en-CA" dirty="0" smtClean="0"/>
              <a:t>Insiders shared private information to their own benefits, in particular in the Alternatives world.</a:t>
            </a:r>
          </a:p>
          <a:p>
            <a:r>
              <a:rPr lang="en-CA" dirty="0" smtClean="0"/>
              <a:t> Credit Rating agencies compounded crisis by downgrading en-bloc some good opportunities. This accentuated economic contraction. They did not do a good job before the event.</a:t>
            </a:r>
          </a:p>
          <a:p>
            <a:r>
              <a:rPr lang="en-CA" dirty="0" smtClean="0"/>
              <a:t>Collateral in most cases were spurious mortgages not properly valued or scrutinized.</a:t>
            </a:r>
          </a:p>
          <a:p>
            <a:r>
              <a:rPr lang="en-CA" dirty="0" smtClean="0"/>
              <a:t>BASEL Rules for International Risk Management were not applied.</a:t>
            </a:r>
          </a:p>
          <a:p>
            <a:r>
              <a:rPr lang="en-CA" dirty="0" smtClean="0"/>
              <a:t>Derivatives markets remains unregulated to this date with no explicit rules of game on leveraging.</a:t>
            </a:r>
          </a:p>
          <a:p>
            <a:r>
              <a:rPr lang="en-CA" dirty="0" smtClean="0"/>
              <a:t>Firewalls not existing between sales and investment banking side. No compliance reporting enforced.</a:t>
            </a:r>
          </a:p>
          <a:p>
            <a:endParaRPr lang="en-CA" dirty="0" smtClean="0"/>
          </a:p>
          <a:p>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6728900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Financial Crisis and</a:t>
            </a:r>
            <a:r>
              <a:rPr lang="en-CA" dirty="0" smtClean="0">
                <a:solidFill>
                  <a:srgbClr val="DAA600"/>
                </a:solidFill>
              </a:rPr>
              <a:t> Moral Hazard</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Financial Crisis 2008 was caused by Moral Hazard and Adverse Selection (Lemons).</a:t>
            </a:r>
          </a:p>
          <a:p>
            <a:r>
              <a:rPr lang="en-CA" dirty="0" smtClean="0"/>
              <a:t>What is a Financial Crisis? It is a major shock to the Financial and Non-Financial System leading to panic, loss of asset values, sharp downward swings in capital markets, contraction of economy, job losses and free fall of currency.</a:t>
            </a:r>
          </a:p>
          <a:p>
            <a:r>
              <a:rPr lang="en-CA" dirty="0" smtClean="0"/>
              <a:t>Moral Hazard (when no body </a:t>
            </a:r>
            <a:r>
              <a:rPr lang="en-CA" dirty="0" smtClean="0"/>
              <a:t>owns specific responsibility and the underlying immoral act is not covered by law) has been the major cause of financial crisis in the past many decades. </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963417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Interest Rates and Financial Crisis (</a:t>
            </a:r>
            <a:r>
              <a:rPr lang="en-CA" dirty="0" smtClean="0">
                <a:solidFill>
                  <a:srgbClr val="DAA600"/>
                </a:solidFill>
              </a:rPr>
              <a:t>I)</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10000"/>
          </a:bodyPr>
          <a:lstStyle/>
          <a:p>
            <a:r>
              <a:rPr lang="en-CA" dirty="0" smtClean="0"/>
              <a:t>Recall 101 lesson: Interest Rates increase when governments run deficits or when Sub-prime (lemon) borrowers are getting loans and there is peak loaning activity going on in the economy.</a:t>
            </a:r>
          </a:p>
          <a:p>
            <a:r>
              <a:rPr lang="en-CA" dirty="0" smtClean="0"/>
              <a:t>If Financial Intermediaries cannot screen lemons and become part of greed culture to use money contributed by lemons to make big bucks, then the there is complete breakdown of ethical practices, leading to Financial Crisis.</a:t>
            </a:r>
          </a:p>
          <a:p>
            <a:r>
              <a:rPr lang="en-CA" dirty="0" smtClean="0"/>
              <a:t>As the housing bubble burst, there were huge losses on balance sheets of banks which could derail the whole global economy. Government was left with no option but to inject massive bail outs.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713552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Interest Rates and Financial Crisis (</a:t>
            </a:r>
            <a:r>
              <a:rPr lang="en-CA" dirty="0" smtClean="0">
                <a:solidFill>
                  <a:srgbClr val="DAA600"/>
                </a:solidFill>
              </a:rPr>
              <a:t>II)</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10000"/>
          </a:bodyPr>
          <a:lstStyle/>
          <a:p>
            <a:r>
              <a:rPr lang="en-CA" dirty="0" smtClean="0"/>
              <a:t>Worst of all the insurance companies which had executed Credit Default Swaps (CDS) to insure spurious mortgages defaulted as they could not cope with huge </a:t>
            </a:r>
            <a:r>
              <a:rPr lang="en-CA" dirty="0" smtClean="0"/>
              <a:t>unexpected volume of defaults</a:t>
            </a:r>
            <a:r>
              <a:rPr lang="en-CA" dirty="0" smtClean="0"/>
              <a:t>.</a:t>
            </a:r>
          </a:p>
          <a:p>
            <a:r>
              <a:rPr lang="en-CA" dirty="0" smtClean="0"/>
              <a:t>Government had to inject huge capital to keep interest rates from rising. </a:t>
            </a:r>
            <a:endParaRPr lang="en-CA" dirty="0"/>
          </a:p>
          <a:p>
            <a:r>
              <a:rPr lang="en-CA" dirty="0" smtClean="0"/>
              <a:t>US Government is the ultimate printing machine for dollars. It can print trillions of dollars from thin air. So there was no danger of any abrupt currency devaluation of USD unlike the Asian Flu of 1997. But ultimately this massive injection of capital in the economy may lead to future hyper-inflation. The next slide explains how this could happen?</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7305218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rmAutofit fontScale="90000"/>
          </a:bodyPr>
          <a:lstStyle/>
          <a:p>
            <a:r>
              <a:rPr lang="en-CA" dirty="0" smtClean="0">
                <a:solidFill>
                  <a:srgbClr val="DAA600"/>
                </a:solidFill>
              </a:rPr>
              <a:t>Interest Rates and Financial Crisis (</a:t>
            </a:r>
            <a:r>
              <a:rPr lang="en-CA" dirty="0" smtClean="0">
                <a:solidFill>
                  <a:srgbClr val="DAA600"/>
                </a:solidFill>
              </a:rPr>
              <a:t>III)</a:t>
            </a:r>
            <a:endParaRPr lang="en-CA"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85000" lnSpcReduction="10000"/>
          </a:bodyPr>
          <a:lstStyle/>
          <a:p>
            <a:r>
              <a:rPr lang="en-CA" dirty="0" smtClean="0"/>
              <a:t>The Fed and US Government injected about Trillion dollars or more in the US Economy since 2008 to save the system from derailing.</a:t>
            </a:r>
          </a:p>
          <a:p>
            <a:r>
              <a:rPr lang="en-CA" dirty="0" smtClean="0"/>
              <a:t>Where has that money gone? It is for sure that major portion of it did not trickle down to consumers or any productive outcomes.</a:t>
            </a:r>
          </a:p>
          <a:p>
            <a:r>
              <a:rPr lang="en-CA" dirty="0" smtClean="0"/>
              <a:t>This leads to classic Conundrum: Moral Hazard moves in a virtuous circle. One Moral Hazard problems leads to another one systematically. When interest rates would rise in future, due to this huge transmission of money with no productive outcomes, there could be problem of Hyper-inflation as predicted by some economists. Remember Economics 101: Higher expectations of inflation lead to higher Yield Curve in future.</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1621520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Autofit/>
          </a:bodyPr>
          <a:lstStyle/>
          <a:p>
            <a:r>
              <a:rPr lang="en-CA" sz="3600" dirty="0" smtClean="0">
                <a:solidFill>
                  <a:srgbClr val="DAA600"/>
                </a:solidFill>
              </a:rPr>
              <a:t>Stock Market Effects of a Financial Crisis</a:t>
            </a:r>
            <a:endParaRPr lang="en-CA" sz="3600"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fontScale="85000" lnSpcReduction="20000"/>
          </a:bodyPr>
          <a:lstStyle/>
          <a:p>
            <a:r>
              <a:rPr lang="en-CA" dirty="0" smtClean="0"/>
              <a:t>The key barometer of eruption of a Financial Crisis is the Stock Market. It is leading indicator of what is going to happen in the economy.</a:t>
            </a:r>
          </a:p>
          <a:p>
            <a:r>
              <a:rPr lang="en-CA" dirty="0" smtClean="0"/>
              <a:t>Sharp declines in Stock Markets, as it happened in 2008 Crisis, portends of an economic downturn and resulting worst state of unemployment.</a:t>
            </a:r>
          </a:p>
          <a:p>
            <a:r>
              <a:rPr lang="en-CA" dirty="0" smtClean="0"/>
              <a:t>These downward swings in the Stock Markets exacerbates the Moral Hazard problem.</a:t>
            </a:r>
          </a:p>
          <a:p>
            <a:r>
              <a:rPr lang="en-CA" dirty="0" smtClean="0"/>
              <a:t>First Channel for this worsening of economic state is through sudden decline in valuations of the companies listed on the Stock Markets.</a:t>
            </a:r>
          </a:p>
          <a:p>
            <a:r>
              <a:rPr lang="en-CA" dirty="0" smtClean="0"/>
              <a:t>Second Channel is unexpected losses on Balance Sheet of these companies due to decline in Collateral Values pledged with lenders.</a:t>
            </a:r>
          </a:p>
          <a:p>
            <a:r>
              <a:rPr lang="en-CA" dirty="0" smtClean="0"/>
              <a:t>Third Channel is sharp currency depreciation and heavy hit by the imported raw materials by these companies.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66173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Autofit/>
          </a:bodyPr>
          <a:lstStyle/>
          <a:p>
            <a:r>
              <a:rPr lang="en-CA" sz="3600" dirty="0" smtClean="0">
                <a:solidFill>
                  <a:srgbClr val="DAA600"/>
                </a:solidFill>
              </a:rPr>
              <a:t>Financial Intermediaries and Financial Crisis</a:t>
            </a:r>
            <a:endParaRPr lang="en-CA" sz="36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lnSpcReduction="10000"/>
          </a:bodyPr>
          <a:lstStyle/>
          <a:p>
            <a:r>
              <a:rPr lang="en-CA" dirty="0" smtClean="0"/>
              <a:t>The state of Banks’ Balance Sheets is a very important indicator of viability of economy. </a:t>
            </a:r>
          </a:p>
          <a:p>
            <a:r>
              <a:rPr lang="en-CA" dirty="0" smtClean="0"/>
              <a:t>If Banking sector halts and ATMs stop spitting Cash, there will be huge panic and duress on Government Funds to cater consumers.</a:t>
            </a:r>
          </a:p>
          <a:p>
            <a:r>
              <a:rPr lang="en-CA" dirty="0" smtClean="0"/>
              <a:t>Fragile Banks’ Balance Sheets cannot accommodate any hit from Bad Loans which is an integral part of Financial Crisis.</a:t>
            </a:r>
          </a:p>
          <a:p>
            <a:r>
              <a:rPr lang="en-CA" dirty="0" smtClean="0"/>
              <a:t>Worst of all, weakened Balance Sheets can trigger panic and unexpected decline in the economic activity.</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9900294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Autofit/>
          </a:bodyPr>
          <a:lstStyle/>
          <a:p>
            <a:r>
              <a:rPr lang="en-CA" sz="3600" dirty="0" smtClean="0">
                <a:solidFill>
                  <a:srgbClr val="DAA600"/>
                </a:solidFill>
              </a:rPr>
              <a:t>Debt Deflation (I)</a:t>
            </a:r>
            <a:endParaRPr lang="en-CA" sz="36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Recall Economics 101 lessons on Deflation. Deflation is sharp (and sometimes abrupt unexpected) decline in the price level due to collapse of economic activities and deleveraging.</a:t>
            </a:r>
          </a:p>
          <a:p>
            <a:r>
              <a:rPr lang="en-CA" dirty="0" smtClean="0"/>
              <a:t>The mother of all evils are “Moral Hazard” and “Adverse Selection”.</a:t>
            </a:r>
          </a:p>
          <a:p>
            <a:r>
              <a:rPr lang="en-CA" dirty="0" smtClean="0"/>
              <a:t>Debt Deflation leads to gross under-valuation of Company’s Balance Sheets and consequently dilution of the Collateral pledged with Financial Institution triggering margin calls.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662270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Autofit/>
          </a:bodyPr>
          <a:lstStyle/>
          <a:p>
            <a:r>
              <a:rPr lang="en-CA" sz="3600" dirty="0" smtClean="0">
                <a:solidFill>
                  <a:srgbClr val="DAA600"/>
                </a:solidFill>
              </a:rPr>
              <a:t>Debt Deflation (II)</a:t>
            </a:r>
            <a:endParaRPr lang="en-CA" sz="36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In this difficult times, Credit Rating Agencies do not provide any help to the ailing companies and the economy. They accentuate the problem by downgrading Corporate Bonds of these companies across the board.</a:t>
            </a:r>
          </a:p>
          <a:p>
            <a:r>
              <a:rPr lang="en-CA" dirty="0" smtClean="0"/>
              <a:t>Defaults act through two Channels: (A)-Contraction of Economic Activity in terms of Unemployment which feeds onto lower Consumer Spending and contracted GDP; (B)-Deterioration of Banking Sector leading to further deleveraging in the economy.</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1434155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Autofit/>
          </a:bodyPr>
          <a:lstStyle/>
          <a:p>
            <a:r>
              <a:rPr lang="en-CA" sz="3600" dirty="0" smtClean="0">
                <a:solidFill>
                  <a:srgbClr val="DAA600"/>
                </a:solidFill>
              </a:rPr>
              <a:t>Interest Deflation </a:t>
            </a:r>
            <a:endParaRPr lang="en-CA" sz="36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85000" lnSpcReduction="20000"/>
          </a:bodyPr>
          <a:lstStyle/>
          <a:p>
            <a:r>
              <a:rPr lang="en-CA" dirty="0" smtClean="0"/>
              <a:t>Japan faced Deflation for over two decades and is a classical example of how Financia</a:t>
            </a:r>
            <a:r>
              <a:rPr lang="en-CA" dirty="0" smtClean="0"/>
              <a:t>l Crisis could perpetuate for a long time if Prices freeze. Luckily this did not happen in 2008 crisis (for reasons to be discussed separately).</a:t>
            </a:r>
          </a:p>
          <a:p>
            <a:r>
              <a:rPr lang="en-CA" dirty="0" smtClean="0"/>
              <a:t>Recall Fisher Equation: Real Interest Rate = Nominal Interest Rate – Expected Inflation.</a:t>
            </a:r>
          </a:p>
          <a:p>
            <a:r>
              <a:rPr lang="en-CA" dirty="0" smtClean="0"/>
              <a:t>Bank of Japan kept shaving Interest Rates but the Real Interest Rates kept on increasing, thereby leading to deleveraging in the economy. For example, if you put 0% (rates cannot go below zero) for Nominal Rates and -7 for Inflation (Deflation), you will get Real Interest Rate of +7 in above Equation.</a:t>
            </a:r>
          </a:p>
          <a:p>
            <a:r>
              <a:rPr lang="en-CA" dirty="0" smtClean="0"/>
              <a:t>This incapacity of Bank of Japan (BOJ) not to cut interest rates coupled with massive deleveraging by Japanese companies led to Japanese deflationary recession for over two decades.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62978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Bond Returns and Interest Rates </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fontScale="92500" lnSpcReduction="20000"/>
          </a:bodyPr>
          <a:lstStyle/>
          <a:p>
            <a:r>
              <a:rPr lang="en-CA" dirty="0" smtClean="0"/>
              <a:t>Interest Rates are not necessarily equal to the rate of return on Bonds.</a:t>
            </a:r>
          </a:p>
          <a:p>
            <a:r>
              <a:rPr lang="en-CA" dirty="0" smtClean="0"/>
              <a:t>Return on Bonds comprises of two components: current yield plus the capital gains.</a:t>
            </a:r>
          </a:p>
          <a:p>
            <a:r>
              <a:rPr lang="en-CA" dirty="0" smtClean="0"/>
              <a:t>Price of Bonds fluctuate due to changes in the interest rates. Sensitivity of Bond Returns to changes in Interest </a:t>
            </a:r>
            <a:r>
              <a:rPr lang="en-CA" dirty="0"/>
              <a:t>R</a:t>
            </a:r>
            <a:r>
              <a:rPr lang="en-CA" dirty="0" smtClean="0"/>
              <a:t>ates is called as “Duration” and is an important concept used by Bond Investors.</a:t>
            </a:r>
          </a:p>
          <a:p>
            <a:r>
              <a:rPr lang="en-CA" dirty="0" smtClean="0"/>
              <a:t>When price fluctuations cause substantial Capital gains or losses, Bond Returns will differ from Interest Rates.</a:t>
            </a:r>
          </a:p>
          <a:p>
            <a:r>
              <a:rPr lang="en-CA" dirty="0" smtClean="0"/>
              <a:t>Did you know? Bond prices are negatively related to interest rates. When Interest Rates go up, the price of the Bond falls and vice versa.</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6544411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Autofit/>
          </a:bodyPr>
          <a:lstStyle/>
          <a:p>
            <a:r>
              <a:rPr lang="en-CA" sz="3600" dirty="0" smtClean="0">
                <a:solidFill>
                  <a:srgbClr val="DAA600"/>
                </a:solidFill>
              </a:rPr>
              <a:t>Asian Flu of 1997: Currency Depreciation (I) </a:t>
            </a:r>
            <a:endParaRPr lang="en-CA" sz="36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10000"/>
          </a:bodyPr>
          <a:lstStyle/>
          <a:p>
            <a:r>
              <a:rPr lang="en-CA" dirty="0" smtClean="0"/>
              <a:t>Financial Crisis in case of Asian Economies led to massive Currency Depreciation in 1997. This crisis is often tainted as Asian Flu.</a:t>
            </a:r>
          </a:p>
          <a:p>
            <a:r>
              <a:rPr lang="en-CA" dirty="0" smtClean="0"/>
              <a:t>This massive Currency Depreciation did not happen in case of 2008 crisi</a:t>
            </a:r>
            <a:r>
              <a:rPr lang="en-CA" dirty="0" smtClean="0"/>
              <a:t>s. Why? This is because the USD has vast underlying power of the World’s Foreign Currency (backed by many intangibles).</a:t>
            </a:r>
          </a:p>
          <a:p>
            <a:r>
              <a:rPr lang="en-CA" dirty="0" smtClean="0"/>
              <a:t>The Asian Flu of 1997 was a classic example of Moral Hazard which led to unprecedented currency depreciation under IMF’s recipe of Structural Adjustments. The result was skyrocketing Inflation and massive break-down of Economic Activity and seizure of the Banking Sector.</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2982428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Autofit/>
          </a:bodyPr>
          <a:lstStyle/>
          <a:p>
            <a:r>
              <a:rPr lang="en-CA" sz="3600" dirty="0" smtClean="0">
                <a:solidFill>
                  <a:srgbClr val="DAA600"/>
                </a:solidFill>
              </a:rPr>
              <a:t>Asian Flu of 1997: Currency Depreciation (II) </a:t>
            </a:r>
            <a:endParaRPr lang="en-CA" sz="36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a:bodyPr>
          <a:lstStyle/>
          <a:p>
            <a:r>
              <a:rPr lang="en-CA" dirty="0" smtClean="0"/>
              <a:t>Here is Summary of what happened?</a:t>
            </a:r>
          </a:p>
          <a:p>
            <a:pPr lvl="1"/>
            <a:r>
              <a:rPr lang="en-CA" dirty="0" smtClean="0"/>
              <a:t>Free flow of Capital to the Asian Economies for the great Economic Miracle (mostly Speculative).</a:t>
            </a:r>
          </a:p>
          <a:p>
            <a:pPr lvl="1"/>
            <a:r>
              <a:rPr lang="en-CA" dirty="0" smtClean="0"/>
              <a:t>Speculators pulled capital and shorted stocks.</a:t>
            </a:r>
          </a:p>
          <a:p>
            <a:pPr lvl="1"/>
            <a:r>
              <a:rPr lang="en-CA" dirty="0" smtClean="0"/>
              <a:t>Asian economies lost valuations due to sharp decline of Capital Markets. </a:t>
            </a:r>
          </a:p>
          <a:p>
            <a:pPr lvl="1"/>
            <a:r>
              <a:rPr lang="en-CA" dirty="0" smtClean="0"/>
              <a:t>Financial Sector collapsed due to Bad Loans.</a:t>
            </a:r>
          </a:p>
          <a:p>
            <a:pPr lvl="1"/>
            <a:r>
              <a:rPr lang="en-CA" dirty="0" smtClean="0"/>
              <a:t>Assets lost values massively.</a:t>
            </a:r>
          </a:p>
          <a:p>
            <a:pPr lvl="1"/>
            <a:r>
              <a:rPr lang="en-CA" dirty="0" smtClean="0"/>
              <a:t>Governments ran huge deficits due to sudden shrinkage of the tax base.</a:t>
            </a:r>
          </a:p>
          <a:p>
            <a:pPr lvl="1"/>
            <a:r>
              <a:rPr lang="en-CA" dirty="0" smtClean="0"/>
              <a:t>IMF came for the Bail-out package.</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15485688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116633"/>
            <a:ext cx="8640960" cy="615620"/>
          </a:xfrm>
        </p:spPr>
        <p:txBody>
          <a:bodyPr>
            <a:noAutofit/>
          </a:bodyPr>
          <a:lstStyle/>
          <a:p>
            <a:r>
              <a:rPr lang="en-CA" sz="3600" dirty="0" smtClean="0">
                <a:solidFill>
                  <a:srgbClr val="DAA600"/>
                </a:solidFill>
              </a:rPr>
              <a:t>Asian Flu of 1997: Currency Depreciation (III) </a:t>
            </a:r>
            <a:endParaRPr lang="en-CA" sz="3600" dirty="0">
              <a:solidFill>
                <a:srgbClr val="DAA600"/>
              </a:solidFill>
            </a:endParaRPr>
          </a:p>
        </p:txBody>
      </p:sp>
      <p:sp>
        <p:nvSpPr>
          <p:cNvPr id="6" name="Content Placeholder 5"/>
          <p:cNvSpPr>
            <a:spLocks noGrp="1"/>
          </p:cNvSpPr>
          <p:nvPr>
            <p:ph idx="1"/>
          </p:nvPr>
        </p:nvSpPr>
        <p:spPr>
          <a:xfrm>
            <a:off x="323528" y="1052736"/>
            <a:ext cx="8568952" cy="5688631"/>
          </a:xfrm>
        </p:spPr>
        <p:txBody>
          <a:bodyPr>
            <a:normAutofit fontScale="92500" lnSpcReduction="10000"/>
          </a:bodyPr>
          <a:lstStyle/>
          <a:p>
            <a:r>
              <a:rPr lang="en-CA" dirty="0" smtClean="0"/>
              <a:t>Here is Summary of what happened?</a:t>
            </a:r>
          </a:p>
          <a:p>
            <a:pPr lvl="1"/>
            <a:r>
              <a:rPr lang="en-CA" dirty="0" smtClean="0"/>
              <a:t>The first painful adjustment under aegis of IMF was sharp depreciation of domestic currencies.</a:t>
            </a:r>
          </a:p>
          <a:p>
            <a:pPr lvl="1"/>
            <a:r>
              <a:rPr lang="en-CA" dirty="0" smtClean="0"/>
              <a:t>This further deteriorated Balance Sheets of companies (and wiped out their collaterals) who had leveraged on dollar-denominated loans.</a:t>
            </a:r>
          </a:p>
          <a:p>
            <a:pPr lvl="1"/>
            <a:r>
              <a:rPr lang="en-CA" dirty="0" smtClean="0"/>
              <a:t>The default of companies with foreign loans snow-balled onto collapse of the Banking sector.</a:t>
            </a:r>
          </a:p>
          <a:p>
            <a:pPr lvl="1"/>
            <a:r>
              <a:rPr lang="en-CA" dirty="0" smtClean="0"/>
              <a:t>Sharp currency depreciation led to skyrocketing inflation and unemployment.</a:t>
            </a:r>
          </a:p>
          <a:p>
            <a:pPr lvl="1"/>
            <a:r>
              <a:rPr lang="en-CA" dirty="0" smtClean="0"/>
              <a:t>Overall it was very painful adjustment. Governments of Asian economies enforced stringent Capital Controls on the Inflows of Capital in the economy in the aftermath of crisis, in order to avoid any future disruptions.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263204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Interest Rates &amp; Behaviour of Bonds  </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fontScale="92500" lnSpcReduction="20000"/>
          </a:bodyPr>
          <a:lstStyle/>
          <a:p>
            <a:r>
              <a:rPr lang="en-CA" dirty="0" smtClean="0"/>
              <a:t>Bond prices are sensitive to changes in the Interest Rates. This concept is called as “Duration.”</a:t>
            </a:r>
          </a:p>
          <a:p>
            <a:r>
              <a:rPr lang="en-CA" dirty="0" smtClean="0"/>
              <a:t>Higher Interest Rates dampen Bond Prices (for example during rising economy).</a:t>
            </a:r>
          </a:p>
          <a:p>
            <a:r>
              <a:rPr lang="en-CA" dirty="0" smtClean="0"/>
              <a:t>Lower Interest Rates increase Bond Prices (for example during contracting economy).</a:t>
            </a:r>
          </a:p>
          <a:p>
            <a:r>
              <a:rPr lang="en-CA" dirty="0" smtClean="0"/>
              <a:t>Bonds with longer time to mature (Maturity) are more sensitive to interest rates and vice versa.</a:t>
            </a:r>
          </a:p>
          <a:p>
            <a:r>
              <a:rPr lang="en-CA" dirty="0" smtClean="0"/>
              <a:t>Bonds with lower coupon (regular payments to investors) are more sensitive to interest rates and vice versa. Note Coupon Rate is NOT Interest Rate.</a:t>
            </a:r>
          </a:p>
          <a:p>
            <a:r>
              <a:rPr lang="en-CA" dirty="0" smtClean="0"/>
              <a:t>When Interest Rates greater than Coupon Rate we have Discount Bonds; and when Interest Rates lower than Coupon Rate, we have Premium Bonds.</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437914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Nominal and Real Interest Rates  </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a:bodyPr>
          <a:lstStyle/>
          <a:p>
            <a:r>
              <a:rPr lang="en-CA" dirty="0" smtClean="0"/>
              <a:t>Nominal Interest Rates take into consideration Inflation (increase in price level of economy).</a:t>
            </a:r>
          </a:p>
          <a:p>
            <a:r>
              <a:rPr lang="en-CA" dirty="0" smtClean="0"/>
              <a:t>Inflation = increase in price level in economy.</a:t>
            </a:r>
          </a:p>
          <a:p>
            <a:r>
              <a:rPr lang="en-CA" dirty="0" smtClean="0"/>
              <a:t>Real Interest Rates adjust for Inflation.</a:t>
            </a:r>
          </a:p>
          <a:p>
            <a:r>
              <a:rPr lang="en-CA" dirty="0"/>
              <a:t>Real Rate = Nominal Rate – Expected Inflation</a:t>
            </a:r>
            <a:r>
              <a:rPr lang="en-CA" dirty="0" smtClean="0"/>
              <a:t>.</a:t>
            </a:r>
          </a:p>
          <a:p>
            <a:r>
              <a:rPr lang="en-CA" dirty="0" smtClean="0"/>
              <a:t>Nominal Rate = Real Rate + Expected Inflation.</a:t>
            </a:r>
          </a:p>
          <a:p>
            <a:r>
              <a:rPr lang="en-CA" dirty="0" smtClean="0"/>
              <a:t>Lower Inflation; greater Real Interest Rate.</a:t>
            </a:r>
          </a:p>
          <a:p>
            <a:r>
              <a:rPr lang="en-CA" dirty="0" smtClean="0"/>
              <a:t>Higher Inflation; lower Real Interest Rate.</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599864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Inflation for Lenders-Borrowers  </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a:bodyPr>
          <a:lstStyle/>
          <a:p>
            <a:r>
              <a:rPr lang="en-CA" dirty="0" smtClean="0"/>
              <a:t>Expected Inflation and Current Inflation affects behaviour of Lenders as well as Borrowers.</a:t>
            </a:r>
          </a:p>
          <a:p>
            <a:r>
              <a:rPr lang="en-CA" dirty="0" smtClean="0"/>
              <a:t>Expected Inflation implies higher Interest Rates and tendency to lend money.</a:t>
            </a:r>
          </a:p>
          <a:p>
            <a:r>
              <a:rPr lang="en-CA" dirty="0" smtClean="0"/>
              <a:t>Expected lower inflation and lower Interest Rates imply tendency to borrow money.</a:t>
            </a:r>
          </a:p>
          <a:p>
            <a:r>
              <a:rPr lang="en-CA" dirty="0" smtClean="0"/>
              <a:t>Inflation benefits borrowers because they have to return money with cheaper dollars now.</a:t>
            </a:r>
          </a:p>
          <a:p>
            <a:r>
              <a:rPr lang="en-CA" dirty="0" smtClean="0"/>
              <a:t>Inflation hurts lenders because they lose money.</a:t>
            </a:r>
            <a:endParaRPr lang="en-CA" dirty="0"/>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365226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0435"/>
            <a:ext cx="8229600" cy="615619"/>
          </a:xfrm>
        </p:spPr>
        <p:txBody>
          <a:bodyPr>
            <a:normAutofit fontScale="90000"/>
          </a:bodyPr>
          <a:lstStyle/>
          <a:p>
            <a:r>
              <a:rPr lang="en-CA" dirty="0" smtClean="0">
                <a:solidFill>
                  <a:srgbClr val="DAA600"/>
                </a:solidFill>
              </a:rPr>
              <a:t>Inflation and Interest Rates  </a:t>
            </a:r>
            <a:endParaRPr lang="en-CA" dirty="0">
              <a:solidFill>
                <a:srgbClr val="DAA600"/>
              </a:solidFill>
            </a:endParaRPr>
          </a:p>
        </p:txBody>
      </p:sp>
      <p:sp>
        <p:nvSpPr>
          <p:cNvPr id="6" name="Content Placeholder 5"/>
          <p:cNvSpPr>
            <a:spLocks noGrp="1"/>
          </p:cNvSpPr>
          <p:nvPr>
            <p:ph idx="1"/>
          </p:nvPr>
        </p:nvSpPr>
        <p:spPr>
          <a:xfrm>
            <a:off x="323528" y="1052736"/>
            <a:ext cx="8568952" cy="5805264"/>
          </a:xfrm>
        </p:spPr>
        <p:txBody>
          <a:bodyPr>
            <a:normAutofit/>
          </a:bodyPr>
          <a:lstStyle/>
          <a:p>
            <a:r>
              <a:rPr lang="en-CA" dirty="0" smtClean="0"/>
              <a:t>Inflation can effect lending and borrowing.</a:t>
            </a:r>
          </a:p>
          <a:p>
            <a:r>
              <a:rPr lang="en-CA" dirty="0" smtClean="0"/>
              <a:t>Financial Markets are driven by expectations.</a:t>
            </a:r>
          </a:p>
          <a:p>
            <a:r>
              <a:rPr lang="en-CA" dirty="0" smtClean="0"/>
              <a:t>Expected Inflation would imply higher expected Interest Rates. For example, people would like to lock their mortgage rates at the prevailing lower rates before the economy picks up.</a:t>
            </a:r>
          </a:p>
          <a:p>
            <a:r>
              <a:rPr lang="en-CA" dirty="0" smtClean="0"/>
              <a:t>Expected Deflation (decline in price level) would imply weaker economy and declining Interest Rates. People would like to have variable </a:t>
            </a:r>
            <a:r>
              <a:rPr lang="en-CA" dirty="0"/>
              <a:t>r</a:t>
            </a:r>
            <a:r>
              <a:rPr lang="en-CA" dirty="0" smtClean="0"/>
              <a:t>ates for their mortgages in anticipation of future lower rates.</a:t>
            </a:r>
          </a:p>
        </p:txBody>
      </p:sp>
      <p:sp>
        <p:nvSpPr>
          <p:cNvPr id="8" name="Rectangle 7"/>
          <p:cNvSpPr/>
          <p:nvPr/>
        </p:nvSpPr>
        <p:spPr>
          <a:xfrm>
            <a:off x="0" y="869635"/>
            <a:ext cx="9144000" cy="45719"/>
          </a:xfrm>
          <a:prstGeom prst="rect">
            <a:avLst/>
          </a:prstGeom>
          <a:solidFill>
            <a:srgbClr val="DAA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prstClr val="white"/>
              </a:solidFill>
            </a:endParaRPr>
          </a:p>
        </p:txBody>
      </p:sp>
    </p:spTree>
    <p:extLst>
      <p:ext uri="{BB962C8B-B14F-4D97-AF65-F5344CB8AC3E}">
        <p14:creationId xmlns:p14="http://schemas.microsoft.com/office/powerpoint/2010/main" val="2097235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TotalTime>
  <Words>4688</Words>
  <Application>Microsoft Office PowerPoint</Application>
  <PresentationFormat>On-screen Show (4:3)</PresentationFormat>
  <Paragraphs>265</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FINANCIAL CRISIS 101 (E-BOOK)</vt:lpstr>
      <vt:lpstr>Part One: Economics 101 to understand Financial Crisis </vt:lpstr>
      <vt:lpstr>Goal of Part One of Analysis</vt:lpstr>
      <vt:lpstr>What are Interest Rates? </vt:lpstr>
      <vt:lpstr>Bond Returns and Interest Rates </vt:lpstr>
      <vt:lpstr>Interest Rates &amp; Behaviour of Bonds  </vt:lpstr>
      <vt:lpstr>Nominal and Real Interest Rates  </vt:lpstr>
      <vt:lpstr>Inflation for Lenders-Borrowers  </vt:lpstr>
      <vt:lpstr>Inflation and Interest Rates  </vt:lpstr>
      <vt:lpstr>TIPS (Inflation Protected Bonds)  </vt:lpstr>
      <vt:lpstr>What determines equilibrium Interest Rates?  </vt:lpstr>
      <vt:lpstr>Expected Inflation, Interests &amp; Demand for Bonds  </vt:lpstr>
      <vt:lpstr>Fisher Effect  </vt:lpstr>
      <vt:lpstr>What is Deflation?</vt:lpstr>
      <vt:lpstr>Liquidity Preference Theory of Keynes</vt:lpstr>
      <vt:lpstr>What is a Yield Curve?</vt:lpstr>
      <vt:lpstr>Yield Curve and Predictions about Health of Economy</vt:lpstr>
      <vt:lpstr>The Foreign Exchange Market </vt:lpstr>
      <vt:lpstr>Currency Appreciation-Depreciation </vt:lpstr>
      <vt:lpstr>Behaviour of Exchange Rates </vt:lpstr>
      <vt:lpstr>Exchange Rates in the Long-run</vt:lpstr>
      <vt:lpstr>Long-run Factors of Exchange Rates </vt:lpstr>
      <vt:lpstr>Behaviour of Exchange Rates – Short run </vt:lpstr>
      <vt:lpstr>Interest Rates impact Foreign Exchange Rates </vt:lpstr>
      <vt:lpstr>Part Two: How Financial Crisis Happen?</vt:lpstr>
      <vt:lpstr>What are Bubbles?  </vt:lpstr>
      <vt:lpstr>Speculators and Bubbles</vt:lpstr>
      <vt:lpstr>Speculators and Shorting</vt:lpstr>
      <vt:lpstr>Speculators and Derivatives</vt:lpstr>
      <vt:lpstr>Financial Intermediaries</vt:lpstr>
      <vt:lpstr>Asymmetric Information</vt:lpstr>
      <vt:lpstr>Adverse Selection (Market for Lemons)</vt:lpstr>
      <vt:lpstr>Market for Lemons in Securities Market</vt:lpstr>
      <vt:lpstr>Role of Insiders in Lemons Market</vt:lpstr>
      <vt:lpstr>Financial Intermediation and Lemons</vt:lpstr>
      <vt:lpstr>Principal-Agent Problem</vt:lpstr>
      <vt:lpstr>Principal-Agent Problem in 2008 Crisis</vt:lpstr>
      <vt:lpstr>Moral Hazard Problem</vt:lpstr>
      <vt:lpstr>Conventional Tools to Curb Moral Hazard</vt:lpstr>
      <vt:lpstr>Why Conventional Tools did not work in 2008?</vt:lpstr>
      <vt:lpstr>Financial Crisis and Moral Hazard</vt:lpstr>
      <vt:lpstr>Interest Rates and Financial Crisis (I)</vt:lpstr>
      <vt:lpstr>Interest Rates and Financial Crisis (II)</vt:lpstr>
      <vt:lpstr>Interest Rates and Financial Crisis (III)</vt:lpstr>
      <vt:lpstr>Stock Market Effects of a Financial Crisis</vt:lpstr>
      <vt:lpstr>Financial Intermediaries and Financial Crisis</vt:lpstr>
      <vt:lpstr>Debt Deflation (I)</vt:lpstr>
      <vt:lpstr>Debt Deflation (II)</vt:lpstr>
      <vt:lpstr>Interest Deflation </vt:lpstr>
      <vt:lpstr>Asian Flu of 1997: Currency Depreciation (I) </vt:lpstr>
      <vt:lpstr>Asian Flu of 1997: Currency Depreciation (II) </vt:lpstr>
      <vt:lpstr>Asian Flu of 1997: Currency Depreciation (III) </vt:lpstr>
    </vt:vector>
  </TitlesOfParts>
  <Company>Thinkage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Beck</dc:creator>
  <cp:lastModifiedBy>Tariq Ali Asghar</cp:lastModifiedBy>
  <cp:revision>132</cp:revision>
  <dcterms:created xsi:type="dcterms:W3CDTF">2014-03-13T07:51:38Z</dcterms:created>
  <dcterms:modified xsi:type="dcterms:W3CDTF">2014-04-04T15:28:14Z</dcterms:modified>
</cp:coreProperties>
</file>