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5"/>
    <p:sldMasterId id="2147483664" r:id="rId6"/>
  </p:sldMasterIdLst>
  <p:notesMasterIdLst>
    <p:notesMasterId r:id="rId15"/>
  </p:notesMasterIdLst>
  <p:handoutMasterIdLst>
    <p:handoutMasterId r:id="rId16"/>
  </p:handoutMasterIdLst>
  <p:sldIdLst>
    <p:sldId id="267" r:id="rId7"/>
    <p:sldId id="263" r:id="rId8"/>
    <p:sldId id="665" r:id="rId9"/>
    <p:sldId id="658" r:id="rId10"/>
    <p:sldId id="666" r:id="rId11"/>
    <p:sldId id="256" r:id="rId12"/>
    <p:sldId id="258" r:id="rId13"/>
    <p:sldId id="266" r:id="rId14"/>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142C"/>
    <a:srgbClr val="611938"/>
    <a:srgbClr val="741E43"/>
    <a:srgbClr val="771F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49" autoAdjust="0"/>
    <p:restoredTop sz="94660"/>
  </p:normalViewPr>
  <p:slideViewPr>
    <p:cSldViewPr snapToGrid="0">
      <p:cViewPr varScale="1">
        <p:scale>
          <a:sx n="125" d="100"/>
          <a:sy n="125" d="100"/>
        </p:scale>
        <p:origin x="792" y="168"/>
      </p:cViewPr>
      <p:guideLst/>
    </p:cSldViewPr>
  </p:slideViewPr>
  <p:notesTextViewPr>
    <p:cViewPr>
      <p:scale>
        <a:sx n="1" d="1"/>
        <a:sy n="1" d="1"/>
      </p:scale>
      <p:origin x="0" y="0"/>
    </p:cViewPr>
  </p:notesTextViewPr>
  <p:notesViewPr>
    <p:cSldViewPr snapToGrid="0">
      <p:cViewPr varScale="1">
        <p:scale>
          <a:sx n="80" d="100"/>
          <a:sy n="80" d="100"/>
        </p:scale>
        <p:origin x="3834"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5" Type="http://schemas.openxmlformats.org/officeDocument/2006/relationships/slideMaster" Target="slideMasters/slideMaster1.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8BB799B-6C20-494C-A25E-EEC3C777BABF}"/>
              </a:ext>
            </a:extLst>
          </p:cNvPr>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67FFECD-0076-41DF-A105-979E122802BE}"/>
              </a:ext>
            </a:extLst>
          </p:cNvPr>
          <p:cNvSpPr>
            <a:spLocks noGrp="1"/>
          </p:cNvSpPr>
          <p:nvPr>
            <p:ph type="dt" sz="quarter" idx="1"/>
          </p:nvPr>
        </p:nvSpPr>
        <p:spPr>
          <a:xfrm>
            <a:off x="3884613" y="0"/>
            <a:ext cx="2971800" cy="466725"/>
          </a:xfrm>
          <a:prstGeom prst="rect">
            <a:avLst/>
          </a:prstGeom>
        </p:spPr>
        <p:txBody>
          <a:bodyPr vert="horz" lIns="91440" tIns="45720" rIns="91440" bIns="45720" rtlCol="0"/>
          <a:lstStyle>
            <a:lvl1pPr algn="r">
              <a:defRPr sz="1200"/>
            </a:lvl1pPr>
          </a:lstStyle>
          <a:p>
            <a:fld id="{E39B216C-26CB-4A32-9977-82CC976A064C}" type="datetimeFigureOut">
              <a:rPr lang="en-US" smtClean="0"/>
              <a:t>2/11/22</a:t>
            </a:fld>
            <a:endParaRPr lang="en-US"/>
          </a:p>
        </p:txBody>
      </p:sp>
      <p:sp>
        <p:nvSpPr>
          <p:cNvPr id="4" name="Footer Placeholder 3">
            <a:extLst>
              <a:ext uri="{FF2B5EF4-FFF2-40B4-BE49-F238E27FC236}">
                <a16:creationId xmlns:a16="http://schemas.microsoft.com/office/drawing/2014/main" id="{C372C6BA-C307-4021-8038-705FF02CD621}"/>
              </a:ext>
            </a:extLst>
          </p:cNvPr>
          <p:cNvSpPr>
            <a:spLocks noGrp="1"/>
          </p:cNvSpPr>
          <p:nvPr>
            <p:ph type="ftr" sz="quarter" idx="2"/>
          </p:nvPr>
        </p:nvSpPr>
        <p:spPr>
          <a:xfrm>
            <a:off x="0" y="8829675"/>
            <a:ext cx="2971800"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5B28110-5CC0-4B26-8049-E34B0EC8A180}"/>
              </a:ext>
            </a:extLst>
          </p:cNvPr>
          <p:cNvSpPr>
            <a:spLocks noGrp="1"/>
          </p:cNvSpPr>
          <p:nvPr>
            <p:ph type="sldNum" sz="quarter" idx="3"/>
          </p:nvPr>
        </p:nvSpPr>
        <p:spPr>
          <a:xfrm>
            <a:off x="3884613" y="8829675"/>
            <a:ext cx="2971800" cy="466725"/>
          </a:xfrm>
          <a:prstGeom prst="rect">
            <a:avLst/>
          </a:prstGeom>
        </p:spPr>
        <p:txBody>
          <a:bodyPr vert="horz" lIns="91440" tIns="45720" rIns="91440" bIns="45720" rtlCol="0" anchor="b"/>
          <a:lstStyle>
            <a:lvl1pPr algn="r">
              <a:defRPr sz="1200"/>
            </a:lvl1pPr>
          </a:lstStyle>
          <a:p>
            <a:fld id="{B4E37A73-C2A2-41B8-8D4A-E672CD96D8B0}" type="slidenum">
              <a:rPr lang="en-US" smtClean="0"/>
              <a:t>‹#›</a:t>
            </a:fld>
            <a:endParaRPr lang="en-US"/>
          </a:p>
        </p:txBody>
      </p:sp>
    </p:spTree>
    <p:extLst>
      <p:ext uri="{BB962C8B-B14F-4D97-AF65-F5344CB8AC3E}">
        <p14:creationId xmlns:p14="http://schemas.microsoft.com/office/powerpoint/2010/main" val="2571650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72421"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027" y="1"/>
            <a:ext cx="2972421" cy="466725"/>
          </a:xfrm>
          <a:prstGeom prst="rect">
            <a:avLst/>
          </a:prstGeom>
        </p:spPr>
        <p:txBody>
          <a:bodyPr vert="horz" lIns="91440" tIns="45720" rIns="91440" bIns="45720" rtlCol="0"/>
          <a:lstStyle>
            <a:lvl1pPr algn="r">
              <a:defRPr sz="1200"/>
            </a:lvl1pPr>
          </a:lstStyle>
          <a:p>
            <a:fld id="{7E249CFA-ED21-4D73-9AE8-2B99149E4F98}" type="datetimeFigureOut">
              <a:rPr lang="en-US" smtClean="0"/>
              <a:t>2/11/22</a:t>
            </a:fld>
            <a:endParaRPr lang="en-US"/>
          </a:p>
        </p:txBody>
      </p:sp>
      <p:sp>
        <p:nvSpPr>
          <p:cNvPr id="4" name="Slide Image Placeholder 3"/>
          <p:cNvSpPr>
            <a:spLocks noGrp="1" noRot="1" noChangeAspect="1"/>
          </p:cNvSpPr>
          <p:nvPr>
            <p:ph type="sldImg" idx="2"/>
          </p:nvPr>
        </p:nvSpPr>
        <p:spPr>
          <a:xfrm>
            <a:off x="13382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6421" y="4473576"/>
            <a:ext cx="5485158"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676"/>
            <a:ext cx="2972421"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027" y="8829676"/>
            <a:ext cx="2972421" cy="466725"/>
          </a:xfrm>
          <a:prstGeom prst="rect">
            <a:avLst/>
          </a:prstGeom>
        </p:spPr>
        <p:txBody>
          <a:bodyPr vert="horz" lIns="91440" tIns="45720" rIns="91440" bIns="45720" rtlCol="0" anchor="b"/>
          <a:lstStyle>
            <a:lvl1pPr algn="r">
              <a:defRPr sz="1200"/>
            </a:lvl1pPr>
          </a:lstStyle>
          <a:p>
            <a:fld id="{507BB18D-BBAE-4F1F-A0A3-CA4B9F4D498F}" type="slidenum">
              <a:rPr lang="en-US" smtClean="0"/>
              <a:t>‹#›</a:t>
            </a:fld>
            <a:endParaRPr lang="en-US"/>
          </a:p>
        </p:txBody>
      </p:sp>
    </p:spTree>
    <p:extLst>
      <p:ext uri="{BB962C8B-B14F-4D97-AF65-F5344CB8AC3E}">
        <p14:creationId xmlns:p14="http://schemas.microsoft.com/office/powerpoint/2010/main" val="1403902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E2EF75-964A-4FDB-821E-BD39F11D9042}" type="slidenum">
              <a:rPr lang="en-US" smtClean="0"/>
              <a:t>4</a:t>
            </a:fld>
            <a:endParaRPr lang="en-US"/>
          </a:p>
        </p:txBody>
      </p:sp>
    </p:spTree>
    <p:extLst>
      <p:ext uri="{BB962C8B-B14F-4D97-AF65-F5344CB8AC3E}">
        <p14:creationId xmlns:p14="http://schemas.microsoft.com/office/powerpoint/2010/main" val="3662550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E2EF75-964A-4FDB-821E-BD39F11D9042}" type="slidenum">
              <a:rPr lang="en-US" smtClean="0"/>
              <a:t>5</a:t>
            </a:fld>
            <a:endParaRPr lang="en-US"/>
          </a:p>
        </p:txBody>
      </p:sp>
    </p:spTree>
    <p:extLst>
      <p:ext uri="{BB962C8B-B14F-4D97-AF65-F5344CB8AC3E}">
        <p14:creationId xmlns:p14="http://schemas.microsoft.com/office/powerpoint/2010/main" val="9470067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plit Screen Title Slide">
    <p:spTree>
      <p:nvGrpSpPr>
        <p:cNvPr id="1" name=""/>
        <p:cNvGrpSpPr/>
        <p:nvPr/>
      </p:nvGrpSpPr>
      <p:grpSpPr>
        <a:xfrm>
          <a:off x="0" y="0"/>
          <a:ext cx="0" cy="0"/>
          <a:chOff x="0" y="0"/>
          <a:chExt cx="0" cy="0"/>
        </a:xfrm>
      </p:grpSpPr>
      <p:sp>
        <p:nvSpPr>
          <p:cNvPr id="12" name="Content Placeholder 21">
            <a:extLst>
              <a:ext uri="{FF2B5EF4-FFF2-40B4-BE49-F238E27FC236}">
                <a16:creationId xmlns:a16="http://schemas.microsoft.com/office/drawing/2014/main" id="{48A7FCA1-3FE6-48AC-95C0-55D266CB5DB0}"/>
              </a:ext>
            </a:extLst>
          </p:cNvPr>
          <p:cNvSpPr>
            <a:spLocks noGrp="1"/>
          </p:cNvSpPr>
          <p:nvPr>
            <p:ph sz="quarter" idx="13" hasCustomPrompt="1"/>
          </p:nvPr>
        </p:nvSpPr>
        <p:spPr>
          <a:xfrm>
            <a:off x="1" y="0"/>
            <a:ext cx="3342503" cy="6858000"/>
          </a:xfrm>
        </p:spPr>
        <p:txBody>
          <a:bodyPr/>
          <a:lstStyle>
            <a:lvl1pPr>
              <a:defRPr/>
            </a:lvl1pPr>
          </a:lstStyle>
          <a:p>
            <a:pPr lvl="0"/>
            <a:r>
              <a:rPr lang="en-US" dirty="0"/>
              <a:t>Put an image or icon on this side that is related to your presentation.</a:t>
            </a:r>
          </a:p>
        </p:txBody>
      </p:sp>
      <p:sp>
        <p:nvSpPr>
          <p:cNvPr id="2" name="Title 1">
            <a:extLst>
              <a:ext uri="{FF2B5EF4-FFF2-40B4-BE49-F238E27FC236}">
                <a16:creationId xmlns:a16="http://schemas.microsoft.com/office/drawing/2014/main" id="{510B863C-96B9-4115-9C08-E71570C5F37E}"/>
              </a:ext>
            </a:extLst>
          </p:cNvPr>
          <p:cNvSpPr>
            <a:spLocks noGrp="1"/>
          </p:cNvSpPr>
          <p:nvPr>
            <p:ph type="ctrTitle" hasCustomPrompt="1"/>
          </p:nvPr>
        </p:nvSpPr>
        <p:spPr>
          <a:xfrm>
            <a:off x="3660006" y="480469"/>
            <a:ext cx="4781350" cy="2387600"/>
          </a:xfrm>
        </p:spPr>
        <p:txBody>
          <a:bodyPr anchor="b">
            <a:normAutofit/>
          </a:bodyPr>
          <a:lstStyle>
            <a:lvl1pPr algn="l">
              <a:defRPr sz="4000">
                <a:latin typeface="Franklin Gothic Demi Cond" panose="020B0706030402020204" pitchFamily="34" charset="0"/>
              </a:defRPr>
            </a:lvl1pPr>
          </a:lstStyle>
          <a:p>
            <a:r>
              <a:rPr lang="en-US" dirty="0"/>
              <a:t>Presentation Title</a:t>
            </a:r>
          </a:p>
        </p:txBody>
      </p:sp>
      <p:sp>
        <p:nvSpPr>
          <p:cNvPr id="3" name="Subtitle 2">
            <a:extLst>
              <a:ext uri="{FF2B5EF4-FFF2-40B4-BE49-F238E27FC236}">
                <a16:creationId xmlns:a16="http://schemas.microsoft.com/office/drawing/2014/main" id="{0BE84404-6AAE-4713-8412-14D5B6FB51C5}"/>
              </a:ext>
            </a:extLst>
          </p:cNvPr>
          <p:cNvSpPr>
            <a:spLocks noGrp="1"/>
          </p:cNvSpPr>
          <p:nvPr>
            <p:ph type="subTitle" idx="1" hasCustomPrompt="1"/>
          </p:nvPr>
        </p:nvSpPr>
        <p:spPr>
          <a:xfrm>
            <a:off x="3660008" y="2960144"/>
            <a:ext cx="4781350" cy="1294974"/>
          </a:xfrm>
        </p:spPr>
        <p:txBody>
          <a:bodyPr>
            <a:noAutofit/>
          </a:bodyPr>
          <a:lstStyle>
            <a:lvl1pPr marL="0" indent="0" algn="l">
              <a:buNone/>
              <a:defRPr sz="2400">
                <a:solidFill>
                  <a:schemeClr val="tx1"/>
                </a:solidFill>
                <a:latin typeface="Franklin Gothic Medium" panose="020B0603020102020204" pitchFamily="34" charset="0"/>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dirty="0"/>
              <a:t>Put a subtitle here if needed.</a:t>
            </a:r>
          </a:p>
        </p:txBody>
      </p:sp>
      <p:pic>
        <p:nvPicPr>
          <p:cNvPr id="8" name="Picture 7">
            <a:extLst>
              <a:ext uri="{FF2B5EF4-FFF2-40B4-BE49-F238E27FC236}">
                <a16:creationId xmlns:a16="http://schemas.microsoft.com/office/drawing/2014/main" id="{02251580-7171-4B22-A86F-641F2D0E14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57580" y="5925744"/>
            <a:ext cx="1683776" cy="451787"/>
          </a:xfrm>
          <a:prstGeom prst="rect">
            <a:avLst/>
          </a:prstGeom>
        </p:spPr>
      </p:pic>
      <p:sp>
        <p:nvSpPr>
          <p:cNvPr id="7" name="Text Placeholder 6">
            <a:extLst>
              <a:ext uri="{FF2B5EF4-FFF2-40B4-BE49-F238E27FC236}">
                <a16:creationId xmlns:a16="http://schemas.microsoft.com/office/drawing/2014/main" id="{6D956C2A-1D08-4F7E-8F15-F176BB2D6502}"/>
              </a:ext>
            </a:extLst>
          </p:cNvPr>
          <p:cNvSpPr>
            <a:spLocks noGrp="1"/>
          </p:cNvSpPr>
          <p:nvPr>
            <p:ph type="body" sz="quarter" idx="14" hasCustomPrompt="1"/>
          </p:nvPr>
        </p:nvSpPr>
        <p:spPr>
          <a:xfrm>
            <a:off x="3660008" y="4530726"/>
            <a:ext cx="4781525" cy="359930"/>
          </a:xfrm>
        </p:spPr>
        <p:txBody>
          <a:bodyPr>
            <a:normAutofit/>
          </a:bodyPr>
          <a:lstStyle>
            <a:lvl1pPr>
              <a:defRPr sz="1013"/>
            </a:lvl1pPr>
          </a:lstStyle>
          <a:p>
            <a:pPr lvl="0"/>
            <a:r>
              <a:rPr lang="en-US" dirty="0"/>
              <a:t>Date</a:t>
            </a:r>
          </a:p>
        </p:txBody>
      </p:sp>
    </p:spTree>
    <p:extLst>
      <p:ext uri="{BB962C8B-B14F-4D97-AF65-F5344CB8AC3E}">
        <p14:creationId xmlns:p14="http://schemas.microsoft.com/office/powerpoint/2010/main" val="529291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5317015-F85D-4753-B5BA-F9F1A37347C3}"/>
              </a:ext>
            </a:extLst>
          </p:cNvPr>
          <p:cNvSpPr/>
          <p:nvPr userDrawn="1"/>
        </p:nvSpPr>
        <p:spPr>
          <a:xfrm>
            <a:off x="0" y="3484008"/>
            <a:ext cx="9144000" cy="337399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13"/>
          </a:p>
        </p:txBody>
      </p:sp>
      <p:sp>
        <p:nvSpPr>
          <p:cNvPr id="12" name="Text Placeholder 11">
            <a:extLst>
              <a:ext uri="{FF2B5EF4-FFF2-40B4-BE49-F238E27FC236}">
                <a16:creationId xmlns:a16="http://schemas.microsoft.com/office/drawing/2014/main" id="{716C321D-8800-4AE1-9811-1532F052EDF8}"/>
              </a:ext>
            </a:extLst>
          </p:cNvPr>
          <p:cNvSpPr>
            <a:spLocks noGrp="1"/>
          </p:cNvSpPr>
          <p:nvPr>
            <p:ph type="body" sz="quarter" idx="12"/>
          </p:nvPr>
        </p:nvSpPr>
        <p:spPr>
          <a:xfrm>
            <a:off x="4056487" y="4919056"/>
            <a:ext cx="4516331" cy="439738"/>
          </a:xfrm>
        </p:spPr>
        <p:txBody>
          <a:bodyPr>
            <a:normAutofit/>
          </a:bodyPr>
          <a:lstStyle>
            <a:lvl1pPr marL="0" indent="0">
              <a:buFont typeface="Arial" panose="020B0604020202020204" pitchFamily="34" charset="0"/>
              <a:buNone/>
              <a:defRPr sz="2400">
                <a:solidFill>
                  <a:schemeClr val="bg1"/>
                </a:solidFill>
              </a:defRPr>
            </a:lvl1pPr>
            <a:lvl2pPr marL="257175" indent="0">
              <a:buNone/>
              <a:defRPr/>
            </a:lvl2pPr>
            <a:lvl3pPr marL="514350" indent="0">
              <a:buNone/>
              <a:defRPr/>
            </a:lvl3pPr>
            <a:lvl4pPr marL="771525" indent="0">
              <a:buNone/>
              <a:defRPr/>
            </a:lvl4pPr>
            <a:lvl5pPr marL="1028700" indent="0">
              <a:buNone/>
              <a:defRPr/>
            </a:lvl5pPr>
          </a:lstStyle>
          <a:p>
            <a:pPr lvl="0"/>
            <a:r>
              <a:rPr lang="en-US"/>
              <a:t>Click to edit Master text styles</a:t>
            </a:r>
          </a:p>
        </p:txBody>
      </p:sp>
      <p:pic>
        <p:nvPicPr>
          <p:cNvPr id="23" name="Picture 22">
            <a:extLst>
              <a:ext uri="{FF2B5EF4-FFF2-40B4-BE49-F238E27FC236}">
                <a16:creationId xmlns:a16="http://schemas.microsoft.com/office/drawing/2014/main" id="{19C2C04E-98F3-4E37-95CF-3F1927C4FF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4206" y="743408"/>
            <a:ext cx="2380241" cy="638661"/>
          </a:xfrm>
          <a:prstGeom prst="rect">
            <a:avLst/>
          </a:prstGeom>
        </p:spPr>
      </p:pic>
      <p:sp>
        <p:nvSpPr>
          <p:cNvPr id="17" name="Title 1">
            <a:extLst>
              <a:ext uri="{FF2B5EF4-FFF2-40B4-BE49-F238E27FC236}">
                <a16:creationId xmlns:a16="http://schemas.microsoft.com/office/drawing/2014/main" id="{5CECF0CC-4A14-4B87-9C8E-AB7DD92BCEC9}"/>
              </a:ext>
            </a:extLst>
          </p:cNvPr>
          <p:cNvSpPr>
            <a:spLocks noGrp="1"/>
          </p:cNvSpPr>
          <p:nvPr>
            <p:ph type="title" hasCustomPrompt="1"/>
          </p:nvPr>
        </p:nvSpPr>
        <p:spPr>
          <a:xfrm>
            <a:off x="3054045" y="1607392"/>
            <a:ext cx="5518774" cy="1600200"/>
          </a:xfrm>
        </p:spPr>
        <p:txBody>
          <a:bodyPr anchor="b">
            <a:normAutofit/>
          </a:bodyPr>
          <a:lstStyle>
            <a:lvl1pPr>
              <a:defRPr sz="4000">
                <a:solidFill>
                  <a:schemeClr val="tx1"/>
                </a:solidFill>
              </a:defRPr>
            </a:lvl1pPr>
          </a:lstStyle>
          <a:p>
            <a:r>
              <a:rPr lang="en-US" dirty="0"/>
              <a:t>Thank you!</a:t>
            </a:r>
          </a:p>
        </p:txBody>
      </p:sp>
      <p:sp>
        <p:nvSpPr>
          <p:cNvPr id="5" name="Text Placeholder 4">
            <a:extLst>
              <a:ext uri="{FF2B5EF4-FFF2-40B4-BE49-F238E27FC236}">
                <a16:creationId xmlns:a16="http://schemas.microsoft.com/office/drawing/2014/main" id="{8B075A97-7B8E-4C83-844F-43A417C99649}"/>
              </a:ext>
            </a:extLst>
          </p:cNvPr>
          <p:cNvSpPr>
            <a:spLocks noGrp="1"/>
          </p:cNvSpPr>
          <p:nvPr>
            <p:ph type="body" sz="quarter" idx="13" hasCustomPrompt="1"/>
          </p:nvPr>
        </p:nvSpPr>
        <p:spPr>
          <a:xfrm>
            <a:off x="3054045" y="4172109"/>
            <a:ext cx="5518455" cy="509503"/>
          </a:xfrm>
        </p:spPr>
        <p:txBody>
          <a:bodyPr>
            <a:normAutofit/>
          </a:bodyPr>
          <a:lstStyle>
            <a:lvl1pPr>
              <a:defRPr sz="3200">
                <a:solidFill>
                  <a:schemeClr val="bg1"/>
                </a:solidFill>
                <a:latin typeface="+mj-lt"/>
              </a:defRPr>
            </a:lvl1pPr>
          </a:lstStyle>
          <a:p>
            <a:pPr lvl="0"/>
            <a:r>
              <a:rPr lang="en-US" dirty="0"/>
              <a:t>Let’s stay in touch.</a:t>
            </a:r>
          </a:p>
        </p:txBody>
      </p:sp>
      <p:sp>
        <p:nvSpPr>
          <p:cNvPr id="18" name="Text Placeholder 11">
            <a:extLst>
              <a:ext uri="{FF2B5EF4-FFF2-40B4-BE49-F238E27FC236}">
                <a16:creationId xmlns:a16="http://schemas.microsoft.com/office/drawing/2014/main" id="{5C3014D6-E780-4DAC-9047-184BB44F2812}"/>
              </a:ext>
            </a:extLst>
          </p:cNvPr>
          <p:cNvSpPr>
            <a:spLocks noGrp="1"/>
          </p:cNvSpPr>
          <p:nvPr>
            <p:ph type="body" sz="quarter" idx="14" hasCustomPrompt="1"/>
          </p:nvPr>
        </p:nvSpPr>
        <p:spPr>
          <a:xfrm>
            <a:off x="3053726" y="4919056"/>
            <a:ext cx="1002443" cy="439738"/>
          </a:xfrm>
        </p:spPr>
        <p:txBody>
          <a:bodyPr>
            <a:normAutofit/>
          </a:bodyPr>
          <a:lstStyle>
            <a:lvl1pPr marL="0" indent="0">
              <a:buFont typeface="Arial" panose="020B0604020202020204" pitchFamily="34" charset="0"/>
              <a:buNone/>
              <a:defRPr sz="2400">
                <a:solidFill>
                  <a:schemeClr val="bg1"/>
                </a:solidFill>
                <a:latin typeface="+mj-lt"/>
              </a:defRPr>
            </a:lvl1pPr>
            <a:lvl2pPr marL="257175" indent="0">
              <a:buNone/>
              <a:defRPr/>
            </a:lvl2pPr>
            <a:lvl3pPr marL="514350" indent="0">
              <a:buNone/>
              <a:defRPr/>
            </a:lvl3pPr>
            <a:lvl4pPr marL="771525" indent="0">
              <a:buNone/>
              <a:defRPr/>
            </a:lvl4pPr>
            <a:lvl5pPr marL="1028700" indent="0">
              <a:buNone/>
              <a:defRPr/>
            </a:lvl5pPr>
          </a:lstStyle>
          <a:p>
            <a:pPr lvl="0"/>
            <a:r>
              <a:rPr lang="en-US" dirty="0"/>
              <a:t>Email:</a:t>
            </a:r>
          </a:p>
        </p:txBody>
      </p:sp>
      <p:sp>
        <p:nvSpPr>
          <p:cNvPr id="19" name="Text Placeholder 11">
            <a:extLst>
              <a:ext uri="{FF2B5EF4-FFF2-40B4-BE49-F238E27FC236}">
                <a16:creationId xmlns:a16="http://schemas.microsoft.com/office/drawing/2014/main" id="{645E8E91-EF31-48B1-916C-2BFE4F850A4B}"/>
              </a:ext>
            </a:extLst>
          </p:cNvPr>
          <p:cNvSpPr>
            <a:spLocks noGrp="1"/>
          </p:cNvSpPr>
          <p:nvPr>
            <p:ph type="body" sz="quarter" idx="15" hasCustomPrompt="1"/>
          </p:nvPr>
        </p:nvSpPr>
        <p:spPr>
          <a:xfrm>
            <a:off x="3053726" y="5384394"/>
            <a:ext cx="1002443" cy="439738"/>
          </a:xfrm>
        </p:spPr>
        <p:txBody>
          <a:bodyPr>
            <a:normAutofit/>
          </a:bodyPr>
          <a:lstStyle>
            <a:lvl1pPr marL="0" indent="0">
              <a:buFont typeface="Arial" panose="020B0604020202020204" pitchFamily="34" charset="0"/>
              <a:buNone/>
              <a:defRPr sz="2400">
                <a:solidFill>
                  <a:schemeClr val="bg1"/>
                </a:solidFill>
                <a:latin typeface="+mj-lt"/>
              </a:defRPr>
            </a:lvl1pPr>
            <a:lvl2pPr marL="257175" indent="0">
              <a:buNone/>
              <a:defRPr/>
            </a:lvl2pPr>
            <a:lvl3pPr marL="514350" indent="0">
              <a:buNone/>
              <a:defRPr/>
            </a:lvl3pPr>
            <a:lvl4pPr marL="771525" indent="0">
              <a:buNone/>
              <a:defRPr/>
            </a:lvl4pPr>
            <a:lvl5pPr marL="1028700" indent="0">
              <a:buNone/>
              <a:defRPr/>
            </a:lvl5pPr>
          </a:lstStyle>
          <a:p>
            <a:pPr lvl="0"/>
            <a:r>
              <a:rPr lang="en-US" dirty="0"/>
              <a:t>Web:</a:t>
            </a:r>
          </a:p>
        </p:txBody>
      </p:sp>
      <p:sp>
        <p:nvSpPr>
          <p:cNvPr id="20" name="Text Placeholder 11">
            <a:extLst>
              <a:ext uri="{FF2B5EF4-FFF2-40B4-BE49-F238E27FC236}">
                <a16:creationId xmlns:a16="http://schemas.microsoft.com/office/drawing/2014/main" id="{5084D2A8-DD55-4870-82B7-7D0FF0BC44C7}"/>
              </a:ext>
            </a:extLst>
          </p:cNvPr>
          <p:cNvSpPr>
            <a:spLocks noGrp="1"/>
          </p:cNvSpPr>
          <p:nvPr>
            <p:ph type="body" sz="quarter" idx="16" hasCustomPrompt="1"/>
          </p:nvPr>
        </p:nvSpPr>
        <p:spPr>
          <a:xfrm>
            <a:off x="3053726" y="5824132"/>
            <a:ext cx="1002443" cy="439738"/>
          </a:xfrm>
        </p:spPr>
        <p:txBody>
          <a:bodyPr>
            <a:normAutofit/>
          </a:bodyPr>
          <a:lstStyle>
            <a:lvl1pPr marL="0" indent="0">
              <a:buFont typeface="Arial" panose="020B0604020202020204" pitchFamily="34" charset="0"/>
              <a:buNone/>
              <a:defRPr sz="2400">
                <a:solidFill>
                  <a:schemeClr val="bg1"/>
                </a:solidFill>
                <a:latin typeface="+mj-lt"/>
              </a:defRPr>
            </a:lvl1pPr>
            <a:lvl2pPr marL="257175" indent="0">
              <a:buNone/>
              <a:defRPr/>
            </a:lvl2pPr>
            <a:lvl3pPr marL="514350" indent="0">
              <a:buNone/>
              <a:defRPr/>
            </a:lvl3pPr>
            <a:lvl4pPr marL="771525" indent="0">
              <a:buNone/>
              <a:defRPr/>
            </a:lvl4pPr>
            <a:lvl5pPr marL="1028700" indent="0">
              <a:buNone/>
              <a:defRPr/>
            </a:lvl5pPr>
          </a:lstStyle>
          <a:p>
            <a:pPr lvl="0"/>
            <a:r>
              <a:rPr lang="en-US" dirty="0"/>
              <a:t>Social:</a:t>
            </a:r>
          </a:p>
        </p:txBody>
      </p:sp>
      <p:sp>
        <p:nvSpPr>
          <p:cNvPr id="25" name="Text Placeholder 11">
            <a:extLst>
              <a:ext uri="{FF2B5EF4-FFF2-40B4-BE49-F238E27FC236}">
                <a16:creationId xmlns:a16="http://schemas.microsoft.com/office/drawing/2014/main" id="{B808FB5B-41EF-4BBD-9908-5CCAEF92BA4B}"/>
              </a:ext>
            </a:extLst>
          </p:cNvPr>
          <p:cNvSpPr>
            <a:spLocks noGrp="1"/>
          </p:cNvSpPr>
          <p:nvPr>
            <p:ph type="body" sz="quarter" idx="17" hasCustomPrompt="1"/>
          </p:nvPr>
        </p:nvSpPr>
        <p:spPr>
          <a:xfrm>
            <a:off x="4056169" y="5378960"/>
            <a:ext cx="4516331" cy="439738"/>
          </a:xfrm>
        </p:spPr>
        <p:txBody>
          <a:bodyPr>
            <a:normAutofit/>
          </a:bodyPr>
          <a:lstStyle>
            <a:lvl1pPr marL="0" indent="0">
              <a:buFont typeface="Arial" panose="020B0604020202020204" pitchFamily="34" charset="0"/>
              <a:buNone/>
              <a:defRPr sz="2400">
                <a:solidFill>
                  <a:schemeClr val="bg1"/>
                </a:solidFill>
              </a:defRPr>
            </a:lvl1pPr>
            <a:lvl2pPr marL="257175" indent="0">
              <a:buNone/>
              <a:defRPr/>
            </a:lvl2pPr>
            <a:lvl3pPr marL="514350" indent="0">
              <a:buNone/>
              <a:defRPr/>
            </a:lvl3pPr>
            <a:lvl4pPr marL="771525" indent="0">
              <a:buNone/>
              <a:defRPr/>
            </a:lvl4pPr>
            <a:lvl5pPr marL="1028700" indent="0">
              <a:buNone/>
              <a:defRPr/>
            </a:lvl5pPr>
          </a:lstStyle>
          <a:p>
            <a:pPr lvl="0"/>
            <a:r>
              <a:rPr lang="en-US" dirty="0"/>
              <a:t>healthvermont.gov</a:t>
            </a:r>
          </a:p>
        </p:txBody>
      </p:sp>
      <p:sp>
        <p:nvSpPr>
          <p:cNvPr id="26" name="Text Placeholder 11">
            <a:extLst>
              <a:ext uri="{FF2B5EF4-FFF2-40B4-BE49-F238E27FC236}">
                <a16:creationId xmlns:a16="http://schemas.microsoft.com/office/drawing/2014/main" id="{F1B53ED2-C47B-4EEE-95D4-A6E1D5336F4B}"/>
              </a:ext>
            </a:extLst>
          </p:cNvPr>
          <p:cNvSpPr>
            <a:spLocks noGrp="1"/>
          </p:cNvSpPr>
          <p:nvPr>
            <p:ph type="body" sz="quarter" idx="18" hasCustomPrompt="1"/>
          </p:nvPr>
        </p:nvSpPr>
        <p:spPr>
          <a:xfrm>
            <a:off x="4056169" y="5824132"/>
            <a:ext cx="4516331" cy="439738"/>
          </a:xfrm>
        </p:spPr>
        <p:txBody>
          <a:bodyPr>
            <a:normAutofit/>
          </a:bodyPr>
          <a:lstStyle>
            <a:lvl1pPr marL="0" indent="0">
              <a:buFont typeface="Arial" panose="020B0604020202020204" pitchFamily="34" charset="0"/>
              <a:buNone/>
              <a:defRPr sz="2400">
                <a:solidFill>
                  <a:schemeClr val="bg1"/>
                </a:solidFill>
              </a:defRPr>
            </a:lvl1pPr>
            <a:lvl2pPr marL="257175" indent="0">
              <a:buNone/>
              <a:defRPr/>
            </a:lvl2pPr>
            <a:lvl3pPr marL="514350" indent="0">
              <a:buNone/>
              <a:defRPr/>
            </a:lvl3pPr>
            <a:lvl4pPr marL="771525" indent="0">
              <a:buNone/>
              <a:defRPr/>
            </a:lvl4pPr>
            <a:lvl5pPr marL="1028700" indent="0">
              <a:buNone/>
              <a:defRPr/>
            </a:lvl5pPr>
          </a:lstStyle>
          <a:p>
            <a:pPr lvl="0"/>
            <a:r>
              <a:rPr lang="en-US" dirty="0"/>
              <a:t>@</a:t>
            </a:r>
            <a:r>
              <a:rPr lang="en-US" dirty="0" err="1"/>
              <a:t>healthvermont</a:t>
            </a:r>
            <a:endParaRPr lang="en-US" dirty="0"/>
          </a:p>
        </p:txBody>
      </p:sp>
    </p:spTree>
    <p:extLst>
      <p:ext uri="{BB962C8B-B14F-4D97-AF65-F5344CB8AC3E}">
        <p14:creationId xmlns:p14="http://schemas.microsoft.com/office/powerpoint/2010/main" val="97548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83D92E-BEC9-4C0E-AA70-08E16DD9B6A8}" type="datetimeFigureOut">
              <a:rPr lang="en-US" smtClean="0"/>
              <a:t>2/11/22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96F49E-1691-49D6-BAC6-BCAA94E0DB9D}" type="slidenum">
              <a:rPr lang="en-US" smtClean="0"/>
              <a:t>‹#›</a:t>
            </a:fld>
            <a:endParaRPr lang="en-US"/>
          </a:p>
        </p:txBody>
      </p:sp>
    </p:spTree>
    <p:extLst>
      <p:ext uri="{BB962C8B-B14F-4D97-AF65-F5344CB8AC3E}">
        <p14:creationId xmlns:p14="http://schemas.microsoft.com/office/powerpoint/2010/main" val="3502350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83D92E-BEC9-4C0E-AA70-08E16DD9B6A8}" type="datetimeFigureOut">
              <a:rPr lang="en-US" smtClean="0"/>
              <a:t>2/11/22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96F49E-1691-49D6-BAC6-BCAA94E0DB9D}" type="slidenum">
              <a:rPr lang="en-US" smtClean="0"/>
              <a:t>‹#›</a:t>
            </a:fld>
            <a:endParaRPr lang="en-US"/>
          </a:p>
        </p:txBody>
      </p:sp>
    </p:spTree>
    <p:extLst>
      <p:ext uri="{BB962C8B-B14F-4D97-AF65-F5344CB8AC3E}">
        <p14:creationId xmlns:p14="http://schemas.microsoft.com/office/powerpoint/2010/main" val="895522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3D92E-BEC9-4C0E-AA70-08E16DD9B6A8}" type="datetimeFigureOut">
              <a:rPr lang="en-US" smtClean="0"/>
              <a:t>2/11/22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96F49E-1691-49D6-BAC6-BCAA94E0DB9D}" type="slidenum">
              <a:rPr lang="en-US" smtClean="0"/>
              <a:t>‹#›</a:t>
            </a:fld>
            <a:endParaRPr lang="en-US"/>
          </a:p>
        </p:txBody>
      </p:sp>
    </p:spTree>
    <p:extLst>
      <p:ext uri="{BB962C8B-B14F-4D97-AF65-F5344CB8AC3E}">
        <p14:creationId xmlns:p14="http://schemas.microsoft.com/office/powerpoint/2010/main" val="14863923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83D92E-BEC9-4C0E-AA70-08E16DD9B6A8}" type="datetimeFigureOut">
              <a:rPr lang="en-US" smtClean="0"/>
              <a:t>2/11/22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96F49E-1691-49D6-BAC6-BCAA94E0DB9D}" type="slidenum">
              <a:rPr lang="en-US" smtClean="0"/>
              <a:t>‹#›</a:t>
            </a:fld>
            <a:endParaRPr lang="en-US"/>
          </a:p>
        </p:txBody>
      </p:sp>
    </p:spTree>
    <p:extLst>
      <p:ext uri="{BB962C8B-B14F-4D97-AF65-F5344CB8AC3E}">
        <p14:creationId xmlns:p14="http://schemas.microsoft.com/office/powerpoint/2010/main" val="3329517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83D92E-BEC9-4C0E-AA70-08E16DD9B6A8}" type="datetimeFigureOut">
              <a:rPr lang="en-US" smtClean="0"/>
              <a:t>2/11/22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96F49E-1691-49D6-BAC6-BCAA94E0DB9D}" type="slidenum">
              <a:rPr lang="en-US" smtClean="0"/>
              <a:t>‹#›</a:t>
            </a:fld>
            <a:endParaRPr lang="en-US"/>
          </a:p>
        </p:txBody>
      </p:sp>
    </p:spTree>
    <p:extLst>
      <p:ext uri="{BB962C8B-B14F-4D97-AF65-F5344CB8AC3E}">
        <p14:creationId xmlns:p14="http://schemas.microsoft.com/office/powerpoint/2010/main" val="2988630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83D92E-BEC9-4C0E-AA70-08E16DD9B6A8}" type="datetimeFigureOut">
              <a:rPr lang="en-US" smtClean="0"/>
              <a:t>2/11/22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96F49E-1691-49D6-BAC6-BCAA94E0DB9D}" type="slidenum">
              <a:rPr lang="en-US" smtClean="0"/>
              <a:t>‹#›</a:t>
            </a:fld>
            <a:endParaRPr lang="en-US"/>
          </a:p>
        </p:txBody>
      </p:sp>
    </p:spTree>
    <p:extLst>
      <p:ext uri="{BB962C8B-B14F-4D97-AF65-F5344CB8AC3E}">
        <p14:creationId xmlns:p14="http://schemas.microsoft.com/office/powerpoint/2010/main" val="790962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83D92E-BEC9-4C0E-AA70-08E16DD9B6A8}" type="datetimeFigureOut">
              <a:rPr lang="en-US" smtClean="0"/>
              <a:t>2/11/22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96F49E-1691-49D6-BAC6-BCAA94E0DB9D}" type="slidenum">
              <a:rPr lang="en-US" smtClean="0"/>
              <a:t>‹#›</a:t>
            </a:fld>
            <a:endParaRPr lang="en-US"/>
          </a:p>
        </p:txBody>
      </p:sp>
    </p:spTree>
    <p:extLst>
      <p:ext uri="{BB962C8B-B14F-4D97-AF65-F5344CB8AC3E}">
        <p14:creationId xmlns:p14="http://schemas.microsoft.com/office/powerpoint/2010/main" val="22145711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83D92E-BEC9-4C0E-AA70-08E16DD9B6A8}" type="datetimeFigureOut">
              <a:rPr lang="en-US" smtClean="0"/>
              <a:t>2/11/22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96F49E-1691-49D6-BAC6-BCAA94E0DB9D}" type="slidenum">
              <a:rPr lang="en-US" smtClean="0"/>
              <a:t>‹#›</a:t>
            </a:fld>
            <a:endParaRPr lang="en-US"/>
          </a:p>
        </p:txBody>
      </p:sp>
    </p:spTree>
    <p:extLst>
      <p:ext uri="{BB962C8B-B14F-4D97-AF65-F5344CB8AC3E}">
        <p14:creationId xmlns:p14="http://schemas.microsoft.com/office/powerpoint/2010/main" val="10191487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83D92E-BEC9-4C0E-AA70-08E16DD9B6A8}" type="datetimeFigureOut">
              <a:rPr lang="en-US" smtClean="0"/>
              <a:t>2/11/22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96F49E-1691-49D6-BAC6-BCAA94E0DB9D}" type="slidenum">
              <a:rPr lang="en-US" smtClean="0"/>
              <a:t>‹#›</a:t>
            </a:fld>
            <a:endParaRPr lang="en-US"/>
          </a:p>
        </p:txBody>
      </p:sp>
    </p:spTree>
    <p:extLst>
      <p:ext uri="{BB962C8B-B14F-4D97-AF65-F5344CB8AC3E}">
        <p14:creationId xmlns:p14="http://schemas.microsoft.com/office/powerpoint/2010/main" val="3636210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A5769B8-9AC8-44C2-92EE-6502E01B8D95}"/>
              </a:ext>
            </a:extLst>
          </p:cNvPr>
          <p:cNvSpPr/>
          <p:nvPr userDrawn="1"/>
        </p:nvSpPr>
        <p:spPr>
          <a:xfrm>
            <a:off x="0" y="0"/>
            <a:ext cx="9144000" cy="1690688"/>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13"/>
          </a:p>
        </p:txBody>
      </p:sp>
      <p:sp>
        <p:nvSpPr>
          <p:cNvPr id="2" name="Title 1">
            <a:extLst>
              <a:ext uri="{FF2B5EF4-FFF2-40B4-BE49-F238E27FC236}">
                <a16:creationId xmlns:a16="http://schemas.microsoft.com/office/drawing/2014/main" id="{361FF16F-32E0-4B65-A384-AF4601536E5D}"/>
              </a:ext>
            </a:extLst>
          </p:cNvPr>
          <p:cNvSpPr>
            <a:spLocks noGrp="1"/>
          </p:cNvSpPr>
          <p:nvPr>
            <p:ph type="title" hasCustomPrompt="1"/>
          </p:nvPr>
        </p:nvSpPr>
        <p:spPr/>
        <p:txBody>
          <a:bodyPr>
            <a:normAutofit/>
          </a:bodyPr>
          <a:lstStyle>
            <a:lvl1pPr>
              <a:defRPr sz="3200">
                <a:solidFill>
                  <a:schemeClr val="bg1"/>
                </a:solidFill>
              </a:defRPr>
            </a:lvl1pPr>
          </a:lstStyle>
          <a:p>
            <a:r>
              <a:rPr lang="en-US" dirty="0"/>
              <a:t>Put your key takeaway here in a full sentence.</a:t>
            </a:r>
          </a:p>
        </p:txBody>
      </p:sp>
      <p:sp>
        <p:nvSpPr>
          <p:cNvPr id="3" name="Content Placeholder 2">
            <a:extLst>
              <a:ext uri="{FF2B5EF4-FFF2-40B4-BE49-F238E27FC236}">
                <a16:creationId xmlns:a16="http://schemas.microsoft.com/office/drawing/2014/main" id="{984D45EB-D754-4138-B747-9B757AF45E50}"/>
              </a:ext>
            </a:extLst>
          </p:cNvPr>
          <p:cNvSpPr>
            <a:spLocks noGrp="1"/>
          </p:cNvSpPr>
          <p:nvPr>
            <p:ph idx="1" hasCustomPrompt="1"/>
          </p:nvPr>
        </p:nvSpPr>
        <p:spPr/>
        <p:txBody>
          <a:bodyPr>
            <a:normAutofit/>
          </a:bodyPr>
          <a:lstStyle>
            <a:lvl1pPr marL="0" indent="0">
              <a:buNone/>
              <a:defRPr sz="2400"/>
            </a:lvl1pPr>
          </a:lstStyle>
          <a:p>
            <a:pPr lvl="0"/>
            <a:r>
              <a:rPr lang="en-US" dirty="0"/>
              <a:t>This is a slide layout for general purposes. Use it for some simple text or a large data visualization.</a:t>
            </a:r>
          </a:p>
          <a:p>
            <a:pPr lvl="0"/>
            <a:endParaRPr lang="en-US" dirty="0"/>
          </a:p>
          <a:p>
            <a:pPr lvl="0"/>
            <a:r>
              <a:rPr lang="en-US" dirty="0"/>
              <a:t>Remember: don’t fill your slides with text! Use your slides to reinforce the key messages of your presentation, but don’t overwhelm the viewer by giving them too much to read.</a:t>
            </a:r>
          </a:p>
        </p:txBody>
      </p:sp>
      <p:sp>
        <p:nvSpPr>
          <p:cNvPr id="8" name="Slide Number Placeholder 3">
            <a:extLst>
              <a:ext uri="{FF2B5EF4-FFF2-40B4-BE49-F238E27FC236}">
                <a16:creationId xmlns:a16="http://schemas.microsoft.com/office/drawing/2014/main" id="{A0565F52-8E19-4DCE-802C-1F74B0DFFD26}"/>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20DBD16-8F52-45AC-8998-73485FE4613D}" type="slidenum">
              <a:rPr lang="en-US" smtClean="0"/>
              <a:pPr/>
              <a:t>‹#›</a:t>
            </a:fld>
            <a:endParaRPr lang="en-US" dirty="0"/>
          </a:p>
        </p:txBody>
      </p:sp>
      <p:sp>
        <p:nvSpPr>
          <p:cNvPr id="9" name="Footer Placeholder 4">
            <a:extLst>
              <a:ext uri="{FF2B5EF4-FFF2-40B4-BE49-F238E27FC236}">
                <a16:creationId xmlns:a16="http://schemas.microsoft.com/office/drawing/2014/main" id="{2115853A-89C4-4567-A46A-6995F8939070}"/>
              </a:ext>
            </a:extLst>
          </p:cNvPr>
          <p:cNvSpPr>
            <a:spLocks noGrp="1"/>
          </p:cNvSpPr>
          <p:nvPr>
            <p:ph type="ftr" sz="quarter" idx="3"/>
          </p:nvPr>
        </p:nvSpPr>
        <p:spPr>
          <a:xfrm>
            <a:off x="628650" y="6356353"/>
            <a:ext cx="30861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Vermont Department of Health</a:t>
            </a:r>
          </a:p>
        </p:txBody>
      </p:sp>
    </p:spTree>
    <p:extLst>
      <p:ext uri="{BB962C8B-B14F-4D97-AF65-F5344CB8AC3E}">
        <p14:creationId xmlns:p14="http://schemas.microsoft.com/office/powerpoint/2010/main" val="29698000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83D92E-BEC9-4C0E-AA70-08E16DD9B6A8}" type="datetimeFigureOut">
              <a:rPr lang="en-US" smtClean="0"/>
              <a:t>2/11/22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96F49E-1691-49D6-BAC6-BCAA94E0DB9D}" type="slidenum">
              <a:rPr lang="en-US" smtClean="0"/>
              <a:t>‹#›</a:t>
            </a:fld>
            <a:endParaRPr lang="en-US"/>
          </a:p>
        </p:txBody>
      </p:sp>
    </p:spTree>
    <p:extLst>
      <p:ext uri="{BB962C8B-B14F-4D97-AF65-F5344CB8AC3E}">
        <p14:creationId xmlns:p14="http://schemas.microsoft.com/office/powerpoint/2010/main" val="15365628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83D92E-BEC9-4C0E-AA70-08E16DD9B6A8}" type="datetimeFigureOut">
              <a:rPr lang="en-US" smtClean="0"/>
              <a:t>2/11/22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96F49E-1691-49D6-BAC6-BCAA94E0DB9D}" type="slidenum">
              <a:rPr lang="en-US" smtClean="0"/>
              <a:t>‹#›</a:t>
            </a:fld>
            <a:endParaRPr lang="en-US"/>
          </a:p>
        </p:txBody>
      </p:sp>
    </p:spTree>
    <p:extLst>
      <p:ext uri="{BB962C8B-B14F-4D97-AF65-F5344CB8AC3E}">
        <p14:creationId xmlns:p14="http://schemas.microsoft.com/office/powerpoint/2010/main" val="1342717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ECD12-6501-4514-912A-11CD1708F2D6}"/>
              </a:ext>
            </a:extLst>
          </p:cNvPr>
          <p:cNvSpPr>
            <a:spLocks noGrp="1"/>
          </p:cNvSpPr>
          <p:nvPr>
            <p:ph type="title" hasCustomPrompt="1"/>
          </p:nvPr>
        </p:nvSpPr>
        <p:spPr>
          <a:xfrm>
            <a:off x="623888" y="1709741"/>
            <a:ext cx="7886700" cy="2852737"/>
          </a:xfrm>
        </p:spPr>
        <p:txBody>
          <a:bodyPr anchor="b">
            <a:normAutofit/>
          </a:bodyPr>
          <a:lstStyle>
            <a:lvl1pPr>
              <a:defRPr sz="4000">
                <a:solidFill>
                  <a:schemeClr val="accent1"/>
                </a:solidFill>
              </a:defRPr>
            </a:lvl1pPr>
          </a:lstStyle>
          <a:p>
            <a:r>
              <a:rPr lang="en-US" dirty="0"/>
              <a:t>Section Title</a:t>
            </a:r>
          </a:p>
        </p:txBody>
      </p:sp>
      <p:sp>
        <p:nvSpPr>
          <p:cNvPr id="3" name="Text Placeholder 2">
            <a:extLst>
              <a:ext uri="{FF2B5EF4-FFF2-40B4-BE49-F238E27FC236}">
                <a16:creationId xmlns:a16="http://schemas.microsoft.com/office/drawing/2014/main" id="{13AA1ECA-ED70-4B31-993D-12E5981F492C}"/>
              </a:ext>
            </a:extLst>
          </p:cNvPr>
          <p:cNvSpPr>
            <a:spLocks noGrp="1"/>
          </p:cNvSpPr>
          <p:nvPr>
            <p:ph type="body" idx="1" hasCustomPrompt="1"/>
          </p:nvPr>
        </p:nvSpPr>
        <p:spPr>
          <a:xfrm>
            <a:off x="623888" y="4589466"/>
            <a:ext cx="7886700" cy="1500187"/>
          </a:xfrm>
        </p:spPr>
        <p:txBody>
          <a:bodyPr>
            <a:normAutofit/>
          </a:bodyPr>
          <a:lstStyle>
            <a:lvl1pPr marL="0" indent="0">
              <a:buNone/>
              <a:defRPr sz="240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dirty="0"/>
              <a:t>Use this slide to create a break between sections of your presentation. You can include subtext in this space if needed.</a:t>
            </a:r>
          </a:p>
        </p:txBody>
      </p:sp>
    </p:spTree>
    <p:extLst>
      <p:ext uri="{BB962C8B-B14F-4D97-AF65-F5344CB8AC3E}">
        <p14:creationId xmlns:p14="http://schemas.microsoft.com/office/powerpoint/2010/main" val="2037410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FDB5CC-2978-43FA-A375-024F0648C1F4}"/>
              </a:ext>
            </a:extLst>
          </p:cNvPr>
          <p:cNvSpPr/>
          <p:nvPr userDrawn="1"/>
        </p:nvSpPr>
        <p:spPr>
          <a:xfrm>
            <a:off x="0" y="0"/>
            <a:ext cx="9144000" cy="1690688"/>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13"/>
          </a:p>
        </p:txBody>
      </p:sp>
      <p:sp>
        <p:nvSpPr>
          <p:cNvPr id="2" name="Title 1">
            <a:extLst>
              <a:ext uri="{FF2B5EF4-FFF2-40B4-BE49-F238E27FC236}">
                <a16:creationId xmlns:a16="http://schemas.microsoft.com/office/drawing/2014/main" id="{8582F355-E948-42EE-A677-0FCC9BED4D53}"/>
              </a:ext>
            </a:extLst>
          </p:cNvPr>
          <p:cNvSpPr>
            <a:spLocks noGrp="1"/>
          </p:cNvSpPr>
          <p:nvPr>
            <p:ph type="title" hasCustomPrompt="1"/>
          </p:nvPr>
        </p:nvSpPr>
        <p:spPr/>
        <p:txBody>
          <a:bodyPr>
            <a:normAutofit/>
          </a:bodyPr>
          <a:lstStyle>
            <a:lvl1pPr>
              <a:defRPr sz="3200">
                <a:solidFill>
                  <a:schemeClr val="bg1"/>
                </a:solidFill>
              </a:defRPr>
            </a:lvl1pPr>
          </a:lstStyle>
          <a:p>
            <a:r>
              <a:rPr lang="en-US" dirty="0"/>
              <a:t>Put your key takeaway here in a short sentence.</a:t>
            </a:r>
          </a:p>
        </p:txBody>
      </p:sp>
      <p:sp>
        <p:nvSpPr>
          <p:cNvPr id="3" name="Content Placeholder 2">
            <a:extLst>
              <a:ext uri="{FF2B5EF4-FFF2-40B4-BE49-F238E27FC236}">
                <a16:creationId xmlns:a16="http://schemas.microsoft.com/office/drawing/2014/main" id="{3A36713B-3791-4932-8705-79F9316DC928}"/>
              </a:ext>
            </a:extLst>
          </p:cNvPr>
          <p:cNvSpPr>
            <a:spLocks noGrp="1"/>
          </p:cNvSpPr>
          <p:nvPr>
            <p:ph sz="half" idx="1" hasCustomPrompt="1"/>
          </p:nvPr>
        </p:nvSpPr>
        <p:spPr>
          <a:xfrm>
            <a:off x="628650" y="1825625"/>
            <a:ext cx="3886200" cy="4351338"/>
          </a:xfrm>
        </p:spPr>
        <p:txBody>
          <a:bodyPr>
            <a:normAutofit/>
          </a:bodyPr>
          <a:lstStyle>
            <a:lvl1pPr>
              <a:defRPr sz="2400"/>
            </a:lvl1pPr>
          </a:lstStyle>
          <a:p>
            <a:pPr lvl="0"/>
            <a:r>
              <a:rPr lang="en-US" dirty="0"/>
              <a:t>Text or data visualization here</a:t>
            </a:r>
          </a:p>
        </p:txBody>
      </p:sp>
      <p:sp>
        <p:nvSpPr>
          <p:cNvPr id="4" name="Content Placeholder 3">
            <a:extLst>
              <a:ext uri="{FF2B5EF4-FFF2-40B4-BE49-F238E27FC236}">
                <a16:creationId xmlns:a16="http://schemas.microsoft.com/office/drawing/2014/main" id="{8470189A-3AF6-4E59-AA0F-3F10CB7E7A19}"/>
              </a:ext>
            </a:extLst>
          </p:cNvPr>
          <p:cNvSpPr>
            <a:spLocks noGrp="1"/>
          </p:cNvSpPr>
          <p:nvPr>
            <p:ph sz="half" idx="2" hasCustomPrompt="1"/>
          </p:nvPr>
        </p:nvSpPr>
        <p:spPr>
          <a:xfrm>
            <a:off x="4629150" y="1825625"/>
            <a:ext cx="3886200" cy="4351338"/>
          </a:xfrm>
        </p:spPr>
        <p:txBody>
          <a:bodyPr>
            <a:normAutofit/>
          </a:bodyPr>
          <a:lstStyle>
            <a:lvl1pPr>
              <a:defRPr sz="2400"/>
            </a:lvl1pPr>
          </a:lstStyle>
          <a:p>
            <a:pPr lvl="0"/>
            <a:r>
              <a:rPr lang="en-US" dirty="0"/>
              <a:t>Text or data visualization here</a:t>
            </a:r>
          </a:p>
        </p:txBody>
      </p:sp>
      <p:sp>
        <p:nvSpPr>
          <p:cNvPr id="13" name="Slide Number Placeholder 3">
            <a:extLst>
              <a:ext uri="{FF2B5EF4-FFF2-40B4-BE49-F238E27FC236}">
                <a16:creationId xmlns:a16="http://schemas.microsoft.com/office/drawing/2014/main" id="{A97C5068-ED4B-4E8D-8D2B-2EAB2AE44054}"/>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20DBD16-8F52-45AC-8998-73485FE4613D}" type="slidenum">
              <a:rPr lang="en-US" smtClean="0"/>
              <a:pPr/>
              <a:t>‹#›</a:t>
            </a:fld>
            <a:endParaRPr lang="en-US" dirty="0"/>
          </a:p>
        </p:txBody>
      </p:sp>
      <p:sp>
        <p:nvSpPr>
          <p:cNvPr id="14" name="Footer Placeholder 4">
            <a:extLst>
              <a:ext uri="{FF2B5EF4-FFF2-40B4-BE49-F238E27FC236}">
                <a16:creationId xmlns:a16="http://schemas.microsoft.com/office/drawing/2014/main" id="{5E436CFF-E5C4-4E0E-9D88-4FDBD8E2ED2A}"/>
              </a:ext>
            </a:extLst>
          </p:cNvPr>
          <p:cNvSpPr>
            <a:spLocks noGrp="1"/>
          </p:cNvSpPr>
          <p:nvPr>
            <p:ph type="ftr" sz="quarter" idx="3"/>
          </p:nvPr>
        </p:nvSpPr>
        <p:spPr>
          <a:xfrm>
            <a:off x="628650" y="6356353"/>
            <a:ext cx="30861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Vermont Department of Health</a:t>
            </a:r>
          </a:p>
        </p:txBody>
      </p:sp>
    </p:spTree>
    <p:extLst>
      <p:ext uri="{BB962C8B-B14F-4D97-AF65-F5344CB8AC3E}">
        <p14:creationId xmlns:p14="http://schemas.microsoft.com/office/powerpoint/2010/main" val="2573866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CDE78A0C-6B5E-46AE-B27D-A51E59A88FBD}"/>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20DBD16-8F52-45AC-8998-73485FE4613D}" type="slidenum">
              <a:rPr lang="en-US" smtClean="0"/>
              <a:pPr/>
              <a:t>‹#›</a:t>
            </a:fld>
            <a:endParaRPr lang="en-US" dirty="0"/>
          </a:p>
        </p:txBody>
      </p:sp>
      <p:sp>
        <p:nvSpPr>
          <p:cNvPr id="7" name="Footer Placeholder 4">
            <a:extLst>
              <a:ext uri="{FF2B5EF4-FFF2-40B4-BE49-F238E27FC236}">
                <a16:creationId xmlns:a16="http://schemas.microsoft.com/office/drawing/2014/main" id="{40F792BE-FFC2-4C14-9A28-B52AC8226735}"/>
              </a:ext>
            </a:extLst>
          </p:cNvPr>
          <p:cNvSpPr>
            <a:spLocks noGrp="1"/>
          </p:cNvSpPr>
          <p:nvPr>
            <p:ph type="ftr" sz="quarter" idx="3"/>
          </p:nvPr>
        </p:nvSpPr>
        <p:spPr>
          <a:xfrm>
            <a:off x="628650" y="6356353"/>
            <a:ext cx="30861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Vermont Department of Health</a:t>
            </a:r>
          </a:p>
        </p:txBody>
      </p:sp>
    </p:spTree>
    <p:extLst>
      <p:ext uri="{BB962C8B-B14F-4D97-AF65-F5344CB8AC3E}">
        <p14:creationId xmlns:p14="http://schemas.microsoft.com/office/powerpoint/2010/main" val="3928038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918DDE9-B18C-4318-898F-FF5C7A92DB5F}"/>
              </a:ext>
            </a:extLst>
          </p:cNvPr>
          <p:cNvSpPr>
            <a:spLocks noGrp="1"/>
          </p:cNvSpPr>
          <p:nvPr>
            <p:ph idx="1" hasCustomPrompt="1"/>
          </p:nvPr>
        </p:nvSpPr>
        <p:spPr>
          <a:xfrm>
            <a:off x="628650" y="963827"/>
            <a:ext cx="7886700" cy="5213136"/>
          </a:xfrm>
        </p:spPr>
        <p:txBody>
          <a:bodyPr/>
          <a:lstStyle>
            <a:lvl1pPr marL="0" indent="0" algn="r">
              <a:buNone/>
              <a:defRPr sz="3200">
                <a:latin typeface="Franklin Gothic Demi Cond" panose="020B0706030402020204" pitchFamily="34" charset="0"/>
              </a:defRPr>
            </a:lvl1pPr>
          </a:lstStyle>
          <a:p>
            <a:pPr lvl="0"/>
            <a:r>
              <a:rPr lang="en-US" dirty="0"/>
              <a:t>“Quotes can help bring a human lens to the information you’re sharing. You can use color to highlight key words that drive your key messages home. Keep the font large but don’t fill the entire slide with text. Leave some white space!”</a:t>
            </a:r>
          </a:p>
          <a:p>
            <a:pPr lvl="0"/>
            <a:endParaRPr lang="en-US" dirty="0"/>
          </a:p>
          <a:p>
            <a:pPr lvl="0"/>
            <a:r>
              <a:rPr lang="en-US" dirty="0"/>
              <a:t>–Attribution</a:t>
            </a:r>
          </a:p>
        </p:txBody>
      </p:sp>
      <p:sp>
        <p:nvSpPr>
          <p:cNvPr id="6" name="Slide Number Placeholder 3">
            <a:extLst>
              <a:ext uri="{FF2B5EF4-FFF2-40B4-BE49-F238E27FC236}">
                <a16:creationId xmlns:a16="http://schemas.microsoft.com/office/drawing/2014/main" id="{2AB13E42-2D86-4131-B601-6F078CA98F4A}"/>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20DBD16-8F52-45AC-8998-73485FE4613D}" type="slidenum">
              <a:rPr lang="en-US" smtClean="0"/>
              <a:pPr/>
              <a:t>‹#›</a:t>
            </a:fld>
            <a:endParaRPr lang="en-US" dirty="0"/>
          </a:p>
        </p:txBody>
      </p:sp>
      <p:sp>
        <p:nvSpPr>
          <p:cNvPr id="7" name="Footer Placeholder 4">
            <a:extLst>
              <a:ext uri="{FF2B5EF4-FFF2-40B4-BE49-F238E27FC236}">
                <a16:creationId xmlns:a16="http://schemas.microsoft.com/office/drawing/2014/main" id="{F8A30E44-A09F-4D0F-98E8-D9E1E5FC68F5}"/>
              </a:ext>
            </a:extLst>
          </p:cNvPr>
          <p:cNvSpPr>
            <a:spLocks noGrp="1"/>
          </p:cNvSpPr>
          <p:nvPr>
            <p:ph type="ftr" sz="quarter" idx="3"/>
          </p:nvPr>
        </p:nvSpPr>
        <p:spPr>
          <a:xfrm>
            <a:off x="628650" y="6356353"/>
            <a:ext cx="30861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Vermont Department of Health</a:t>
            </a:r>
          </a:p>
        </p:txBody>
      </p:sp>
    </p:spTree>
    <p:extLst>
      <p:ext uri="{BB962C8B-B14F-4D97-AF65-F5344CB8AC3E}">
        <p14:creationId xmlns:p14="http://schemas.microsoft.com/office/powerpoint/2010/main" val="586023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2">
    <p:bg>
      <p:bgPr>
        <a:solidFill>
          <a:schemeClr val="accent1"/>
        </a:solidFill>
        <a:effectLst/>
      </p:bgPr>
    </p:bg>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918DDE9-B18C-4318-898F-FF5C7A92DB5F}"/>
              </a:ext>
            </a:extLst>
          </p:cNvPr>
          <p:cNvSpPr>
            <a:spLocks noGrp="1"/>
          </p:cNvSpPr>
          <p:nvPr>
            <p:ph idx="1" hasCustomPrompt="1"/>
          </p:nvPr>
        </p:nvSpPr>
        <p:spPr>
          <a:xfrm>
            <a:off x="628650" y="963827"/>
            <a:ext cx="7886700" cy="5213136"/>
          </a:xfrm>
        </p:spPr>
        <p:txBody>
          <a:bodyPr>
            <a:normAutofit/>
          </a:bodyPr>
          <a:lstStyle>
            <a:lvl1pPr marL="0" indent="0" algn="r">
              <a:buNone/>
              <a:defRPr sz="3200">
                <a:solidFill>
                  <a:schemeClr val="bg1"/>
                </a:solidFill>
                <a:latin typeface="Franklin Gothic Demi Cond" panose="020B0706030402020204" pitchFamily="34" charset="0"/>
              </a:defRPr>
            </a:lvl1pPr>
          </a:lstStyle>
          <a:p>
            <a:pPr lvl="0"/>
            <a:r>
              <a:rPr lang="en-US" dirty="0"/>
              <a:t>“Quotes can help bring a human lens to the information you’re sharing. You can use color to highlight key words that drive your key messages home. Keep the font large but don’t fill the entire slide with text. Leave some white space!”</a:t>
            </a:r>
          </a:p>
          <a:p>
            <a:pPr lvl="0"/>
            <a:endParaRPr lang="en-US" dirty="0"/>
          </a:p>
          <a:p>
            <a:pPr lvl="0"/>
            <a:r>
              <a:rPr lang="en-US" dirty="0"/>
              <a:t>–Attribution</a:t>
            </a:r>
          </a:p>
        </p:txBody>
      </p:sp>
      <p:sp>
        <p:nvSpPr>
          <p:cNvPr id="10" name="Slide Number Placeholder 3">
            <a:extLst>
              <a:ext uri="{FF2B5EF4-FFF2-40B4-BE49-F238E27FC236}">
                <a16:creationId xmlns:a16="http://schemas.microsoft.com/office/drawing/2014/main" id="{5B509990-F7C6-4D6A-8711-A4EBAE1BAED5}"/>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000">
                <a:solidFill>
                  <a:schemeClr val="bg1"/>
                </a:solidFill>
              </a:defRPr>
            </a:lvl1pPr>
          </a:lstStyle>
          <a:p>
            <a:fld id="{820DBD16-8F52-45AC-8998-73485FE4613D}" type="slidenum">
              <a:rPr lang="en-US" smtClean="0"/>
              <a:pPr/>
              <a:t>‹#›</a:t>
            </a:fld>
            <a:endParaRPr lang="en-US" dirty="0"/>
          </a:p>
        </p:txBody>
      </p:sp>
      <p:sp>
        <p:nvSpPr>
          <p:cNvPr id="11" name="Footer Placeholder 4">
            <a:extLst>
              <a:ext uri="{FF2B5EF4-FFF2-40B4-BE49-F238E27FC236}">
                <a16:creationId xmlns:a16="http://schemas.microsoft.com/office/drawing/2014/main" id="{735839DA-177B-439B-A35C-142DA0BF5ECB}"/>
              </a:ext>
            </a:extLst>
          </p:cNvPr>
          <p:cNvSpPr>
            <a:spLocks noGrp="1"/>
          </p:cNvSpPr>
          <p:nvPr>
            <p:ph type="ftr" sz="quarter" idx="3"/>
          </p:nvPr>
        </p:nvSpPr>
        <p:spPr>
          <a:xfrm>
            <a:off x="628650" y="6356353"/>
            <a:ext cx="3086100" cy="365125"/>
          </a:xfrm>
          <a:prstGeom prst="rect">
            <a:avLst/>
          </a:prstGeom>
        </p:spPr>
        <p:txBody>
          <a:bodyPr vert="horz" lIns="91440" tIns="45720" rIns="91440" bIns="45720" rtlCol="0" anchor="ctr"/>
          <a:lstStyle>
            <a:lvl1pPr algn="l">
              <a:defRPr sz="1000">
                <a:solidFill>
                  <a:schemeClr val="bg1"/>
                </a:solidFill>
              </a:defRPr>
            </a:lvl1pPr>
          </a:lstStyle>
          <a:p>
            <a:r>
              <a:rPr lang="en-US"/>
              <a:t>Vermont Department of Health</a:t>
            </a:r>
            <a:endParaRPr lang="en-US" dirty="0"/>
          </a:p>
        </p:txBody>
      </p:sp>
    </p:spTree>
    <p:extLst>
      <p:ext uri="{BB962C8B-B14F-4D97-AF65-F5344CB8AC3E}">
        <p14:creationId xmlns:p14="http://schemas.microsoft.com/office/powerpoint/2010/main" val="735683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Half Pag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BF316-2029-4109-AD44-4D3259B84309}"/>
              </a:ext>
            </a:extLst>
          </p:cNvPr>
          <p:cNvSpPr>
            <a:spLocks noGrp="1"/>
          </p:cNvSpPr>
          <p:nvPr>
            <p:ph type="title" hasCustomPrompt="1"/>
          </p:nvPr>
        </p:nvSpPr>
        <p:spPr>
          <a:xfrm>
            <a:off x="629841" y="987425"/>
            <a:ext cx="2949178" cy="1600200"/>
          </a:xfrm>
        </p:spPr>
        <p:txBody>
          <a:bodyPr anchor="b">
            <a:normAutofit/>
          </a:bodyPr>
          <a:lstStyle>
            <a:lvl1pPr>
              <a:defRPr sz="3200">
                <a:solidFill>
                  <a:schemeClr val="tx1"/>
                </a:solidFill>
              </a:defRPr>
            </a:lvl1pPr>
          </a:lstStyle>
          <a:p>
            <a:r>
              <a:rPr lang="en-US" dirty="0"/>
              <a:t>Put your key takeaway here in a short sentence.</a:t>
            </a:r>
          </a:p>
        </p:txBody>
      </p:sp>
      <p:sp>
        <p:nvSpPr>
          <p:cNvPr id="3" name="Content Placeholder 2">
            <a:extLst>
              <a:ext uri="{FF2B5EF4-FFF2-40B4-BE49-F238E27FC236}">
                <a16:creationId xmlns:a16="http://schemas.microsoft.com/office/drawing/2014/main" id="{A65F0E9F-F7D2-4151-9EFB-AA2749E8A8B0}"/>
              </a:ext>
            </a:extLst>
          </p:cNvPr>
          <p:cNvSpPr>
            <a:spLocks noGrp="1"/>
          </p:cNvSpPr>
          <p:nvPr>
            <p:ph idx="1"/>
          </p:nvPr>
        </p:nvSpPr>
        <p:spPr>
          <a:xfrm>
            <a:off x="3887391" y="987428"/>
            <a:ext cx="4629150" cy="4873625"/>
          </a:xfrm>
        </p:spPr>
        <p:txBody>
          <a:bodyPr>
            <a:normAutofit/>
          </a:bodyPr>
          <a:lstStyle>
            <a:lvl1pPr marL="0" indent="0">
              <a:buNone/>
              <a:defRPr sz="24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p:txBody>
      </p:sp>
      <p:sp>
        <p:nvSpPr>
          <p:cNvPr id="4" name="Text Placeholder 3">
            <a:extLst>
              <a:ext uri="{FF2B5EF4-FFF2-40B4-BE49-F238E27FC236}">
                <a16:creationId xmlns:a16="http://schemas.microsoft.com/office/drawing/2014/main" id="{C231308B-BE6E-4047-ABF5-41A9E7F11AC8}"/>
              </a:ext>
            </a:extLst>
          </p:cNvPr>
          <p:cNvSpPr>
            <a:spLocks noGrp="1"/>
          </p:cNvSpPr>
          <p:nvPr>
            <p:ph type="body" sz="half" idx="2" hasCustomPrompt="1"/>
          </p:nvPr>
        </p:nvSpPr>
        <p:spPr>
          <a:xfrm>
            <a:off x="629841" y="2587627"/>
            <a:ext cx="2949178" cy="3281363"/>
          </a:xfrm>
        </p:spPr>
        <p:txBody>
          <a:bodyPr>
            <a:normAutofit/>
          </a:bodyPr>
          <a:lstStyle>
            <a:lvl1pPr marL="0" indent="0">
              <a:buNone/>
              <a:defRPr sz="2400">
                <a:solidFill>
                  <a:schemeClr val="tx1"/>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dirty="0"/>
              <a:t>Put supporting text here, but not too much!</a:t>
            </a:r>
          </a:p>
        </p:txBody>
      </p:sp>
      <p:sp>
        <p:nvSpPr>
          <p:cNvPr id="8" name="Slide Number Placeholder 3">
            <a:extLst>
              <a:ext uri="{FF2B5EF4-FFF2-40B4-BE49-F238E27FC236}">
                <a16:creationId xmlns:a16="http://schemas.microsoft.com/office/drawing/2014/main" id="{5CC2A6E0-B1D5-4D40-9212-034A623B267F}"/>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20DBD16-8F52-45AC-8998-73485FE4613D}" type="slidenum">
              <a:rPr lang="en-US" smtClean="0"/>
              <a:pPr/>
              <a:t>‹#›</a:t>
            </a:fld>
            <a:endParaRPr lang="en-US" dirty="0"/>
          </a:p>
        </p:txBody>
      </p:sp>
      <p:sp>
        <p:nvSpPr>
          <p:cNvPr id="10" name="Footer Placeholder 4">
            <a:extLst>
              <a:ext uri="{FF2B5EF4-FFF2-40B4-BE49-F238E27FC236}">
                <a16:creationId xmlns:a16="http://schemas.microsoft.com/office/drawing/2014/main" id="{FAE77D1F-1547-478F-8ED2-2A92205F895F}"/>
              </a:ext>
            </a:extLst>
          </p:cNvPr>
          <p:cNvSpPr>
            <a:spLocks noGrp="1"/>
          </p:cNvSpPr>
          <p:nvPr>
            <p:ph type="ftr" sz="quarter" idx="3"/>
          </p:nvPr>
        </p:nvSpPr>
        <p:spPr>
          <a:xfrm>
            <a:off x="628650" y="6356353"/>
            <a:ext cx="30861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Vermont Department of Health</a:t>
            </a:r>
          </a:p>
        </p:txBody>
      </p:sp>
    </p:spTree>
    <p:extLst>
      <p:ext uri="{BB962C8B-B14F-4D97-AF65-F5344CB8AC3E}">
        <p14:creationId xmlns:p14="http://schemas.microsoft.com/office/powerpoint/2010/main" val="2737563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71B5C-CBC5-4813-B9F4-1E4BD2B87BDD}"/>
              </a:ext>
            </a:extLst>
          </p:cNvPr>
          <p:cNvSpPr>
            <a:spLocks noGrp="1"/>
          </p:cNvSpPr>
          <p:nvPr>
            <p:ph type="title" hasCustomPrompt="1"/>
          </p:nvPr>
        </p:nvSpPr>
        <p:spPr/>
        <p:txBody>
          <a:bodyPr>
            <a:normAutofit/>
          </a:bodyPr>
          <a:lstStyle>
            <a:lvl1pPr>
              <a:defRPr sz="3200"/>
            </a:lvl1pPr>
          </a:lstStyle>
          <a:p>
            <a:r>
              <a:rPr lang="en-US" dirty="0"/>
              <a:t>A Quick Recap</a:t>
            </a:r>
          </a:p>
        </p:txBody>
      </p:sp>
      <p:sp>
        <p:nvSpPr>
          <p:cNvPr id="6" name="Text Placeholder 5">
            <a:extLst>
              <a:ext uri="{FF2B5EF4-FFF2-40B4-BE49-F238E27FC236}">
                <a16:creationId xmlns:a16="http://schemas.microsoft.com/office/drawing/2014/main" id="{71337633-62BA-440A-8490-978F90888F01}"/>
              </a:ext>
            </a:extLst>
          </p:cNvPr>
          <p:cNvSpPr>
            <a:spLocks noGrp="1"/>
          </p:cNvSpPr>
          <p:nvPr>
            <p:ph type="body" sz="quarter" idx="12" hasCustomPrompt="1"/>
          </p:nvPr>
        </p:nvSpPr>
        <p:spPr>
          <a:xfrm>
            <a:off x="1495169" y="2137719"/>
            <a:ext cx="7021727" cy="1154112"/>
          </a:xfrm>
        </p:spPr>
        <p:txBody>
          <a:bodyPr/>
          <a:lstStyle>
            <a:lvl1pPr>
              <a:defRPr sz="2400"/>
            </a:lvl1pPr>
          </a:lstStyle>
          <a:p>
            <a:pPr lvl="0"/>
            <a:r>
              <a:rPr lang="en-US" dirty="0"/>
              <a:t>Use these points to share key takeaways from your presentation.</a:t>
            </a:r>
          </a:p>
        </p:txBody>
      </p:sp>
      <p:sp>
        <p:nvSpPr>
          <p:cNvPr id="8" name="Text Placeholder 5">
            <a:extLst>
              <a:ext uri="{FF2B5EF4-FFF2-40B4-BE49-F238E27FC236}">
                <a16:creationId xmlns:a16="http://schemas.microsoft.com/office/drawing/2014/main" id="{44FF4757-61B2-411F-981B-09DDFCB67737}"/>
              </a:ext>
            </a:extLst>
          </p:cNvPr>
          <p:cNvSpPr>
            <a:spLocks noGrp="1"/>
          </p:cNvSpPr>
          <p:nvPr>
            <p:ph type="body" sz="quarter" idx="13" hasCustomPrompt="1"/>
          </p:nvPr>
        </p:nvSpPr>
        <p:spPr>
          <a:xfrm>
            <a:off x="1493624" y="3420762"/>
            <a:ext cx="7021727" cy="1154112"/>
          </a:xfrm>
        </p:spPr>
        <p:txBody>
          <a:bodyPr/>
          <a:lstStyle>
            <a:lvl1pPr algn="l">
              <a:defRPr sz="2400"/>
            </a:lvl1pPr>
          </a:lstStyle>
          <a:p>
            <a:pPr lvl="0"/>
            <a:r>
              <a:rPr lang="en-US" dirty="0"/>
              <a:t>Points should be no longer than one sentence – the more boiled down and digestible, the better!</a:t>
            </a:r>
          </a:p>
        </p:txBody>
      </p:sp>
      <p:sp>
        <p:nvSpPr>
          <p:cNvPr id="9" name="Text Placeholder 5">
            <a:extLst>
              <a:ext uri="{FF2B5EF4-FFF2-40B4-BE49-F238E27FC236}">
                <a16:creationId xmlns:a16="http://schemas.microsoft.com/office/drawing/2014/main" id="{3675A2CB-5BCC-42DC-AB4C-85E0423997B4}"/>
              </a:ext>
            </a:extLst>
          </p:cNvPr>
          <p:cNvSpPr>
            <a:spLocks noGrp="1"/>
          </p:cNvSpPr>
          <p:nvPr>
            <p:ph type="body" sz="quarter" idx="14" hasCustomPrompt="1"/>
          </p:nvPr>
        </p:nvSpPr>
        <p:spPr>
          <a:xfrm>
            <a:off x="1493624" y="4703806"/>
            <a:ext cx="7021727" cy="1154112"/>
          </a:xfrm>
        </p:spPr>
        <p:txBody>
          <a:bodyPr>
            <a:normAutofit/>
          </a:bodyPr>
          <a:lstStyle>
            <a:lvl1pPr>
              <a:defRPr sz="2400"/>
            </a:lvl1pPr>
          </a:lstStyle>
          <a:p>
            <a:pPr lvl="0"/>
            <a:r>
              <a:rPr lang="en-US" dirty="0"/>
              <a:t>This final point should bring it all home – this is what will stick in people’s minds.</a:t>
            </a:r>
          </a:p>
        </p:txBody>
      </p:sp>
      <p:sp>
        <p:nvSpPr>
          <p:cNvPr id="10" name="TextBox 9">
            <a:extLst>
              <a:ext uri="{FF2B5EF4-FFF2-40B4-BE49-F238E27FC236}">
                <a16:creationId xmlns:a16="http://schemas.microsoft.com/office/drawing/2014/main" id="{3DCF7EA1-3A3E-4DD8-8050-FA5A3A498069}"/>
              </a:ext>
            </a:extLst>
          </p:cNvPr>
          <p:cNvSpPr txBox="1"/>
          <p:nvPr userDrawn="1"/>
        </p:nvSpPr>
        <p:spPr>
          <a:xfrm>
            <a:off x="659542" y="1872426"/>
            <a:ext cx="1032613" cy="784830"/>
          </a:xfrm>
          <a:prstGeom prst="rect">
            <a:avLst/>
          </a:prstGeom>
          <a:noFill/>
        </p:spPr>
        <p:txBody>
          <a:bodyPr wrap="square" rtlCol="0">
            <a:spAutoFit/>
          </a:bodyPr>
          <a:lstStyle/>
          <a:p>
            <a:r>
              <a:rPr lang="en-US" sz="4500" dirty="0">
                <a:solidFill>
                  <a:schemeClr val="accent1"/>
                </a:solidFill>
                <a:latin typeface="+mj-lt"/>
              </a:rPr>
              <a:t>1</a:t>
            </a:r>
          </a:p>
        </p:txBody>
      </p:sp>
      <p:sp>
        <p:nvSpPr>
          <p:cNvPr id="11" name="TextBox 10">
            <a:extLst>
              <a:ext uri="{FF2B5EF4-FFF2-40B4-BE49-F238E27FC236}">
                <a16:creationId xmlns:a16="http://schemas.microsoft.com/office/drawing/2014/main" id="{28B074D7-5222-44F8-BB3F-E5728699E8EB}"/>
              </a:ext>
            </a:extLst>
          </p:cNvPr>
          <p:cNvSpPr txBox="1"/>
          <p:nvPr userDrawn="1"/>
        </p:nvSpPr>
        <p:spPr>
          <a:xfrm>
            <a:off x="628651" y="3155468"/>
            <a:ext cx="1032613" cy="784830"/>
          </a:xfrm>
          <a:prstGeom prst="rect">
            <a:avLst/>
          </a:prstGeom>
          <a:noFill/>
        </p:spPr>
        <p:txBody>
          <a:bodyPr wrap="square" rtlCol="0">
            <a:spAutoFit/>
          </a:bodyPr>
          <a:lstStyle/>
          <a:p>
            <a:r>
              <a:rPr lang="en-US" sz="4500" dirty="0">
                <a:solidFill>
                  <a:schemeClr val="accent1"/>
                </a:solidFill>
                <a:latin typeface="+mj-lt"/>
              </a:rPr>
              <a:t>2</a:t>
            </a:r>
          </a:p>
        </p:txBody>
      </p:sp>
      <p:sp>
        <p:nvSpPr>
          <p:cNvPr id="12" name="TextBox 11">
            <a:extLst>
              <a:ext uri="{FF2B5EF4-FFF2-40B4-BE49-F238E27FC236}">
                <a16:creationId xmlns:a16="http://schemas.microsoft.com/office/drawing/2014/main" id="{463AEF0F-7350-45D4-94C7-679A13CA7CB7}"/>
              </a:ext>
            </a:extLst>
          </p:cNvPr>
          <p:cNvSpPr txBox="1"/>
          <p:nvPr userDrawn="1"/>
        </p:nvSpPr>
        <p:spPr>
          <a:xfrm>
            <a:off x="628651" y="4438513"/>
            <a:ext cx="1032613" cy="784830"/>
          </a:xfrm>
          <a:prstGeom prst="rect">
            <a:avLst/>
          </a:prstGeom>
          <a:noFill/>
        </p:spPr>
        <p:txBody>
          <a:bodyPr wrap="square" rtlCol="0">
            <a:spAutoFit/>
          </a:bodyPr>
          <a:lstStyle/>
          <a:p>
            <a:r>
              <a:rPr lang="en-US" sz="4500" dirty="0">
                <a:solidFill>
                  <a:schemeClr val="accent1"/>
                </a:solidFill>
                <a:latin typeface="+mj-lt"/>
              </a:rPr>
              <a:t>3</a:t>
            </a:r>
          </a:p>
        </p:txBody>
      </p:sp>
      <p:sp>
        <p:nvSpPr>
          <p:cNvPr id="13" name="Slide Number Placeholder 3">
            <a:extLst>
              <a:ext uri="{FF2B5EF4-FFF2-40B4-BE49-F238E27FC236}">
                <a16:creationId xmlns:a16="http://schemas.microsoft.com/office/drawing/2014/main" id="{2D8250ED-B23E-4F43-AE50-FD67383E9C23}"/>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20DBD16-8F52-45AC-8998-73485FE4613D}" type="slidenum">
              <a:rPr lang="en-US" smtClean="0"/>
              <a:pPr/>
              <a:t>‹#›</a:t>
            </a:fld>
            <a:endParaRPr lang="en-US" dirty="0"/>
          </a:p>
        </p:txBody>
      </p:sp>
      <p:sp>
        <p:nvSpPr>
          <p:cNvPr id="14" name="Footer Placeholder 4">
            <a:extLst>
              <a:ext uri="{FF2B5EF4-FFF2-40B4-BE49-F238E27FC236}">
                <a16:creationId xmlns:a16="http://schemas.microsoft.com/office/drawing/2014/main" id="{5165246F-2EF3-4711-AA1E-8B42840B69BE}"/>
              </a:ext>
            </a:extLst>
          </p:cNvPr>
          <p:cNvSpPr>
            <a:spLocks noGrp="1"/>
          </p:cNvSpPr>
          <p:nvPr>
            <p:ph type="ftr" sz="quarter" idx="3"/>
          </p:nvPr>
        </p:nvSpPr>
        <p:spPr>
          <a:xfrm>
            <a:off x="628650" y="6356353"/>
            <a:ext cx="30861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Vermont Department of Health</a:t>
            </a:r>
          </a:p>
        </p:txBody>
      </p:sp>
    </p:spTree>
    <p:extLst>
      <p:ext uri="{BB962C8B-B14F-4D97-AF65-F5344CB8AC3E}">
        <p14:creationId xmlns:p14="http://schemas.microsoft.com/office/powerpoint/2010/main" val="949763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4B1A1B-D138-4C0D-8129-C12085219626}"/>
              </a:ext>
            </a:extLst>
          </p:cNvPr>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646339-AB4D-403F-8C57-1C6D39546DA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51673B80-304C-4942-9670-CD64AB9DB5E4}"/>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20DBD16-8F52-45AC-8998-73485FE4613D}" type="slidenum">
              <a:rPr lang="en-US" smtClean="0"/>
              <a:pPr/>
              <a:t>‹#›</a:t>
            </a:fld>
            <a:endParaRPr lang="en-US" dirty="0"/>
          </a:p>
        </p:txBody>
      </p:sp>
      <p:sp>
        <p:nvSpPr>
          <p:cNvPr id="5" name="Footer Placeholder 4">
            <a:extLst>
              <a:ext uri="{FF2B5EF4-FFF2-40B4-BE49-F238E27FC236}">
                <a16:creationId xmlns:a16="http://schemas.microsoft.com/office/drawing/2014/main" id="{0ECC9936-B2F4-4849-B5D6-1047A5351FE0}"/>
              </a:ext>
            </a:extLst>
          </p:cNvPr>
          <p:cNvSpPr>
            <a:spLocks noGrp="1"/>
          </p:cNvSpPr>
          <p:nvPr>
            <p:ph type="ftr" sz="quarter" idx="3"/>
          </p:nvPr>
        </p:nvSpPr>
        <p:spPr>
          <a:xfrm>
            <a:off x="628650" y="6356353"/>
            <a:ext cx="30861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Vermont Department of Health</a:t>
            </a:r>
          </a:p>
        </p:txBody>
      </p:sp>
    </p:spTree>
    <p:extLst>
      <p:ext uri="{BB962C8B-B14F-4D97-AF65-F5344CB8AC3E}">
        <p14:creationId xmlns:p14="http://schemas.microsoft.com/office/powerpoint/2010/main" val="1551588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5" r:id="rId5"/>
    <p:sldLayoutId id="2147483658" r:id="rId6"/>
    <p:sldLayoutId id="2147483660" r:id="rId7"/>
    <p:sldLayoutId id="2147483656" r:id="rId8"/>
    <p:sldLayoutId id="2147483663" r:id="rId9"/>
    <p:sldLayoutId id="2147483662" r:id="rId10"/>
  </p:sldLayoutIdLst>
  <p:hf hdr="0" dt="0"/>
  <p:txStyles>
    <p:titleStyle>
      <a:lvl1pPr algn="l" defTabSz="51435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0" indent="0" algn="l" defTabSz="514350" rtl="0" eaLnBrk="1" latinLnBrk="0" hangingPunct="1">
        <a:lnSpc>
          <a:spcPct val="90000"/>
        </a:lnSpc>
        <a:spcBef>
          <a:spcPts val="563"/>
        </a:spcBef>
        <a:buFont typeface="Arial" panose="020B0604020202020204" pitchFamily="34" charset="0"/>
        <a:buNone/>
        <a:defRPr sz="2400"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200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2000"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2000"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2000"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83D92E-BEC9-4C0E-AA70-08E16DD9B6A8}" type="datetimeFigureOut">
              <a:rPr lang="en-US" smtClean="0"/>
              <a:t>2/11/22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96F49E-1691-49D6-BAC6-BCAA94E0DB9D}" type="slidenum">
              <a:rPr lang="en-US" smtClean="0"/>
              <a:t>‹#›</a:t>
            </a:fld>
            <a:endParaRPr lang="en-US"/>
          </a:p>
        </p:txBody>
      </p:sp>
    </p:spTree>
    <p:extLst>
      <p:ext uri="{BB962C8B-B14F-4D97-AF65-F5344CB8AC3E}">
        <p14:creationId xmlns:p14="http://schemas.microsoft.com/office/powerpoint/2010/main" val="300500949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www.usnews.com/news/healthiest-communities/rankings" TargetMode="External"/><Relationship Id="rId2" Type="http://schemas.openxmlformats.org/officeDocument/2006/relationships/image" Target="../media/image3.png"/><Relationship Id="rId1" Type="http://schemas.openxmlformats.org/officeDocument/2006/relationships/slideLayout" Target="../slideLayouts/slideLayout11.xml"/><Relationship Id="rId5" Type="http://schemas.openxmlformats.org/officeDocument/2006/relationships/hyperlink" Target="https://www.cdc.gov/nceh/lead/data/state.htm" TargetMode="External"/><Relationship Id="rId4" Type="http://schemas.openxmlformats.org/officeDocument/2006/relationships/hyperlink" Target="https://www.countyhealthrankings.or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hyperlink" Target="https://experience.arcgis.com/experience/85f43bd849e743cb957993a545d17170"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mailto:Rudolph.Fedrizzi@vermont.gov" TargetMode="Externa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A74202-5A5E-404A-BEE8-2079CBD37F54}"/>
              </a:ext>
            </a:extLst>
          </p:cNvPr>
          <p:cNvSpPr>
            <a:spLocks noGrp="1"/>
          </p:cNvSpPr>
          <p:nvPr>
            <p:ph type="ctrTitle"/>
          </p:nvPr>
        </p:nvSpPr>
        <p:spPr>
          <a:xfrm>
            <a:off x="4099672" y="1517013"/>
            <a:ext cx="4536106" cy="2387600"/>
          </a:xfrm>
        </p:spPr>
        <p:txBody>
          <a:bodyPr>
            <a:normAutofit/>
          </a:bodyPr>
          <a:lstStyle/>
          <a:p>
            <a:r>
              <a:rPr lang="en-US" sz="5400" dirty="0"/>
              <a:t>Understanding  Health Equity in the Upper Valley</a:t>
            </a:r>
          </a:p>
        </p:txBody>
      </p:sp>
      <p:sp>
        <p:nvSpPr>
          <p:cNvPr id="5" name="Text Placeholder 4">
            <a:extLst>
              <a:ext uri="{FF2B5EF4-FFF2-40B4-BE49-F238E27FC236}">
                <a16:creationId xmlns:a16="http://schemas.microsoft.com/office/drawing/2014/main" id="{4BDCB7E8-8553-4459-A7B5-5992D416479E}"/>
              </a:ext>
            </a:extLst>
          </p:cNvPr>
          <p:cNvSpPr>
            <a:spLocks noGrp="1"/>
          </p:cNvSpPr>
          <p:nvPr>
            <p:ph type="body" sz="quarter" idx="14"/>
          </p:nvPr>
        </p:nvSpPr>
        <p:spPr>
          <a:xfrm>
            <a:off x="4155550" y="4224179"/>
            <a:ext cx="4889885" cy="1957960"/>
          </a:xfrm>
        </p:spPr>
        <p:txBody>
          <a:bodyPr>
            <a:noAutofit/>
          </a:bodyPr>
          <a:lstStyle/>
          <a:p>
            <a:r>
              <a:rPr lang="en-US" sz="1600" b="1" dirty="0"/>
              <a:t>Rudy Fedrizzi, MD </a:t>
            </a:r>
          </a:p>
          <a:p>
            <a:r>
              <a:rPr lang="en-US" sz="1600" dirty="0"/>
              <a:t>District Director of Public Health Services – WRJ Office</a:t>
            </a:r>
          </a:p>
          <a:p>
            <a:r>
              <a:rPr lang="en-US" sz="1600" b="1" dirty="0"/>
              <a:t>Lyrica Stelle, MPH</a:t>
            </a:r>
          </a:p>
          <a:p>
            <a:r>
              <a:rPr lang="en-US" sz="1600" dirty="0"/>
              <a:t>Epidemiologist – WRJ Office</a:t>
            </a:r>
          </a:p>
          <a:p>
            <a:endParaRPr lang="en-US" sz="1600" dirty="0"/>
          </a:p>
          <a:p>
            <a:r>
              <a:rPr lang="en-US" sz="1600" dirty="0"/>
              <a:t>February 11, 2022</a:t>
            </a:r>
          </a:p>
        </p:txBody>
      </p:sp>
      <p:pic>
        <p:nvPicPr>
          <p:cNvPr id="7" name="Picture 2" descr="See the source image">
            <a:extLst>
              <a:ext uri="{FF2B5EF4-FFF2-40B4-BE49-F238E27FC236}">
                <a16:creationId xmlns:a16="http://schemas.microsoft.com/office/drawing/2014/main" id="{8900CE49-10ED-4962-89C2-41705C6C2BCB}"/>
              </a:ext>
            </a:extLst>
          </p:cNvPr>
          <p:cNvPicPr>
            <a:picLocks noGrp="1" noChangeAspect="1" noChangeArrowheads="1"/>
          </p:cNvPicPr>
          <p:nvPr>
            <p:ph sz="quarter" idx="13"/>
          </p:nvPr>
        </p:nvPicPr>
        <p:blipFill rotWithShape="1">
          <a:blip r:embed="rId2">
            <a:extLst>
              <a:ext uri="{28A0092B-C50C-407E-A947-70E740481C1C}">
                <a14:useLocalDpi xmlns:a14="http://schemas.microsoft.com/office/drawing/2010/main" val="0"/>
              </a:ext>
            </a:extLst>
          </a:blip>
          <a:srcRect l="7408" r="7491"/>
          <a:stretch/>
        </p:blipFill>
        <p:spPr bwMode="auto">
          <a:xfrm>
            <a:off x="117293" y="2207538"/>
            <a:ext cx="3889172" cy="2570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425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23820-BF7C-45D5-B372-E9A4C01298A7}"/>
              </a:ext>
            </a:extLst>
          </p:cNvPr>
          <p:cNvSpPr>
            <a:spLocks noGrp="1"/>
          </p:cNvSpPr>
          <p:nvPr>
            <p:ph type="title"/>
          </p:nvPr>
        </p:nvSpPr>
        <p:spPr/>
        <p:txBody>
          <a:bodyPr/>
          <a:lstStyle/>
          <a:p>
            <a:r>
              <a:rPr lang="en-US" dirty="0"/>
              <a:t>Terms</a:t>
            </a:r>
          </a:p>
        </p:txBody>
      </p:sp>
      <p:sp>
        <p:nvSpPr>
          <p:cNvPr id="4" name="Slide Number Placeholder 3">
            <a:extLst>
              <a:ext uri="{FF2B5EF4-FFF2-40B4-BE49-F238E27FC236}">
                <a16:creationId xmlns:a16="http://schemas.microsoft.com/office/drawing/2014/main" id="{6886A44F-50E6-4A00-9289-CC7FBD891ACB}"/>
              </a:ext>
            </a:extLst>
          </p:cNvPr>
          <p:cNvSpPr>
            <a:spLocks noGrp="1"/>
          </p:cNvSpPr>
          <p:nvPr>
            <p:ph type="sldNum" sz="quarter" idx="4"/>
          </p:nvPr>
        </p:nvSpPr>
        <p:spPr/>
        <p:txBody>
          <a:bodyPr/>
          <a:lstStyle/>
          <a:p>
            <a:fld id="{820DBD16-8F52-45AC-8998-73485FE4613D}" type="slidenum">
              <a:rPr lang="en-US" smtClean="0"/>
              <a:pPr/>
              <a:t>2</a:t>
            </a:fld>
            <a:endParaRPr lang="en-US" dirty="0"/>
          </a:p>
        </p:txBody>
      </p:sp>
      <p:sp>
        <p:nvSpPr>
          <p:cNvPr id="5" name="Footer Placeholder 4">
            <a:extLst>
              <a:ext uri="{FF2B5EF4-FFF2-40B4-BE49-F238E27FC236}">
                <a16:creationId xmlns:a16="http://schemas.microsoft.com/office/drawing/2014/main" id="{8A933B05-85CD-499E-A3AB-8C890EA71AD4}"/>
              </a:ext>
            </a:extLst>
          </p:cNvPr>
          <p:cNvSpPr>
            <a:spLocks noGrp="1"/>
          </p:cNvSpPr>
          <p:nvPr>
            <p:ph type="ftr" sz="quarter" idx="3"/>
          </p:nvPr>
        </p:nvSpPr>
        <p:spPr/>
        <p:txBody>
          <a:bodyPr/>
          <a:lstStyle/>
          <a:p>
            <a:r>
              <a:rPr lang="en-US"/>
              <a:t>Vermont Department of Health</a:t>
            </a:r>
            <a:endParaRPr lang="en-US" dirty="0"/>
          </a:p>
        </p:txBody>
      </p:sp>
      <p:sp>
        <p:nvSpPr>
          <p:cNvPr id="9" name="TextBox 8">
            <a:extLst>
              <a:ext uri="{FF2B5EF4-FFF2-40B4-BE49-F238E27FC236}">
                <a16:creationId xmlns:a16="http://schemas.microsoft.com/office/drawing/2014/main" id="{8C9DFD79-E333-43FA-B5BB-DC51BE1D56AF}"/>
              </a:ext>
            </a:extLst>
          </p:cNvPr>
          <p:cNvSpPr txBox="1"/>
          <p:nvPr/>
        </p:nvSpPr>
        <p:spPr>
          <a:xfrm>
            <a:off x="532000" y="2060192"/>
            <a:ext cx="8109975" cy="3816429"/>
          </a:xfrm>
          <a:prstGeom prst="rect">
            <a:avLst/>
          </a:prstGeom>
          <a:noFill/>
        </p:spPr>
        <p:txBody>
          <a:bodyPr wrap="square">
            <a:spAutoFit/>
          </a:bodyPr>
          <a:lstStyle/>
          <a:p>
            <a:r>
              <a:rPr lang="en-US" sz="2200" b="1" dirty="0"/>
              <a:t>Heath Equity </a:t>
            </a:r>
            <a:r>
              <a:rPr lang="en-US" sz="2200" dirty="0"/>
              <a:t>(from Robert Wood Johnson Foundation) – everyone has a fair and just opportunity to be as healthy as possible.  This requires removing obstacles to health such as poverty, discrimination, and their consequences, including powerlessness and lack of access to good jobs with fair pay, quality education and housing, safe environments, and healthcare.</a:t>
            </a:r>
          </a:p>
          <a:p>
            <a:endParaRPr lang="en-US" sz="2200" b="1" dirty="0"/>
          </a:p>
          <a:p>
            <a:r>
              <a:rPr lang="en-US" sz="2200" b="1" dirty="0"/>
              <a:t>Health Inequities </a:t>
            </a:r>
            <a:r>
              <a:rPr lang="en-US" sz="2200" dirty="0"/>
              <a:t>– differences in health outcomes that are systematic, avoidable, and unjust</a:t>
            </a:r>
          </a:p>
          <a:p>
            <a:endParaRPr lang="en-US" sz="2200" dirty="0"/>
          </a:p>
          <a:p>
            <a:r>
              <a:rPr lang="en-US" sz="2200" b="1" dirty="0"/>
              <a:t>Health Disparities </a:t>
            </a:r>
            <a:r>
              <a:rPr lang="en-US" sz="2200" dirty="0"/>
              <a:t>– differences in health, whether unjust or not</a:t>
            </a:r>
          </a:p>
        </p:txBody>
      </p:sp>
    </p:spTree>
    <p:extLst>
      <p:ext uri="{BB962C8B-B14F-4D97-AF65-F5344CB8AC3E}">
        <p14:creationId xmlns:p14="http://schemas.microsoft.com/office/powerpoint/2010/main" val="1854245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440E1-0DA8-4BC4-867F-526F2079DCEE}"/>
              </a:ext>
            </a:extLst>
          </p:cNvPr>
          <p:cNvSpPr>
            <a:spLocks noGrp="1"/>
          </p:cNvSpPr>
          <p:nvPr>
            <p:ph type="title"/>
          </p:nvPr>
        </p:nvSpPr>
        <p:spPr/>
        <p:txBody>
          <a:bodyPr/>
          <a:lstStyle/>
          <a:p>
            <a:r>
              <a:rPr lang="en-US" dirty="0"/>
              <a:t>One Model of Social Factors that Influence Health</a:t>
            </a:r>
          </a:p>
        </p:txBody>
      </p:sp>
      <p:sp>
        <p:nvSpPr>
          <p:cNvPr id="5" name="Slide Number Placeholder 4">
            <a:extLst>
              <a:ext uri="{FF2B5EF4-FFF2-40B4-BE49-F238E27FC236}">
                <a16:creationId xmlns:a16="http://schemas.microsoft.com/office/drawing/2014/main" id="{5203FF97-5099-42B8-AC85-4AAC142E99CB}"/>
              </a:ext>
            </a:extLst>
          </p:cNvPr>
          <p:cNvSpPr>
            <a:spLocks noGrp="1"/>
          </p:cNvSpPr>
          <p:nvPr>
            <p:ph type="sldNum" sz="quarter" idx="4"/>
          </p:nvPr>
        </p:nvSpPr>
        <p:spPr/>
        <p:txBody>
          <a:bodyPr/>
          <a:lstStyle/>
          <a:p>
            <a:fld id="{820DBD16-8F52-45AC-8998-73485FE4613D}" type="slidenum">
              <a:rPr lang="en-US" smtClean="0"/>
              <a:pPr/>
              <a:t>3</a:t>
            </a:fld>
            <a:endParaRPr lang="en-US" dirty="0"/>
          </a:p>
        </p:txBody>
      </p:sp>
      <p:sp>
        <p:nvSpPr>
          <p:cNvPr id="6" name="Footer Placeholder 5">
            <a:extLst>
              <a:ext uri="{FF2B5EF4-FFF2-40B4-BE49-F238E27FC236}">
                <a16:creationId xmlns:a16="http://schemas.microsoft.com/office/drawing/2014/main" id="{BD3EC393-B20F-4974-B507-99310D5459E2}"/>
              </a:ext>
            </a:extLst>
          </p:cNvPr>
          <p:cNvSpPr>
            <a:spLocks noGrp="1"/>
          </p:cNvSpPr>
          <p:nvPr>
            <p:ph type="ftr" sz="quarter" idx="3"/>
          </p:nvPr>
        </p:nvSpPr>
        <p:spPr/>
        <p:txBody>
          <a:bodyPr/>
          <a:lstStyle/>
          <a:p>
            <a:r>
              <a:rPr lang="en-US"/>
              <a:t>Vermont Department of Health</a:t>
            </a:r>
            <a:endParaRPr lang="en-US" dirty="0"/>
          </a:p>
        </p:txBody>
      </p:sp>
      <p:pic>
        <p:nvPicPr>
          <p:cNvPr id="8" name="Picture 7" descr="Diagram&#10;&#10;Description automatically generated">
            <a:extLst>
              <a:ext uri="{FF2B5EF4-FFF2-40B4-BE49-F238E27FC236}">
                <a16:creationId xmlns:a16="http://schemas.microsoft.com/office/drawing/2014/main" id="{4A60543C-B765-41BB-8D7C-0C17B06F997D}"/>
              </a:ext>
            </a:extLst>
          </p:cNvPr>
          <p:cNvPicPr>
            <a:picLocks noChangeAspect="1"/>
          </p:cNvPicPr>
          <p:nvPr/>
        </p:nvPicPr>
        <p:blipFill rotWithShape="1">
          <a:blip r:embed="rId2">
            <a:extLst>
              <a:ext uri="{28A0092B-C50C-407E-A947-70E740481C1C}">
                <a14:useLocalDpi xmlns:a14="http://schemas.microsoft.com/office/drawing/2010/main" val="0"/>
              </a:ext>
            </a:extLst>
          </a:blip>
          <a:srcRect t="4123" b="16908"/>
          <a:stretch/>
        </p:blipFill>
        <p:spPr>
          <a:xfrm>
            <a:off x="347384" y="2452787"/>
            <a:ext cx="6194614" cy="3481849"/>
          </a:xfrm>
          <a:prstGeom prst="rect">
            <a:avLst/>
          </a:prstGeom>
        </p:spPr>
      </p:pic>
      <p:sp>
        <p:nvSpPr>
          <p:cNvPr id="3" name="Oval 2">
            <a:extLst>
              <a:ext uri="{FF2B5EF4-FFF2-40B4-BE49-F238E27FC236}">
                <a16:creationId xmlns:a16="http://schemas.microsoft.com/office/drawing/2014/main" id="{40C8A3BF-5366-4EA1-A9A2-483B76EA0727}"/>
              </a:ext>
            </a:extLst>
          </p:cNvPr>
          <p:cNvSpPr/>
          <p:nvPr/>
        </p:nvSpPr>
        <p:spPr>
          <a:xfrm>
            <a:off x="4876800" y="4195483"/>
            <a:ext cx="762000" cy="735106"/>
          </a:xfrm>
          <a:prstGeom prst="ellipse">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8EFF0180-B4DD-49D5-8C05-40A55935453C}"/>
              </a:ext>
            </a:extLst>
          </p:cNvPr>
          <p:cNvCxnSpPr>
            <a:cxnSpLocks/>
            <a:stCxn id="3" idx="7"/>
          </p:cNvCxnSpPr>
          <p:nvPr/>
        </p:nvCxnSpPr>
        <p:spPr>
          <a:xfrm flipV="1">
            <a:off x="5527208" y="3702424"/>
            <a:ext cx="930742" cy="600713"/>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A9459F9-C224-43A3-A5B8-C06FA4B65559}"/>
              </a:ext>
            </a:extLst>
          </p:cNvPr>
          <p:cNvSpPr txBox="1"/>
          <p:nvPr/>
        </p:nvSpPr>
        <p:spPr>
          <a:xfrm>
            <a:off x="6541998" y="2823882"/>
            <a:ext cx="2214283" cy="1938992"/>
          </a:xfrm>
          <a:prstGeom prst="rect">
            <a:avLst/>
          </a:prstGeom>
          <a:noFill/>
        </p:spPr>
        <p:txBody>
          <a:bodyPr wrap="square" rtlCol="0">
            <a:spAutoFit/>
          </a:bodyPr>
          <a:lstStyle/>
          <a:p>
            <a:pPr algn="ctr"/>
            <a:r>
              <a:rPr lang="en-US" sz="2400" dirty="0"/>
              <a:t>Healthcare only accounts for about 10-15% of overall health</a:t>
            </a:r>
          </a:p>
        </p:txBody>
      </p:sp>
    </p:spTree>
    <p:extLst>
      <p:ext uri="{BB962C8B-B14F-4D97-AF65-F5344CB8AC3E}">
        <p14:creationId xmlns:p14="http://schemas.microsoft.com/office/powerpoint/2010/main" val="1556776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C8AEA15-A058-4049-B291-4CDF261906FF}"/>
              </a:ext>
            </a:extLst>
          </p:cNvPr>
          <p:cNvSpPr>
            <a:spLocks noGrp="1"/>
          </p:cNvSpPr>
          <p:nvPr>
            <p:ph type="title"/>
          </p:nvPr>
        </p:nvSpPr>
        <p:spPr/>
        <p:txBody>
          <a:bodyPr/>
          <a:lstStyle/>
          <a:p>
            <a:r>
              <a:rPr lang="en-US" dirty="0"/>
              <a:t>The Importance of Framing Health Equity</a:t>
            </a:r>
          </a:p>
        </p:txBody>
      </p:sp>
      <p:sp>
        <p:nvSpPr>
          <p:cNvPr id="5" name="Slide Number Placeholder 4">
            <a:extLst>
              <a:ext uri="{FF2B5EF4-FFF2-40B4-BE49-F238E27FC236}">
                <a16:creationId xmlns:a16="http://schemas.microsoft.com/office/drawing/2014/main" id="{A97065BD-694E-4AE9-9CEB-D07C6DA3549A}"/>
              </a:ext>
            </a:extLst>
          </p:cNvPr>
          <p:cNvSpPr>
            <a:spLocks noGrp="1"/>
          </p:cNvSpPr>
          <p:nvPr>
            <p:ph type="sldNum" sz="quarter" idx="4"/>
          </p:nvPr>
        </p:nvSpPr>
        <p:spPr/>
        <p:txBody>
          <a:bodyPr/>
          <a:lstStyle/>
          <a:p>
            <a:fld id="{820DBD16-8F52-45AC-8998-73485FE4613D}" type="slidenum">
              <a:rPr lang="en-US" smtClean="0"/>
              <a:pPr/>
              <a:t>4</a:t>
            </a:fld>
            <a:endParaRPr lang="en-US" dirty="0"/>
          </a:p>
        </p:txBody>
      </p:sp>
      <p:sp>
        <p:nvSpPr>
          <p:cNvPr id="6" name="Footer Placeholder 5">
            <a:extLst>
              <a:ext uri="{FF2B5EF4-FFF2-40B4-BE49-F238E27FC236}">
                <a16:creationId xmlns:a16="http://schemas.microsoft.com/office/drawing/2014/main" id="{475EA9BF-2640-4572-985E-7705E88B12FD}"/>
              </a:ext>
            </a:extLst>
          </p:cNvPr>
          <p:cNvSpPr>
            <a:spLocks noGrp="1"/>
          </p:cNvSpPr>
          <p:nvPr>
            <p:ph type="ftr" sz="quarter" idx="3"/>
          </p:nvPr>
        </p:nvSpPr>
        <p:spPr/>
        <p:txBody>
          <a:bodyPr/>
          <a:lstStyle/>
          <a:p>
            <a:r>
              <a:rPr lang="en-US"/>
              <a:t>Vermont Department of Health</a:t>
            </a:r>
            <a:endParaRPr lang="en-US" dirty="0"/>
          </a:p>
        </p:txBody>
      </p:sp>
      <p:sp>
        <p:nvSpPr>
          <p:cNvPr id="8" name="Subtitle 7">
            <a:extLst>
              <a:ext uri="{FF2B5EF4-FFF2-40B4-BE49-F238E27FC236}">
                <a16:creationId xmlns:a16="http://schemas.microsoft.com/office/drawing/2014/main" id="{B96E784F-77DE-4E2B-82FD-FEB71C0169BB}"/>
              </a:ext>
            </a:extLst>
          </p:cNvPr>
          <p:cNvSpPr>
            <a:spLocks noGrp="1"/>
          </p:cNvSpPr>
          <p:nvPr>
            <p:ph type="subTitle" idx="4294967295"/>
          </p:nvPr>
        </p:nvSpPr>
        <p:spPr>
          <a:xfrm>
            <a:off x="2850777" y="1755238"/>
            <a:ext cx="6060140" cy="4323156"/>
          </a:xfrm>
        </p:spPr>
        <p:txBody>
          <a:bodyPr>
            <a:noAutofit/>
          </a:bodyPr>
          <a:lstStyle/>
          <a:p>
            <a:pPr algn="ctr"/>
            <a:r>
              <a:rPr lang="en-US" sz="1800" dirty="0"/>
              <a:t>Most Americans think health is an individual’s choice rather than a </a:t>
            </a:r>
            <a:r>
              <a:rPr lang="en-US" sz="1800" b="1" dirty="0"/>
              <a:t>consequence of social factors and opportunity</a:t>
            </a:r>
          </a:p>
          <a:p>
            <a:pPr algn="ctr"/>
            <a:endParaRPr lang="en-US" sz="1800" dirty="0"/>
          </a:p>
          <a:p>
            <a:pPr algn="ctr"/>
            <a:r>
              <a:rPr lang="en-US" sz="1800" dirty="0"/>
              <a:t>To many, </a:t>
            </a:r>
            <a:r>
              <a:rPr lang="en-US" sz="1800" b="1" dirty="0"/>
              <a:t>Equity</a:t>
            </a:r>
            <a:r>
              <a:rPr lang="en-US" sz="1800" dirty="0"/>
              <a:t> means something financial about the value in one’s house</a:t>
            </a:r>
          </a:p>
          <a:p>
            <a:pPr algn="ctr"/>
            <a:endParaRPr lang="en-US" sz="1800" dirty="0"/>
          </a:p>
          <a:p>
            <a:pPr algn="ctr"/>
            <a:r>
              <a:rPr lang="en-US" sz="1800" b="1" dirty="0"/>
              <a:t>Best Practices:</a:t>
            </a:r>
          </a:p>
          <a:p>
            <a:pPr marL="342900" indent="-342900">
              <a:buFont typeface="Arial" panose="020B0604020202020204" pitchFamily="34" charset="0"/>
              <a:buChar char="•"/>
            </a:pPr>
            <a:r>
              <a:rPr lang="en-US" sz="1800" dirty="0"/>
              <a:t>Focus on fairness, justice, benefits for everyone</a:t>
            </a:r>
          </a:p>
          <a:p>
            <a:pPr marL="342900" indent="-342900">
              <a:buFont typeface="Arial" panose="020B0604020202020204" pitchFamily="34" charset="0"/>
              <a:buChar char="•"/>
            </a:pPr>
            <a:r>
              <a:rPr lang="en-US" sz="1800" dirty="0"/>
              <a:t>Explain how policies and systems lead to poor health for some people</a:t>
            </a:r>
          </a:p>
          <a:p>
            <a:pPr marL="342900" indent="-342900">
              <a:buFont typeface="Arial" panose="020B0604020202020204" pitchFamily="34" charset="0"/>
              <a:buChar char="•"/>
            </a:pPr>
            <a:r>
              <a:rPr lang="en-US" sz="1800" dirty="0"/>
              <a:t>Lead with inspiration and be aspirational</a:t>
            </a:r>
          </a:p>
          <a:p>
            <a:pPr marL="342900" indent="-342900">
              <a:buFont typeface="Arial" panose="020B0604020202020204" pitchFamily="34" charset="0"/>
              <a:buChar char="•"/>
            </a:pPr>
            <a:r>
              <a:rPr lang="en-US" sz="1800" dirty="0"/>
              <a:t>Explain how disparities arose rather than who is experiencing them</a:t>
            </a:r>
          </a:p>
          <a:p>
            <a:pPr marL="342900" indent="-342900">
              <a:buFont typeface="Arial" panose="020B0604020202020204" pitchFamily="34" charset="0"/>
              <a:buChar char="•"/>
            </a:pPr>
            <a:r>
              <a:rPr lang="en-US" sz="1800" dirty="0"/>
              <a:t>Be clear that solutions exist</a:t>
            </a:r>
          </a:p>
        </p:txBody>
      </p:sp>
      <p:pic>
        <p:nvPicPr>
          <p:cNvPr id="2050" name="Picture 2" descr="See the source image">
            <a:extLst>
              <a:ext uri="{FF2B5EF4-FFF2-40B4-BE49-F238E27FC236}">
                <a16:creationId xmlns:a16="http://schemas.microsoft.com/office/drawing/2014/main" id="{0ADF92A8-9D89-44AE-9322-08E8A54B7F49}"/>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21034"/>
          <a:stretch/>
        </p:blipFill>
        <p:spPr bwMode="auto">
          <a:xfrm>
            <a:off x="83638" y="2054041"/>
            <a:ext cx="3128786" cy="376405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80434CBF-3AEF-4147-8FCE-C5E286CF3EA2}"/>
              </a:ext>
            </a:extLst>
          </p:cNvPr>
          <p:cNvSpPr txBox="1"/>
          <p:nvPr/>
        </p:nvSpPr>
        <p:spPr>
          <a:xfrm>
            <a:off x="233083" y="6048576"/>
            <a:ext cx="8507505" cy="307777"/>
          </a:xfrm>
          <a:prstGeom prst="rect">
            <a:avLst/>
          </a:prstGeom>
          <a:noFill/>
        </p:spPr>
        <p:txBody>
          <a:bodyPr wrap="square">
            <a:spAutoFit/>
          </a:bodyPr>
          <a:lstStyle/>
          <a:p>
            <a:r>
              <a:rPr lang="en-US" sz="1400" dirty="0">
                <a:solidFill>
                  <a:srgbClr val="0070C0"/>
                </a:solidFill>
              </a:rPr>
              <a:t>https://www.dialogue4health.org/web-forums/detail/framing-health-equity-communication-strategies-that-work</a:t>
            </a:r>
          </a:p>
        </p:txBody>
      </p:sp>
    </p:spTree>
    <p:extLst>
      <p:ext uri="{BB962C8B-B14F-4D97-AF65-F5344CB8AC3E}">
        <p14:creationId xmlns:p14="http://schemas.microsoft.com/office/powerpoint/2010/main" val="2695166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C8AEA15-A058-4049-B291-4CDF261906FF}"/>
              </a:ext>
            </a:extLst>
          </p:cNvPr>
          <p:cNvSpPr>
            <a:spLocks noGrp="1"/>
          </p:cNvSpPr>
          <p:nvPr>
            <p:ph type="title"/>
          </p:nvPr>
        </p:nvSpPr>
        <p:spPr/>
        <p:txBody>
          <a:bodyPr/>
          <a:lstStyle/>
          <a:p>
            <a:r>
              <a:rPr lang="en-US" dirty="0"/>
              <a:t>Disparity Data Pearls</a:t>
            </a:r>
          </a:p>
        </p:txBody>
      </p:sp>
      <p:sp>
        <p:nvSpPr>
          <p:cNvPr id="5" name="Slide Number Placeholder 4">
            <a:extLst>
              <a:ext uri="{FF2B5EF4-FFF2-40B4-BE49-F238E27FC236}">
                <a16:creationId xmlns:a16="http://schemas.microsoft.com/office/drawing/2014/main" id="{A97065BD-694E-4AE9-9CEB-D07C6DA3549A}"/>
              </a:ext>
            </a:extLst>
          </p:cNvPr>
          <p:cNvSpPr>
            <a:spLocks noGrp="1"/>
          </p:cNvSpPr>
          <p:nvPr>
            <p:ph type="sldNum" sz="quarter" idx="4"/>
          </p:nvPr>
        </p:nvSpPr>
        <p:spPr/>
        <p:txBody>
          <a:bodyPr/>
          <a:lstStyle/>
          <a:p>
            <a:fld id="{820DBD16-8F52-45AC-8998-73485FE4613D}" type="slidenum">
              <a:rPr lang="en-US" smtClean="0"/>
              <a:pPr/>
              <a:t>5</a:t>
            </a:fld>
            <a:endParaRPr lang="en-US" dirty="0"/>
          </a:p>
        </p:txBody>
      </p:sp>
      <p:sp>
        <p:nvSpPr>
          <p:cNvPr id="6" name="Footer Placeholder 5">
            <a:extLst>
              <a:ext uri="{FF2B5EF4-FFF2-40B4-BE49-F238E27FC236}">
                <a16:creationId xmlns:a16="http://schemas.microsoft.com/office/drawing/2014/main" id="{475EA9BF-2640-4572-985E-7705E88B12FD}"/>
              </a:ext>
            </a:extLst>
          </p:cNvPr>
          <p:cNvSpPr>
            <a:spLocks noGrp="1"/>
          </p:cNvSpPr>
          <p:nvPr>
            <p:ph type="ftr" sz="quarter" idx="3"/>
          </p:nvPr>
        </p:nvSpPr>
        <p:spPr/>
        <p:txBody>
          <a:bodyPr/>
          <a:lstStyle/>
          <a:p>
            <a:r>
              <a:rPr lang="en-US"/>
              <a:t>Vermont Department of Health</a:t>
            </a:r>
            <a:endParaRPr lang="en-US" dirty="0"/>
          </a:p>
        </p:txBody>
      </p:sp>
      <p:sp>
        <p:nvSpPr>
          <p:cNvPr id="8" name="Subtitle 7">
            <a:extLst>
              <a:ext uri="{FF2B5EF4-FFF2-40B4-BE49-F238E27FC236}">
                <a16:creationId xmlns:a16="http://schemas.microsoft.com/office/drawing/2014/main" id="{B96E784F-77DE-4E2B-82FD-FEB71C0169BB}"/>
              </a:ext>
            </a:extLst>
          </p:cNvPr>
          <p:cNvSpPr>
            <a:spLocks noGrp="1"/>
          </p:cNvSpPr>
          <p:nvPr>
            <p:ph type="subTitle" idx="4294967295"/>
          </p:nvPr>
        </p:nvSpPr>
        <p:spPr>
          <a:xfrm>
            <a:off x="4025154" y="1976808"/>
            <a:ext cx="4885764" cy="4379545"/>
          </a:xfrm>
        </p:spPr>
        <p:txBody>
          <a:bodyPr>
            <a:noAutofit/>
          </a:bodyPr>
          <a:lstStyle/>
          <a:p>
            <a:r>
              <a:rPr lang="en-US" sz="1800" dirty="0"/>
              <a:t>In “Achieving Health Equity: A Guide for Health Care Organizations,” IHI advocates for these guiding principles in measuring health disparities:</a:t>
            </a:r>
          </a:p>
          <a:p>
            <a:pPr marL="342900" indent="-342900">
              <a:buAutoNum type="arabicPeriod"/>
            </a:pPr>
            <a:r>
              <a:rPr lang="en-US" sz="1800" dirty="0"/>
              <a:t>Select a reference point – generally the group with the best outcomes</a:t>
            </a:r>
          </a:p>
          <a:p>
            <a:pPr marL="342900" indent="-342900">
              <a:buAutoNum type="arabicPeriod"/>
            </a:pPr>
            <a:r>
              <a:rPr lang="en-US" sz="1800" dirty="0"/>
              <a:t>Measure in both absolute and relative terms – improvements can occur in two populations, but disparities can still widen</a:t>
            </a:r>
          </a:p>
          <a:p>
            <a:pPr marL="342900" indent="-342900">
              <a:buAutoNum type="arabicPeriod"/>
            </a:pPr>
            <a:r>
              <a:rPr lang="en-US" sz="1800" dirty="0"/>
              <a:t>Express measures in terms of adverse events</a:t>
            </a:r>
          </a:p>
          <a:p>
            <a:pPr marL="342900" indent="-342900">
              <a:buAutoNum type="arabicPeriod"/>
            </a:pPr>
            <a:r>
              <a:rPr lang="en-US" sz="1800" dirty="0"/>
              <a:t>Use pairwise comparisons (though this doesn’t capture intersectionality - i.e., race, gender, income, educational attainment)</a:t>
            </a:r>
          </a:p>
          <a:p>
            <a:pPr marL="342900" indent="-342900">
              <a:buAutoNum type="arabicPeriod"/>
            </a:pPr>
            <a:r>
              <a:rPr lang="en-US" sz="1800" dirty="0"/>
              <a:t>Include summary measures</a:t>
            </a:r>
          </a:p>
          <a:p>
            <a:pPr marL="342900" indent="-342900">
              <a:buAutoNum type="arabicPeriod"/>
            </a:pPr>
            <a:endParaRPr lang="en-US" sz="1800" dirty="0"/>
          </a:p>
        </p:txBody>
      </p:sp>
      <p:pic>
        <p:nvPicPr>
          <p:cNvPr id="1026" name="Picture 2" descr="See the source image">
            <a:extLst>
              <a:ext uri="{FF2B5EF4-FFF2-40B4-BE49-F238E27FC236}">
                <a16:creationId xmlns:a16="http://schemas.microsoft.com/office/drawing/2014/main" id="{3242CE14-7A89-48AF-8281-EF1929F3672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50480" y="2160234"/>
            <a:ext cx="2464174" cy="117851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6A026FE-1515-400A-B683-21278CE5F819}"/>
              </a:ext>
            </a:extLst>
          </p:cNvPr>
          <p:cNvPicPr>
            <a:picLocks noChangeAspect="1"/>
          </p:cNvPicPr>
          <p:nvPr/>
        </p:nvPicPr>
        <p:blipFill rotWithShape="1">
          <a:blip r:embed="rId4"/>
          <a:srcRect l="33726" t="29172" r="26176" b="30566"/>
          <a:stretch/>
        </p:blipFill>
        <p:spPr>
          <a:xfrm>
            <a:off x="139982" y="3519248"/>
            <a:ext cx="3885171" cy="2194314"/>
          </a:xfrm>
          <a:prstGeom prst="rect">
            <a:avLst/>
          </a:prstGeom>
        </p:spPr>
      </p:pic>
    </p:spTree>
    <p:extLst>
      <p:ext uri="{BB962C8B-B14F-4D97-AF65-F5344CB8AC3E}">
        <p14:creationId xmlns:p14="http://schemas.microsoft.com/office/powerpoint/2010/main" val="1279956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84491965-9ED3-4560-8912-4F28B532BE2D}"/>
              </a:ext>
            </a:extLst>
          </p:cNvPr>
          <p:cNvPicPr>
            <a:picLocks noChangeAspect="1"/>
          </p:cNvPicPr>
          <p:nvPr/>
        </p:nvPicPr>
        <p:blipFill rotWithShape="1">
          <a:blip r:embed="rId2">
            <a:extLst>
              <a:ext uri="{28A0092B-C50C-407E-A947-70E740481C1C}">
                <a14:useLocalDpi xmlns:a14="http://schemas.microsoft.com/office/drawing/2010/main" val="0"/>
              </a:ext>
            </a:extLst>
          </a:blip>
          <a:srcRect t="4123" b="16908"/>
          <a:stretch/>
        </p:blipFill>
        <p:spPr>
          <a:xfrm>
            <a:off x="0" y="49840"/>
            <a:ext cx="1739152" cy="977537"/>
          </a:xfrm>
          <a:prstGeom prst="rect">
            <a:avLst/>
          </a:prstGeom>
        </p:spPr>
      </p:pic>
      <p:sp>
        <p:nvSpPr>
          <p:cNvPr id="6" name="TextBox 5">
            <a:extLst>
              <a:ext uri="{FF2B5EF4-FFF2-40B4-BE49-F238E27FC236}">
                <a16:creationId xmlns:a16="http://schemas.microsoft.com/office/drawing/2014/main" id="{01DED035-E7B6-4819-937B-CFA4EB36EAAF}"/>
              </a:ext>
            </a:extLst>
          </p:cNvPr>
          <p:cNvSpPr txBox="1"/>
          <p:nvPr/>
        </p:nvSpPr>
        <p:spPr>
          <a:xfrm>
            <a:off x="6282466" y="0"/>
            <a:ext cx="2861533" cy="1077218"/>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Disparity Data Dashboard</a:t>
            </a:r>
          </a:p>
        </p:txBody>
      </p:sp>
      <p:graphicFrame>
        <p:nvGraphicFramePr>
          <p:cNvPr id="11" name="Table 11">
            <a:extLst>
              <a:ext uri="{FF2B5EF4-FFF2-40B4-BE49-F238E27FC236}">
                <a16:creationId xmlns:a16="http://schemas.microsoft.com/office/drawing/2014/main" id="{F739B0CF-9AF3-4C1A-B1A9-C807A59B6262}"/>
              </a:ext>
            </a:extLst>
          </p:cNvPr>
          <p:cNvGraphicFramePr>
            <a:graphicFrameLocks noGrp="1"/>
          </p:cNvGraphicFramePr>
          <p:nvPr/>
        </p:nvGraphicFramePr>
        <p:xfrm>
          <a:off x="91374" y="1034627"/>
          <a:ext cx="8961252" cy="5802853"/>
        </p:xfrm>
        <a:graphic>
          <a:graphicData uri="http://schemas.openxmlformats.org/drawingml/2006/table">
            <a:tbl>
              <a:tblPr firstRow="1" bandRow="1">
                <a:tableStyleId>{5C22544A-7EE6-4342-B048-85BDC9FD1C3A}</a:tableStyleId>
              </a:tblPr>
              <a:tblGrid>
                <a:gridCol w="657926">
                  <a:extLst>
                    <a:ext uri="{9D8B030D-6E8A-4147-A177-3AD203B41FA5}">
                      <a16:colId xmlns:a16="http://schemas.microsoft.com/office/drawing/2014/main" val="2410296350"/>
                    </a:ext>
                  </a:extLst>
                </a:gridCol>
                <a:gridCol w="3471352">
                  <a:extLst>
                    <a:ext uri="{9D8B030D-6E8A-4147-A177-3AD203B41FA5}">
                      <a16:colId xmlns:a16="http://schemas.microsoft.com/office/drawing/2014/main" val="2335964285"/>
                    </a:ext>
                  </a:extLst>
                </a:gridCol>
                <a:gridCol w="618564">
                  <a:extLst>
                    <a:ext uri="{9D8B030D-6E8A-4147-A177-3AD203B41FA5}">
                      <a16:colId xmlns:a16="http://schemas.microsoft.com/office/drawing/2014/main" val="2813227196"/>
                    </a:ext>
                  </a:extLst>
                </a:gridCol>
                <a:gridCol w="546848">
                  <a:extLst>
                    <a:ext uri="{9D8B030D-6E8A-4147-A177-3AD203B41FA5}">
                      <a16:colId xmlns:a16="http://schemas.microsoft.com/office/drawing/2014/main" val="1362942840"/>
                    </a:ext>
                  </a:extLst>
                </a:gridCol>
                <a:gridCol w="564776">
                  <a:extLst>
                    <a:ext uri="{9D8B030D-6E8A-4147-A177-3AD203B41FA5}">
                      <a16:colId xmlns:a16="http://schemas.microsoft.com/office/drawing/2014/main" val="651418077"/>
                    </a:ext>
                  </a:extLst>
                </a:gridCol>
                <a:gridCol w="582706">
                  <a:extLst>
                    <a:ext uri="{9D8B030D-6E8A-4147-A177-3AD203B41FA5}">
                      <a16:colId xmlns:a16="http://schemas.microsoft.com/office/drawing/2014/main" val="3070687761"/>
                    </a:ext>
                  </a:extLst>
                </a:gridCol>
                <a:gridCol w="430306">
                  <a:extLst>
                    <a:ext uri="{9D8B030D-6E8A-4147-A177-3AD203B41FA5}">
                      <a16:colId xmlns:a16="http://schemas.microsoft.com/office/drawing/2014/main" val="1606679194"/>
                    </a:ext>
                  </a:extLst>
                </a:gridCol>
                <a:gridCol w="421341">
                  <a:extLst>
                    <a:ext uri="{9D8B030D-6E8A-4147-A177-3AD203B41FA5}">
                      <a16:colId xmlns:a16="http://schemas.microsoft.com/office/drawing/2014/main" val="4113571289"/>
                    </a:ext>
                  </a:extLst>
                </a:gridCol>
                <a:gridCol w="430306">
                  <a:extLst>
                    <a:ext uri="{9D8B030D-6E8A-4147-A177-3AD203B41FA5}">
                      <a16:colId xmlns:a16="http://schemas.microsoft.com/office/drawing/2014/main" val="269938009"/>
                    </a:ext>
                  </a:extLst>
                </a:gridCol>
                <a:gridCol w="1237127">
                  <a:extLst>
                    <a:ext uri="{9D8B030D-6E8A-4147-A177-3AD203B41FA5}">
                      <a16:colId xmlns:a16="http://schemas.microsoft.com/office/drawing/2014/main" val="1686441605"/>
                    </a:ext>
                  </a:extLst>
                </a:gridCol>
              </a:tblGrid>
              <a:tr h="223601">
                <a:tc>
                  <a:txBody>
                    <a:bodyPr/>
                    <a:lstStyle/>
                    <a:p>
                      <a:r>
                        <a:rPr lang="en-US" sz="900" dirty="0"/>
                        <a:t>SD</a:t>
                      </a:r>
                    </a:p>
                  </a:txBody>
                  <a:tcPr/>
                </a:tc>
                <a:tc>
                  <a:txBody>
                    <a:bodyPr/>
                    <a:lstStyle/>
                    <a:p>
                      <a:r>
                        <a:rPr lang="en-US" sz="900" dirty="0"/>
                        <a:t>Indicator</a:t>
                      </a:r>
                    </a:p>
                  </a:txBody>
                  <a:tcPr/>
                </a:tc>
                <a:tc>
                  <a:txBody>
                    <a:bodyPr/>
                    <a:lstStyle/>
                    <a:p>
                      <a:r>
                        <a:rPr lang="en-US" sz="900" dirty="0"/>
                        <a:t>Windsor</a:t>
                      </a:r>
                    </a:p>
                  </a:txBody>
                  <a:tcPr/>
                </a:tc>
                <a:tc>
                  <a:txBody>
                    <a:bodyPr/>
                    <a:lstStyle/>
                    <a:p>
                      <a:pPr marL="0" indent="0">
                        <a:buFont typeface="Arial" panose="020B0604020202020204" pitchFamily="34" charset="0"/>
                        <a:buNone/>
                      </a:pPr>
                      <a:r>
                        <a:rPr lang="en-US" sz="900" dirty="0"/>
                        <a:t>Orange</a:t>
                      </a:r>
                    </a:p>
                  </a:txBody>
                  <a:tcPr/>
                </a:tc>
                <a:tc>
                  <a:txBody>
                    <a:bodyPr/>
                    <a:lstStyle/>
                    <a:p>
                      <a:pPr marL="0" indent="0">
                        <a:buFont typeface="Arial" panose="020B0604020202020204" pitchFamily="34" charset="0"/>
                        <a:buNone/>
                      </a:pPr>
                      <a:r>
                        <a:rPr lang="en-US" sz="900" dirty="0"/>
                        <a:t>Grafton</a:t>
                      </a:r>
                    </a:p>
                  </a:txBody>
                  <a:tcPr/>
                </a:tc>
                <a:tc>
                  <a:txBody>
                    <a:bodyPr/>
                    <a:lstStyle/>
                    <a:p>
                      <a:pPr marL="0" indent="0">
                        <a:buFont typeface="Arial" panose="020B0604020202020204" pitchFamily="34" charset="0"/>
                        <a:buNone/>
                      </a:pPr>
                      <a:r>
                        <a:rPr lang="en-US" sz="900" dirty="0"/>
                        <a:t>Sullivan </a:t>
                      </a:r>
                    </a:p>
                  </a:txBody>
                  <a:tcPr/>
                </a:tc>
                <a:tc>
                  <a:txBody>
                    <a:bodyPr/>
                    <a:lstStyle/>
                    <a:p>
                      <a:r>
                        <a:rPr lang="en-US" sz="900" dirty="0"/>
                        <a:t>VT</a:t>
                      </a:r>
                    </a:p>
                  </a:txBody>
                  <a:tcPr/>
                </a:tc>
                <a:tc>
                  <a:txBody>
                    <a:bodyPr/>
                    <a:lstStyle/>
                    <a:p>
                      <a:r>
                        <a:rPr lang="en-US" sz="900" dirty="0"/>
                        <a:t>NH</a:t>
                      </a:r>
                    </a:p>
                  </a:txBody>
                  <a:tcPr/>
                </a:tc>
                <a:tc>
                  <a:txBody>
                    <a:bodyPr/>
                    <a:lstStyle/>
                    <a:p>
                      <a:r>
                        <a:rPr lang="en-US" sz="900" dirty="0"/>
                        <a:t>US</a:t>
                      </a:r>
                    </a:p>
                  </a:txBody>
                  <a:tcPr/>
                </a:tc>
                <a:tc>
                  <a:txBody>
                    <a:bodyPr/>
                    <a:lstStyle/>
                    <a:p>
                      <a:r>
                        <a:rPr lang="en-US" sz="900" dirty="0"/>
                        <a:t>Source</a:t>
                      </a:r>
                    </a:p>
                  </a:txBody>
                  <a:tcPr/>
                </a:tc>
                <a:extLst>
                  <a:ext uri="{0D108BD9-81ED-4DB2-BD59-A6C34878D82A}">
                    <a16:rowId xmlns:a16="http://schemas.microsoft.com/office/drawing/2014/main" val="4133947746"/>
                  </a:ext>
                </a:extLst>
              </a:tr>
              <a:tr h="154790">
                <a:tc>
                  <a:txBody>
                    <a:bodyPr/>
                    <a:lstStyle/>
                    <a:p>
                      <a:r>
                        <a:rPr lang="en-US" sz="900" dirty="0"/>
                        <a:t>Education</a:t>
                      </a:r>
                    </a:p>
                  </a:txBody>
                  <a:tcPr/>
                </a:tc>
                <a:tc>
                  <a:txBody>
                    <a:bodyPr/>
                    <a:lstStyle/>
                    <a:p>
                      <a:r>
                        <a:rPr lang="en-US" sz="900" b="1" dirty="0"/>
                        <a:t>Childcare capacity </a:t>
                      </a:r>
                      <a:r>
                        <a:rPr lang="en-US" sz="900" dirty="0"/>
                        <a:t>- the # of Head Start and Early Head Start programs located in or within 0.5 miles of a county boundary per 100,000 population. (2020; U.S. DHHS Administration for Children and Families) </a:t>
                      </a:r>
                    </a:p>
                  </a:txBody>
                  <a:tcPr/>
                </a:tc>
                <a:tc>
                  <a:txBody>
                    <a:bodyPr/>
                    <a:lstStyle/>
                    <a:p>
                      <a:r>
                        <a:rPr lang="en-US" sz="900" b="1" dirty="0">
                          <a:solidFill>
                            <a:srgbClr val="FF0000"/>
                          </a:solidFill>
                        </a:rPr>
                        <a:t>5.4</a:t>
                      </a:r>
                    </a:p>
                  </a:txBody>
                  <a:tcPr/>
                </a:tc>
                <a:tc>
                  <a:txBody>
                    <a:bodyPr/>
                    <a:lstStyle/>
                    <a:p>
                      <a:r>
                        <a:rPr lang="en-US" sz="900" b="1" dirty="0">
                          <a:solidFill>
                            <a:srgbClr val="00B050"/>
                          </a:solidFill>
                        </a:rPr>
                        <a:t>20.7</a:t>
                      </a:r>
                    </a:p>
                  </a:txBody>
                  <a:tcPr/>
                </a:tc>
                <a:tc>
                  <a:txBody>
                    <a:bodyPr/>
                    <a:lstStyle/>
                    <a:p>
                      <a:r>
                        <a:rPr lang="en-US" sz="900" b="1" dirty="0">
                          <a:solidFill>
                            <a:srgbClr val="00B050"/>
                          </a:solidFill>
                        </a:rPr>
                        <a:t>5.6</a:t>
                      </a:r>
                    </a:p>
                  </a:txBody>
                  <a:tcPr/>
                </a:tc>
                <a:tc>
                  <a:txBody>
                    <a:bodyPr/>
                    <a:lstStyle/>
                    <a:p>
                      <a:r>
                        <a:rPr lang="en-US" sz="900" b="1" dirty="0">
                          <a:solidFill>
                            <a:schemeClr val="accent2">
                              <a:lumMod val="60000"/>
                              <a:lumOff val="40000"/>
                            </a:schemeClr>
                          </a:solidFill>
                        </a:rPr>
                        <a:t>4.6</a:t>
                      </a:r>
                    </a:p>
                  </a:txBody>
                  <a:tcPr/>
                </a:tc>
                <a:tc>
                  <a:txBody>
                    <a:bodyPr/>
                    <a:lstStyle/>
                    <a:p>
                      <a:r>
                        <a:rPr lang="en-US" sz="900" dirty="0"/>
                        <a:t>13.3</a:t>
                      </a:r>
                    </a:p>
                  </a:txBody>
                  <a:tcPr/>
                </a:tc>
                <a:tc>
                  <a:txBody>
                    <a:bodyPr/>
                    <a:lstStyle/>
                    <a:p>
                      <a:r>
                        <a:rPr lang="en-US" sz="900" dirty="0"/>
                        <a:t>4.6</a:t>
                      </a:r>
                    </a:p>
                  </a:txBody>
                  <a:tcPr/>
                </a:tc>
                <a:tc>
                  <a:txBody>
                    <a:bodyPr/>
                    <a:lstStyle/>
                    <a:p>
                      <a:r>
                        <a:rPr lang="en-US" sz="900" dirty="0"/>
                        <a:t>9.3</a:t>
                      </a:r>
                    </a:p>
                  </a:txBody>
                  <a:tcPr/>
                </a:tc>
                <a:tc>
                  <a:txBody>
                    <a:bodyPr/>
                    <a:lstStyle/>
                    <a:p>
                      <a:r>
                        <a:rPr lang="en-US" sz="800" dirty="0"/>
                        <a:t>US News &amp; World Reports -  </a:t>
                      </a:r>
                      <a:r>
                        <a:rPr lang="en-US" sz="800" dirty="0">
                          <a:hlinkClick r:id="rId3"/>
                        </a:rPr>
                        <a:t>https://www.usnews.com/news/healthiest-communities/rankings</a:t>
                      </a:r>
                      <a:r>
                        <a:rPr lang="en-US" sz="800" dirty="0"/>
                        <a:t>  </a:t>
                      </a:r>
                    </a:p>
                  </a:txBody>
                  <a:tcPr/>
                </a:tc>
                <a:extLst>
                  <a:ext uri="{0D108BD9-81ED-4DB2-BD59-A6C34878D82A}">
                    <a16:rowId xmlns:a16="http://schemas.microsoft.com/office/drawing/2014/main" val="2142810306"/>
                  </a:ext>
                </a:extLst>
              </a:tr>
              <a:tr h="225014">
                <a:tc>
                  <a:txBody>
                    <a:bodyPr/>
                    <a:lstStyle/>
                    <a:p>
                      <a:r>
                        <a:rPr lang="en-US" sz="900" dirty="0"/>
                        <a:t>Housing</a:t>
                      </a:r>
                    </a:p>
                  </a:txBody>
                  <a:tcPr/>
                </a:tc>
                <a:tc>
                  <a:txBody>
                    <a:bodyPr/>
                    <a:lstStyle/>
                    <a:p>
                      <a:r>
                        <a:rPr lang="en-US" sz="900" b="1" dirty="0"/>
                        <a:t>% spending &gt;30% of income on housing - </a:t>
                      </a:r>
                      <a:r>
                        <a:rPr lang="en-US" sz="900" dirty="0"/>
                        <a:t>the percentage of cost-burdened households, where housing costs (mortgage or rent, utilities, taxes and other costs) are 30% or more of total household income. (2015-2019 American Community Survey 5-year estimates, U.S. Census)</a:t>
                      </a:r>
                    </a:p>
                  </a:txBody>
                  <a:tcPr/>
                </a:tc>
                <a:tc>
                  <a:txBody>
                    <a:bodyPr/>
                    <a:lstStyle/>
                    <a:p>
                      <a:r>
                        <a:rPr lang="en-US" sz="900" b="1" dirty="0">
                          <a:solidFill>
                            <a:srgbClr val="FF0000"/>
                          </a:solidFill>
                        </a:rPr>
                        <a:t>33.2</a:t>
                      </a:r>
                    </a:p>
                  </a:txBody>
                  <a:tcPr/>
                </a:tc>
                <a:tc>
                  <a:txBody>
                    <a:bodyPr/>
                    <a:lstStyle/>
                    <a:p>
                      <a:r>
                        <a:rPr lang="en-US" sz="900" b="1" dirty="0">
                          <a:solidFill>
                            <a:srgbClr val="FF0000"/>
                          </a:solidFill>
                        </a:rPr>
                        <a:t>31.6</a:t>
                      </a:r>
                    </a:p>
                  </a:txBody>
                  <a:tcPr/>
                </a:tc>
                <a:tc>
                  <a:txBody>
                    <a:bodyPr/>
                    <a:lstStyle/>
                    <a:p>
                      <a:r>
                        <a:rPr lang="en-US" sz="900" b="1" dirty="0">
                          <a:solidFill>
                            <a:srgbClr val="FF0000"/>
                          </a:solidFill>
                        </a:rPr>
                        <a:t>31.5</a:t>
                      </a:r>
                    </a:p>
                  </a:txBody>
                  <a:tcPr/>
                </a:tc>
                <a:tc>
                  <a:txBody>
                    <a:bodyPr/>
                    <a:lstStyle/>
                    <a:p>
                      <a:r>
                        <a:rPr lang="en-US" sz="900" b="1" dirty="0">
                          <a:solidFill>
                            <a:srgbClr val="FF0000"/>
                          </a:solidFill>
                        </a:rPr>
                        <a:t>33</a:t>
                      </a:r>
                    </a:p>
                  </a:txBody>
                  <a:tcPr/>
                </a:tc>
                <a:tc>
                  <a:txBody>
                    <a:bodyPr/>
                    <a:lstStyle/>
                    <a:p>
                      <a:r>
                        <a:rPr lang="en-US" sz="900" dirty="0"/>
                        <a:t>32.8</a:t>
                      </a:r>
                    </a:p>
                  </a:txBody>
                  <a:tcPr/>
                </a:tc>
                <a:tc>
                  <a:txBody>
                    <a:bodyPr/>
                    <a:lstStyle/>
                    <a:p>
                      <a:r>
                        <a:rPr lang="en-US" sz="900" dirty="0"/>
                        <a:t>30.6</a:t>
                      </a:r>
                    </a:p>
                  </a:txBody>
                  <a:tcPr/>
                </a:tc>
                <a:tc>
                  <a:txBody>
                    <a:bodyPr/>
                    <a:lstStyle/>
                    <a:p>
                      <a:r>
                        <a:rPr lang="en-US" sz="900" dirty="0"/>
                        <a:t>23.4</a:t>
                      </a:r>
                    </a:p>
                  </a:txBody>
                  <a:tcPr/>
                </a:tc>
                <a:tc>
                  <a:txBody>
                    <a:bodyPr/>
                    <a:lstStyle/>
                    <a:p>
                      <a:r>
                        <a:rPr lang="en-US" sz="800" dirty="0"/>
                        <a:t>US News</a:t>
                      </a:r>
                    </a:p>
                  </a:txBody>
                  <a:tcPr/>
                </a:tc>
                <a:extLst>
                  <a:ext uri="{0D108BD9-81ED-4DB2-BD59-A6C34878D82A}">
                    <a16:rowId xmlns:a16="http://schemas.microsoft.com/office/drawing/2014/main" val="3418183538"/>
                  </a:ext>
                </a:extLst>
              </a:tr>
              <a:tr h="217842">
                <a:tc>
                  <a:txBody>
                    <a:bodyPr/>
                    <a:lstStyle/>
                    <a:p>
                      <a:r>
                        <a:rPr lang="en-US" sz="900" dirty="0"/>
                        <a:t>Housing</a:t>
                      </a:r>
                    </a:p>
                  </a:txBody>
                  <a:tcPr/>
                </a:tc>
                <a:tc>
                  <a:txBody>
                    <a:bodyPr/>
                    <a:lstStyle/>
                    <a:p>
                      <a:r>
                        <a:rPr lang="en-US" sz="900" b="1" dirty="0"/>
                        <a:t>Affordable housing shortfall </a:t>
                      </a:r>
                      <a:r>
                        <a:rPr lang="en-US" sz="900" dirty="0"/>
                        <a:t>- the availability of affordable housing for families that earn less than 30% of median area income. Negative numbers indicate a shortfall; (2015-2019 American Community Survey 5-year estimates, U.S. Census)</a:t>
                      </a:r>
                    </a:p>
                  </a:txBody>
                  <a:tcPr/>
                </a:tc>
                <a:tc>
                  <a:txBody>
                    <a:bodyPr/>
                    <a:lstStyle/>
                    <a:p>
                      <a:r>
                        <a:rPr lang="en-US" sz="900" b="1" dirty="0">
                          <a:solidFill>
                            <a:srgbClr val="FF0000"/>
                          </a:solidFill>
                        </a:rPr>
                        <a:t>-68.9</a:t>
                      </a:r>
                    </a:p>
                  </a:txBody>
                  <a:tcPr/>
                </a:tc>
                <a:tc>
                  <a:txBody>
                    <a:bodyPr/>
                    <a:lstStyle/>
                    <a:p>
                      <a:r>
                        <a:rPr lang="en-US" sz="900" b="1" dirty="0">
                          <a:solidFill>
                            <a:srgbClr val="00B050"/>
                          </a:solidFill>
                        </a:rPr>
                        <a:t>-51.9</a:t>
                      </a:r>
                    </a:p>
                  </a:txBody>
                  <a:tcPr/>
                </a:tc>
                <a:tc>
                  <a:txBody>
                    <a:bodyPr/>
                    <a:lstStyle/>
                    <a:p>
                      <a:r>
                        <a:rPr lang="en-US" sz="900" b="1" dirty="0">
                          <a:solidFill>
                            <a:srgbClr val="00B050"/>
                          </a:solidFill>
                        </a:rPr>
                        <a:t>-50.9</a:t>
                      </a:r>
                    </a:p>
                  </a:txBody>
                  <a:tcPr/>
                </a:tc>
                <a:tc>
                  <a:txBody>
                    <a:bodyPr/>
                    <a:lstStyle/>
                    <a:p>
                      <a:r>
                        <a:rPr lang="en-US" sz="900" b="1" dirty="0">
                          <a:solidFill>
                            <a:srgbClr val="00B050"/>
                          </a:solidFill>
                        </a:rPr>
                        <a:t>-54.3</a:t>
                      </a:r>
                    </a:p>
                  </a:txBody>
                  <a:tcPr/>
                </a:tc>
                <a:tc>
                  <a:txBody>
                    <a:bodyPr/>
                    <a:lstStyle/>
                    <a:p>
                      <a:r>
                        <a:rPr lang="en-US" sz="900" dirty="0"/>
                        <a:t>-61.9</a:t>
                      </a:r>
                    </a:p>
                  </a:txBody>
                  <a:tcPr/>
                </a:tc>
                <a:tc>
                  <a:txBody>
                    <a:bodyPr/>
                    <a:lstStyle/>
                    <a:p>
                      <a:r>
                        <a:rPr lang="en-US" sz="900" dirty="0"/>
                        <a:t>-60.1</a:t>
                      </a:r>
                    </a:p>
                  </a:txBody>
                  <a:tcPr/>
                </a:tc>
                <a:tc>
                  <a:txBody>
                    <a:bodyPr/>
                    <a:lstStyle/>
                    <a:p>
                      <a:r>
                        <a:rPr lang="en-US" sz="900" dirty="0"/>
                        <a:t>-62.3</a:t>
                      </a:r>
                    </a:p>
                  </a:txBody>
                  <a:tcPr/>
                </a:tc>
                <a:tc>
                  <a:txBody>
                    <a:bodyPr/>
                    <a:lstStyle/>
                    <a:p>
                      <a:r>
                        <a:rPr lang="en-US" sz="800" dirty="0"/>
                        <a:t>US News</a:t>
                      </a:r>
                    </a:p>
                  </a:txBody>
                  <a:tcPr/>
                </a:tc>
                <a:extLst>
                  <a:ext uri="{0D108BD9-81ED-4DB2-BD59-A6C34878D82A}">
                    <a16:rowId xmlns:a16="http://schemas.microsoft.com/office/drawing/2014/main" val="3041257209"/>
                  </a:ext>
                </a:extLst>
              </a:tr>
              <a:tr h="0">
                <a:tc>
                  <a:txBody>
                    <a:bodyPr/>
                    <a:lstStyle/>
                    <a:p>
                      <a:r>
                        <a:rPr lang="en-US" sz="900" dirty="0"/>
                        <a:t>Healthcare Access</a:t>
                      </a:r>
                    </a:p>
                  </a:txBody>
                  <a:tcPr/>
                </a:tc>
                <a:tc>
                  <a:txBody>
                    <a:bodyPr/>
                    <a:lstStyle/>
                    <a:p>
                      <a:r>
                        <a:rPr lang="en-US" sz="900" b="1" dirty="0"/>
                        <a:t>Dental Providers/population </a:t>
                      </a:r>
                      <a:r>
                        <a:rPr lang="en-US" sz="900" dirty="0"/>
                        <a:t>Ratio of population to dentists.  The 2021 Rankings used data from 2019 for this measure.</a:t>
                      </a:r>
                    </a:p>
                  </a:txBody>
                  <a:tcPr/>
                </a:tc>
                <a:tc>
                  <a:txBody>
                    <a:bodyPr/>
                    <a:lstStyle/>
                    <a:p>
                      <a:r>
                        <a:rPr lang="en-US" sz="900" b="1" dirty="0">
                          <a:solidFill>
                            <a:srgbClr val="FF0000"/>
                          </a:solidFill>
                        </a:rPr>
                        <a:t>1:1620</a:t>
                      </a:r>
                    </a:p>
                  </a:txBody>
                  <a:tcPr/>
                </a:tc>
                <a:tc>
                  <a:txBody>
                    <a:bodyPr/>
                    <a:lstStyle/>
                    <a:p>
                      <a:r>
                        <a:rPr lang="en-US" sz="900" b="1" dirty="0">
                          <a:solidFill>
                            <a:srgbClr val="FF0000"/>
                          </a:solidFill>
                        </a:rPr>
                        <a:t>1:3210</a:t>
                      </a:r>
                    </a:p>
                  </a:txBody>
                  <a:tcPr/>
                </a:tc>
                <a:tc>
                  <a:txBody>
                    <a:bodyPr/>
                    <a:lstStyle/>
                    <a:p>
                      <a:r>
                        <a:rPr lang="en-US" sz="900" b="1" dirty="0">
                          <a:solidFill>
                            <a:srgbClr val="00B050"/>
                          </a:solidFill>
                        </a:rPr>
                        <a:t>1:1120</a:t>
                      </a:r>
                    </a:p>
                  </a:txBody>
                  <a:tcPr/>
                </a:tc>
                <a:tc>
                  <a:txBody>
                    <a:bodyPr/>
                    <a:lstStyle/>
                    <a:p>
                      <a:r>
                        <a:rPr lang="en-US" sz="900" b="1" dirty="0">
                          <a:solidFill>
                            <a:srgbClr val="FF0000"/>
                          </a:solidFill>
                        </a:rPr>
                        <a:t>1:2540</a:t>
                      </a:r>
                    </a:p>
                  </a:txBody>
                  <a:tcPr/>
                </a:tc>
                <a:tc>
                  <a:txBody>
                    <a:bodyPr/>
                    <a:lstStyle/>
                    <a:p>
                      <a:r>
                        <a:rPr lang="en-US" sz="900" dirty="0"/>
                        <a:t>1: 1370</a:t>
                      </a:r>
                    </a:p>
                  </a:txBody>
                  <a:tcPr/>
                </a:tc>
                <a:tc>
                  <a:txBody>
                    <a:bodyPr/>
                    <a:lstStyle/>
                    <a:p>
                      <a:r>
                        <a:rPr lang="en-US" sz="900" dirty="0"/>
                        <a:t>1: 1300</a:t>
                      </a:r>
                    </a:p>
                  </a:txBody>
                  <a:tcPr/>
                </a:tc>
                <a:tc>
                  <a:txBody>
                    <a:bodyPr/>
                    <a:lstStyle/>
                    <a:p>
                      <a:endParaRPr lang="en-US" sz="900"/>
                    </a:p>
                  </a:txBody>
                  <a:tcPr/>
                </a:tc>
                <a:tc>
                  <a:txBody>
                    <a:bodyPr/>
                    <a:lstStyle/>
                    <a:p>
                      <a:r>
                        <a:rPr lang="en-US" sz="800" dirty="0"/>
                        <a:t>County Health Rankings - </a:t>
                      </a:r>
                      <a:r>
                        <a:rPr lang="en-US" sz="800" u="sng" kern="1200" dirty="0">
                          <a:solidFill>
                            <a:schemeClr val="dk1"/>
                          </a:solidFill>
                          <a:effectLst/>
                          <a:latin typeface="+mn-lt"/>
                          <a:ea typeface="+mn-ea"/>
                          <a:cs typeface="+mn-cs"/>
                          <a:hlinkClick r:id="rId4"/>
                        </a:rPr>
                        <a:t>https://www.countyhealthrankings.org/</a:t>
                      </a:r>
                      <a:r>
                        <a:rPr lang="en-US" sz="800" kern="1200" dirty="0">
                          <a:solidFill>
                            <a:schemeClr val="dk1"/>
                          </a:solidFill>
                          <a:effectLst/>
                          <a:latin typeface="+mn-lt"/>
                          <a:ea typeface="+mn-ea"/>
                          <a:cs typeface="+mn-cs"/>
                        </a:rPr>
                        <a:t> </a:t>
                      </a:r>
                      <a:endParaRPr lang="en-US" sz="800" dirty="0"/>
                    </a:p>
                  </a:txBody>
                  <a:tcPr/>
                </a:tc>
                <a:extLst>
                  <a:ext uri="{0D108BD9-81ED-4DB2-BD59-A6C34878D82A}">
                    <a16:rowId xmlns:a16="http://schemas.microsoft.com/office/drawing/2014/main" val="585475520"/>
                  </a:ext>
                </a:extLst>
              </a:tr>
              <a:tr h="220532">
                <a:tc>
                  <a:txBody>
                    <a:bodyPr/>
                    <a:lstStyle/>
                    <a:p>
                      <a:r>
                        <a:rPr lang="en-US" sz="900" dirty="0"/>
                        <a:t>Mental Health</a:t>
                      </a:r>
                    </a:p>
                  </a:txBody>
                  <a:tcPr/>
                </a:tc>
                <a:tc>
                  <a:txBody>
                    <a:bodyPr/>
                    <a:lstStyle/>
                    <a:p>
                      <a:r>
                        <a:rPr lang="en-US" sz="900" b="1" dirty="0"/>
                        <a:t>Deaths of Despair -</a:t>
                      </a:r>
                      <a:r>
                        <a:rPr lang="en-US" sz="900" dirty="0"/>
                        <a:t> the rate of deaths due to suicide, alcohol-related disease and drug overdoses per 100,000 population. (2012-2018; CDC)</a:t>
                      </a:r>
                    </a:p>
                  </a:txBody>
                  <a:tcPr/>
                </a:tc>
                <a:tc>
                  <a:txBody>
                    <a:bodyPr/>
                    <a:lstStyle/>
                    <a:p>
                      <a:r>
                        <a:rPr lang="en-US" sz="900" b="1" dirty="0">
                          <a:solidFill>
                            <a:srgbClr val="FF0000"/>
                          </a:solidFill>
                        </a:rPr>
                        <a:t>48</a:t>
                      </a:r>
                    </a:p>
                  </a:txBody>
                  <a:tcPr/>
                </a:tc>
                <a:tc>
                  <a:txBody>
                    <a:bodyPr/>
                    <a:lstStyle/>
                    <a:p>
                      <a:r>
                        <a:rPr lang="en-US" sz="900" b="1" dirty="0">
                          <a:solidFill>
                            <a:srgbClr val="00B050"/>
                          </a:solidFill>
                        </a:rPr>
                        <a:t>40.9</a:t>
                      </a:r>
                    </a:p>
                  </a:txBody>
                  <a:tcPr/>
                </a:tc>
                <a:tc>
                  <a:txBody>
                    <a:bodyPr/>
                    <a:lstStyle/>
                    <a:p>
                      <a:r>
                        <a:rPr lang="en-US" sz="900" b="1" dirty="0">
                          <a:solidFill>
                            <a:srgbClr val="00B050"/>
                          </a:solidFill>
                        </a:rPr>
                        <a:t>37</a:t>
                      </a:r>
                    </a:p>
                  </a:txBody>
                  <a:tcPr/>
                </a:tc>
                <a:tc>
                  <a:txBody>
                    <a:bodyPr/>
                    <a:lstStyle/>
                    <a:p>
                      <a:r>
                        <a:rPr lang="en-US" sz="900" b="1" dirty="0">
                          <a:solidFill>
                            <a:srgbClr val="FF0000"/>
                          </a:solidFill>
                        </a:rPr>
                        <a:t>49.6</a:t>
                      </a:r>
                    </a:p>
                  </a:txBody>
                  <a:tcPr/>
                </a:tc>
                <a:tc>
                  <a:txBody>
                    <a:bodyPr/>
                    <a:lstStyle/>
                    <a:p>
                      <a:r>
                        <a:rPr lang="en-US" sz="900" dirty="0"/>
                        <a:t>41.6</a:t>
                      </a:r>
                    </a:p>
                  </a:txBody>
                  <a:tcPr/>
                </a:tc>
                <a:tc>
                  <a:txBody>
                    <a:bodyPr/>
                    <a:lstStyle/>
                    <a:p>
                      <a:r>
                        <a:rPr lang="en-US" sz="900" dirty="0"/>
                        <a:t>53</a:t>
                      </a:r>
                    </a:p>
                  </a:txBody>
                  <a:tcPr/>
                </a:tc>
                <a:tc>
                  <a:txBody>
                    <a:bodyPr/>
                    <a:lstStyle/>
                    <a:p>
                      <a:r>
                        <a:rPr lang="en-US" sz="900" dirty="0"/>
                        <a:t>43.3</a:t>
                      </a:r>
                    </a:p>
                  </a:txBody>
                  <a:tcPr/>
                </a:tc>
                <a:tc>
                  <a:txBody>
                    <a:bodyPr/>
                    <a:lstStyle/>
                    <a:p>
                      <a:r>
                        <a:rPr lang="en-US" sz="800" dirty="0"/>
                        <a:t>US News</a:t>
                      </a:r>
                    </a:p>
                  </a:txBody>
                  <a:tcPr/>
                </a:tc>
                <a:extLst>
                  <a:ext uri="{0D108BD9-81ED-4DB2-BD59-A6C34878D82A}">
                    <a16:rowId xmlns:a16="http://schemas.microsoft.com/office/drawing/2014/main" val="713141118"/>
                  </a:ext>
                </a:extLst>
              </a:tr>
              <a:tr h="251908">
                <a:tc>
                  <a:txBody>
                    <a:bodyPr/>
                    <a:lstStyle/>
                    <a:p>
                      <a:r>
                        <a:rPr lang="en-US" sz="900" dirty="0"/>
                        <a:t>Safety</a:t>
                      </a:r>
                    </a:p>
                  </a:txBody>
                  <a:tcPr/>
                </a:tc>
                <a:tc>
                  <a:txBody>
                    <a:bodyPr/>
                    <a:lstStyle/>
                    <a:p>
                      <a:r>
                        <a:rPr lang="en-US" sz="900" b="1" dirty="0"/>
                        <a:t>Injury Deaths </a:t>
                      </a:r>
                      <a:r>
                        <a:rPr lang="en-US" sz="900" dirty="0"/>
                        <a:t>- # of deaths due to injury per 100,000 population.  The 2021 Rankings used data from 2015-2019 for this measure.</a:t>
                      </a:r>
                    </a:p>
                  </a:txBody>
                  <a:tcPr/>
                </a:tc>
                <a:tc>
                  <a:txBody>
                    <a:bodyPr/>
                    <a:lstStyle/>
                    <a:p>
                      <a:r>
                        <a:rPr lang="en-US" sz="900" b="1" dirty="0">
                          <a:solidFill>
                            <a:srgbClr val="FF0000"/>
                          </a:solidFill>
                        </a:rPr>
                        <a:t>101</a:t>
                      </a:r>
                    </a:p>
                  </a:txBody>
                  <a:tcPr/>
                </a:tc>
                <a:tc>
                  <a:txBody>
                    <a:bodyPr/>
                    <a:lstStyle/>
                    <a:p>
                      <a:r>
                        <a:rPr lang="en-US" sz="900" b="1" dirty="0">
                          <a:solidFill>
                            <a:srgbClr val="FF0000"/>
                          </a:solidFill>
                        </a:rPr>
                        <a:t>89</a:t>
                      </a:r>
                    </a:p>
                  </a:txBody>
                  <a:tcPr/>
                </a:tc>
                <a:tc>
                  <a:txBody>
                    <a:bodyPr/>
                    <a:lstStyle/>
                    <a:p>
                      <a:r>
                        <a:rPr lang="en-US" sz="900" b="1" dirty="0">
                          <a:solidFill>
                            <a:srgbClr val="00B050"/>
                          </a:solidFill>
                        </a:rPr>
                        <a:t>81</a:t>
                      </a:r>
                    </a:p>
                  </a:txBody>
                  <a:tcPr/>
                </a:tc>
                <a:tc>
                  <a:txBody>
                    <a:bodyPr/>
                    <a:lstStyle/>
                    <a:p>
                      <a:r>
                        <a:rPr lang="en-US" sz="900" b="1" dirty="0">
                          <a:solidFill>
                            <a:srgbClr val="00B050"/>
                          </a:solidFill>
                        </a:rPr>
                        <a:t>81</a:t>
                      </a:r>
                    </a:p>
                  </a:txBody>
                  <a:tcPr/>
                </a:tc>
                <a:tc>
                  <a:txBody>
                    <a:bodyPr/>
                    <a:lstStyle/>
                    <a:p>
                      <a:r>
                        <a:rPr lang="en-US" sz="900" dirty="0"/>
                        <a:t>86</a:t>
                      </a:r>
                    </a:p>
                  </a:txBody>
                  <a:tcPr/>
                </a:tc>
                <a:tc>
                  <a:txBody>
                    <a:bodyPr/>
                    <a:lstStyle/>
                    <a:p>
                      <a:r>
                        <a:rPr lang="en-US" sz="900" dirty="0"/>
                        <a:t>89</a:t>
                      </a:r>
                    </a:p>
                  </a:txBody>
                  <a:tcPr/>
                </a:tc>
                <a:tc>
                  <a:txBody>
                    <a:bodyPr/>
                    <a:lstStyle/>
                    <a:p>
                      <a:endParaRPr lang="en-US" sz="900" dirty="0"/>
                    </a:p>
                  </a:txBody>
                  <a:tcPr/>
                </a:tc>
                <a:tc>
                  <a:txBody>
                    <a:bodyPr/>
                    <a:lstStyle/>
                    <a:p>
                      <a:r>
                        <a:rPr lang="en-US" sz="800" dirty="0"/>
                        <a:t>County Health Rankings</a:t>
                      </a:r>
                    </a:p>
                  </a:txBody>
                  <a:tcPr/>
                </a:tc>
                <a:extLst>
                  <a:ext uri="{0D108BD9-81ED-4DB2-BD59-A6C34878D82A}">
                    <a16:rowId xmlns:a16="http://schemas.microsoft.com/office/drawing/2014/main" val="52046246"/>
                  </a:ext>
                </a:extLst>
              </a:tr>
              <a:tr h="272527">
                <a:tc>
                  <a:txBody>
                    <a:bodyPr/>
                    <a:lstStyle/>
                    <a:p>
                      <a:r>
                        <a:rPr lang="en-US" sz="900" dirty="0"/>
                        <a:t>Lifestyle</a:t>
                      </a:r>
                    </a:p>
                  </a:txBody>
                  <a:tcPr/>
                </a:tc>
                <a:tc>
                  <a:txBody>
                    <a:bodyPr/>
                    <a:lstStyle/>
                    <a:p>
                      <a:r>
                        <a:rPr lang="en-US" sz="900" b="1" dirty="0"/>
                        <a:t>Excessive Drinking</a:t>
                      </a:r>
                    </a:p>
                  </a:txBody>
                  <a:tcPr/>
                </a:tc>
                <a:tc>
                  <a:txBody>
                    <a:bodyPr/>
                    <a:lstStyle/>
                    <a:p>
                      <a:r>
                        <a:rPr lang="en-US" sz="900" b="1" dirty="0">
                          <a:solidFill>
                            <a:srgbClr val="FF0000"/>
                          </a:solidFill>
                        </a:rPr>
                        <a:t>23</a:t>
                      </a:r>
                    </a:p>
                  </a:txBody>
                  <a:tcPr/>
                </a:tc>
                <a:tc>
                  <a:txBody>
                    <a:bodyPr/>
                    <a:lstStyle/>
                    <a:p>
                      <a:r>
                        <a:rPr lang="en-US" sz="900" b="1" dirty="0">
                          <a:solidFill>
                            <a:schemeClr val="accent2">
                              <a:lumMod val="60000"/>
                              <a:lumOff val="40000"/>
                            </a:schemeClr>
                          </a:solidFill>
                        </a:rPr>
                        <a:t>20</a:t>
                      </a:r>
                    </a:p>
                  </a:txBody>
                  <a:tcPr/>
                </a:tc>
                <a:tc>
                  <a:txBody>
                    <a:bodyPr/>
                    <a:lstStyle/>
                    <a:p>
                      <a:r>
                        <a:rPr lang="en-US" sz="900" b="1" dirty="0">
                          <a:solidFill>
                            <a:srgbClr val="FF0000"/>
                          </a:solidFill>
                        </a:rPr>
                        <a:t>22</a:t>
                      </a:r>
                    </a:p>
                  </a:txBody>
                  <a:tcPr/>
                </a:tc>
                <a:tc>
                  <a:txBody>
                    <a:bodyPr/>
                    <a:lstStyle/>
                    <a:p>
                      <a:r>
                        <a:rPr lang="en-US" sz="900" b="1" dirty="0">
                          <a:solidFill>
                            <a:srgbClr val="00B050"/>
                          </a:solidFill>
                        </a:rPr>
                        <a:t>19</a:t>
                      </a:r>
                    </a:p>
                  </a:txBody>
                  <a:tcPr/>
                </a:tc>
                <a:tc>
                  <a:txBody>
                    <a:bodyPr/>
                    <a:lstStyle/>
                    <a:p>
                      <a:r>
                        <a:rPr lang="en-US" sz="900" dirty="0"/>
                        <a:t>20</a:t>
                      </a:r>
                    </a:p>
                  </a:txBody>
                  <a:tcPr/>
                </a:tc>
                <a:tc>
                  <a:txBody>
                    <a:bodyPr/>
                    <a:lstStyle/>
                    <a:p>
                      <a:r>
                        <a:rPr lang="en-US" sz="900" dirty="0"/>
                        <a:t>20</a:t>
                      </a:r>
                    </a:p>
                  </a:txBody>
                  <a:tcPr/>
                </a:tc>
                <a:tc>
                  <a:txBody>
                    <a:bodyPr/>
                    <a:lstStyle/>
                    <a:p>
                      <a:endParaRPr lang="en-US" sz="900" dirty="0"/>
                    </a:p>
                  </a:txBody>
                  <a:tcPr/>
                </a:tc>
                <a:tc>
                  <a:txBody>
                    <a:bodyPr/>
                    <a:lstStyle/>
                    <a:p>
                      <a:r>
                        <a:rPr lang="en-US" sz="800" dirty="0"/>
                        <a:t>County Health Rankings</a:t>
                      </a:r>
                    </a:p>
                  </a:txBody>
                  <a:tcPr/>
                </a:tc>
                <a:extLst>
                  <a:ext uri="{0D108BD9-81ED-4DB2-BD59-A6C34878D82A}">
                    <a16:rowId xmlns:a16="http://schemas.microsoft.com/office/drawing/2014/main" val="2191065228"/>
                  </a:ext>
                </a:extLst>
              </a:tr>
              <a:tr h="258183">
                <a:tc>
                  <a:txBody>
                    <a:bodyPr/>
                    <a:lstStyle/>
                    <a:p>
                      <a:r>
                        <a:rPr lang="en-US" sz="900" dirty="0"/>
                        <a:t>Lifestyle</a:t>
                      </a:r>
                    </a:p>
                  </a:txBody>
                  <a:tcPr/>
                </a:tc>
                <a:tc>
                  <a:txBody>
                    <a:bodyPr/>
                    <a:lstStyle/>
                    <a:p>
                      <a:r>
                        <a:rPr lang="en-US" sz="900" dirty="0"/>
                        <a:t>Youth MJ Use LGBTQ+ vs hetero</a:t>
                      </a:r>
                    </a:p>
                  </a:txBody>
                  <a:tcPr/>
                </a:tc>
                <a:tc>
                  <a:txBody>
                    <a:bodyPr/>
                    <a:lstStyle/>
                    <a:p>
                      <a:r>
                        <a:rPr lang="en-US" sz="900" b="1" dirty="0">
                          <a:solidFill>
                            <a:srgbClr val="FF0000"/>
                          </a:solidFill>
                        </a:rPr>
                        <a:t>65</a:t>
                      </a:r>
                      <a:r>
                        <a:rPr lang="en-US" sz="900" b="1" dirty="0"/>
                        <a:t> vs 23</a:t>
                      </a:r>
                    </a:p>
                  </a:txBody>
                  <a:tcPr/>
                </a:tc>
                <a:tc>
                  <a:txBody>
                    <a:bodyPr/>
                    <a:lstStyle/>
                    <a:p>
                      <a:endParaRPr lang="en-US" sz="900" b="1" dirty="0"/>
                    </a:p>
                  </a:txBody>
                  <a:tcPr/>
                </a:tc>
                <a:tc>
                  <a:txBody>
                    <a:bodyPr/>
                    <a:lstStyle/>
                    <a:p>
                      <a:endParaRPr lang="en-US" sz="900" b="1" dirty="0"/>
                    </a:p>
                  </a:txBody>
                  <a:tcPr/>
                </a:tc>
                <a:tc>
                  <a:txBody>
                    <a:bodyPr/>
                    <a:lstStyle/>
                    <a:p>
                      <a:endParaRPr lang="en-US" sz="900" b="1" dirty="0"/>
                    </a:p>
                  </a:txBody>
                  <a:tcPr/>
                </a:tc>
                <a:tc>
                  <a:txBody>
                    <a:bodyPr/>
                    <a:lstStyle/>
                    <a:p>
                      <a:r>
                        <a:rPr lang="en-US" sz="900" dirty="0"/>
                        <a:t>27</a:t>
                      </a:r>
                    </a:p>
                  </a:txBody>
                  <a:tcPr/>
                </a:tc>
                <a:tc>
                  <a:txBody>
                    <a:bodyPr/>
                    <a:lstStyle/>
                    <a:p>
                      <a:endParaRPr lang="en-US" sz="900"/>
                    </a:p>
                  </a:txBody>
                  <a:tcPr/>
                </a:tc>
                <a:tc>
                  <a:txBody>
                    <a:bodyPr/>
                    <a:lstStyle/>
                    <a:p>
                      <a:endParaRPr lang="en-US" sz="900"/>
                    </a:p>
                  </a:txBody>
                  <a:tcPr/>
                </a:tc>
                <a:tc>
                  <a:txBody>
                    <a:bodyPr/>
                    <a:lstStyle/>
                    <a:p>
                      <a:r>
                        <a:rPr lang="en-US" sz="800" dirty="0"/>
                        <a:t>YRBS</a:t>
                      </a:r>
                    </a:p>
                  </a:txBody>
                  <a:tcPr/>
                </a:tc>
                <a:extLst>
                  <a:ext uri="{0D108BD9-81ED-4DB2-BD59-A6C34878D82A}">
                    <a16:rowId xmlns:a16="http://schemas.microsoft.com/office/drawing/2014/main" val="2647359140"/>
                  </a:ext>
                </a:extLst>
              </a:tr>
              <a:tr h="246529">
                <a:tc>
                  <a:txBody>
                    <a:bodyPr/>
                    <a:lstStyle/>
                    <a:p>
                      <a:r>
                        <a:rPr lang="en-US" sz="900" dirty="0"/>
                        <a:t>Environ- </a:t>
                      </a:r>
                      <a:r>
                        <a:rPr lang="en-US" sz="900" dirty="0" err="1"/>
                        <a:t>ment</a:t>
                      </a:r>
                      <a:endParaRPr lang="en-US" sz="900" dirty="0"/>
                    </a:p>
                  </a:txBody>
                  <a:tcPr/>
                </a:tc>
                <a:tc>
                  <a:txBody>
                    <a:bodyPr/>
                    <a:lstStyle/>
                    <a:p>
                      <a:r>
                        <a:rPr lang="en-US" sz="900" b="1" dirty="0"/>
                        <a:t>% children testing high for lead - </a:t>
                      </a:r>
                      <a:r>
                        <a:rPr lang="en-US" sz="900" b="0" dirty="0"/>
                        <a:t>Blood Lead Levels (&gt;5µg/dL) among Children &lt; 72 Months of Age, 2017</a:t>
                      </a:r>
                      <a:r>
                        <a:rPr lang="en-US" sz="900" b="1" dirty="0"/>
                        <a:t>	</a:t>
                      </a:r>
                    </a:p>
                  </a:txBody>
                  <a:tcPr/>
                </a:tc>
                <a:tc>
                  <a:txBody>
                    <a:bodyPr/>
                    <a:lstStyle/>
                    <a:p>
                      <a:r>
                        <a:rPr lang="en-US" sz="900" b="1" dirty="0">
                          <a:solidFill>
                            <a:srgbClr val="FF0000"/>
                          </a:solidFill>
                        </a:rPr>
                        <a:t>2.4</a:t>
                      </a:r>
                    </a:p>
                  </a:txBody>
                  <a:tcPr/>
                </a:tc>
                <a:tc>
                  <a:txBody>
                    <a:bodyPr/>
                    <a:lstStyle/>
                    <a:p>
                      <a:r>
                        <a:rPr lang="en-US" sz="900" b="1" dirty="0">
                          <a:solidFill>
                            <a:srgbClr val="FF0000"/>
                          </a:solidFill>
                        </a:rPr>
                        <a:t>2.5</a:t>
                      </a:r>
                    </a:p>
                  </a:txBody>
                  <a:tcPr/>
                </a:tc>
                <a:tc>
                  <a:txBody>
                    <a:bodyPr/>
                    <a:lstStyle/>
                    <a:p>
                      <a:r>
                        <a:rPr lang="en-US" sz="900" b="1" dirty="0">
                          <a:solidFill>
                            <a:srgbClr val="00B050"/>
                          </a:solidFill>
                        </a:rPr>
                        <a:t>1.9</a:t>
                      </a:r>
                    </a:p>
                  </a:txBody>
                  <a:tcPr/>
                </a:tc>
                <a:tc>
                  <a:txBody>
                    <a:bodyPr/>
                    <a:lstStyle/>
                    <a:p>
                      <a:r>
                        <a:rPr lang="en-US" sz="900" b="1" dirty="0">
                          <a:solidFill>
                            <a:srgbClr val="FF0000"/>
                          </a:solidFill>
                        </a:rPr>
                        <a:t>4.0</a:t>
                      </a:r>
                    </a:p>
                  </a:txBody>
                  <a:tcPr/>
                </a:tc>
                <a:tc>
                  <a:txBody>
                    <a:bodyPr/>
                    <a:lstStyle/>
                    <a:p>
                      <a:r>
                        <a:rPr lang="en-US" sz="900" dirty="0"/>
                        <a:t>1.5</a:t>
                      </a:r>
                    </a:p>
                  </a:txBody>
                  <a:tcPr/>
                </a:tc>
                <a:tc>
                  <a:txBody>
                    <a:bodyPr/>
                    <a:lstStyle/>
                    <a:p>
                      <a:r>
                        <a:rPr lang="en-US" sz="900" dirty="0"/>
                        <a:t>2</a:t>
                      </a:r>
                    </a:p>
                  </a:txBody>
                  <a:tcPr/>
                </a:tc>
                <a:tc>
                  <a:txBody>
                    <a:bodyPr/>
                    <a:lstStyle/>
                    <a:p>
                      <a:endParaRPr lang="en-US" sz="900"/>
                    </a:p>
                  </a:txBody>
                  <a:tcPr/>
                </a:tc>
                <a:tc>
                  <a:txBody>
                    <a:bodyPr/>
                    <a:lstStyle/>
                    <a:p>
                      <a:r>
                        <a:rPr lang="en-US" sz="800" dirty="0"/>
                        <a:t>CDC </a:t>
                      </a:r>
                      <a:r>
                        <a:rPr lang="en-US" sz="800" dirty="0">
                          <a:hlinkClick r:id="rId5"/>
                        </a:rPr>
                        <a:t>https://www.cdc.gov/nceh/lead/data/state</a:t>
                      </a:r>
                      <a:r>
                        <a:rPr lang="en-US" sz="800">
                          <a:hlinkClick r:id="rId5"/>
                        </a:rPr>
                        <a:t>.htm</a:t>
                      </a:r>
                      <a:r>
                        <a:rPr lang="en-US" sz="800"/>
                        <a:t>  </a:t>
                      </a:r>
                      <a:endParaRPr lang="en-US" sz="800" dirty="0"/>
                    </a:p>
                  </a:txBody>
                  <a:tcPr/>
                </a:tc>
                <a:extLst>
                  <a:ext uri="{0D108BD9-81ED-4DB2-BD59-A6C34878D82A}">
                    <a16:rowId xmlns:a16="http://schemas.microsoft.com/office/drawing/2014/main" val="847843349"/>
                  </a:ext>
                </a:extLst>
              </a:tr>
              <a:tr h="273423">
                <a:tc>
                  <a:txBody>
                    <a:bodyPr/>
                    <a:lstStyle/>
                    <a:p>
                      <a:r>
                        <a:rPr lang="en-US" sz="900" dirty="0"/>
                        <a:t>Social</a:t>
                      </a:r>
                    </a:p>
                  </a:txBody>
                  <a:tcPr/>
                </a:tc>
                <a:tc>
                  <a:txBody>
                    <a:bodyPr/>
                    <a:lstStyle/>
                    <a:p>
                      <a:r>
                        <a:rPr lang="en-US" sz="900" dirty="0"/>
                        <a:t>Kids believe that matter LGBTQ+ vs hetero</a:t>
                      </a:r>
                    </a:p>
                  </a:txBody>
                  <a:tcPr/>
                </a:tc>
                <a:tc>
                  <a:txBody>
                    <a:bodyPr/>
                    <a:lstStyle/>
                    <a:p>
                      <a:r>
                        <a:rPr lang="en-US" sz="900" b="1" dirty="0">
                          <a:solidFill>
                            <a:srgbClr val="FF0000"/>
                          </a:solidFill>
                        </a:rPr>
                        <a:t>23</a:t>
                      </a:r>
                      <a:r>
                        <a:rPr lang="en-US" sz="900" b="1" dirty="0"/>
                        <a:t> vs 65</a:t>
                      </a:r>
                    </a:p>
                  </a:txBody>
                  <a:tcPr/>
                </a:tc>
                <a:tc>
                  <a:txBody>
                    <a:bodyPr/>
                    <a:lstStyle/>
                    <a:p>
                      <a:endParaRPr lang="en-US" sz="900" b="1" dirty="0"/>
                    </a:p>
                  </a:txBody>
                  <a:tcPr/>
                </a:tc>
                <a:tc>
                  <a:txBody>
                    <a:bodyPr/>
                    <a:lstStyle/>
                    <a:p>
                      <a:endParaRPr lang="en-US" sz="900" b="1" dirty="0"/>
                    </a:p>
                  </a:txBody>
                  <a:tcPr/>
                </a:tc>
                <a:tc>
                  <a:txBody>
                    <a:bodyPr/>
                    <a:lstStyle/>
                    <a:p>
                      <a:endParaRPr lang="en-US" sz="900" b="1" dirty="0"/>
                    </a:p>
                  </a:txBody>
                  <a:tcPr/>
                </a:tc>
                <a:tc>
                  <a:txBody>
                    <a:bodyPr/>
                    <a:lstStyle/>
                    <a:p>
                      <a:r>
                        <a:rPr lang="en-US" sz="900" dirty="0"/>
                        <a:t>59</a:t>
                      </a:r>
                    </a:p>
                  </a:txBody>
                  <a:tcPr/>
                </a:tc>
                <a:tc>
                  <a:txBody>
                    <a:bodyPr/>
                    <a:lstStyle/>
                    <a:p>
                      <a:endParaRPr lang="en-US" sz="900" dirty="0"/>
                    </a:p>
                  </a:txBody>
                  <a:tcPr/>
                </a:tc>
                <a:tc>
                  <a:txBody>
                    <a:bodyPr/>
                    <a:lstStyle/>
                    <a:p>
                      <a:endParaRPr lang="en-US" sz="900" dirty="0"/>
                    </a:p>
                  </a:txBody>
                  <a:tcPr/>
                </a:tc>
                <a:tc>
                  <a:txBody>
                    <a:bodyPr/>
                    <a:lstStyle/>
                    <a:p>
                      <a:r>
                        <a:rPr lang="en-US" sz="800" dirty="0"/>
                        <a:t>YRBS</a:t>
                      </a:r>
                    </a:p>
                  </a:txBody>
                  <a:tcPr/>
                </a:tc>
                <a:extLst>
                  <a:ext uri="{0D108BD9-81ED-4DB2-BD59-A6C34878D82A}">
                    <a16:rowId xmlns:a16="http://schemas.microsoft.com/office/drawing/2014/main" val="585010854"/>
                  </a:ext>
                </a:extLst>
              </a:tr>
              <a:tr h="225911">
                <a:tc>
                  <a:txBody>
                    <a:bodyPr/>
                    <a:lstStyle/>
                    <a:p>
                      <a:r>
                        <a:rPr lang="en-US" sz="900" dirty="0"/>
                        <a:t>Social</a:t>
                      </a:r>
                    </a:p>
                  </a:txBody>
                  <a:tcPr/>
                </a:tc>
                <a:tc>
                  <a:txBody>
                    <a:bodyPr/>
                    <a:lstStyle/>
                    <a:p>
                      <a:r>
                        <a:rPr lang="en-US" sz="900" b="1" dirty="0"/>
                        <a:t>Poor Mental Health Days-  </a:t>
                      </a:r>
                      <a:r>
                        <a:rPr lang="en-US" sz="900" dirty="0"/>
                        <a:t>Average # of mentally unhealthy days reported in past 30 days (age-adjusted).  The 2021 Rankings used data from 2018 for this measure.</a:t>
                      </a:r>
                    </a:p>
                  </a:txBody>
                  <a:tcPr/>
                </a:tc>
                <a:tc>
                  <a:txBody>
                    <a:bodyPr/>
                    <a:lstStyle/>
                    <a:p>
                      <a:r>
                        <a:rPr lang="en-US" sz="900" b="1" dirty="0">
                          <a:solidFill>
                            <a:srgbClr val="FF0000"/>
                          </a:solidFill>
                        </a:rPr>
                        <a:t>4.5</a:t>
                      </a:r>
                    </a:p>
                  </a:txBody>
                  <a:tcPr/>
                </a:tc>
                <a:tc>
                  <a:txBody>
                    <a:bodyPr/>
                    <a:lstStyle/>
                    <a:p>
                      <a:r>
                        <a:rPr lang="en-US" sz="900" b="1" dirty="0">
                          <a:solidFill>
                            <a:srgbClr val="FF0000"/>
                          </a:solidFill>
                        </a:rPr>
                        <a:t>4.6</a:t>
                      </a:r>
                    </a:p>
                  </a:txBody>
                  <a:tcPr/>
                </a:tc>
                <a:tc>
                  <a:txBody>
                    <a:bodyPr/>
                    <a:lstStyle/>
                    <a:p>
                      <a:r>
                        <a:rPr lang="en-US" sz="900" b="1" dirty="0">
                          <a:solidFill>
                            <a:srgbClr val="00B050"/>
                          </a:solidFill>
                        </a:rPr>
                        <a:t>4.4</a:t>
                      </a:r>
                    </a:p>
                  </a:txBody>
                  <a:tcPr/>
                </a:tc>
                <a:tc>
                  <a:txBody>
                    <a:bodyPr/>
                    <a:lstStyle/>
                    <a:p>
                      <a:r>
                        <a:rPr lang="en-US" sz="900" b="1" dirty="0">
                          <a:solidFill>
                            <a:srgbClr val="FF0000"/>
                          </a:solidFill>
                        </a:rPr>
                        <a:t>4.7</a:t>
                      </a:r>
                    </a:p>
                  </a:txBody>
                  <a:tcPr/>
                </a:tc>
                <a:tc>
                  <a:txBody>
                    <a:bodyPr/>
                    <a:lstStyle/>
                    <a:p>
                      <a:r>
                        <a:rPr lang="en-US" sz="900" dirty="0"/>
                        <a:t>4.2</a:t>
                      </a:r>
                    </a:p>
                  </a:txBody>
                  <a:tcPr/>
                </a:tc>
                <a:tc>
                  <a:txBody>
                    <a:bodyPr/>
                    <a:lstStyle/>
                    <a:p>
                      <a:r>
                        <a:rPr lang="en-US" sz="900" dirty="0"/>
                        <a:t>4.6</a:t>
                      </a:r>
                    </a:p>
                  </a:txBody>
                  <a:tcPr/>
                </a:tc>
                <a:tc>
                  <a:txBody>
                    <a:bodyPr/>
                    <a:lstStyle/>
                    <a:p>
                      <a:endParaRPr lang="en-US" sz="900" dirty="0"/>
                    </a:p>
                  </a:txBody>
                  <a:tcPr/>
                </a:tc>
                <a:tc>
                  <a:txBody>
                    <a:bodyPr/>
                    <a:lstStyle/>
                    <a:p>
                      <a:r>
                        <a:rPr lang="en-US" sz="800" dirty="0"/>
                        <a:t>US News</a:t>
                      </a:r>
                    </a:p>
                  </a:txBody>
                  <a:tcPr/>
                </a:tc>
                <a:extLst>
                  <a:ext uri="{0D108BD9-81ED-4DB2-BD59-A6C34878D82A}">
                    <a16:rowId xmlns:a16="http://schemas.microsoft.com/office/drawing/2014/main" val="2813708721"/>
                  </a:ext>
                </a:extLst>
              </a:tr>
              <a:tr h="225911">
                <a:tc>
                  <a:txBody>
                    <a:bodyPr/>
                    <a:lstStyle/>
                    <a:p>
                      <a:r>
                        <a:rPr lang="en-US" sz="900" dirty="0"/>
                        <a:t>Health</a:t>
                      </a:r>
                    </a:p>
                  </a:txBody>
                  <a:tcPr/>
                </a:tc>
                <a:tc>
                  <a:txBody>
                    <a:bodyPr/>
                    <a:lstStyle/>
                    <a:p>
                      <a:r>
                        <a:rPr lang="en-US" sz="900" b="1" dirty="0"/>
                        <a:t>Premature Death - </a:t>
                      </a:r>
                      <a:r>
                        <a:rPr lang="en-US" sz="900" dirty="0"/>
                        <a:t>Years of potential life lost before age 75 per 100,000 population (age-adjusted).  The 2021 Rankings used data from 2017-2019 for this measure.</a:t>
                      </a:r>
                    </a:p>
                  </a:txBody>
                  <a:tcPr/>
                </a:tc>
                <a:tc>
                  <a:txBody>
                    <a:bodyPr/>
                    <a:lstStyle/>
                    <a:p>
                      <a:r>
                        <a:rPr lang="en-US" sz="900" b="1" dirty="0">
                          <a:solidFill>
                            <a:srgbClr val="FF0000"/>
                          </a:solidFill>
                        </a:rPr>
                        <a:t>6700</a:t>
                      </a:r>
                    </a:p>
                  </a:txBody>
                  <a:tcPr/>
                </a:tc>
                <a:tc>
                  <a:txBody>
                    <a:bodyPr/>
                    <a:lstStyle/>
                    <a:p>
                      <a:r>
                        <a:rPr lang="en-US" sz="900" b="1" dirty="0">
                          <a:solidFill>
                            <a:srgbClr val="00B050"/>
                          </a:solidFill>
                        </a:rPr>
                        <a:t>6000</a:t>
                      </a:r>
                    </a:p>
                  </a:txBody>
                  <a:tcPr/>
                </a:tc>
                <a:tc>
                  <a:txBody>
                    <a:bodyPr/>
                    <a:lstStyle/>
                    <a:p>
                      <a:r>
                        <a:rPr lang="en-US" sz="900" b="1" dirty="0">
                          <a:solidFill>
                            <a:srgbClr val="00B050"/>
                          </a:solidFill>
                        </a:rPr>
                        <a:t>5600</a:t>
                      </a:r>
                    </a:p>
                  </a:txBody>
                  <a:tcPr/>
                </a:tc>
                <a:tc>
                  <a:txBody>
                    <a:bodyPr/>
                    <a:lstStyle/>
                    <a:p>
                      <a:r>
                        <a:rPr lang="en-US" sz="900" b="1" dirty="0">
                          <a:solidFill>
                            <a:srgbClr val="00B050"/>
                          </a:solidFill>
                        </a:rPr>
                        <a:t>6100</a:t>
                      </a:r>
                    </a:p>
                  </a:txBody>
                  <a:tcPr/>
                </a:tc>
                <a:tc>
                  <a:txBody>
                    <a:bodyPr/>
                    <a:lstStyle/>
                    <a:p>
                      <a:r>
                        <a:rPr lang="en-US" sz="900" dirty="0"/>
                        <a:t>6300</a:t>
                      </a:r>
                    </a:p>
                  </a:txBody>
                  <a:tcPr/>
                </a:tc>
                <a:tc>
                  <a:txBody>
                    <a:bodyPr/>
                    <a:lstStyle/>
                    <a:p>
                      <a:r>
                        <a:rPr lang="en-US" sz="900" dirty="0"/>
                        <a:t>6400</a:t>
                      </a:r>
                    </a:p>
                  </a:txBody>
                  <a:tcPr/>
                </a:tc>
                <a:tc>
                  <a:txBody>
                    <a:bodyPr/>
                    <a:lstStyle/>
                    <a:p>
                      <a:endParaRPr lang="en-US" sz="900" dirty="0"/>
                    </a:p>
                  </a:txBody>
                  <a:tcPr/>
                </a:tc>
                <a:tc>
                  <a:txBody>
                    <a:bodyPr/>
                    <a:lstStyle/>
                    <a:p>
                      <a:r>
                        <a:rPr lang="en-US" sz="800" dirty="0"/>
                        <a:t>County Health Rankings</a:t>
                      </a:r>
                    </a:p>
                  </a:txBody>
                  <a:tcPr/>
                </a:tc>
                <a:extLst>
                  <a:ext uri="{0D108BD9-81ED-4DB2-BD59-A6C34878D82A}">
                    <a16:rowId xmlns:a16="http://schemas.microsoft.com/office/drawing/2014/main" val="2492853286"/>
                  </a:ext>
                </a:extLst>
              </a:tr>
            </a:tbl>
          </a:graphicData>
        </a:graphic>
      </p:graphicFrame>
      <p:sp>
        <p:nvSpPr>
          <p:cNvPr id="2" name="TextBox 1">
            <a:extLst>
              <a:ext uri="{FF2B5EF4-FFF2-40B4-BE49-F238E27FC236}">
                <a16:creationId xmlns:a16="http://schemas.microsoft.com/office/drawing/2014/main" id="{30569576-439C-4883-AA9C-13A802AC7F3F}"/>
              </a:ext>
            </a:extLst>
          </p:cNvPr>
          <p:cNvSpPr txBox="1"/>
          <p:nvPr/>
        </p:nvSpPr>
        <p:spPr>
          <a:xfrm>
            <a:off x="2463148" y="3804"/>
            <a:ext cx="3614923" cy="129266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Guiding criteria:</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Aligned to the </a:t>
            </a: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SDoH</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Data available at county, state and national level</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Windsor County under performs VT</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Potential exists to improve the indicator</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3519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8C895-D02C-4688-82B9-BCF9E846094C}"/>
              </a:ext>
            </a:extLst>
          </p:cNvPr>
          <p:cNvSpPr>
            <a:spLocks noGrp="1"/>
          </p:cNvSpPr>
          <p:nvPr>
            <p:ph type="title"/>
          </p:nvPr>
        </p:nvSpPr>
        <p:spPr/>
        <p:txBody>
          <a:bodyPr/>
          <a:lstStyle/>
          <a:p>
            <a:r>
              <a:rPr lang="en-US" dirty="0"/>
              <a:t>Weekly Covid-19 Case Counts and Rates by Race </a:t>
            </a:r>
          </a:p>
        </p:txBody>
      </p:sp>
      <p:pic>
        <p:nvPicPr>
          <p:cNvPr id="9" name="Content Placeholder 8" descr="Chart, line chart&#10;&#10;Description automatically generated">
            <a:extLst>
              <a:ext uri="{FF2B5EF4-FFF2-40B4-BE49-F238E27FC236}">
                <a16:creationId xmlns:a16="http://schemas.microsoft.com/office/drawing/2014/main" id="{577EDE13-B777-45E3-997A-20C42EC12C98}"/>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105" t="1528"/>
          <a:stretch/>
        </p:blipFill>
        <p:spPr>
          <a:xfrm>
            <a:off x="4735634" y="3655503"/>
            <a:ext cx="4244731" cy="2571643"/>
          </a:xfrm>
          <a:noFill/>
          <a:ln w="25400">
            <a:solidFill>
              <a:schemeClr val="accent1"/>
            </a:solidFill>
          </a:ln>
        </p:spPr>
      </p:pic>
      <p:sp>
        <p:nvSpPr>
          <p:cNvPr id="5" name="Slide Number Placeholder 4">
            <a:extLst>
              <a:ext uri="{FF2B5EF4-FFF2-40B4-BE49-F238E27FC236}">
                <a16:creationId xmlns:a16="http://schemas.microsoft.com/office/drawing/2014/main" id="{3616E2ED-366D-4178-9F41-B64923AE684D}"/>
              </a:ext>
            </a:extLst>
          </p:cNvPr>
          <p:cNvSpPr>
            <a:spLocks noGrp="1"/>
          </p:cNvSpPr>
          <p:nvPr>
            <p:ph type="sldNum" sz="quarter" idx="4"/>
          </p:nvPr>
        </p:nvSpPr>
        <p:spPr/>
        <p:txBody>
          <a:bodyPr/>
          <a:lstStyle/>
          <a:p>
            <a:fld id="{820DBD16-8F52-45AC-8998-73485FE4613D}" type="slidenum">
              <a:rPr lang="en-US" smtClean="0"/>
              <a:pPr/>
              <a:t>7</a:t>
            </a:fld>
            <a:endParaRPr lang="en-US" dirty="0"/>
          </a:p>
        </p:txBody>
      </p:sp>
      <p:sp>
        <p:nvSpPr>
          <p:cNvPr id="6" name="Footer Placeholder 5">
            <a:extLst>
              <a:ext uri="{FF2B5EF4-FFF2-40B4-BE49-F238E27FC236}">
                <a16:creationId xmlns:a16="http://schemas.microsoft.com/office/drawing/2014/main" id="{9ABBFD7E-5A63-4E3E-BFFA-651F0264FF26}"/>
              </a:ext>
            </a:extLst>
          </p:cNvPr>
          <p:cNvSpPr>
            <a:spLocks noGrp="1"/>
          </p:cNvSpPr>
          <p:nvPr>
            <p:ph type="ftr" sz="quarter" idx="3"/>
          </p:nvPr>
        </p:nvSpPr>
        <p:spPr/>
        <p:txBody>
          <a:bodyPr/>
          <a:lstStyle/>
          <a:p>
            <a:r>
              <a:rPr lang="en-US"/>
              <a:t>Vermont Department of Health</a:t>
            </a:r>
            <a:endParaRPr lang="en-US" dirty="0"/>
          </a:p>
        </p:txBody>
      </p:sp>
      <p:pic>
        <p:nvPicPr>
          <p:cNvPr id="7" name="Content Placeholder 6" descr="Chart&#10;&#10;Description automatically generated">
            <a:extLst>
              <a:ext uri="{FF2B5EF4-FFF2-40B4-BE49-F238E27FC236}">
                <a16:creationId xmlns:a16="http://schemas.microsoft.com/office/drawing/2014/main" id="{8A3B6233-EEB7-46C0-9250-E8E38E33815E}"/>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t="2556" b="1660"/>
          <a:stretch/>
        </p:blipFill>
        <p:spPr>
          <a:xfrm>
            <a:off x="163635" y="1938191"/>
            <a:ext cx="4408366" cy="2464100"/>
          </a:xfrm>
          <a:ln w="25400">
            <a:solidFill>
              <a:schemeClr val="accent1"/>
            </a:solidFill>
          </a:ln>
        </p:spPr>
      </p:pic>
      <p:sp>
        <p:nvSpPr>
          <p:cNvPr id="3" name="TextBox 2">
            <a:extLst>
              <a:ext uri="{FF2B5EF4-FFF2-40B4-BE49-F238E27FC236}">
                <a16:creationId xmlns:a16="http://schemas.microsoft.com/office/drawing/2014/main" id="{742802B2-EAFE-4104-B729-34942F165912}"/>
              </a:ext>
            </a:extLst>
          </p:cNvPr>
          <p:cNvSpPr txBox="1"/>
          <p:nvPr/>
        </p:nvSpPr>
        <p:spPr>
          <a:xfrm>
            <a:off x="268448" y="6178426"/>
            <a:ext cx="4542493" cy="261610"/>
          </a:xfrm>
          <a:prstGeom prst="rect">
            <a:avLst/>
          </a:prstGeom>
          <a:noFill/>
        </p:spPr>
        <p:txBody>
          <a:bodyPr wrap="square" rtlCol="0">
            <a:spAutoFit/>
          </a:bodyPr>
          <a:lstStyle/>
          <a:p>
            <a:r>
              <a:rPr lang="en-US" sz="1050" dirty="0">
                <a:hlinkClick r:id="rId4"/>
              </a:rPr>
              <a:t>VT COVID-19 Public Dashboard PRD v2.0 EB Container (arcgis.com)</a:t>
            </a:r>
            <a:endParaRPr lang="en-US" sz="1050" dirty="0"/>
          </a:p>
        </p:txBody>
      </p:sp>
    </p:spTree>
    <p:extLst>
      <p:ext uri="{BB962C8B-B14F-4D97-AF65-F5344CB8AC3E}">
        <p14:creationId xmlns:p14="http://schemas.microsoft.com/office/powerpoint/2010/main" val="338529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B92EEC-EF2F-4832-B08D-E3C8B2DE3AB0}"/>
              </a:ext>
            </a:extLst>
          </p:cNvPr>
          <p:cNvSpPr>
            <a:spLocks noGrp="1"/>
          </p:cNvSpPr>
          <p:nvPr>
            <p:ph type="body" sz="quarter" idx="12"/>
          </p:nvPr>
        </p:nvSpPr>
        <p:spPr>
          <a:xfrm>
            <a:off x="4056487" y="4473388"/>
            <a:ext cx="4516331" cy="885406"/>
          </a:xfrm>
        </p:spPr>
        <p:txBody>
          <a:bodyPr>
            <a:noAutofit/>
          </a:bodyPr>
          <a:lstStyle/>
          <a:p>
            <a:r>
              <a:rPr lang="en-US" u="sng" dirty="0">
                <a:hlinkClick r:id="rId2">
                  <a:extLst>
                    <a:ext uri="{A12FA001-AC4F-418D-AE19-62706E023703}">
                      <ahyp:hlinkClr xmlns:ahyp="http://schemas.microsoft.com/office/drawing/2018/hyperlinkcolor" val="tx"/>
                    </a:ext>
                  </a:extLst>
                </a:hlinkClick>
              </a:rPr>
              <a:t>Rudolph.Fedrizzi@vermont.gov</a:t>
            </a:r>
            <a:endParaRPr lang="en-US" u="sng" dirty="0"/>
          </a:p>
          <a:p>
            <a:r>
              <a:rPr lang="en-US" u="sng" dirty="0"/>
              <a:t>Lyrica.Stelle@vermont.gov</a:t>
            </a:r>
          </a:p>
          <a:p>
            <a:endParaRPr lang="en-US" dirty="0"/>
          </a:p>
          <a:p>
            <a:endParaRPr lang="en-US" dirty="0"/>
          </a:p>
        </p:txBody>
      </p:sp>
      <p:sp>
        <p:nvSpPr>
          <p:cNvPr id="3" name="Title 2">
            <a:extLst>
              <a:ext uri="{FF2B5EF4-FFF2-40B4-BE49-F238E27FC236}">
                <a16:creationId xmlns:a16="http://schemas.microsoft.com/office/drawing/2014/main" id="{CD053451-5D23-4B61-9C7A-12A981724488}"/>
              </a:ext>
            </a:extLst>
          </p:cNvPr>
          <p:cNvSpPr>
            <a:spLocks noGrp="1"/>
          </p:cNvSpPr>
          <p:nvPr>
            <p:ph type="title"/>
          </p:nvPr>
        </p:nvSpPr>
        <p:spPr/>
        <p:txBody>
          <a:bodyPr/>
          <a:lstStyle/>
          <a:p>
            <a:endParaRPr lang="en-US" dirty="0"/>
          </a:p>
        </p:txBody>
      </p:sp>
      <p:sp>
        <p:nvSpPr>
          <p:cNvPr id="4" name="Text Placeholder 3">
            <a:extLst>
              <a:ext uri="{FF2B5EF4-FFF2-40B4-BE49-F238E27FC236}">
                <a16:creationId xmlns:a16="http://schemas.microsoft.com/office/drawing/2014/main" id="{A94F2F16-9A04-474C-9E67-A2862A9A0E9C}"/>
              </a:ext>
            </a:extLst>
          </p:cNvPr>
          <p:cNvSpPr>
            <a:spLocks noGrp="1"/>
          </p:cNvSpPr>
          <p:nvPr>
            <p:ph type="body" sz="quarter" idx="13"/>
          </p:nvPr>
        </p:nvSpPr>
        <p:spPr>
          <a:xfrm>
            <a:off x="3054204" y="3751607"/>
            <a:ext cx="5518455" cy="509503"/>
          </a:xfrm>
        </p:spPr>
        <p:txBody>
          <a:bodyPr>
            <a:normAutofit lnSpcReduction="10000"/>
          </a:bodyPr>
          <a:lstStyle/>
          <a:p>
            <a:endParaRPr lang="en-US" dirty="0"/>
          </a:p>
        </p:txBody>
      </p:sp>
      <p:sp>
        <p:nvSpPr>
          <p:cNvPr id="5" name="Text Placeholder 4">
            <a:extLst>
              <a:ext uri="{FF2B5EF4-FFF2-40B4-BE49-F238E27FC236}">
                <a16:creationId xmlns:a16="http://schemas.microsoft.com/office/drawing/2014/main" id="{A94634CF-D2A7-442F-9C0F-F73AC9A11274}"/>
              </a:ext>
            </a:extLst>
          </p:cNvPr>
          <p:cNvSpPr>
            <a:spLocks noGrp="1"/>
          </p:cNvSpPr>
          <p:nvPr>
            <p:ph type="body" sz="quarter" idx="14"/>
          </p:nvPr>
        </p:nvSpPr>
        <p:spPr>
          <a:xfrm>
            <a:off x="3053726" y="4473388"/>
            <a:ext cx="1002443" cy="885406"/>
          </a:xfrm>
        </p:spPr>
        <p:txBody>
          <a:bodyPr/>
          <a:lstStyle/>
          <a:p>
            <a:endParaRPr lang="en-US" dirty="0"/>
          </a:p>
        </p:txBody>
      </p:sp>
      <p:sp>
        <p:nvSpPr>
          <p:cNvPr id="6" name="Text Placeholder 5">
            <a:extLst>
              <a:ext uri="{FF2B5EF4-FFF2-40B4-BE49-F238E27FC236}">
                <a16:creationId xmlns:a16="http://schemas.microsoft.com/office/drawing/2014/main" id="{774B5931-BC1D-4F60-B3EF-6F345AE8C048}"/>
              </a:ext>
            </a:extLst>
          </p:cNvPr>
          <p:cNvSpPr>
            <a:spLocks noGrp="1"/>
          </p:cNvSpPr>
          <p:nvPr>
            <p:ph type="body" sz="quarter" idx="15"/>
          </p:nvPr>
        </p:nvSpPr>
        <p:spPr/>
        <p:txBody>
          <a:bodyPr/>
          <a:lstStyle/>
          <a:p>
            <a:endParaRPr lang="en-US"/>
          </a:p>
        </p:txBody>
      </p:sp>
      <p:sp>
        <p:nvSpPr>
          <p:cNvPr id="7" name="Text Placeholder 6">
            <a:extLst>
              <a:ext uri="{FF2B5EF4-FFF2-40B4-BE49-F238E27FC236}">
                <a16:creationId xmlns:a16="http://schemas.microsoft.com/office/drawing/2014/main" id="{C720689E-A146-4E28-8FC6-A8837C78EDB5}"/>
              </a:ext>
            </a:extLst>
          </p:cNvPr>
          <p:cNvSpPr>
            <a:spLocks noGrp="1"/>
          </p:cNvSpPr>
          <p:nvPr>
            <p:ph type="body" sz="quarter" idx="16"/>
          </p:nvPr>
        </p:nvSpPr>
        <p:spPr/>
        <p:txBody>
          <a:bodyPr/>
          <a:lstStyle/>
          <a:p>
            <a:endParaRPr lang="en-US" dirty="0"/>
          </a:p>
        </p:txBody>
      </p:sp>
      <p:sp>
        <p:nvSpPr>
          <p:cNvPr id="8" name="Text Placeholder 7">
            <a:extLst>
              <a:ext uri="{FF2B5EF4-FFF2-40B4-BE49-F238E27FC236}">
                <a16:creationId xmlns:a16="http://schemas.microsoft.com/office/drawing/2014/main" id="{E0602B61-08A4-4C2F-A4BF-BE8173B80185}"/>
              </a:ext>
            </a:extLst>
          </p:cNvPr>
          <p:cNvSpPr>
            <a:spLocks noGrp="1"/>
          </p:cNvSpPr>
          <p:nvPr>
            <p:ph type="body" sz="quarter" idx="17"/>
          </p:nvPr>
        </p:nvSpPr>
        <p:spPr/>
        <p:txBody>
          <a:bodyPr/>
          <a:lstStyle/>
          <a:p>
            <a:endParaRPr lang="en-US" dirty="0"/>
          </a:p>
        </p:txBody>
      </p:sp>
      <p:sp>
        <p:nvSpPr>
          <p:cNvPr id="9" name="Text Placeholder 8">
            <a:extLst>
              <a:ext uri="{FF2B5EF4-FFF2-40B4-BE49-F238E27FC236}">
                <a16:creationId xmlns:a16="http://schemas.microsoft.com/office/drawing/2014/main" id="{0F584033-857D-458F-A3EB-FB6A53C55BCB}"/>
              </a:ext>
            </a:extLst>
          </p:cNvPr>
          <p:cNvSpPr>
            <a:spLocks noGrp="1"/>
          </p:cNvSpPr>
          <p:nvPr>
            <p:ph type="body" sz="quarter" idx="18"/>
          </p:nvPr>
        </p:nvSpPr>
        <p:spPr/>
        <p:txBody>
          <a:bodyPr/>
          <a:lstStyle/>
          <a:p>
            <a:endParaRPr lang="en-US" dirty="0"/>
          </a:p>
        </p:txBody>
      </p:sp>
    </p:spTree>
    <p:extLst>
      <p:ext uri="{BB962C8B-B14F-4D97-AF65-F5344CB8AC3E}">
        <p14:creationId xmlns:p14="http://schemas.microsoft.com/office/powerpoint/2010/main" val="301132876"/>
      </p:ext>
    </p:extLst>
  </p:cSld>
  <p:clrMapOvr>
    <a:masterClrMapping/>
  </p:clrMapOvr>
</p:sld>
</file>

<file path=ppt/theme/theme1.xml><?xml version="1.0" encoding="utf-8"?>
<a:theme xmlns:a="http://schemas.openxmlformats.org/drawingml/2006/main" name="Office Theme">
  <a:themeElements>
    <a:clrScheme name="Vermont Department of Health 1">
      <a:dk1>
        <a:sysClr val="windowText" lastClr="000000"/>
      </a:dk1>
      <a:lt1>
        <a:sysClr val="window" lastClr="FFFFFF"/>
      </a:lt1>
      <a:dk2>
        <a:srgbClr val="44546A"/>
      </a:dk2>
      <a:lt2>
        <a:srgbClr val="E7E6E6"/>
      </a:lt2>
      <a:accent1>
        <a:srgbClr val="3095B4"/>
      </a:accent1>
      <a:accent2>
        <a:srgbClr val="6A1A41"/>
      </a:accent2>
      <a:accent3>
        <a:srgbClr val="B6BF0B"/>
      </a:accent3>
      <a:accent4>
        <a:srgbClr val="263F6A"/>
      </a:accent4>
      <a:accent5>
        <a:srgbClr val="E17000"/>
      </a:accent5>
      <a:accent6>
        <a:srgbClr val="8B8178"/>
      </a:accent6>
      <a:hlink>
        <a:srgbClr val="0563C1"/>
      </a:hlink>
      <a:folHlink>
        <a:srgbClr val="954F72"/>
      </a:folHlink>
    </a:clrScheme>
    <a:fontScheme name="Health Department 1">
      <a:majorFont>
        <a:latin typeface="Franklin Gothic Demi Cond"/>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lth_SlideDeck_Template_Standard.potx" id="{62150ACC-0F5C-46D4-9B06-CF52EB0DEFBB}" vid="{B1FC06E4-7F24-4801-A7B3-D7547469E29B}"/>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VDH Managed Document" ma:contentTypeID="0x010100E33B793E1E7D4240861BC825712579F5020100565C5DFC0583BD42A423A1682711FA6D" ma:contentTypeVersion="48" ma:contentTypeDescription="" ma:contentTypeScope="" ma:versionID="d288c967c3227edf9448a73b63a3f98e">
  <xsd:schema xmlns:xsd="http://www.w3.org/2001/XMLSchema" xmlns:xs="http://www.w3.org/2001/XMLSchema" xmlns:p="http://schemas.microsoft.com/office/2006/metadata/properties" xmlns:ns1="http://schemas.microsoft.com/sharepoint/v3" xmlns:ns2="046f9449-3d25-46ac-9a39-b41fdb973d2f" xmlns:ns3="bfc7ab43-a351-4688-aca3-bf166918b94c" xmlns:ns4="a6fb58ca-3225-4afd-985f-6a849fc96194" targetNamespace="http://schemas.microsoft.com/office/2006/metadata/properties" ma:root="true" ma:fieldsID="8ad10dd5b9faeafd6eeef64276ab95a0" ns1:_="" ns2:_="" ns3:_="" ns4:_="">
    <xsd:import namespace="http://schemas.microsoft.com/sharepoint/v3"/>
    <xsd:import namespace="046f9449-3d25-46ac-9a39-b41fdb973d2f"/>
    <xsd:import namespace="bfc7ab43-a351-4688-aca3-bf166918b94c"/>
    <xsd:import namespace="a6fb58ca-3225-4afd-985f-6a849fc96194"/>
    <xsd:element name="properties">
      <xsd:complexType>
        <xsd:sequence>
          <xsd:element name="documentManagement">
            <xsd:complexType>
              <xsd:all>
                <xsd:element ref="ns2:VDHDocumentType"/>
                <xsd:element ref="ns2:ItemOwner"/>
                <xsd:element ref="ns3:bucketTopic"/>
                <xsd:element ref="ns3:TagTopic" minOccurs="0"/>
                <xsd:element ref="ns2:LastReviewed" minOccurs="0"/>
                <xsd:element ref="ns2:NextReviewDate" minOccurs="0"/>
                <xsd:element ref="ns2:Reviewed" minOccurs="0"/>
                <xsd:element ref="ns2:VDHDocumentType_x003a_Review_x0020_Period" minOccurs="0"/>
                <xsd:element ref="ns3:Resource_x0020_Description" minOccurs="0"/>
                <xsd:element ref="ns2:VDHUnit2"/>
                <xsd:element ref="ns2:VDHUnit2_x003a_Contact_x0020_Email" minOccurs="0"/>
                <xsd:element ref="ns2:VDHUnit2_x003a_Contact_x0020_Name" minOccurs="0"/>
                <xsd:element ref="ns2:Content_x0020_Lead"/>
                <xsd:element ref="ns1:_dlc_ExpireDateSaved" minOccurs="0"/>
                <xsd:element ref="ns1:_dlc_ExpireDate"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pireDateSaved" ma:index="22" nillable="true" ma:displayName="Original Expiration Date" ma:hidden="true" ma:internalName="_dlc_ExpireDateSaved" ma:readOnly="true">
      <xsd:simpleType>
        <xsd:restriction base="dms:DateTime"/>
      </xsd:simpleType>
    </xsd:element>
    <xsd:element name="_dlc_ExpireDate" ma:index="23" nillable="true" ma:displayName="Expiration Date" ma:description="" ma:hidden="true" ma:indexed="true" ma:internalName="_dlc_ExpireDat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046f9449-3d25-46ac-9a39-b41fdb973d2f" elementFormDefault="qualified">
    <xsd:import namespace="http://schemas.microsoft.com/office/2006/documentManagement/types"/>
    <xsd:import namespace="http://schemas.microsoft.com/office/infopath/2007/PartnerControls"/>
    <xsd:element name="VDHDocumentType" ma:index="2" ma:displayName="VDH Document Type" ma:description="Should match the library." ma:list="{82d97bec-9759-49dd-b9ab-4b74e8fae08f}" ma:internalName="VDHDocumentType" ma:readOnly="false" ma:showField="Title" ma:web="046f9449-3d25-46ac-9a39-b41fdb973d2f">
      <xsd:simpleType>
        <xsd:restriction base="dms:Lookup"/>
      </xsd:simpleType>
    </xsd:element>
    <xsd:element name="ItemOwner" ma:index="3" ma:displayName="Item Owner" ma:description="Individual(s) responsible for making edits to this document. This could be the content lead or someone else who goes through the content lead to post documents." ma:list="UserInfo" ma:SharePointGroup="0" ma:internalName="ItemOwner"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LastReviewed" ma:index="6" nillable="true" ma:displayName="Last Reviewed" ma:default="[today]" ma:format="DateOnly" ma:hidden="true" ma:internalName="LastReviewed" ma:readOnly="false">
      <xsd:simpleType>
        <xsd:restriction base="dms:DateTime"/>
      </xsd:simpleType>
    </xsd:element>
    <xsd:element name="NextReviewDate" ma:index="7" nillable="true" ma:displayName="Next Review Date" ma:format="DateOnly" ma:hidden="true" ma:internalName="NextReviewDate" ma:readOnly="false">
      <xsd:simpleType>
        <xsd:restriction base="dms:DateTime"/>
      </xsd:simpleType>
    </xsd:element>
    <xsd:element name="Reviewed" ma:index="8" nillable="true" ma:displayName="Reviewed" ma:default="1" ma:description="When you update an item, switch this to &quot;Yes.&quot; Within the next couple weeks, it will automatically return to &quot;No.&quot; Leave as &quot;yes&quot; during the initial upload." ma:internalName="Reviewed" ma:readOnly="false">
      <xsd:simpleType>
        <xsd:restriction base="dms:Boolean"/>
      </xsd:simpleType>
    </xsd:element>
    <xsd:element name="VDHDocumentType_x003a_Review_x0020_Period" ma:index="12" nillable="true" ma:displayName="VDHDocumentType:Review Period" ma:list="{82d97bec-9759-49dd-b9ab-4b74e8fae08f}" ma:internalName="VDHDocumentType_x003A_Review_x0020_Period" ma:readOnly="true" ma:showField="ReviewPeriod" ma:web="046f9449-3d25-46ac-9a39-b41fdb973d2f">
      <xsd:simpleType>
        <xsd:restriction base="dms:Lookup"/>
      </xsd:simpleType>
    </xsd:element>
    <xsd:element name="VDHUnit2" ma:index="18" ma:displayName="VDH_Unit" ma:list="{c8cb889a-cea8-44f1-99dd-e225192c4610}" ma:internalName="VDHUnit2" ma:readOnly="false" ma:showField="Title" ma:web="046f9449-3d25-46ac-9a39-b41fdb973d2f">
      <xsd:simpleType>
        <xsd:restriction base="dms:Lookup"/>
      </xsd:simpleType>
    </xsd:element>
    <xsd:element name="VDHUnit2_x003a_Contact_x0020_Email" ma:index="19" nillable="true" ma:displayName="VDHUnit2:Contact Email" ma:list="{c8cb889a-cea8-44f1-99dd-e225192c4610}" ma:internalName="VDHUnit2_x003A_Contact_x0020_Email" ma:readOnly="true" ma:showField="Contact_x0020_Email" ma:web="046f9449-3d25-46ac-9a39-b41fdb973d2f">
      <xsd:simpleType>
        <xsd:restriction base="dms:Lookup"/>
      </xsd:simpleType>
    </xsd:element>
    <xsd:element name="VDHUnit2_x003a_Contact_x0020_Name" ma:index="20" nillable="true" ma:displayName="VDHUnit2:Contact Name" ma:list="{c8cb889a-cea8-44f1-99dd-e225192c4610}" ma:internalName="VDHUnit2_x003A_Contact_x0020_Name" ma:readOnly="true" ma:showField="Contact_x0020_Name" ma:web="046f9449-3d25-46ac-9a39-b41fdb973d2f">
      <xsd:simpleType>
        <xsd:restriction base="dms:Lookup"/>
      </xsd:simpleType>
    </xsd:element>
    <xsd:element name="Content_x0020_Lead" ma:index="21" ma:displayName="Content Lead" ma:description="Put yourself unless another content owner is responsible for this document." ma:list="UserInfo" ma:SharePointGroup="5330" ma:internalName="Content_x0020_Lead"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fc7ab43-a351-4688-aca3-bf166918b94c" elementFormDefault="qualified">
    <xsd:import namespace="http://schemas.microsoft.com/office/2006/documentManagement/types"/>
    <xsd:import namespace="http://schemas.microsoft.com/office/infopath/2007/PartnerControls"/>
    <xsd:element name="bucketTopic" ma:index="4" ma:displayName="Topic for Grouping (bucket)" ma:description="Main Topic. Select the most Applicable." ma:format="Dropdown" ma:internalName="bucketTopic">
      <xsd:simpleType>
        <xsd:restriction base="dms:Choice">
          <xsd:enumeration value="Accounts Payable"/>
          <xsd:enumeration value="Accounts Receivable"/>
          <xsd:enumeration value="AV Equipment"/>
          <xsd:enumeration value="Benefits"/>
          <xsd:enumeration value="Business Resources"/>
          <xsd:enumeration value="Conference Rooms"/>
          <xsd:enumeration value="Contracting"/>
          <xsd:enumeration value="COOP"/>
          <xsd:enumeration value="Digital Library &amp; Publications"/>
          <xsd:enumeration value="Emergency Preparedness"/>
          <xsd:enumeration value="Employee Discounts"/>
          <xsd:enumeration value="Evaluations"/>
          <xsd:enumeration value="Fleet"/>
          <xsd:enumeration value="Floor Plans"/>
          <xsd:enumeration value="Food &amp; Refreshments"/>
          <xsd:enumeration value="General HR Topics"/>
          <xsd:enumeration value="Health Department Information"/>
          <xsd:enumeration value="Health Equity"/>
          <xsd:enumeration value="HIPAA"/>
          <xsd:enumeration value="Leave &amp; FMLA"/>
          <xsd:enumeration value="Legislative Information"/>
          <xsd:enumeration value="Logos"/>
          <xsd:enumeration value="Marketing"/>
          <xsd:enumeration value="New Employee Resources"/>
          <xsd:enumeration value="Office Space"/>
          <xsd:enumeration value="Onboarding"/>
          <xsd:enumeration value="Organizational Charts"/>
          <xsd:enumeration value="Payroll"/>
          <xsd:enumeration value="Performance Management &amp; Quality Improvement"/>
          <xsd:enumeration value="Performance Evaluation"/>
          <xsd:enumeration value="Phones &amp; Telecommunication"/>
          <xsd:enumeration value="Professional Resources"/>
          <xsd:enumeration value="Public Health Nursing"/>
          <xsd:enumeration value="Public Records"/>
          <xsd:enumeration value="Purchasing"/>
          <xsd:enumeration value="Records Management"/>
          <xsd:enumeration value="Resources"/>
          <xsd:enumeration value="Rewards &amp; Recognition"/>
          <xsd:enumeration value="Safety &amp; Security"/>
          <xsd:enumeration value="Seeking Federal Funds"/>
          <xsd:enumeration value="Separation, Recruiting and Hiring"/>
          <xsd:enumeration value="Strategic Planning"/>
          <xsd:enumeration value="Subrecipient Grants"/>
          <xsd:enumeration value="Supervisor Resources"/>
          <xsd:enumeration value="Tools &amp; Resources"/>
          <xsd:enumeration value="Training"/>
          <xsd:enumeration value="Travel and Expenses"/>
          <xsd:enumeration value="Workers' Compensation"/>
          <xsd:enumeration value="Workforce Development"/>
          <xsd:enumeration value="Workgroups and User Groups"/>
        </xsd:restriction>
      </xsd:simpleType>
    </xsd:element>
    <xsd:element name="TagTopic" ma:index="5" nillable="true" ma:displayName="Topics for Filtering (Tags)" ma:description="Secondary Topics. Select all that are applicable, including primary topic if it is an option." ma:internalName="TagTopic" ma:requiredMultiChoice="true">
      <xsd:complexType>
        <xsd:complexContent>
          <xsd:extension base="dms:MultiChoice">
            <xsd:sequence>
              <xsd:element name="Value" maxOccurs="unbounded" minOccurs="0" nillable="true">
                <xsd:simpleType>
                  <xsd:restriction base="dms:Choice">
                    <xsd:enumeration value="Accounts Payable"/>
                    <xsd:enumeration value="Accounts Receivable"/>
                    <xsd:enumeration value="AV Equipment"/>
                    <xsd:enumeration value="Benefits"/>
                    <xsd:enumeration value="Business Resources"/>
                    <xsd:enumeration value="Conference Rooms"/>
                    <xsd:enumeration value="Contracting"/>
                    <xsd:enumeration value="COOP"/>
                    <xsd:enumeration value="Digital Library &amp; Publications"/>
                    <xsd:enumeration value="Emergency Preparedness"/>
                    <xsd:enumeration value="Employee Discounts"/>
                    <xsd:enumeration value="Evaluations"/>
                    <xsd:enumeration value="Fleet"/>
                    <xsd:enumeration value="Floor Plans"/>
                    <xsd:enumeration value="Food &amp; Refreshments"/>
                    <xsd:enumeration value="General HR Topics"/>
                    <xsd:enumeration value="Health Department Information"/>
                    <xsd:enumeration value="Health Equity"/>
                    <xsd:enumeration value="HIPAA"/>
                    <xsd:enumeration value="Leave &amp; FMLA"/>
                    <xsd:enumeration value="Legislative Information"/>
                    <xsd:enumeration value="Logos"/>
                    <xsd:enumeration value="Marketing"/>
                    <xsd:enumeration value="New Employee Resources"/>
                    <xsd:enumeration value="Office Space"/>
                    <xsd:enumeration value="Onboarding"/>
                    <xsd:enumeration value="Organizational Charts"/>
                    <xsd:enumeration value="Payroll"/>
                    <xsd:enumeration value="Performance Management &amp; Quality Improvement"/>
                    <xsd:enumeration value="Performance Evaluation"/>
                    <xsd:enumeration value="Phones &amp; Telecommunication"/>
                    <xsd:enumeration value="Professional Resources"/>
                    <xsd:enumeration value="Public Health Nursing"/>
                    <xsd:enumeration value="Public Records"/>
                    <xsd:enumeration value="Purchasing"/>
                    <xsd:enumeration value="Records Management"/>
                    <xsd:enumeration value="Resources"/>
                    <xsd:enumeration value="Rewards &amp; Recognition"/>
                    <xsd:enumeration value="Safety &amp; Security"/>
                    <xsd:enumeration value="Seeking Federal Funds"/>
                    <xsd:enumeration value="Separation, Recruiting and Hiring"/>
                    <xsd:enumeration value="Strategic Planning"/>
                    <xsd:enumeration value="Subrecipient Grants"/>
                    <xsd:enumeration value="Supervisor Resources"/>
                    <xsd:enumeration value="Tools &amp; Resources"/>
                    <xsd:enumeration value="Training"/>
                    <xsd:enumeration value="Travel and Expenses"/>
                    <xsd:enumeration value="Workers' Compensation"/>
                    <xsd:enumeration value="Workforce Development"/>
                    <xsd:enumeration value="Workgroups and User Groups"/>
                  </xsd:restriction>
                </xsd:simpleType>
              </xsd:element>
            </xsd:sequence>
          </xsd:extension>
        </xsd:complexContent>
      </xsd:complexType>
    </xsd:element>
    <xsd:element name="Resource_x0020_Description" ma:index="16" nillable="true" ma:displayName="Resource Description" ma:internalName="Resource_x0020_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6fb58ca-3225-4afd-985f-6a849fc96194" elementFormDefault="qualified">
    <xsd:import namespace="http://schemas.microsoft.com/office/2006/documentManagement/types"/>
    <xsd:import namespace="http://schemas.microsoft.com/office/infopath/2007/PartnerControls"/>
    <xsd:element name="MediaServiceMetadata" ma:index="24" nillable="true" ma:displayName="MediaServiceMetadata" ma:hidden="true" ma:internalName="MediaServiceMetadata" ma:readOnly="true">
      <xsd:simpleType>
        <xsd:restriction base="dms:Note"/>
      </xsd:simpleType>
    </xsd:element>
    <xsd:element name="MediaServiceFastMetadata" ma:index="25"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Microsoft.Office.RecordsManagement.PolicyFeatures.ExpirationEventReceiver</Name>
    <Synchronization>Synchronous</Synchronization>
    <Type>10001</Type>
    <SequenceNumber>101</SequenceNumber>
    <Url/>
    <Assembly>Microsoft.Office.Policy, Version=16.0.0.0,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Version=16.0.0.0,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Version=16.0.0.0,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Version=16.0.0.0,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Version=16.0.0.0, Culture=neutral, PublicKeyToken=71e9bce111e9429c</Assembly>
    <Class>Microsoft.Office.RecordsManagement.Internal.UpdateExpireDate</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TagTopic xmlns="bfc7ab43-a351-4688-aca3-bf166918b94c">
      <Value>Marketing</Value>
      <Value>Resources</Value>
      <Value>Tools &amp; Resources</Value>
    </TagTopic>
    <VDHUnit2 xmlns="046f9449-3d25-46ac-9a39-b41fdb973d2f">3</VDHUnit2>
    <VDHDocumentType xmlns="046f9449-3d25-46ac-9a39-b41fdb973d2f">6</VDHDocumentType>
    <ItemOwner xmlns="046f9449-3d25-46ac-9a39-b41fdb973d2f">
      <UserInfo>
        <DisplayName>i:0#.f|membership|kathleen.horton@vermont.gov,#i:0#.f|membership|kathleen.horton@vermont.gov,#Kathleen.Horton@vermont.gov,#,#Horton, Kathleen,#,#AHS,#Communications &amp; Outreach Coordinator</DisplayName>
        <AccountId>4282</AccountId>
        <AccountType/>
      </UserInfo>
    </ItemOwner>
    <Content_x0020_Lead xmlns="046f9449-3d25-46ac-9a39-b41fdb973d2f">
      <UserInfo>
        <DisplayName>i:0#.f|membership|sharon.muellers@vermont.gov,#i:0#.f|membership|sharon.muellers@vermont.gov,#Sharon.Muellers@vermont.gov,#,#Muellers, Sharon,#,#AHS,#Communication Officer</DisplayName>
        <AccountId>3837</AccountId>
        <AccountType/>
      </UserInfo>
    </Content_x0020_Lead>
    <Reviewed xmlns="046f9449-3d25-46ac-9a39-b41fdb973d2f">true</Reviewed>
    <Resource_x0020_Description xmlns="bfc7ab43-a351-4688-aca3-bf166918b94c" xsi:nil="true"/>
    <LastReviewed xmlns="046f9449-3d25-46ac-9a39-b41fdb973d2f">2019-06-27T12:04:05+00:00</LastReviewed>
    <bucketTopic xmlns="bfc7ab43-a351-4688-aca3-bf166918b94c">Resources</bucketTopic>
    <NextReviewDate xmlns="046f9449-3d25-46ac-9a39-b41fdb973d2f" xsi:nil="true"/>
  </documentManagement>
</p:properties>
</file>

<file path=customXml/itemProps1.xml><?xml version="1.0" encoding="utf-8"?>
<ds:datastoreItem xmlns:ds="http://schemas.openxmlformats.org/officeDocument/2006/customXml" ds:itemID="{F24517C6-1693-494B-8D53-44D782E1911F}">
  <ds:schemaRefs>
    <ds:schemaRef ds:uri="http://schemas.microsoft.com/sharepoint/v3/contenttype/forms"/>
  </ds:schemaRefs>
</ds:datastoreItem>
</file>

<file path=customXml/itemProps2.xml><?xml version="1.0" encoding="utf-8"?>
<ds:datastoreItem xmlns:ds="http://schemas.openxmlformats.org/officeDocument/2006/customXml" ds:itemID="{CD304B63-F4B6-4202-BE3B-DAD345E9C5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46f9449-3d25-46ac-9a39-b41fdb973d2f"/>
    <ds:schemaRef ds:uri="bfc7ab43-a351-4688-aca3-bf166918b94c"/>
    <ds:schemaRef ds:uri="a6fb58ca-3225-4afd-985f-6a849fc961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A137B2C-4AA5-4E63-A9A4-68C9C5A3D6F7}">
  <ds:schemaRefs>
    <ds:schemaRef ds:uri="http://schemas.microsoft.com/sharepoint/events"/>
  </ds:schemaRefs>
</ds:datastoreItem>
</file>

<file path=customXml/itemProps4.xml><?xml version="1.0" encoding="utf-8"?>
<ds:datastoreItem xmlns:ds="http://schemas.openxmlformats.org/officeDocument/2006/customXml" ds:itemID="{A379A1F7-3AE4-49C6-91E8-BBEDF6C6CA60}">
  <ds:schemaRefs>
    <ds:schemaRef ds:uri="http://purl.org/dc/elements/1.1/"/>
    <ds:schemaRef ds:uri="http://schemas.microsoft.com/office/2006/metadata/properties"/>
    <ds:schemaRef ds:uri="http://schemas.microsoft.com/office/infopath/2007/PartnerControls"/>
    <ds:schemaRef ds:uri="http://schemas.microsoft.com/sharepoint/v3"/>
    <ds:schemaRef ds:uri="http://purl.org/dc/terms/"/>
    <ds:schemaRef ds:uri="http://schemas.microsoft.com/office/2006/documentManagement/types"/>
    <ds:schemaRef ds:uri="http://purl.org/dc/dcmitype/"/>
    <ds:schemaRef ds:uri="bfc7ab43-a351-4688-aca3-bf166918b94c"/>
    <ds:schemaRef ds:uri="http://schemas.openxmlformats.org/package/2006/metadata/core-properties"/>
    <ds:schemaRef ds:uri="a6fb58ca-3225-4afd-985f-6a849fc96194"/>
    <ds:schemaRef ds:uri="046f9449-3d25-46ac-9a39-b41fdb973d2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Health_SlideDeck_Template_Standard</Template>
  <TotalTime>1108</TotalTime>
  <Words>903</Words>
  <Application>Microsoft Macintosh PowerPoint</Application>
  <PresentationFormat>On-screen Show (4:3)</PresentationFormat>
  <Paragraphs>170</Paragraphs>
  <Slides>8</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Calibri</vt:lpstr>
      <vt:lpstr>Calibri Light</vt:lpstr>
      <vt:lpstr>Franklin Gothic Book</vt:lpstr>
      <vt:lpstr>Franklin Gothic Demi Cond</vt:lpstr>
      <vt:lpstr>Franklin Gothic Medium</vt:lpstr>
      <vt:lpstr>Office Theme</vt:lpstr>
      <vt:lpstr>1_Office Theme</vt:lpstr>
      <vt:lpstr>Understanding  Health Equity in the Upper Valley</vt:lpstr>
      <vt:lpstr>Terms</vt:lpstr>
      <vt:lpstr>One Model of Social Factors that Influence Health</vt:lpstr>
      <vt:lpstr>The Importance of Framing Health Equity</vt:lpstr>
      <vt:lpstr>Disparity Data Pearls</vt:lpstr>
      <vt:lpstr>PowerPoint Presentation</vt:lpstr>
      <vt:lpstr>Weekly Covid-19 Case Counts and Rates by Race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Instructions &amp; Tips (delete after reading) </dc:title>
  <dc:creator>Fedrizzi, Rudolph</dc:creator>
  <cp:lastModifiedBy>Jeremy R. Manning</cp:lastModifiedBy>
  <cp:revision>104</cp:revision>
  <cp:lastPrinted>2022-02-08T20:00:53Z</cp:lastPrinted>
  <dcterms:created xsi:type="dcterms:W3CDTF">2021-09-12T13:32:25Z</dcterms:created>
  <dcterms:modified xsi:type="dcterms:W3CDTF">2022-02-11T17:29:28Z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0x010100E33B793E1E7D4240861BC825712579F5020100565C5DFC0583BD42A423A1682711FA6D</vt:lpwstr>
  </property>
  <property fmtid="{D5CDD505-2E9C-101B-9397-08002B2CF9AE}" pid="3" name="_dlc_policyId">
    <vt:lpwstr/>
  </property>
  <property fmtid="{D5CDD505-2E9C-101B-9397-08002B2CF9AE}" pid="4" name="ItemRetentionFormula">
    <vt:lpwstr/>
  </property>
</Properties>
</file>