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64" r:id="rId5"/>
    <p:sldId id="312" r:id="rId6"/>
    <p:sldId id="313" r:id="rId7"/>
    <p:sldId id="314" r:id="rId8"/>
    <p:sldId id="315" r:id="rId9"/>
    <p:sldId id="316" r:id="rId10"/>
    <p:sldId id="317" r:id="rId11"/>
    <p:sldId id="318" r:id="rId12"/>
    <p:sldId id="319" r:id="rId13"/>
    <p:sldId id="320" r:id="rId14"/>
    <p:sldId id="321" r:id="rId15"/>
    <p:sldId id="322" r:id="rId16"/>
    <p:sldId id="32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90" d="100"/>
          <a:sy n="90" d="100"/>
        </p:scale>
        <p:origin x="5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6/19/2022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1904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6/19/2022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6/19/2022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6/19/2022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6/19/2022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6/19/2022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akibmoeee@gmail.com" TargetMode="External"/><Relationship Id="rId7" Type="http://schemas.openxmlformats.org/officeDocument/2006/relationships/image" Target="../media/image18.png"/><Relationship Id="rId2" Type="http://schemas.openxmlformats.org/officeDocument/2006/relationships/hyperlink" Target="mailto:rubaiyadnoorshahriar@gmail.com" TargetMode="External"/><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hyperlink" Target="mailto:habibamir92@gmail.com" TargetMode="External"/><Relationship Id="rId4" Type="http://schemas.openxmlformats.org/officeDocument/2006/relationships/hyperlink" Target="mailto:adnanshakib1999@gmail.com"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0"/>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1451007"/>
          </a:xfrm>
        </p:spPr>
        <p:txBody>
          <a:bodyPr>
            <a:normAutofit/>
          </a:bodyPr>
          <a:lstStyle/>
          <a:p>
            <a:r>
              <a:rPr lang="en-US" sz="6800" b="1" dirty="0"/>
              <a:t>RED WINE QUALITY</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597347"/>
            <a:ext cx="8652788" cy="457201"/>
          </a:xfrm>
        </p:spPr>
        <p:txBody>
          <a:bodyPr>
            <a:normAutofit/>
          </a:bodyPr>
          <a:lstStyle/>
          <a:p>
            <a:pPr algn="l">
              <a:spcAft>
                <a:spcPts val="600"/>
              </a:spcAft>
            </a:pPr>
            <a:r>
              <a:rPr lang="en-US" sz="2000" dirty="0"/>
              <a:t>Team</a:t>
            </a:r>
            <a:r>
              <a:rPr lang="en-US" sz="2000" b="1" dirty="0"/>
              <a:t> </a:t>
            </a:r>
            <a:r>
              <a:rPr lang="en-US" sz="2000" b="1" i="1" dirty="0">
                <a:latin typeface="Arial Black" panose="020B0A04020102020204" pitchFamily="34" charset="0"/>
              </a:rPr>
              <a:t>ROBUST</a:t>
            </a:r>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9AF4306-9A3C-A351-7A58-E3C6A94BCCFA}"/>
              </a:ext>
            </a:extLst>
          </p:cNvPr>
          <p:cNvPicPr>
            <a:picLocks noChangeAspect="1"/>
          </p:cNvPicPr>
          <p:nvPr/>
        </p:nvPicPr>
        <p:blipFill>
          <a:blip r:embed="rId5"/>
          <a:stretch>
            <a:fillRect/>
          </a:stretch>
        </p:blipFill>
        <p:spPr>
          <a:xfrm>
            <a:off x="5300754" y="3512325"/>
            <a:ext cx="1641066" cy="1641066"/>
          </a:xfrm>
          <a:prstGeom prst="rect">
            <a:avLst/>
          </a:prstGeom>
        </p:spPr>
      </p:pic>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03631-B30A-1947-AB8B-0012045B752D}"/>
              </a:ext>
            </a:extLst>
          </p:cNvPr>
          <p:cNvSpPr>
            <a:spLocks noGrp="1"/>
          </p:cNvSpPr>
          <p:nvPr>
            <p:ph type="title"/>
          </p:nvPr>
        </p:nvSpPr>
        <p:spPr/>
        <p:txBody>
          <a:bodyPr/>
          <a:lstStyle/>
          <a:p>
            <a:r>
              <a:rPr lang="en-GB" b="1" dirty="0"/>
              <a:t>Analysis</a:t>
            </a:r>
            <a:endParaRPr lang="en-US" b="1" dirty="0"/>
          </a:p>
        </p:txBody>
      </p:sp>
      <p:sp>
        <p:nvSpPr>
          <p:cNvPr id="3" name="Content Placeholder 2">
            <a:extLst>
              <a:ext uri="{FF2B5EF4-FFF2-40B4-BE49-F238E27FC236}">
                <a16:creationId xmlns:a16="http://schemas.microsoft.com/office/drawing/2014/main" id="{BBB86BF2-BCDF-0FD1-48A9-4EE2C2A99C78}"/>
              </a:ext>
            </a:extLst>
          </p:cNvPr>
          <p:cNvSpPr>
            <a:spLocks noGrp="1"/>
          </p:cNvSpPr>
          <p:nvPr>
            <p:ph idx="1"/>
          </p:nvPr>
        </p:nvSpPr>
        <p:spPr>
          <a:xfrm>
            <a:off x="1066800" y="2160785"/>
            <a:ext cx="10058400" cy="3849624"/>
          </a:xfrm>
        </p:spPr>
        <p:txBody>
          <a:bodyPr/>
          <a:lstStyle/>
          <a:p>
            <a:pPr algn="just"/>
            <a:r>
              <a:rPr lang="en-GB" dirty="0"/>
              <a:t>The analysis of the dataset using the WEKA tool compare among data mining classification algorithms (Decision tree, KNN, Naive </a:t>
            </a:r>
            <a:r>
              <a:rPr lang="en-GB" dirty="0" err="1"/>
              <a:t>Bayas</a:t>
            </a:r>
            <a:r>
              <a:rPr lang="en-GB" dirty="0"/>
              <a:t>) shows that all KNN algorithms are more accurate and they have less error rate and they are easier algorithms as compared to the Decision tree and Naive Bayas. </a:t>
            </a:r>
          </a:p>
          <a:p>
            <a:pPr marL="0" indent="0">
              <a:buNone/>
            </a:pPr>
            <a:endParaRPr lang="en-GB" dirty="0"/>
          </a:p>
          <a:p>
            <a:pPr algn="just"/>
            <a:r>
              <a:rPr lang="en-GB" dirty="0"/>
              <a:t>The result of implementation in WEKA on the same dataset showed that the Decision Tree outperforms and Bayesian classification are less than the accuracy of KNN. The comparative study has shown that each algorithm has its own set of advantages and disadvantages as well as its own area of implementation.</a:t>
            </a:r>
          </a:p>
          <a:p>
            <a:pPr marL="0" indent="0">
              <a:buNone/>
            </a:pPr>
            <a:endParaRPr lang="en-GB" dirty="0"/>
          </a:p>
          <a:p>
            <a:pPr algn="just"/>
            <a:r>
              <a:rPr lang="en-GB" dirty="0"/>
              <a:t>None of the algorithms can satisfy all constraints and criteria. Depending on the application and requirements, a specific algorithm can be chosen. We think KNN will be the right choice for this dataset according to the WEKA result.</a:t>
            </a:r>
            <a:endParaRPr lang="en-US" dirty="0"/>
          </a:p>
        </p:txBody>
      </p:sp>
      <p:pic>
        <p:nvPicPr>
          <p:cNvPr id="5" name="Picture 4">
            <a:extLst>
              <a:ext uri="{FF2B5EF4-FFF2-40B4-BE49-F238E27FC236}">
                <a16:creationId xmlns:a16="http://schemas.microsoft.com/office/drawing/2014/main" id="{C5A55B45-CD21-FB89-99B9-848D8E4707ED}"/>
              </a:ext>
            </a:extLst>
          </p:cNvPr>
          <p:cNvPicPr>
            <a:picLocks noChangeAspect="1"/>
          </p:cNvPicPr>
          <p:nvPr/>
        </p:nvPicPr>
        <p:blipFill>
          <a:blip r:embed="rId2"/>
          <a:stretch>
            <a:fillRect/>
          </a:stretch>
        </p:blipFill>
        <p:spPr>
          <a:xfrm>
            <a:off x="9832164" y="721158"/>
            <a:ext cx="1293036" cy="1293036"/>
          </a:xfrm>
          <a:prstGeom prst="rect">
            <a:avLst/>
          </a:prstGeom>
        </p:spPr>
      </p:pic>
    </p:spTree>
    <p:extLst>
      <p:ext uri="{BB962C8B-B14F-4D97-AF65-F5344CB8AC3E}">
        <p14:creationId xmlns:p14="http://schemas.microsoft.com/office/powerpoint/2010/main" val="2071263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D2AD4-F5A9-D020-79CE-CA791C3EBE1B}"/>
              </a:ext>
            </a:extLst>
          </p:cNvPr>
          <p:cNvSpPr>
            <a:spLocks noGrp="1"/>
          </p:cNvSpPr>
          <p:nvPr>
            <p:ph type="title"/>
          </p:nvPr>
        </p:nvSpPr>
        <p:spPr/>
        <p:txBody>
          <a:bodyPr/>
          <a:lstStyle/>
          <a:p>
            <a:r>
              <a:rPr lang="en-GB" b="1" dirty="0"/>
              <a:t>Discussion</a:t>
            </a:r>
            <a:endParaRPr lang="en-US" b="1" dirty="0"/>
          </a:p>
        </p:txBody>
      </p:sp>
      <p:sp>
        <p:nvSpPr>
          <p:cNvPr id="3" name="Content Placeholder 2">
            <a:extLst>
              <a:ext uri="{FF2B5EF4-FFF2-40B4-BE49-F238E27FC236}">
                <a16:creationId xmlns:a16="http://schemas.microsoft.com/office/drawing/2014/main" id="{43265103-DDB1-0249-04BB-D6771081EBE4}"/>
              </a:ext>
            </a:extLst>
          </p:cNvPr>
          <p:cNvSpPr>
            <a:spLocks noGrp="1"/>
          </p:cNvSpPr>
          <p:nvPr>
            <p:ph idx="1"/>
          </p:nvPr>
        </p:nvSpPr>
        <p:spPr/>
        <p:txBody>
          <a:bodyPr/>
          <a:lstStyle/>
          <a:p>
            <a:pPr algn="just"/>
            <a:r>
              <a:rPr lang="en-GB" dirty="0"/>
              <a:t>The analysis of the dataset using the WEKA tool comparison among data mining classification algorithms (Decision tree, KNN, Naive Bayas) shows that all KNN algorithms are more accurate. The result of implementation in WEKA on the same dataset showed that the Decision Tree outperforms and Bayesian classification.</a:t>
            </a:r>
          </a:p>
          <a:p>
            <a:pPr algn="just"/>
            <a:r>
              <a:rPr lang="en-GB" dirty="0"/>
              <a:t>We will be implementing this theoretical analysis on Jupyter using Python. After the implementation we can compare the differences more precisely </a:t>
            </a:r>
          </a:p>
          <a:p>
            <a:pPr algn="just"/>
            <a:endParaRPr lang="en-US" dirty="0"/>
          </a:p>
        </p:txBody>
      </p:sp>
      <p:pic>
        <p:nvPicPr>
          <p:cNvPr id="5" name="Picture 4">
            <a:extLst>
              <a:ext uri="{FF2B5EF4-FFF2-40B4-BE49-F238E27FC236}">
                <a16:creationId xmlns:a16="http://schemas.microsoft.com/office/drawing/2014/main" id="{0FE23F51-B1F3-64B1-ABDE-6EC257C2A52A}"/>
              </a:ext>
            </a:extLst>
          </p:cNvPr>
          <p:cNvPicPr>
            <a:picLocks noChangeAspect="1"/>
          </p:cNvPicPr>
          <p:nvPr/>
        </p:nvPicPr>
        <p:blipFill>
          <a:blip r:embed="rId2"/>
          <a:stretch>
            <a:fillRect/>
          </a:stretch>
        </p:blipFill>
        <p:spPr>
          <a:xfrm>
            <a:off x="3105970" y="4188461"/>
            <a:ext cx="1853209" cy="1853209"/>
          </a:xfrm>
          <a:prstGeom prst="rect">
            <a:avLst/>
          </a:prstGeom>
        </p:spPr>
      </p:pic>
      <p:pic>
        <p:nvPicPr>
          <p:cNvPr id="7" name="Picture 6">
            <a:extLst>
              <a:ext uri="{FF2B5EF4-FFF2-40B4-BE49-F238E27FC236}">
                <a16:creationId xmlns:a16="http://schemas.microsoft.com/office/drawing/2014/main" id="{EFD4F3E3-CFBA-9E9A-612A-2B526EF0F3B0}"/>
              </a:ext>
            </a:extLst>
          </p:cNvPr>
          <p:cNvPicPr>
            <a:picLocks noChangeAspect="1"/>
          </p:cNvPicPr>
          <p:nvPr/>
        </p:nvPicPr>
        <p:blipFill>
          <a:blip r:embed="rId3"/>
          <a:stretch>
            <a:fillRect/>
          </a:stretch>
        </p:blipFill>
        <p:spPr>
          <a:xfrm>
            <a:off x="6998349" y="3988352"/>
            <a:ext cx="2111724" cy="2111724"/>
          </a:xfrm>
          <a:prstGeom prst="rect">
            <a:avLst/>
          </a:prstGeom>
        </p:spPr>
      </p:pic>
      <p:pic>
        <p:nvPicPr>
          <p:cNvPr id="9" name="Picture 8">
            <a:extLst>
              <a:ext uri="{FF2B5EF4-FFF2-40B4-BE49-F238E27FC236}">
                <a16:creationId xmlns:a16="http://schemas.microsoft.com/office/drawing/2014/main" id="{9F4A22FB-D37B-2423-90B4-88C89F30868C}"/>
              </a:ext>
            </a:extLst>
          </p:cNvPr>
          <p:cNvPicPr>
            <a:picLocks noChangeAspect="1"/>
          </p:cNvPicPr>
          <p:nvPr/>
        </p:nvPicPr>
        <p:blipFill>
          <a:blip r:embed="rId4"/>
          <a:stretch>
            <a:fillRect/>
          </a:stretch>
        </p:blipFill>
        <p:spPr>
          <a:xfrm>
            <a:off x="9803332" y="495262"/>
            <a:ext cx="1408366" cy="1408366"/>
          </a:xfrm>
          <a:prstGeom prst="rect">
            <a:avLst/>
          </a:prstGeom>
        </p:spPr>
      </p:pic>
    </p:spTree>
    <p:extLst>
      <p:ext uri="{BB962C8B-B14F-4D97-AF65-F5344CB8AC3E}">
        <p14:creationId xmlns:p14="http://schemas.microsoft.com/office/powerpoint/2010/main" val="1569390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9AF4B-E097-79AF-073B-F44EEC6BA6E5}"/>
              </a:ext>
            </a:extLst>
          </p:cNvPr>
          <p:cNvSpPr>
            <a:spLocks noGrp="1"/>
          </p:cNvSpPr>
          <p:nvPr>
            <p:ph type="title"/>
          </p:nvPr>
        </p:nvSpPr>
        <p:spPr>
          <a:xfrm>
            <a:off x="1066800" y="642594"/>
            <a:ext cx="10058400" cy="1705190"/>
          </a:xfrm>
        </p:spPr>
        <p:txBody>
          <a:bodyPr/>
          <a:lstStyle/>
          <a:p>
            <a:r>
              <a:rPr lang="en-GB" b="1" dirty="0"/>
              <a:t>References</a:t>
            </a:r>
            <a:endParaRPr lang="en-US" b="1" dirty="0"/>
          </a:p>
        </p:txBody>
      </p:sp>
      <p:sp>
        <p:nvSpPr>
          <p:cNvPr id="3" name="Content Placeholder 2">
            <a:extLst>
              <a:ext uri="{FF2B5EF4-FFF2-40B4-BE49-F238E27FC236}">
                <a16:creationId xmlns:a16="http://schemas.microsoft.com/office/drawing/2014/main" id="{9E6676E3-84AB-472C-5F59-68091499E85D}"/>
              </a:ext>
            </a:extLst>
          </p:cNvPr>
          <p:cNvSpPr>
            <a:spLocks noGrp="1"/>
          </p:cNvSpPr>
          <p:nvPr>
            <p:ph idx="1"/>
          </p:nvPr>
        </p:nvSpPr>
        <p:spPr>
          <a:xfrm>
            <a:off x="1066800" y="2669058"/>
            <a:ext cx="10058400" cy="3283685"/>
          </a:xfrm>
        </p:spPr>
        <p:txBody>
          <a:bodyPr>
            <a:normAutofit/>
          </a:bodyPr>
          <a:lstStyle/>
          <a:p>
            <a:r>
              <a:rPr lang="en-US" sz="1800" dirty="0"/>
              <a:t>https://ieeexplore.ieee.org/document/9137477</a:t>
            </a:r>
          </a:p>
          <a:p>
            <a:r>
              <a:rPr lang="en-US" sz="1800" dirty="0"/>
              <a:t>https://www.researchgate.net/publication/341812162_Red_Wine_Quality_Prediction_Using_Machine_Learning_Techniques</a:t>
            </a:r>
          </a:p>
          <a:p>
            <a:r>
              <a:rPr lang="en-US" sz="1800" dirty="0"/>
              <a:t>https://papers.ssrn.com/sol3/papers.cfm?abstract_id=3735104</a:t>
            </a:r>
          </a:p>
          <a:p>
            <a:r>
              <a:rPr lang="en-US" sz="1800" dirty="0"/>
              <a:t>https://www.sciencedirect.com/science/article/pii/S266682702200007X (main)</a:t>
            </a:r>
          </a:p>
        </p:txBody>
      </p:sp>
      <p:pic>
        <p:nvPicPr>
          <p:cNvPr id="5" name="Picture 4">
            <a:extLst>
              <a:ext uri="{FF2B5EF4-FFF2-40B4-BE49-F238E27FC236}">
                <a16:creationId xmlns:a16="http://schemas.microsoft.com/office/drawing/2014/main" id="{0C827FD5-C520-27B6-6EAD-83724F090083}"/>
              </a:ext>
            </a:extLst>
          </p:cNvPr>
          <p:cNvPicPr>
            <a:picLocks noChangeAspect="1"/>
          </p:cNvPicPr>
          <p:nvPr/>
        </p:nvPicPr>
        <p:blipFill>
          <a:blip r:embed="rId2"/>
          <a:stretch>
            <a:fillRect/>
          </a:stretch>
        </p:blipFill>
        <p:spPr>
          <a:xfrm>
            <a:off x="9212267" y="595488"/>
            <a:ext cx="1912933" cy="1912933"/>
          </a:xfrm>
          <a:prstGeom prst="rect">
            <a:avLst/>
          </a:prstGeom>
        </p:spPr>
      </p:pic>
    </p:spTree>
    <p:extLst>
      <p:ext uri="{BB962C8B-B14F-4D97-AF65-F5344CB8AC3E}">
        <p14:creationId xmlns:p14="http://schemas.microsoft.com/office/powerpoint/2010/main" val="2133075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EACB21F-1469-127C-4812-22910E348025}"/>
              </a:ext>
            </a:extLst>
          </p:cNvPr>
          <p:cNvSpPr>
            <a:spLocks noGrp="1"/>
          </p:cNvSpPr>
          <p:nvPr>
            <p:ph type="title"/>
          </p:nvPr>
        </p:nvSpPr>
        <p:spPr>
          <a:xfrm>
            <a:off x="8477250" y="851779"/>
            <a:ext cx="3144774" cy="1051162"/>
          </a:xfrm>
        </p:spPr>
        <p:txBody>
          <a:bodyPr/>
          <a:lstStyle/>
          <a:p>
            <a:r>
              <a:rPr lang="en-GB" b="1" dirty="0"/>
              <a:t>Contacts</a:t>
            </a:r>
            <a:endParaRPr lang="en-US" b="1" dirty="0"/>
          </a:p>
        </p:txBody>
      </p:sp>
      <p:sp>
        <p:nvSpPr>
          <p:cNvPr id="7" name="Text Placeholder 6">
            <a:extLst>
              <a:ext uri="{FF2B5EF4-FFF2-40B4-BE49-F238E27FC236}">
                <a16:creationId xmlns:a16="http://schemas.microsoft.com/office/drawing/2014/main" id="{DEB7F480-3BF5-BCBF-3E5C-678A293E1766}"/>
              </a:ext>
            </a:extLst>
          </p:cNvPr>
          <p:cNvSpPr>
            <a:spLocks noGrp="1"/>
          </p:cNvSpPr>
          <p:nvPr>
            <p:ph type="body" sz="half" idx="2"/>
          </p:nvPr>
        </p:nvSpPr>
        <p:spPr/>
        <p:txBody>
          <a:bodyPr/>
          <a:lstStyle/>
          <a:p>
            <a:pPr marL="342900" indent="-342900">
              <a:buAutoNum type="arabicPeriod"/>
            </a:pPr>
            <a:r>
              <a:rPr lang="en-GB" dirty="0">
                <a:solidFill>
                  <a:schemeClr val="tx1">
                    <a:lumMod val="75000"/>
                    <a:lumOff val="25000"/>
                  </a:schemeClr>
                </a:solidFill>
                <a:hlinkClick r:id="rId2">
                  <a:extLst>
                    <a:ext uri="{A12FA001-AC4F-418D-AE19-62706E023703}">
                      <ahyp:hlinkClr xmlns:ahyp="http://schemas.microsoft.com/office/drawing/2018/hyperlinkcolor" val="tx"/>
                    </a:ext>
                  </a:extLst>
                </a:hlinkClick>
              </a:rPr>
              <a:t>rubaiyadnoorshahriar@gmail.com</a:t>
            </a:r>
            <a:endParaRPr lang="en-GB" dirty="0">
              <a:solidFill>
                <a:schemeClr val="tx1">
                  <a:lumMod val="75000"/>
                  <a:lumOff val="25000"/>
                </a:schemeClr>
              </a:solidFill>
            </a:endParaRPr>
          </a:p>
          <a:p>
            <a:pPr marL="342900" indent="-342900">
              <a:buAutoNum type="arabicPeriod"/>
            </a:pPr>
            <a:r>
              <a:rPr lang="en-US" dirty="0">
                <a:solidFill>
                  <a:schemeClr val="tx1">
                    <a:lumMod val="75000"/>
                    <a:lumOff val="25000"/>
                  </a:schemeClr>
                </a:solidFill>
                <a:hlinkClick r:id="rId3">
                  <a:extLst>
                    <a:ext uri="{A12FA001-AC4F-418D-AE19-62706E023703}">
                      <ahyp:hlinkClr xmlns:ahyp="http://schemas.microsoft.com/office/drawing/2018/hyperlinkcolor" val="tx"/>
                    </a:ext>
                  </a:extLst>
                </a:hlinkClick>
              </a:rPr>
              <a:t>akibmoeee@gmail.com</a:t>
            </a:r>
            <a:endParaRPr lang="en-US" dirty="0">
              <a:solidFill>
                <a:schemeClr val="tx1">
                  <a:lumMod val="75000"/>
                  <a:lumOff val="25000"/>
                </a:schemeClr>
              </a:solidFill>
            </a:endParaRPr>
          </a:p>
          <a:p>
            <a:pPr marL="342900" indent="-342900">
              <a:buAutoNum type="arabicPeriod"/>
            </a:pPr>
            <a:r>
              <a:rPr lang="en-US" dirty="0">
                <a:solidFill>
                  <a:schemeClr val="tx1">
                    <a:lumMod val="75000"/>
                    <a:lumOff val="25000"/>
                  </a:schemeClr>
                </a:solidFill>
                <a:hlinkClick r:id="rId4">
                  <a:extLst>
                    <a:ext uri="{A12FA001-AC4F-418D-AE19-62706E023703}">
                      <ahyp:hlinkClr xmlns:ahyp="http://schemas.microsoft.com/office/drawing/2018/hyperlinkcolor" val="tx"/>
                    </a:ext>
                  </a:extLst>
                </a:hlinkClick>
              </a:rPr>
              <a:t>adnanshakib1999@gmail.com</a:t>
            </a:r>
            <a:endParaRPr lang="en-US" dirty="0">
              <a:solidFill>
                <a:schemeClr val="tx1">
                  <a:lumMod val="75000"/>
                  <a:lumOff val="25000"/>
                </a:schemeClr>
              </a:solidFill>
            </a:endParaRPr>
          </a:p>
          <a:p>
            <a:pPr marL="342900" indent="-342900">
              <a:buAutoNum type="arabicPeriod"/>
            </a:pPr>
            <a:r>
              <a:rPr lang="en-US" dirty="0">
                <a:solidFill>
                  <a:schemeClr val="tx1">
                    <a:lumMod val="75000"/>
                    <a:lumOff val="25000"/>
                  </a:schemeClr>
                </a:solidFill>
                <a:hlinkClick r:id="rId5">
                  <a:extLst>
                    <a:ext uri="{A12FA001-AC4F-418D-AE19-62706E023703}">
                      <ahyp:hlinkClr xmlns:ahyp="http://schemas.microsoft.com/office/drawing/2018/hyperlinkcolor" val="tx"/>
                    </a:ext>
                  </a:extLst>
                </a:hlinkClick>
              </a:rPr>
              <a:t>habibamir92@gmail.com</a:t>
            </a:r>
            <a:endParaRPr lang="en-US" dirty="0">
              <a:solidFill>
                <a:schemeClr val="tx1">
                  <a:lumMod val="75000"/>
                  <a:lumOff val="25000"/>
                </a:schemeClr>
              </a:solidFill>
            </a:endParaRPr>
          </a:p>
          <a:p>
            <a:pPr marL="342900" indent="-342900">
              <a:buAutoNum type="arabicPeriod"/>
            </a:pPr>
            <a:endParaRPr lang="en-US" dirty="0"/>
          </a:p>
        </p:txBody>
      </p:sp>
      <p:pic>
        <p:nvPicPr>
          <p:cNvPr id="19" name="Picture 18">
            <a:extLst>
              <a:ext uri="{FF2B5EF4-FFF2-40B4-BE49-F238E27FC236}">
                <a16:creationId xmlns:a16="http://schemas.microsoft.com/office/drawing/2014/main" id="{345A1423-0404-82FB-246D-ED76EBD4E96A}"/>
              </a:ext>
            </a:extLst>
          </p:cNvPr>
          <p:cNvPicPr>
            <a:picLocks noChangeAspect="1"/>
          </p:cNvPicPr>
          <p:nvPr/>
        </p:nvPicPr>
        <p:blipFill>
          <a:blip r:embed="rId6"/>
          <a:stretch>
            <a:fillRect/>
          </a:stretch>
        </p:blipFill>
        <p:spPr>
          <a:xfrm>
            <a:off x="1507829" y="1081522"/>
            <a:ext cx="4876190" cy="4876190"/>
          </a:xfrm>
          <a:prstGeom prst="rect">
            <a:avLst/>
          </a:prstGeom>
        </p:spPr>
      </p:pic>
      <p:pic>
        <p:nvPicPr>
          <p:cNvPr id="21" name="Picture 20">
            <a:extLst>
              <a:ext uri="{FF2B5EF4-FFF2-40B4-BE49-F238E27FC236}">
                <a16:creationId xmlns:a16="http://schemas.microsoft.com/office/drawing/2014/main" id="{57A435EB-C15D-0FBE-A2A9-3F7677A9755A}"/>
              </a:ext>
            </a:extLst>
          </p:cNvPr>
          <p:cNvPicPr>
            <a:picLocks noChangeAspect="1"/>
          </p:cNvPicPr>
          <p:nvPr/>
        </p:nvPicPr>
        <p:blipFill>
          <a:blip r:embed="rId7"/>
          <a:stretch>
            <a:fillRect/>
          </a:stretch>
        </p:blipFill>
        <p:spPr>
          <a:xfrm>
            <a:off x="10618591" y="1359889"/>
            <a:ext cx="543052" cy="543052"/>
          </a:xfrm>
          <a:prstGeom prst="rect">
            <a:avLst/>
          </a:prstGeom>
        </p:spPr>
      </p:pic>
    </p:spTree>
    <p:extLst>
      <p:ext uri="{BB962C8B-B14F-4D97-AF65-F5344CB8AC3E}">
        <p14:creationId xmlns:p14="http://schemas.microsoft.com/office/powerpoint/2010/main" val="1881047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516165" y="1099150"/>
            <a:ext cx="10058400" cy="1450757"/>
          </a:xfrm>
        </p:spPr>
        <p:txBody>
          <a:bodyPr>
            <a:normAutofit/>
          </a:bodyPr>
          <a:lstStyle/>
          <a:p>
            <a:r>
              <a:rPr lang="en-US" b="1" dirty="0"/>
              <a:t>Group information</a:t>
            </a:r>
            <a:br>
              <a:rPr lang="en-US" b="1" dirty="0"/>
            </a:br>
            <a:endParaRPr lang="en-US" b="1" dirty="0"/>
          </a:p>
        </p:txBody>
      </p:sp>
      <p:graphicFrame>
        <p:nvGraphicFramePr>
          <p:cNvPr id="10" name="Table 9">
            <a:extLst>
              <a:ext uri="{FF2B5EF4-FFF2-40B4-BE49-F238E27FC236}">
                <a16:creationId xmlns:a16="http://schemas.microsoft.com/office/drawing/2014/main" id="{DE080276-0157-5887-5ED8-93789F2A81B7}"/>
              </a:ext>
            </a:extLst>
          </p:cNvPr>
          <p:cNvGraphicFramePr>
            <a:graphicFrameLocks noGrp="1"/>
          </p:cNvGraphicFramePr>
          <p:nvPr>
            <p:extLst>
              <p:ext uri="{D42A27DB-BD31-4B8C-83A1-F6EECF244321}">
                <p14:modId xmlns:p14="http://schemas.microsoft.com/office/powerpoint/2010/main" val="1706596880"/>
              </p:ext>
            </p:extLst>
          </p:nvPr>
        </p:nvGraphicFramePr>
        <p:xfrm>
          <a:off x="1365902" y="2905570"/>
          <a:ext cx="9460196" cy="2521008"/>
        </p:xfrm>
        <a:graphic>
          <a:graphicData uri="http://schemas.openxmlformats.org/drawingml/2006/table">
            <a:tbl>
              <a:tblPr firstRow="1" firstCol="1" bandRow="1">
                <a:tableStyleId>{B301B821-A1FF-4177-AEE7-76D212191A09}</a:tableStyleId>
              </a:tblPr>
              <a:tblGrid>
                <a:gridCol w="4730098">
                  <a:extLst>
                    <a:ext uri="{9D8B030D-6E8A-4147-A177-3AD203B41FA5}">
                      <a16:colId xmlns:a16="http://schemas.microsoft.com/office/drawing/2014/main" val="1531615378"/>
                    </a:ext>
                  </a:extLst>
                </a:gridCol>
                <a:gridCol w="4730098">
                  <a:extLst>
                    <a:ext uri="{9D8B030D-6E8A-4147-A177-3AD203B41FA5}">
                      <a16:colId xmlns:a16="http://schemas.microsoft.com/office/drawing/2014/main" val="252305043"/>
                    </a:ext>
                  </a:extLst>
                </a:gridCol>
              </a:tblGrid>
              <a:tr h="680516">
                <a:tc>
                  <a:txBody>
                    <a:bodyPr/>
                    <a:lstStyle/>
                    <a:p>
                      <a:pPr marL="0" marR="0" algn="ctr" rtl="0" eaLnBrk="1" fontAlgn="t" latinLnBrk="0" hangingPunct="1">
                        <a:lnSpc>
                          <a:spcPct val="107000"/>
                        </a:lnSpc>
                        <a:spcBef>
                          <a:spcPts val="0"/>
                        </a:spcBef>
                        <a:spcAft>
                          <a:spcPts val="0"/>
                        </a:spcAft>
                      </a:pPr>
                      <a:r>
                        <a:rPr lang="en-US" sz="2000" b="1" u="none" strike="noStrike" kern="1200">
                          <a:solidFill>
                            <a:schemeClr val="tx1">
                              <a:lumMod val="75000"/>
                              <a:lumOff val="25000"/>
                            </a:schemeClr>
                          </a:solidFill>
                          <a:effectLst/>
                        </a:rPr>
                        <a:t>Name</a:t>
                      </a:r>
                      <a:endParaRPr lang="en-US" sz="3600" b="0" i="0" u="none" strike="noStrike">
                        <a:solidFill>
                          <a:schemeClr val="tx1">
                            <a:lumMod val="75000"/>
                            <a:lumOff val="25000"/>
                          </a:schemeClr>
                        </a:solidFill>
                        <a:effectLst/>
                        <a:latin typeface="Arial" panose="020B0604020202020204" pitchFamily="34" charset="0"/>
                      </a:endParaRPr>
                    </a:p>
                  </a:txBody>
                  <a:tcPr marL="68580" marR="68580" marT="9525" marB="0"/>
                </a:tc>
                <a:tc>
                  <a:txBody>
                    <a:bodyPr/>
                    <a:lstStyle/>
                    <a:p>
                      <a:pPr marL="0" marR="0" algn="ctr" rtl="0" eaLnBrk="1" fontAlgn="t" latinLnBrk="0" hangingPunct="1">
                        <a:lnSpc>
                          <a:spcPct val="107000"/>
                        </a:lnSpc>
                        <a:spcBef>
                          <a:spcPts val="0"/>
                        </a:spcBef>
                        <a:spcAft>
                          <a:spcPts val="0"/>
                        </a:spcAft>
                      </a:pPr>
                      <a:r>
                        <a:rPr lang="en-US" sz="2000" b="1" u="none" strike="noStrike" kern="1200" dirty="0">
                          <a:solidFill>
                            <a:schemeClr val="tx1">
                              <a:lumMod val="75000"/>
                              <a:lumOff val="25000"/>
                            </a:schemeClr>
                          </a:solidFill>
                          <a:effectLst/>
                        </a:rPr>
                        <a:t>ID</a:t>
                      </a:r>
                      <a:endParaRPr lang="en-US" sz="3600" b="0" i="0" u="none" strike="noStrike" dirty="0">
                        <a:solidFill>
                          <a:schemeClr val="tx1">
                            <a:lumMod val="75000"/>
                            <a:lumOff val="25000"/>
                          </a:schemeClr>
                        </a:solidFill>
                        <a:effectLst/>
                        <a:latin typeface="Arial" panose="020B0604020202020204" pitchFamily="34" charset="0"/>
                      </a:endParaRPr>
                    </a:p>
                  </a:txBody>
                  <a:tcPr marL="68580" marR="68580" marT="9525" marB="0"/>
                </a:tc>
                <a:extLst>
                  <a:ext uri="{0D108BD9-81ED-4DB2-BD59-A6C34878D82A}">
                    <a16:rowId xmlns:a16="http://schemas.microsoft.com/office/drawing/2014/main" val="3880324334"/>
                  </a:ext>
                </a:extLst>
              </a:tr>
              <a:tr h="460123">
                <a:tc>
                  <a:txBody>
                    <a:bodyPr/>
                    <a:lstStyle/>
                    <a:p>
                      <a:pPr marL="0" marR="0" algn="ctr" rtl="0" eaLnBrk="1" fontAlgn="t" latinLnBrk="0" hangingPunct="1">
                        <a:lnSpc>
                          <a:spcPct val="107000"/>
                        </a:lnSpc>
                        <a:spcBef>
                          <a:spcPts val="0"/>
                        </a:spcBef>
                        <a:spcAft>
                          <a:spcPts val="0"/>
                        </a:spcAft>
                      </a:pPr>
                      <a:r>
                        <a:rPr lang="en-US" sz="1800" b="1" u="none" strike="noStrike" kern="1200" dirty="0">
                          <a:solidFill>
                            <a:schemeClr val="tx1">
                              <a:lumMod val="75000"/>
                              <a:lumOff val="25000"/>
                            </a:schemeClr>
                          </a:solidFill>
                          <a:effectLst/>
                        </a:rPr>
                        <a:t>Rubaiyad Noor Shahriar</a:t>
                      </a:r>
                      <a:endParaRPr lang="en-US" sz="3200" b="0" i="0" u="none" strike="noStrike" dirty="0">
                        <a:solidFill>
                          <a:schemeClr val="tx1">
                            <a:lumMod val="75000"/>
                            <a:lumOff val="25000"/>
                          </a:schemeClr>
                        </a:solidFill>
                        <a:effectLst/>
                        <a:latin typeface="Arial" panose="020B0604020202020204" pitchFamily="34" charset="0"/>
                      </a:endParaRPr>
                    </a:p>
                  </a:txBody>
                  <a:tcPr marL="68580" marR="68580" marT="9525" marB="0"/>
                </a:tc>
                <a:tc>
                  <a:txBody>
                    <a:bodyPr/>
                    <a:lstStyle/>
                    <a:p>
                      <a:pPr marL="0" marR="0" algn="ctr" rtl="0" eaLnBrk="1" fontAlgn="t" latinLnBrk="0" hangingPunct="1">
                        <a:lnSpc>
                          <a:spcPct val="107000"/>
                        </a:lnSpc>
                        <a:spcBef>
                          <a:spcPts val="0"/>
                        </a:spcBef>
                        <a:spcAft>
                          <a:spcPts val="0"/>
                        </a:spcAft>
                      </a:pPr>
                      <a:r>
                        <a:rPr lang="en-US" sz="1800" b="0" u="none" strike="noStrike" kern="1200">
                          <a:solidFill>
                            <a:schemeClr val="tx1">
                              <a:lumMod val="75000"/>
                              <a:lumOff val="25000"/>
                            </a:schemeClr>
                          </a:solidFill>
                          <a:effectLst/>
                        </a:rPr>
                        <a:t>19-39541-1</a:t>
                      </a:r>
                      <a:endParaRPr lang="en-US" sz="3200" b="0" i="0" u="none" strike="noStrike">
                        <a:solidFill>
                          <a:schemeClr val="tx1">
                            <a:lumMod val="75000"/>
                            <a:lumOff val="25000"/>
                          </a:schemeClr>
                        </a:solidFill>
                        <a:effectLst/>
                        <a:latin typeface="Arial" panose="020B0604020202020204" pitchFamily="34" charset="0"/>
                      </a:endParaRPr>
                    </a:p>
                  </a:txBody>
                  <a:tcPr marL="68580" marR="68580" marT="9525" marB="0"/>
                </a:tc>
                <a:extLst>
                  <a:ext uri="{0D108BD9-81ED-4DB2-BD59-A6C34878D82A}">
                    <a16:rowId xmlns:a16="http://schemas.microsoft.com/office/drawing/2014/main" val="2006048725"/>
                  </a:ext>
                </a:extLst>
              </a:tr>
              <a:tr h="460123">
                <a:tc>
                  <a:txBody>
                    <a:bodyPr/>
                    <a:lstStyle/>
                    <a:p>
                      <a:pPr marL="0" marR="0" algn="ctr" rtl="0" eaLnBrk="1" fontAlgn="t" latinLnBrk="0" hangingPunct="1">
                        <a:lnSpc>
                          <a:spcPct val="107000"/>
                        </a:lnSpc>
                        <a:spcBef>
                          <a:spcPts val="0"/>
                        </a:spcBef>
                        <a:spcAft>
                          <a:spcPts val="0"/>
                        </a:spcAft>
                      </a:pPr>
                      <a:r>
                        <a:rPr lang="en-US" sz="1800" b="1" u="none" strike="noStrike" kern="1200" dirty="0">
                          <a:solidFill>
                            <a:schemeClr val="tx1">
                              <a:lumMod val="75000"/>
                              <a:lumOff val="25000"/>
                            </a:schemeClr>
                          </a:solidFill>
                          <a:effectLst/>
                        </a:rPr>
                        <a:t>Muhammad, Akib</a:t>
                      </a:r>
                      <a:endParaRPr lang="en-US" sz="3200" b="0" i="0" u="none" strike="noStrike" dirty="0">
                        <a:solidFill>
                          <a:schemeClr val="tx1">
                            <a:lumMod val="75000"/>
                            <a:lumOff val="25000"/>
                          </a:schemeClr>
                        </a:solidFill>
                        <a:effectLst/>
                        <a:latin typeface="Arial" panose="020B0604020202020204" pitchFamily="34" charset="0"/>
                      </a:endParaRPr>
                    </a:p>
                  </a:txBody>
                  <a:tcPr marL="68580" marR="68580" marT="9525" marB="0"/>
                </a:tc>
                <a:tc>
                  <a:txBody>
                    <a:bodyPr/>
                    <a:lstStyle/>
                    <a:p>
                      <a:pPr marL="0" marR="0" algn="ctr" rtl="0" eaLnBrk="1" fontAlgn="t" latinLnBrk="0" hangingPunct="1">
                        <a:lnSpc>
                          <a:spcPct val="107000"/>
                        </a:lnSpc>
                        <a:spcBef>
                          <a:spcPts val="0"/>
                        </a:spcBef>
                        <a:spcAft>
                          <a:spcPts val="0"/>
                        </a:spcAft>
                      </a:pPr>
                      <a:r>
                        <a:rPr lang="en-US" sz="1800" b="0" u="none" strike="noStrike" kern="1200" dirty="0">
                          <a:solidFill>
                            <a:schemeClr val="tx1">
                              <a:lumMod val="75000"/>
                              <a:lumOff val="25000"/>
                            </a:schemeClr>
                          </a:solidFill>
                          <a:effectLst/>
                        </a:rPr>
                        <a:t>19-39372-1</a:t>
                      </a:r>
                      <a:endParaRPr lang="en-US" sz="3200" b="0" i="0" u="none" strike="noStrike" dirty="0">
                        <a:solidFill>
                          <a:schemeClr val="tx1">
                            <a:lumMod val="75000"/>
                            <a:lumOff val="25000"/>
                          </a:schemeClr>
                        </a:solidFill>
                        <a:effectLst/>
                        <a:latin typeface="Arial" panose="020B0604020202020204" pitchFamily="34" charset="0"/>
                      </a:endParaRPr>
                    </a:p>
                  </a:txBody>
                  <a:tcPr marL="68580" marR="68580" marT="9525" marB="0"/>
                </a:tc>
                <a:extLst>
                  <a:ext uri="{0D108BD9-81ED-4DB2-BD59-A6C34878D82A}">
                    <a16:rowId xmlns:a16="http://schemas.microsoft.com/office/drawing/2014/main" val="1092506269"/>
                  </a:ext>
                </a:extLst>
              </a:tr>
              <a:tr h="460123">
                <a:tc>
                  <a:txBody>
                    <a:bodyPr/>
                    <a:lstStyle/>
                    <a:p>
                      <a:pPr marL="0" marR="0" algn="ctr" rtl="0" eaLnBrk="1" fontAlgn="t" latinLnBrk="0" hangingPunct="1">
                        <a:lnSpc>
                          <a:spcPct val="107000"/>
                        </a:lnSpc>
                        <a:spcBef>
                          <a:spcPts val="0"/>
                        </a:spcBef>
                        <a:spcAft>
                          <a:spcPts val="0"/>
                        </a:spcAft>
                      </a:pPr>
                      <a:r>
                        <a:rPr lang="en-US" sz="1800" b="1" u="none" strike="noStrike" kern="1200" dirty="0">
                          <a:solidFill>
                            <a:schemeClr val="tx1">
                              <a:lumMod val="75000"/>
                              <a:lumOff val="25000"/>
                            </a:schemeClr>
                          </a:solidFill>
                          <a:effectLst/>
                        </a:rPr>
                        <a:t>Md. Adnan Shakib</a:t>
                      </a:r>
                      <a:endParaRPr lang="en-US" sz="3200" b="0" i="0" u="none" strike="noStrike" dirty="0">
                        <a:solidFill>
                          <a:schemeClr val="tx1">
                            <a:lumMod val="75000"/>
                            <a:lumOff val="25000"/>
                          </a:schemeClr>
                        </a:solidFill>
                        <a:effectLst/>
                        <a:latin typeface="Arial" panose="020B0604020202020204" pitchFamily="34" charset="0"/>
                      </a:endParaRPr>
                    </a:p>
                  </a:txBody>
                  <a:tcPr marL="68580" marR="68580" marT="9525" marB="0"/>
                </a:tc>
                <a:tc>
                  <a:txBody>
                    <a:bodyPr/>
                    <a:lstStyle/>
                    <a:p>
                      <a:pPr marL="0" marR="0" algn="ctr" rtl="0" eaLnBrk="1" fontAlgn="t" latinLnBrk="0" hangingPunct="1">
                        <a:lnSpc>
                          <a:spcPct val="107000"/>
                        </a:lnSpc>
                        <a:spcBef>
                          <a:spcPts val="0"/>
                        </a:spcBef>
                        <a:spcAft>
                          <a:spcPts val="0"/>
                        </a:spcAft>
                      </a:pPr>
                      <a:r>
                        <a:rPr lang="en-US" sz="1800" b="0" u="none" strike="noStrike" kern="1200">
                          <a:solidFill>
                            <a:schemeClr val="tx1">
                              <a:lumMod val="75000"/>
                              <a:lumOff val="25000"/>
                            </a:schemeClr>
                          </a:solidFill>
                          <a:effectLst/>
                        </a:rPr>
                        <a:t>18-38015-2</a:t>
                      </a:r>
                      <a:endParaRPr lang="en-US" sz="3200" b="0" i="0" u="none" strike="noStrike">
                        <a:solidFill>
                          <a:schemeClr val="tx1">
                            <a:lumMod val="75000"/>
                            <a:lumOff val="25000"/>
                          </a:schemeClr>
                        </a:solidFill>
                        <a:effectLst/>
                        <a:latin typeface="Arial" panose="020B0604020202020204" pitchFamily="34" charset="0"/>
                      </a:endParaRPr>
                    </a:p>
                  </a:txBody>
                  <a:tcPr marL="68580" marR="68580" marT="9525" marB="0"/>
                </a:tc>
                <a:extLst>
                  <a:ext uri="{0D108BD9-81ED-4DB2-BD59-A6C34878D82A}">
                    <a16:rowId xmlns:a16="http://schemas.microsoft.com/office/drawing/2014/main" val="3427945821"/>
                  </a:ext>
                </a:extLst>
              </a:tr>
              <a:tr h="460123">
                <a:tc>
                  <a:txBody>
                    <a:bodyPr/>
                    <a:lstStyle/>
                    <a:p>
                      <a:pPr marL="0" marR="0" algn="ctr" rtl="0" eaLnBrk="1" fontAlgn="t" latinLnBrk="0" hangingPunct="1">
                        <a:lnSpc>
                          <a:spcPct val="107000"/>
                        </a:lnSpc>
                        <a:spcBef>
                          <a:spcPts val="0"/>
                        </a:spcBef>
                        <a:spcAft>
                          <a:spcPts val="0"/>
                        </a:spcAft>
                      </a:pPr>
                      <a:r>
                        <a:rPr lang="en-US" sz="1800" b="1" u="none" strike="noStrike" kern="1200" dirty="0">
                          <a:solidFill>
                            <a:schemeClr val="tx1">
                              <a:lumMod val="75000"/>
                              <a:lumOff val="25000"/>
                            </a:schemeClr>
                          </a:solidFill>
                          <a:effectLst/>
                        </a:rPr>
                        <a:t>Md Amir Habib</a:t>
                      </a:r>
                      <a:endParaRPr lang="en-US" sz="3200" b="0" i="0" u="none" strike="noStrike" dirty="0">
                        <a:solidFill>
                          <a:schemeClr val="tx1">
                            <a:lumMod val="75000"/>
                            <a:lumOff val="25000"/>
                          </a:schemeClr>
                        </a:solidFill>
                        <a:effectLst/>
                        <a:latin typeface="Arial" panose="020B0604020202020204" pitchFamily="34" charset="0"/>
                      </a:endParaRPr>
                    </a:p>
                  </a:txBody>
                  <a:tcPr marL="68580" marR="68580" marT="9525" marB="0"/>
                </a:tc>
                <a:tc>
                  <a:txBody>
                    <a:bodyPr/>
                    <a:lstStyle/>
                    <a:p>
                      <a:pPr marL="0" marR="0" algn="ctr" rtl="0" eaLnBrk="1" fontAlgn="t" latinLnBrk="0" hangingPunct="1">
                        <a:lnSpc>
                          <a:spcPct val="107000"/>
                        </a:lnSpc>
                        <a:spcBef>
                          <a:spcPts val="0"/>
                        </a:spcBef>
                        <a:spcAft>
                          <a:spcPts val="0"/>
                        </a:spcAft>
                      </a:pPr>
                      <a:r>
                        <a:rPr lang="en-US" sz="1800" b="0" u="none" strike="noStrike" kern="1200" dirty="0">
                          <a:solidFill>
                            <a:schemeClr val="tx1">
                              <a:lumMod val="75000"/>
                              <a:lumOff val="25000"/>
                            </a:schemeClr>
                          </a:solidFill>
                          <a:effectLst/>
                        </a:rPr>
                        <a:t>19-41429-3</a:t>
                      </a:r>
                      <a:endParaRPr lang="en-US" sz="3200" b="0" i="0" u="none" strike="noStrike" dirty="0">
                        <a:solidFill>
                          <a:schemeClr val="tx1">
                            <a:lumMod val="75000"/>
                            <a:lumOff val="25000"/>
                          </a:schemeClr>
                        </a:solidFill>
                        <a:effectLst/>
                        <a:latin typeface="Arial" panose="020B0604020202020204" pitchFamily="34" charset="0"/>
                      </a:endParaRPr>
                    </a:p>
                  </a:txBody>
                  <a:tcPr marL="68580" marR="68580" marT="9525" marB="0"/>
                </a:tc>
                <a:extLst>
                  <a:ext uri="{0D108BD9-81ED-4DB2-BD59-A6C34878D82A}">
                    <a16:rowId xmlns:a16="http://schemas.microsoft.com/office/drawing/2014/main" val="1453033387"/>
                  </a:ext>
                </a:extLst>
              </a:tr>
            </a:tbl>
          </a:graphicData>
        </a:graphic>
      </p:graphicFrame>
      <p:pic>
        <p:nvPicPr>
          <p:cNvPr id="14" name="Picture 13">
            <a:extLst>
              <a:ext uri="{FF2B5EF4-FFF2-40B4-BE49-F238E27FC236}">
                <a16:creationId xmlns:a16="http://schemas.microsoft.com/office/drawing/2014/main" id="{88315F6A-6E7F-985F-0B29-DA2182CF75AD}"/>
              </a:ext>
            </a:extLst>
          </p:cNvPr>
          <p:cNvPicPr>
            <a:picLocks noChangeAspect="1"/>
          </p:cNvPicPr>
          <p:nvPr/>
        </p:nvPicPr>
        <p:blipFill>
          <a:blip r:embed="rId4"/>
          <a:stretch>
            <a:fillRect/>
          </a:stretch>
        </p:blipFill>
        <p:spPr>
          <a:xfrm>
            <a:off x="8989452" y="599510"/>
            <a:ext cx="1950397" cy="1950397"/>
          </a:xfrm>
          <a:prstGeom prst="rect">
            <a:avLst/>
          </a:prstGeom>
        </p:spPr>
      </p:pic>
    </p:spTree>
    <p:extLst>
      <p:ext uri="{BB962C8B-B14F-4D97-AF65-F5344CB8AC3E}">
        <p14:creationId xmlns:p14="http://schemas.microsoft.com/office/powerpoint/2010/main" val="319225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10133-0B82-5E3F-04FF-75FA7B9AB4B9}"/>
              </a:ext>
            </a:extLst>
          </p:cNvPr>
          <p:cNvSpPr>
            <a:spLocks noGrp="1"/>
          </p:cNvSpPr>
          <p:nvPr>
            <p:ph type="title"/>
          </p:nvPr>
        </p:nvSpPr>
        <p:spPr/>
        <p:txBody>
          <a:bodyPr/>
          <a:lstStyle/>
          <a:p>
            <a:pPr algn="ctr"/>
            <a:r>
              <a:rPr lang="en-GB" b="1" dirty="0"/>
              <a:t>Index</a:t>
            </a:r>
            <a:endParaRPr lang="en-US" b="1" dirty="0"/>
          </a:p>
        </p:txBody>
      </p:sp>
      <p:sp>
        <p:nvSpPr>
          <p:cNvPr id="4" name="Content Placeholder 2">
            <a:extLst>
              <a:ext uri="{FF2B5EF4-FFF2-40B4-BE49-F238E27FC236}">
                <a16:creationId xmlns:a16="http://schemas.microsoft.com/office/drawing/2014/main" id="{75157799-F8EF-46C1-9B72-8B2F0FE10591}"/>
              </a:ext>
            </a:extLst>
          </p:cNvPr>
          <p:cNvSpPr>
            <a:spLocks noGrp="1"/>
          </p:cNvSpPr>
          <p:nvPr>
            <p:ph idx="1"/>
          </p:nvPr>
        </p:nvSpPr>
        <p:spPr>
          <a:xfrm>
            <a:off x="1066800" y="1855610"/>
            <a:ext cx="10058400" cy="3849687"/>
          </a:xfrm>
        </p:spPr>
        <p:txBody>
          <a:bodyPr>
            <a:noAutofit/>
          </a:bodyPr>
          <a:lstStyle/>
          <a:p>
            <a:r>
              <a:rPr lang="en-US" sz="2000" dirty="0"/>
              <a:t>Introduction</a:t>
            </a:r>
          </a:p>
          <a:p>
            <a:pPr lvl="1"/>
            <a:r>
              <a:rPr lang="en-US" sz="1800" dirty="0"/>
              <a:t>Background Study</a:t>
            </a:r>
          </a:p>
          <a:p>
            <a:pPr lvl="1"/>
            <a:r>
              <a:rPr lang="en-US" sz="2000" dirty="0"/>
              <a:t>Problem statement</a:t>
            </a:r>
          </a:p>
          <a:p>
            <a:pPr lvl="1"/>
            <a:r>
              <a:rPr lang="en-US" sz="2000" dirty="0"/>
              <a:t>State-of-arts</a:t>
            </a:r>
          </a:p>
          <a:p>
            <a:r>
              <a:rPr lang="en-US" sz="2000" dirty="0"/>
              <a:t>Proposed Method</a:t>
            </a:r>
          </a:p>
          <a:p>
            <a:pPr lvl="1"/>
            <a:r>
              <a:rPr lang="en-US" sz="2000" dirty="0"/>
              <a:t>Dataset</a:t>
            </a:r>
          </a:p>
          <a:p>
            <a:pPr lvl="1"/>
            <a:r>
              <a:rPr lang="en-US" sz="2000" dirty="0"/>
              <a:t>Proposed Solution</a:t>
            </a:r>
          </a:p>
          <a:p>
            <a:pPr lvl="1"/>
            <a:r>
              <a:rPr lang="en-US" sz="2000" dirty="0"/>
              <a:t>Analysis</a:t>
            </a:r>
          </a:p>
          <a:p>
            <a:r>
              <a:rPr lang="en-US" sz="2000" dirty="0"/>
              <a:t>Discussion</a:t>
            </a:r>
          </a:p>
          <a:p>
            <a:r>
              <a:rPr lang="en-US" sz="2000" dirty="0"/>
              <a:t>Reference</a:t>
            </a:r>
          </a:p>
        </p:txBody>
      </p:sp>
      <p:pic>
        <p:nvPicPr>
          <p:cNvPr id="6" name="Picture 5">
            <a:extLst>
              <a:ext uri="{FF2B5EF4-FFF2-40B4-BE49-F238E27FC236}">
                <a16:creationId xmlns:a16="http://schemas.microsoft.com/office/drawing/2014/main" id="{0C3B9977-9485-B1AA-EA65-DB60C7174357}"/>
              </a:ext>
            </a:extLst>
          </p:cNvPr>
          <p:cNvPicPr>
            <a:picLocks noChangeAspect="1"/>
          </p:cNvPicPr>
          <p:nvPr/>
        </p:nvPicPr>
        <p:blipFill>
          <a:blip r:embed="rId2"/>
          <a:stretch>
            <a:fillRect/>
          </a:stretch>
        </p:blipFill>
        <p:spPr>
          <a:xfrm>
            <a:off x="7472024" y="2275703"/>
            <a:ext cx="3286592" cy="3286592"/>
          </a:xfrm>
          <a:prstGeom prst="rect">
            <a:avLst/>
          </a:prstGeom>
        </p:spPr>
      </p:pic>
    </p:spTree>
    <p:extLst>
      <p:ext uri="{BB962C8B-B14F-4D97-AF65-F5344CB8AC3E}">
        <p14:creationId xmlns:p14="http://schemas.microsoft.com/office/powerpoint/2010/main" val="763221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FDA3D-F4EF-DE49-78EE-E13AB774D3CB}"/>
              </a:ext>
            </a:extLst>
          </p:cNvPr>
          <p:cNvSpPr>
            <a:spLocks noGrp="1"/>
          </p:cNvSpPr>
          <p:nvPr>
            <p:ph type="title"/>
          </p:nvPr>
        </p:nvSpPr>
        <p:spPr/>
        <p:txBody>
          <a:bodyPr/>
          <a:lstStyle/>
          <a:p>
            <a:r>
              <a:rPr lang="en-GB" b="1" dirty="0"/>
              <a:t>Introduction</a:t>
            </a:r>
            <a:endParaRPr lang="en-US" b="1" dirty="0"/>
          </a:p>
        </p:txBody>
      </p:sp>
      <p:sp>
        <p:nvSpPr>
          <p:cNvPr id="3" name="Content Placeholder 2">
            <a:extLst>
              <a:ext uri="{FF2B5EF4-FFF2-40B4-BE49-F238E27FC236}">
                <a16:creationId xmlns:a16="http://schemas.microsoft.com/office/drawing/2014/main" id="{821CC506-7B6E-098E-32D8-697BF7BF4745}"/>
              </a:ext>
            </a:extLst>
          </p:cNvPr>
          <p:cNvSpPr>
            <a:spLocks noGrp="1"/>
          </p:cNvSpPr>
          <p:nvPr>
            <p:ph idx="1"/>
          </p:nvPr>
        </p:nvSpPr>
        <p:spPr>
          <a:xfrm>
            <a:off x="1066800" y="2221906"/>
            <a:ext cx="10058400" cy="3730837"/>
          </a:xfrm>
        </p:spPr>
        <p:txBody>
          <a:bodyPr>
            <a:normAutofit/>
          </a:bodyPr>
          <a:lstStyle/>
          <a:p>
            <a:pPr algn="just"/>
            <a:r>
              <a:rPr lang="en-GB" dirty="0"/>
              <a:t>Wine is an alcoholic drink typically made from fermented grapes. Yeast consumes the sugar in the grapes and converts it to ethanol and carbon dioxide. Different varieties of grapes and strains of yeasts are major factors in different styles of wine. Wines not made from grapes involve fermentation of other crops including rice wine and other fruit wines.</a:t>
            </a:r>
          </a:p>
          <a:p>
            <a:pPr marL="0" indent="0">
              <a:buNone/>
            </a:pPr>
            <a:endParaRPr lang="en-GB" dirty="0"/>
          </a:p>
          <a:p>
            <a:pPr algn="just"/>
            <a:r>
              <a:rPr lang="en-GB" dirty="0"/>
              <a:t>Wine has been produced for thousands of years. The earliest evidence of wine is from ancient China (c. 7000 BC) Georgia (6000 BC), Persia (5000 BC), and Italy (4000 BC). New World wine has some connection to alcoholic beverages made by the indigenous peoples of the Americas.</a:t>
            </a:r>
          </a:p>
          <a:p>
            <a:pPr marL="0" indent="0">
              <a:buNone/>
            </a:pPr>
            <a:endParaRPr lang="en-GB" dirty="0"/>
          </a:p>
          <a:p>
            <a:pPr algn="just"/>
            <a:r>
              <a:rPr lang="en-GB" dirty="0"/>
              <a:t>Viticulture traditions in the Southwestern United States started within New Spain as Catholic friars and monks first produced wines in New Mexico and California. Similarly, the largest wine regions in Italy, Spain, and France have heritages in connection to sacramental wine.</a:t>
            </a:r>
            <a:endParaRPr lang="en-US" dirty="0"/>
          </a:p>
        </p:txBody>
      </p:sp>
      <p:pic>
        <p:nvPicPr>
          <p:cNvPr id="5" name="Picture 4">
            <a:extLst>
              <a:ext uri="{FF2B5EF4-FFF2-40B4-BE49-F238E27FC236}">
                <a16:creationId xmlns:a16="http://schemas.microsoft.com/office/drawing/2014/main" id="{915A08A7-9C16-F73A-70EA-F33AF6FB6128}"/>
              </a:ext>
            </a:extLst>
          </p:cNvPr>
          <p:cNvPicPr>
            <a:picLocks noChangeAspect="1"/>
          </p:cNvPicPr>
          <p:nvPr/>
        </p:nvPicPr>
        <p:blipFill>
          <a:blip r:embed="rId2"/>
          <a:stretch>
            <a:fillRect/>
          </a:stretch>
        </p:blipFill>
        <p:spPr>
          <a:xfrm>
            <a:off x="9739095" y="642594"/>
            <a:ext cx="1252239" cy="1252239"/>
          </a:xfrm>
          <a:prstGeom prst="rect">
            <a:avLst/>
          </a:prstGeom>
        </p:spPr>
      </p:pic>
    </p:spTree>
    <p:extLst>
      <p:ext uri="{BB962C8B-B14F-4D97-AF65-F5344CB8AC3E}">
        <p14:creationId xmlns:p14="http://schemas.microsoft.com/office/powerpoint/2010/main" val="3209356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AD08E-DA07-65B3-86A4-FCE1AE653E03}"/>
              </a:ext>
            </a:extLst>
          </p:cNvPr>
          <p:cNvSpPr>
            <a:spLocks noGrp="1"/>
          </p:cNvSpPr>
          <p:nvPr>
            <p:ph type="title"/>
          </p:nvPr>
        </p:nvSpPr>
        <p:spPr/>
        <p:txBody>
          <a:bodyPr/>
          <a:lstStyle/>
          <a:p>
            <a:r>
              <a:rPr lang="en-GB" b="1" dirty="0"/>
              <a:t>Problem Statement</a:t>
            </a:r>
            <a:endParaRPr lang="en-US" b="1" dirty="0"/>
          </a:p>
        </p:txBody>
      </p:sp>
      <p:sp>
        <p:nvSpPr>
          <p:cNvPr id="3" name="Content Placeholder 2">
            <a:extLst>
              <a:ext uri="{FF2B5EF4-FFF2-40B4-BE49-F238E27FC236}">
                <a16:creationId xmlns:a16="http://schemas.microsoft.com/office/drawing/2014/main" id="{192211AC-5B90-EC5B-FE96-6564EA2145E5}"/>
              </a:ext>
            </a:extLst>
          </p:cNvPr>
          <p:cNvSpPr>
            <a:spLocks noGrp="1"/>
          </p:cNvSpPr>
          <p:nvPr>
            <p:ph idx="1"/>
          </p:nvPr>
        </p:nvSpPr>
        <p:spPr>
          <a:xfrm>
            <a:off x="1066800" y="2256088"/>
            <a:ext cx="10058400" cy="3346277"/>
          </a:xfrm>
        </p:spPr>
        <p:txBody>
          <a:bodyPr/>
          <a:lstStyle/>
          <a:p>
            <a:pPr algn="just"/>
            <a:r>
              <a:rPr lang="en-GB" dirty="0"/>
              <a:t>The two datasets are related to red and white variants of the Portuguese "Vinho Verde" wine. For more details, consult the reference [Cortez et al., 2009]. Due to privacy and logistic issues, only physicochemical (inputs) and sensory (the output) variables are available (e.g., there is no data about grape types, wine brand, wine selling price, etc.).</a:t>
            </a:r>
          </a:p>
          <a:p>
            <a:pPr marL="0" indent="0">
              <a:buNone/>
            </a:pPr>
            <a:endParaRPr lang="en-GB" dirty="0"/>
          </a:p>
          <a:p>
            <a:pPr algn="just"/>
            <a:r>
              <a:rPr lang="en-GB" dirty="0"/>
              <a:t>These datasets can be viewed as classification or regression tasks. The classes are ordered but not balanced (e.g., there are much more normal wines than excellent or poor ones).</a:t>
            </a:r>
          </a:p>
          <a:p>
            <a:pPr marL="0" indent="0">
              <a:buNone/>
            </a:pPr>
            <a:endParaRPr lang="en-GB" dirty="0"/>
          </a:p>
          <a:p>
            <a:pPr algn="just"/>
            <a:r>
              <a:rPr lang="en-GB" dirty="0"/>
              <a:t>We are going to classify this dataset according to the value of the quality. Due to privacy and logistic issues, only physicochemical (inputs) and sensory (sensory) variables are available. The classes are ordered but not balanced (e.g., much more normal wines than excellent or poor ones).</a:t>
            </a:r>
            <a:endParaRPr lang="en-US" dirty="0"/>
          </a:p>
        </p:txBody>
      </p:sp>
      <p:pic>
        <p:nvPicPr>
          <p:cNvPr id="5" name="Picture 4">
            <a:extLst>
              <a:ext uri="{FF2B5EF4-FFF2-40B4-BE49-F238E27FC236}">
                <a16:creationId xmlns:a16="http://schemas.microsoft.com/office/drawing/2014/main" id="{DE3B6CC0-75BC-FE13-0CE8-D5F385EE00EE}"/>
              </a:ext>
            </a:extLst>
          </p:cNvPr>
          <p:cNvPicPr>
            <a:picLocks noChangeAspect="1"/>
          </p:cNvPicPr>
          <p:nvPr/>
        </p:nvPicPr>
        <p:blipFill>
          <a:blip r:embed="rId2"/>
          <a:stretch>
            <a:fillRect/>
          </a:stretch>
        </p:blipFill>
        <p:spPr>
          <a:xfrm>
            <a:off x="9753904" y="611854"/>
            <a:ext cx="1433079" cy="1433079"/>
          </a:xfrm>
          <a:prstGeom prst="rect">
            <a:avLst/>
          </a:prstGeom>
        </p:spPr>
      </p:pic>
    </p:spTree>
    <p:extLst>
      <p:ext uri="{BB962C8B-B14F-4D97-AF65-F5344CB8AC3E}">
        <p14:creationId xmlns:p14="http://schemas.microsoft.com/office/powerpoint/2010/main" val="172246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5DB75-6752-F516-044E-198D7E2D37CC}"/>
              </a:ext>
            </a:extLst>
          </p:cNvPr>
          <p:cNvSpPr>
            <a:spLocks noGrp="1"/>
          </p:cNvSpPr>
          <p:nvPr>
            <p:ph type="title"/>
          </p:nvPr>
        </p:nvSpPr>
        <p:spPr>
          <a:xfrm>
            <a:off x="1066801" y="642594"/>
            <a:ext cx="10058400" cy="1371600"/>
          </a:xfrm>
        </p:spPr>
        <p:txBody>
          <a:bodyPr/>
          <a:lstStyle/>
          <a:p>
            <a:r>
              <a:rPr lang="en-GB" b="1" dirty="0"/>
              <a:t>State-of-Arts</a:t>
            </a:r>
            <a:endParaRPr lang="en-US" b="1" dirty="0"/>
          </a:p>
        </p:txBody>
      </p:sp>
      <p:graphicFrame>
        <p:nvGraphicFramePr>
          <p:cNvPr id="4" name="Table 4">
            <a:extLst>
              <a:ext uri="{FF2B5EF4-FFF2-40B4-BE49-F238E27FC236}">
                <a16:creationId xmlns:a16="http://schemas.microsoft.com/office/drawing/2014/main" id="{EBA9865D-033F-62C2-5529-22985A984118}"/>
              </a:ext>
            </a:extLst>
          </p:cNvPr>
          <p:cNvGraphicFramePr>
            <a:graphicFrameLocks noGrp="1"/>
          </p:cNvGraphicFramePr>
          <p:nvPr>
            <p:ph idx="1"/>
            <p:extLst>
              <p:ext uri="{D42A27DB-BD31-4B8C-83A1-F6EECF244321}">
                <p14:modId xmlns:p14="http://schemas.microsoft.com/office/powerpoint/2010/main" val="570940631"/>
              </p:ext>
            </p:extLst>
          </p:nvPr>
        </p:nvGraphicFramePr>
        <p:xfrm>
          <a:off x="1066801" y="2248716"/>
          <a:ext cx="10058397" cy="3070682"/>
        </p:xfrm>
        <a:graphic>
          <a:graphicData uri="http://schemas.openxmlformats.org/drawingml/2006/table">
            <a:tbl>
              <a:tblPr firstRow="1" bandRow="1">
                <a:tableStyleId>{5FD0F851-EC5A-4D38-B0AD-8093EC10F338}</a:tableStyleId>
              </a:tblPr>
              <a:tblGrid>
                <a:gridCol w="5342546">
                  <a:extLst>
                    <a:ext uri="{9D8B030D-6E8A-4147-A177-3AD203B41FA5}">
                      <a16:colId xmlns:a16="http://schemas.microsoft.com/office/drawing/2014/main" val="261197094"/>
                    </a:ext>
                  </a:extLst>
                </a:gridCol>
                <a:gridCol w="2674833">
                  <a:extLst>
                    <a:ext uri="{9D8B030D-6E8A-4147-A177-3AD203B41FA5}">
                      <a16:colId xmlns:a16="http://schemas.microsoft.com/office/drawing/2014/main" val="3346626039"/>
                    </a:ext>
                  </a:extLst>
                </a:gridCol>
                <a:gridCol w="2041018">
                  <a:extLst>
                    <a:ext uri="{9D8B030D-6E8A-4147-A177-3AD203B41FA5}">
                      <a16:colId xmlns:a16="http://schemas.microsoft.com/office/drawing/2014/main" val="1150513179"/>
                    </a:ext>
                  </a:extLst>
                </a:gridCol>
              </a:tblGrid>
              <a:tr h="575221">
                <a:tc>
                  <a:txBody>
                    <a:bodyPr/>
                    <a:lstStyle/>
                    <a:p>
                      <a:pPr algn="ctr"/>
                      <a:r>
                        <a:rPr lang="en-GB" dirty="0"/>
                        <a:t>Paper Title</a:t>
                      </a:r>
                      <a:endParaRPr lang="en-US" dirty="0"/>
                    </a:p>
                  </a:txBody>
                  <a:tcPr/>
                </a:tc>
                <a:tc>
                  <a:txBody>
                    <a:bodyPr/>
                    <a:lstStyle/>
                    <a:p>
                      <a:pPr algn="ctr"/>
                      <a:r>
                        <a:rPr lang="en-GB" dirty="0"/>
                        <a:t>Application</a:t>
                      </a:r>
                      <a:endParaRPr lang="en-US" dirty="0"/>
                    </a:p>
                  </a:txBody>
                  <a:tcPr/>
                </a:tc>
                <a:tc>
                  <a:txBody>
                    <a:bodyPr/>
                    <a:lstStyle/>
                    <a:p>
                      <a:pPr algn="ctr"/>
                      <a:r>
                        <a:rPr lang="en-GB" dirty="0"/>
                        <a:t>Author</a:t>
                      </a:r>
                      <a:endParaRPr lang="en-US" dirty="0"/>
                    </a:p>
                  </a:txBody>
                  <a:tcPr/>
                </a:tc>
                <a:extLst>
                  <a:ext uri="{0D108BD9-81ED-4DB2-BD59-A6C34878D82A}">
                    <a16:rowId xmlns:a16="http://schemas.microsoft.com/office/drawing/2014/main" val="3364576481"/>
                  </a:ext>
                </a:extLst>
              </a:tr>
              <a:tr h="575221">
                <a:tc>
                  <a:txBody>
                    <a:bodyPr/>
                    <a:lstStyle/>
                    <a:p>
                      <a:r>
                        <a:rPr lang="en-GB" dirty="0"/>
                        <a:t>A machine learning application in wine quality prediction</a:t>
                      </a:r>
                      <a:endParaRPr lang="en-US" dirty="0"/>
                    </a:p>
                  </a:txBody>
                  <a:tcPr/>
                </a:tc>
                <a:tc>
                  <a:txBody>
                    <a:bodyPr/>
                    <a:lstStyle/>
                    <a:p>
                      <a:r>
                        <a:rPr lang="en-US" dirty="0"/>
                        <a:t>Gradient Decision Classifier</a:t>
                      </a:r>
                    </a:p>
                  </a:txBody>
                  <a:tcPr/>
                </a:tc>
                <a:tc>
                  <a:txBody>
                    <a:bodyPr/>
                    <a:lstStyle/>
                    <a:p>
                      <a:r>
                        <a:rPr lang="en-US" dirty="0"/>
                        <a:t>Piyush Bhardwaj</a:t>
                      </a:r>
                    </a:p>
                  </a:txBody>
                  <a:tcPr/>
                </a:tc>
                <a:extLst>
                  <a:ext uri="{0D108BD9-81ED-4DB2-BD59-A6C34878D82A}">
                    <a16:rowId xmlns:a16="http://schemas.microsoft.com/office/drawing/2014/main" val="1416027918"/>
                  </a:ext>
                </a:extLst>
              </a:tr>
              <a:tr h="575221">
                <a:tc>
                  <a:txBody>
                    <a:bodyPr/>
                    <a:lstStyle/>
                    <a:p>
                      <a:r>
                        <a:rPr lang="en-GB" dirty="0"/>
                        <a:t>Red Wine Quality Prediction Model</a:t>
                      </a:r>
                      <a:endParaRPr lang="en-US" dirty="0"/>
                    </a:p>
                  </a:txBody>
                  <a:tcPr/>
                </a:tc>
                <a:tc>
                  <a:txBody>
                    <a:bodyPr/>
                    <a:lstStyle/>
                    <a:p>
                      <a:r>
                        <a:rPr lang="en-US" sz="1800" b="0" i="0" kern="1200" dirty="0">
                          <a:solidFill>
                            <a:schemeClr val="tx1"/>
                          </a:solidFill>
                          <a:effectLst/>
                          <a:latin typeface="+mn-lt"/>
                          <a:ea typeface="+mn-ea"/>
                          <a:cs typeface="+mn-cs"/>
                        </a:rPr>
                        <a:t> SVM</a:t>
                      </a:r>
                      <a:endParaRPr lang="en-US" dirty="0"/>
                    </a:p>
                  </a:txBody>
                  <a:tcPr/>
                </a:tc>
                <a:tc>
                  <a:txBody>
                    <a:bodyPr/>
                    <a:lstStyle/>
                    <a:p>
                      <a:r>
                        <a:rPr lang="en-US" dirty="0"/>
                        <a:t>Sunday Oladeji</a:t>
                      </a:r>
                    </a:p>
                  </a:txBody>
                  <a:tcPr/>
                </a:tc>
                <a:extLst>
                  <a:ext uri="{0D108BD9-81ED-4DB2-BD59-A6C34878D82A}">
                    <a16:rowId xmlns:a16="http://schemas.microsoft.com/office/drawing/2014/main" val="962925511"/>
                  </a:ext>
                </a:extLst>
              </a:tr>
              <a:tr h="575221">
                <a:tc>
                  <a:txBody>
                    <a:bodyPr/>
                    <a:lstStyle/>
                    <a:p>
                      <a:r>
                        <a:rPr lang="en-GB" dirty="0"/>
                        <a:t>Red Wine Quality Prediction Using Machine Learning Techniques</a:t>
                      </a:r>
                      <a:endParaRPr lang="en-US" dirty="0"/>
                    </a:p>
                  </a:txBody>
                  <a:tcPr/>
                </a:tc>
                <a:tc>
                  <a:txBody>
                    <a:bodyPr/>
                    <a:lstStyle/>
                    <a:p>
                      <a:r>
                        <a:rPr lang="en-US" dirty="0"/>
                        <a:t> Naïve Bayes, SVM</a:t>
                      </a:r>
                    </a:p>
                  </a:txBody>
                  <a:tcPr/>
                </a:tc>
                <a:tc>
                  <a:txBody>
                    <a:bodyPr/>
                    <a:lstStyle/>
                    <a:p>
                      <a:r>
                        <a:rPr lang="en-US" dirty="0"/>
                        <a:t>Sunny Kumar</a:t>
                      </a:r>
                    </a:p>
                  </a:txBody>
                  <a:tcPr/>
                </a:tc>
                <a:extLst>
                  <a:ext uri="{0D108BD9-81ED-4DB2-BD59-A6C34878D82A}">
                    <a16:rowId xmlns:a16="http://schemas.microsoft.com/office/drawing/2014/main" val="1127357780"/>
                  </a:ext>
                </a:extLst>
              </a:tr>
              <a:tr h="575221">
                <a:tc>
                  <a:txBody>
                    <a:bodyPr/>
                    <a:lstStyle/>
                    <a:p>
                      <a:r>
                        <a:rPr lang="en-GB" dirty="0"/>
                        <a:t>Research on Red Wine Quality Based on Data Visualization</a:t>
                      </a:r>
                      <a:endParaRPr lang="en-US" dirty="0"/>
                    </a:p>
                  </a:txBody>
                  <a:tcPr/>
                </a:tc>
                <a:tc>
                  <a:txBody>
                    <a:bodyPr/>
                    <a:lstStyle/>
                    <a:p>
                      <a:r>
                        <a:rPr lang="en-US" dirty="0"/>
                        <a:t>Pearson correlation coefficient algorithm</a:t>
                      </a:r>
                    </a:p>
                  </a:txBody>
                  <a:tcPr/>
                </a:tc>
                <a:tc>
                  <a:txBody>
                    <a:bodyPr/>
                    <a:lstStyle/>
                    <a:p>
                      <a:r>
                        <a:rPr lang="en-US" dirty="0"/>
                        <a:t>Shuhao Zhang</a:t>
                      </a:r>
                    </a:p>
                  </a:txBody>
                  <a:tcPr/>
                </a:tc>
                <a:extLst>
                  <a:ext uri="{0D108BD9-81ED-4DB2-BD59-A6C34878D82A}">
                    <a16:rowId xmlns:a16="http://schemas.microsoft.com/office/drawing/2014/main" val="1649648774"/>
                  </a:ext>
                </a:extLst>
              </a:tr>
            </a:tbl>
          </a:graphicData>
        </a:graphic>
      </p:graphicFrame>
      <p:pic>
        <p:nvPicPr>
          <p:cNvPr id="6" name="Picture 5">
            <a:extLst>
              <a:ext uri="{FF2B5EF4-FFF2-40B4-BE49-F238E27FC236}">
                <a16:creationId xmlns:a16="http://schemas.microsoft.com/office/drawing/2014/main" id="{DEEB44B3-F9CA-A41B-A772-CC52DBB3C9D2}"/>
              </a:ext>
            </a:extLst>
          </p:cNvPr>
          <p:cNvPicPr>
            <a:picLocks noChangeAspect="1"/>
          </p:cNvPicPr>
          <p:nvPr/>
        </p:nvPicPr>
        <p:blipFill>
          <a:blip r:embed="rId2"/>
          <a:stretch>
            <a:fillRect/>
          </a:stretch>
        </p:blipFill>
        <p:spPr>
          <a:xfrm>
            <a:off x="10017517" y="706590"/>
            <a:ext cx="1243608" cy="1243608"/>
          </a:xfrm>
          <a:prstGeom prst="rect">
            <a:avLst/>
          </a:prstGeom>
        </p:spPr>
      </p:pic>
    </p:spTree>
    <p:extLst>
      <p:ext uri="{BB962C8B-B14F-4D97-AF65-F5344CB8AC3E}">
        <p14:creationId xmlns:p14="http://schemas.microsoft.com/office/powerpoint/2010/main" val="3438825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DF2A-B24C-7850-ED20-9C61EB3DD27F}"/>
              </a:ext>
            </a:extLst>
          </p:cNvPr>
          <p:cNvSpPr>
            <a:spLocks noGrp="1"/>
          </p:cNvSpPr>
          <p:nvPr>
            <p:ph type="title"/>
          </p:nvPr>
        </p:nvSpPr>
        <p:spPr>
          <a:xfrm>
            <a:off x="972797" y="294830"/>
            <a:ext cx="10058400" cy="1371600"/>
          </a:xfrm>
        </p:spPr>
        <p:txBody>
          <a:bodyPr/>
          <a:lstStyle/>
          <a:p>
            <a:r>
              <a:rPr lang="en-GB" b="1" dirty="0"/>
              <a:t>Proposed Method </a:t>
            </a:r>
            <a:endParaRPr lang="en-US" b="1" dirty="0"/>
          </a:p>
        </p:txBody>
      </p:sp>
      <p:sp>
        <p:nvSpPr>
          <p:cNvPr id="3" name="Content Placeholder 2">
            <a:extLst>
              <a:ext uri="{FF2B5EF4-FFF2-40B4-BE49-F238E27FC236}">
                <a16:creationId xmlns:a16="http://schemas.microsoft.com/office/drawing/2014/main" id="{2BE4206B-C894-2990-30A9-55F448EE8D91}"/>
              </a:ext>
            </a:extLst>
          </p:cNvPr>
          <p:cNvSpPr>
            <a:spLocks noGrp="1"/>
          </p:cNvSpPr>
          <p:nvPr>
            <p:ph idx="1"/>
          </p:nvPr>
        </p:nvSpPr>
        <p:spPr>
          <a:xfrm>
            <a:off x="1066800" y="1563879"/>
            <a:ext cx="10058400" cy="4008277"/>
          </a:xfrm>
        </p:spPr>
        <p:txBody>
          <a:bodyPr/>
          <a:lstStyle/>
          <a:p>
            <a:r>
              <a:rPr lang="en-GB" dirty="0"/>
              <a:t>We will be using Naïve bayes algorithm, K-Nearest Neighbour algorithm and Decision tree algorithm to classify the dataset. There are 5 classes which are numerical but determine the quality of the wine. We will provide a comparative discussion on which classification algorithm provides the most efficient result.</a:t>
            </a:r>
          </a:p>
          <a:p>
            <a:endParaRPr lang="en-US" dirty="0"/>
          </a:p>
        </p:txBody>
      </p:sp>
      <p:pic>
        <p:nvPicPr>
          <p:cNvPr id="7" name="Picture 6">
            <a:extLst>
              <a:ext uri="{FF2B5EF4-FFF2-40B4-BE49-F238E27FC236}">
                <a16:creationId xmlns:a16="http://schemas.microsoft.com/office/drawing/2014/main" id="{DBE279B8-F51D-084A-9242-FF24A1EC2222}"/>
              </a:ext>
            </a:extLst>
          </p:cNvPr>
          <p:cNvPicPr>
            <a:picLocks noChangeAspect="1"/>
          </p:cNvPicPr>
          <p:nvPr/>
        </p:nvPicPr>
        <p:blipFill>
          <a:blip r:embed="rId2"/>
          <a:stretch>
            <a:fillRect/>
          </a:stretch>
        </p:blipFill>
        <p:spPr>
          <a:xfrm>
            <a:off x="2070218" y="2664567"/>
            <a:ext cx="8051563" cy="3499220"/>
          </a:xfrm>
          <a:prstGeom prst="rect">
            <a:avLst/>
          </a:prstGeom>
        </p:spPr>
      </p:pic>
      <p:pic>
        <p:nvPicPr>
          <p:cNvPr id="9" name="Picture 8">
            <a:extLst>
              <a:ext uri="{FF2B5EF4-FFF2-40B4-BE49-F238E27FC236}">
                <a16:creationId xmlns:a16="http://schemas.microsoft.com/office/drawing/2014/main" id="{4F6A85EB-3A11-7881-2546-82E474241B97}"/>
              </a:ext>
            </a:extLst>
          </p:cNvPr>
          <p:cNvPicPr>
            <a:picLocks noChangeAspect="1"/>
          </p:cNvPicPr>
          <p:nvPr/>
        </p:nvPicPr>
        <p:blipFill>
          <a:blip r:embed="rId3"/>
          <a:stretch>
            <a:fillRect/>
          </a:stretch>
        </p:blipFill>
        <p:spPr>
          <a:xfrm>
            <a:off x="10050467" y="524736"/>
            <a:ext cx="980730" cy="980730"/>
          </a:xfrm>
          <a:prstGeom prst="rect">
            <a:avLst/>
          </a:prstGeom>
        </p:spPr>
      </p:pic>
    </p:spTree>
    <p:extLst>
      <p:ext uri="{BB962C8B-B14F-4D97-AF65-F5344CB8AC3E}">
        <p14:creationId xmlns:p14="http://schemas.microsoft.com/office/powerpoint/2010/main" val="2008095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A25CC-2D30-6CFE-85D2-C611EE287CC2}"/>
              </a:ext>
            </a:extLst>
          </p:cNvPr>
          <p:cNvSpPr>
            <a:spLocks noGrp="1"/>
          </p:cNvSpPr>
          <p:nvPr>
            <p:ph type="title"/>
          </p:nvPr>
        </p:nvSpPr>
        <p:spPr>
          <a:xfrm>
            <a:off x="1066800" y="642593"/>
            <a:ext cx="10058400" cy="1663858"/>
          </a:xfrm>
        </p:spPr>
        <p:txBody>
          <a:bodyPr/>
          <a:lstStyle/>
          <a:p>
            <a:r>
              <a:rPr lang="en-GB" b="1" dirty="0"/>
              <a:t>Proposed Solution</a:t>
            </a:r>
            <a:endParaRPr lang="en-US" b="1" dirty="0"/>
          </a:p>
        </p:txBody>
      </p:sp>
      <p:sp>
        <p:nvSpPr>
          <p:cNvPr id="10" name="Rectangle: Rounded Corners 9">
            <a:extLst>
              <a:ext uri="{FF2B5EF4-FFF2-40B4-BE49-F238E27FC236}">
                <a16:creationId xmlns:a16="http://schemas.microsoft.com/office/drawing/2014/main" id="{0CF84977-618E-4C4A-699B-6495734EBA6F}"/>
              </a:ext>
            </a:extLst>
          </p:cNvPr>
          <p:cNvSpPr/>
          <p:nvPr/>
        </p:nvSpPr>
        <p:spPr>
          <a:xfrm>
            <a:off x="540074" y="2965066"/>
            <a:ext cx="2324456" cy="1096618"/>
          </a:xfrm>
          <a:prstGeom prst="roundRec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ectangle: Rounded Corners 10">
            <a:extLst>
              <a:ext uri="{FF2B5EF4-FFF2-40B4-BE49-F238E27FC236}">
                <a16:creationId xmlns:a16="http://schemas.microsoft.com/office/drawing/2014/main" id="{F751F031-160D-CFED-96FE-933B9AE6DAAD}"/>
              </a:ext>
            </a:extLst>
          </p:cNvPr>
          <p:cNvSpPr/>
          <p:nvPr/>
        </p:nvSpPr>
        <p:spPr>
          <a:xfrm>
            <a:off x="9362251" y="2949414"/>
            <a:ext cx="2296614" cy="1096618"/>
          </a:xfrm>
          <a:prstGeom prst="roundRec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Rounded Corners 12">
            <a:extLst>
              <a:ext uri="{FF2B5EF4-FFF2-40B4-BE49-F238E27FC236}">
                <a16:creationId xmlns:a16="http://schemas.microsoft.com/office/drawing/2014/main" id="{7B34AD64-E5C9-D5FC-7923-9B4585117B9A}"/>
              </a:ext>
            </a:extLst>
          </p:cNvPr>
          <p:cNvSpPr/>
          <p:nvPr/>
        </p:nvSpPr>
        <p:spPr>
          <a:xfrm>
            <a:off x="3562642" y="2987822"/>
            <a:ext cx="2324456" cy="1096618"/>
          </a:xfrm>
          <a:prstGeom prst="roundRec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Rectangle: Rounded Corners 14">
            <a:extLst>
              <a:ext uri="{FF2B5EF4-FFF2-40B4-BE49-F238E27FC236}">
                <a16:creationId xmlns:a16="http://schemas.microsoft.com/office/drawing/2014/main" id="{9058A321-30F8-BF90-0597-D45DDBA9DA8D}"/>
              </a:ext>
            </a:extLst>
          </p:cNvPr>
          <p:cNvSpPr/>
          <p:nvPr/>
        </p:nvSpPr>
        <p:spPr>
          <a:xfrm>
            <a:off x="6478668" y="4402244"/>
            <a:ext cx="2324456" cy="1096618"/>
          </a:xfrm>
          <a:prstGeom prst="roundRec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Rectangle: Rounded Corners 16">
            <a:extLst>
              <a:ext uri="{FF2B5EF4-FFF2-40B4-BE49-F238E27FC236}">
                <a16:creationId xmlns:a16="http://schemas.microsoft.com/office/drawing/2014/main" id="{28AC9257-2D31-7B9D-796D-A3090CC6A124}"/>
              </a:ext>
            </a:extLst>
          </p:cNvPr>
          <p:cNvSpPr/>
          <p:nvPr/>
        </p:nvSpPr>
        <p:spPr>
          <a:xfrm>
            <a:off x="6478668" y="2987822"/>
            <a:ext cx="2324456" cy="1096618"/>
          </a:xfrm>
          <a:prstGeom prst="roundRec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Rectangle: Rounded Corners 18">
            <a:extLst>
              <a:ext uri="{FF2B5EF4-FFF2-40B4-BE49-F238E27FC236}">
                <a16:creationId xmlns:a16="http://schemas.microsoft.com/office/drawing/2014/main" id="{9F4EF1B3-7145-32FD-C444-F337608DDEB9}"/>
              </a:ext>
            </a:extLst>
          </p:cNvPr>
          <p:cNvSpPr/>
          <p:nvPr/>
        </p:nvSpPr>
        <p:spPr>
          <a:xfrm>
            <a:off x="9369383" y="4354845"/>
            <a:ext cx="2296614" cy="1096618"/>
          </a:xfrm>
          <a:prstGeom prst="roundRec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Rectangle: Rounded Corners 19">
            <a:extLst>
              <a:ext uri="{FF2B5EF4-FFF2-40B4-BE49-F238E27FC236}">
                <a16:creationId xmlns:a16="http://schemas.microsoft.com/office/drawing/2014/main" id="{84A3DFA7-1CF3-1777-8F76-34AF6D4EA24F}"/>
              </a:ext>
            </a:extLst>
          </p:cNvPr>
          <p:cNvSpPr/>
          <p:nvPr/>
        </p:nvSpPr>
        <p:spPr>
          <a:xfrm>
            <a:off x="3546285" y="4402244"/>
            <a:ext cx="2324456" cy="1096618"/>
          </a:xfrm>
          <a:prstGeom prst="roundRec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Rectangle: Rounded Corners 21">
            <a:extLst>
              <a:ext uri="{FF2B5EF4-FFF2-40B4-BE49-F238E27FC236}">
                <a16:creationId xmlns:a16="http://schemas.microsoft.com/office/drawing/2014/main" id="{0B580F7F-06C5-9B7F-33F8-8A773B16A886}"/>
              </a:ext>
            </a:extLst>
          </p:cNvPr>
          <p:cNvSpPr/>
          <p:nvPr/>
        </p:nvSpPr>
        <p:spPr>
          <a:xfrm>
            <a:off x="540074" y="4436419"/>
            <a:ext cx="2324456" cy="1096618"/>
          </a:xfrm>
          <a:prstGeom prst="roundRec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Rectangle 15">
            <a:extLst>
              <a:ext uri="{FF2B5EF4-FFF2-40B4-BE49-F238E27FC236}">
                <a16:creationId xmlns:a16="http://schemas.microsoft.com/office/drawing/2014/main" id="{EB012E8D-4D66-AB38-31A5-51A42D6E6C6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16">
            <a:extLst>
              <a:ext uri="{FF2B5EF4-FFF2-40B4-BE49-F238E27FC236}">
                <a16:creationId xmlns:a16="http://schemas.microsoft.com/office/drawing/2014/main" id="{52F727A2-148C-D2EF-ED3D-20DFDA62B73A}"/>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TextBox 24">
            <a:extLst>
              <a:ext uri="{FF2B5EF4-FFF2-40B4-BE49-F238E27FC236}">
                <a16:creationId xmlns:a16="http://schemas.microsoft.com/office/drawing/2014/main" id="{EE9378B6-3753-9E79-8BA4-331228D09873}"/>
              </a:ext>
            </a:extLst>
          </p:cNvPr>
          <p:cNvSpPr txBox="1"/>
          <p:nvPr/>
        </p:nvSpPr>
        <p:spPr>
          <a:xfrm>
            <a:off x="790252" y="3120959"/>
            <a:ext cx="1820156" cy="738664"/>
          </a:xfrm>
          <a:prstGeom prst="rect">
            <a:avLst/>
          </a:prstGeom>
          <a:noFill/>
        </p:spPr>
        <p:txBody>
          <a:bodyPr wrap="square" rtlCol="0">
            <a:spAutoFit/>
          </a:bodyPr>
          <a:lstStyle/>
          <a:p>
            <a:r>
              <a:rPr lang="en-GB" sz="1400" b="1" dirty="0"/>
              <a:t>Importing libraries required for Wine Quality Prediction</a:t>
            </a:r>
            <a:endParaRPr lang="en-US" sz="1400" b="1" dirty="0"/>
          </a:p>
        </p:txBody>
      </p:sp>
      <p:sp>
        <p:nvSpPr>
          <p:cNvPr id="26" name="TextBox 25">
            <a:extLst>
              <a:ext uri="{FF2B5EF4-FFF2-40B4-BE49-F238E27FC236}">
                <a16:creationId xmlns:a16="http://schemas.microsoft.com/office/drawing/2014/main" id="{CE114E5E-4880-7916-77A1-D578DCA8B0DF}"/>
              </a:ext>
            </a:extLst>
          </p:cNvPr>
          <p:cNvSpPr txBox="1"/>
          <p:nvPr/>
        </p:nvSpPr>
        <p:spPr>
          <a:xfrm>
            <a:off x="3717222" y="3305626"/>
            <a:ext cx="2015295" cy="369332"/>
          </a:xfrm>
          <a:prstGeom prst="rect">
            <a:avLst/>
          </a:prstGeom>
          <a:noFill/>
        </p:spPr>
        <p:txBody>
          <a:bodyPr wrap="none" rtlCol="0">
            <a:spAutoFit/>
          </a:bodyPr>
          <a:lstStyle/>
          <a:p>
            <a:r>
              <a:rPr lang="en-US" b="1" dirty="0"/>
              <a:t>Read input data</a:t>
            </a:r>
            <a:endParaRPr lang="en-US" dirty="0"/>
          </a:p>
        </p:txBody>
      </p:sp>
      <p:sp>
        <p:nvSpPr>
          <p:cNvPr id="27" name="TextBox 26">
            <a:extLst>
              <a:ext uri="{FF2B5EF4-FFF2-40B4-BE49-F238E27FC236}">
                <a16:creationId xmlns:a16="http://schemas.microsoft.com/office/drawing/2014/main" id="{417EB16A-9045-6627-0E49-7F4F44821C55}"/>
              </a:ext>
            </a:extLst>
          </p:cNvPr>
          <p:cNvSpPr txBox="1"/>
          <p:nvPr/>
        </p:nvSpPr>
        <p:spPr>
          <a:xfrm>
            <a:off x="6534183" y="3305626"/>
            <a:ext cx="2213426" cy="369332"/>
          </a:xfrm>
          <a:prstGeom prst="rect">
            <a:avLst/>
          </a:prstGeom>
          <a:noFill/>
        </p:spPr>
        <p:txBody>
          <a:bodyPr wrap="none" rtlCol="0">
            <a:spAutoFit/>
          </a:bodyPr>
          <a:lstStyle/>
          <a:p>
            <a:r>
              <a:rPr lang="en-US" b="1" dirty="0"/>
              <a:t>Describe the data</a:t>
            </a:r>
            <a:endParaRPr lang="en-US" dirty="0"/>
          </a:p>
        </p:txBody>
      </p:sp>
      <p:sp>
        <p:nvSpPr>
          <p:cNvPr id="28" name="TextBox 27">
            <a:extLst>
              <a:ext uri="{FF2B5EF4-FFF2-40B4-BE49-F238E27FC236}">
                <a16:creationId xmlns:a16="http://schemas.microsoft.com/office/drawing/2014/main" id="{769B4C28-0B93-A13F-7034-631E926AFB6A}"/>
              </a:ext>
            </a:extLst>
          </p:cNvPr>
          <p:cNvSpPr txBox="1"/>
          <p:nvPr/>
        </p:nvSpPr>
        <p:spPr>
          <a:xfrm>
            <a:off x="9544010" y="3167126"/>
            <a:ext cx="2103368" cy="646331"/>
          </a:xfrm>
          <a:prstGeom prst="rect">
            <a:avLst/>
          </a:prstGeom>
          <a:noFill/>
        </p:spPr>
        <p:txBody>
          <a:bodyPr wrap="square" rtlCol="0">
            <a:spAutoFit/>
          </a:bodyPr>
          <a:lstStyle/>
          <a:p>
            <a:r>
              <a:rPr lang="en-US" b="1" dirty="0"/>
              <a:t>Take info from data</a:t>
            </a:r>
          </a:p>
        </p:txBody>
      </p:sp>
      <p:sp>
        <p:nvSpPr>
          <p:cNvPr id="29" name="TextBox 28">
            <a:extLst>
              <a:ext uri="{FF2B5EF4-FFF2-40B4-BE49-F238E27FC236}">
                <a16:creationId xmlns:a16="http://schemas.microsoft.com/office/drawing/2014/main" id="{BF132AF2-7F20-E97D-DF28-59D62DDE5A20}"/>
              </a:ext>
            </a:extLst>
          </p:cNvPr>
          <p:cNvSpPr txBox="1"/>
          <p:nvPr/>
        </p:nvSpPr>
        <p:spPr>
          <a:xfrm>
            <a:off x="767960" y="4635925"/>
            <a:ext cx="2204815" cy="646331"/>
          </a:xfrm>
          <a:prstGeom prst="rect">
            <a:avLst/>
          </a:prstGeom>
          <a:noFill/>
        </p:spPr>
        <p:txBody>
          <a:bodyPr wrap="square" rtlCol="0">
            <a:spAutoFit/>
          </a:bodyPr>
          <a:lstStyle/>
          <a:p>
            <a:r>
              <a:rPr lang="en-US" b="1" dirty="0"/>
              <a:t>Plotting out the data</a:t>
            </a:r>
          </a:p>
        </p:txBody>
      </p:sp>
      <p:sp>
        <p:nvSpPr>
          <p:cNvPr id="30" name="TextBox 29">
            <a:extLst>
              <a:ext uri="{FF2B5EF4-FFF2-40B4-BE49-F238E27FC236}">
                <a16:creationId xmlns:a16="http://schemas.microsoft.com/office/drawing/2014/main" id="{50D837DA-3124-FD5E-0F73-11A96ADEE020}"/>
              </a:ext>
            </a:extLst>
          </p:cNvPr>
          <p:cNvSpPr txBox="1"/>
          <p:nvPr/>
        </p:nvSpPr>
        <p:spPr>
          <a:xfrm>
            <a:off x="3746711" y="4488888"/>
            <a:ext cx="2095797" cy="923330"/>
          </a:xfrm>
          <a:prstGeom prst="rect">
            <a:avLst/>
          </a:prstGeom>
          <a:noFill/>
        </p:spPr>
        <p:txBody>
          <a:bodyPr wrap="square" rtlCol="0">
            <a:spAutoFit/>
          </a:bodyPr>
          <a:lstStyle/>
          <a:p>
            <a:r>
              <a:rPr lang="en-GB" b="1" dirty="0"/>
              <a:t>Counting the no. of instances of each class</a:t>
            </a:r>
            <a:endParaRPr lang="en-US" b="1" dirty="0"/>
          </a:p>
        </p:txBody>
      </p:sp>
      <p:sp>
        <p:nvSpPr>
          <p:cNvPr id="31" name="TextBox 30">
            <a:extLst>
              <a:ext uri="{FF2B5EF4-FFF2-40B4-BE49-F238E27FC236}">
                <a16:creationId xmlns:a16="http://schemas.microsoft.com/office/drawing/2014/main" id="{E2F12814-7CF5-802E-713D-2DAA1035A448}"/>
              </a:ext>
            </a:extLst>
          </p:cNvPr>
          <p:cNvSpPr txBox="1"/>
          <p:nvPr/>
        </p:nvSpPr>
        <p:spPr>
          <a:xfrm>
            <a:off x="6660440" y="4497425"/>
            <a:ext cx="2012289" cy="923330"/>
          </a:xfrm>
          <a:prstGeom prst="rect">
            <a:avLst/>
          </a:prstGeom>
          <a:noFill/>
        </p:spPr>
        <p:txBody>
          <a:bodyPr wrap="square" rtlCol="0">
            <a:spAutoFit/>
          </a:bodyPr>
          <a:lstStyle/>
          <a:p>
            <a:r>
              <a:rPr lang="en-GB" b="1" dirty="0"/>
              <a:t>Making just 2 categories good and bad</a:t>
            </a:r>
            <a:endParaRPr lang="en-US" b="1" dirty="0"/>
          </a:p>
        </p:txBody>
      </p:sp>
      <p:sp>
        <p:nvSpPr>
          <p:cNvPr id="32" name="TextBox 31">
            <a:extLst>
              <a:ext uri="{FF2B5EF4-FFF2-40B4-BE49-F238E27FC236}">
                <a16:creationId xmlns:a16="http://schemas.microsoft.com/office/drawing/2014/main" id="{A3D5AC7D-8431-BAAA-E840-3CEDA81F0DFD}"/>
              </a:ext>
            </a:extLst>
          </p:cNvPr>
          <p:cNvSpPr txBox="1"/>
          <p:nvPr/>
        </p:nvSpPr>
        <p:spPr>
          <a:xfrm>
            <a:off x="9601534" y="4436419"/>
            <a:ext cx="1988321" cy="923330"/>
          </a:xfrm>
          <a:prstGeom prst="rect">
            <a:avLst/>
          </a:prstGeom>
          <a:noFill/>
        </p:spPr>
        <p:txBody>
          <a:bodyPr wrap="square" rtlCol="0">
            <a:spAutoFit/>
          </a:bodyPr>
          <a:lstStyle/>
          <a:p>
            <a:r>
              <a:rPr lang="en-GB" b="1" dirty="0"/>
              <a:t>Allotting 0 to bad and 1 to good</a:t>
            </a:r>
            <a:endParaRPr lang="en-US" b="1" dirty="0"/>
          </a:p>
        </p:txBody>
      </p:sp>
      <p:sp>
        <p:nvSpPr>
          <p:cNvPr id="33" name="Arrow: Right 32">
            <a:extLst>
              <a:ext uri="{FF2B5EF4-FFF2-40B4-BE49-F238E27FC236}">
                <a16:creationId xmlns:a16="http://schemas.microsoft.com/office/drawing/2014/main" id="{16ECD342-501A-7938-DB2C-664CCFC2C2B1}"/>
              </a:ext>
            </a:extLst>
          </p:cNvPr>
          <p:cNvSpPr/>
          <p:nvPr/>
        </p:nvSpPr>
        <p:spPr>
          <a:xfrm>
            <a:off x="3025574" y="3351792"/>
            <a:ext cx="435286" cy="323166"/>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F05D4760-0DA4-1813-6C99-CBD1ACEB3914}"/>
              </a:ext>
            </a:extLst>
          </p:cNvPr>
          <p:cNvSpPr/>
          <p:nvPr/>
        </p:nvSpPr>
        <p:spPr>
          <a:xfrm>
            <a:off x="5962810" y="3429000"/>
            <a:ext cx="435286" cy="323166"/>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77162926-2A0A-03D1-0382-46FBC972460C}"/>
              </a:ext>
            </a:extLst>
          </p:cNvPr>
          <p:cNvSpPr/>
          <p:nvPr/>
        </p:nvSpPr>
        <p:spPr>
          <a:xfrm>
            <a:off x="8881114" y="3429000"/>
            <a:ext cx="435286" cy="323166"/>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945595CC-44BD-28E2-15E7-CB53A50FF92D}"/>
              </a:ext>
            </a:extLst>
          </p:cNvPr>
          <p:cNvSpPr/>
          <p:nvPr/>
        </p:nvSpPr>
        <p:spPr>
          <a:xfrm>
            <a:off x="3025574" y="4823145"/>
            <a:ext cx="435286" cy="323166"/>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E9DB4AD7-91F0-AA41-6C30-981B2B9FD5CD}"/>
              </a:ext>
            </a:extLst>
          </p:cNvPr>
          <p:cNvSpPr/>
          <p:nvPr/>
        </p:nvSpPr>
        <p:spPr>
          <a:xfrm>
            <a:off x="5958584" y="4797507"/>
            <a:ext cx="435286" cy="323166"/>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Arrow: Right 37">
            <a:extLst>
              <a:ext uri="{FF2B5EF4-FFF2-40B4-BE49-F238E27FC236}">
                <a16:creationId xmlns:a16="http://schemas.microsoft.com/office/drawing/2014/main" id="{FE329CBF-D1BB-2F9F-16E8-EE92F91B48E4}"/>
              </a:ext>
            </a:extLst>
          </p:cNvPr>
          <p:cNvSpPr/>
          <p:nvPr/>
        </p:nvSpPr>
        <p:spPr>
          <a:xfrm>
            <a:off x="8881114" y="4736501"/>
            <a:ext cx="435286" cy="323166"/>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84069C76-FC9E-3192-AB9E-5B3E12569215}"/>
              </a:ext>
            </a:extLst>
          </p:cNvPr>
          <p:cNvPicPr>
            <a:picLocks noChangeAspect="1"/>
          </p:cNvPicPr>
          <p:nvPr/>
        </p:nvPicPr>
        <p:blipFill>
          <a:blip r:embed="rId2"/>
          <a:stretch>
            <a:fillRect/>
          </a:stretch>
        </p:blipFill>
        <p:spPr>
          <a:xfrm>
            <a:off x="9860996" y="652524"/>
            <a:ext cx="1614311" cy="1614311"/>
          </a:xfrm>
          <a:prstGeom prst="rect">
            <a:avLst/>
          </a:prstGeom>
        </p:spPr>
      </p:pic>
    </p:spTree>
    <p:extLst>
      <p:ext uri="{BB962C8B-B14F-4D97-AF65-F5344CB8AC3E}">
        <p14:creationId xmlns:p14="http://schemas.microsoft.com/office/powerpoint/2010/main" val="3933091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81F7E-DFBD-CD46-6722-E9530D8E82B7}"/>
              </a:ext>
            </a:extLst>
          </p:cNvPr>
          <p:cNvSpPr>
            <a:spLocks noGrp="1"/>
          </p:cNvSpPr>
          <p:nvPr>
            <p:ph type="title"/>
          </p:nvPr>
        </p:nvSpPr>
        <p:spPr>
          <a:xfrm>
            <a:off x="1066800" y="642593"/>
            <a:ext cx="10058400" cy="1778987"/>
          </a:xfrm>
        </p:spPr>
        <p:txBody>
          <a:bodyPr/>
          <a:lstStyle/>
          <a:p>
            <a:r>
              <a:rPr lang="en-GB" b="1" dirty="0"/>
              <a:t>Proposed Solution (Cont.)</a:t>
            </a:r>
            <a:endParaRPr lang="en-US" b="1" dirty="0"/>
          </a:p>
        </p:txBody>
      </p:sp>
      <p:sp>
        <p:nvSpPr>
          <p:cNvPr id="4" name="Rectangle: Rounded Corners 3">
            <a:extLst>
              <a:ext uri="{FF2B5EF4-FFF2-40B4-BE49-F238E27FC236}">
                <a16:creationId xmlns:a16="http://schemas.microsoft.com/office/drawing/2014/main" id="{9AA22D0B-24C3-5D0B-D96D-C063955505E5}"/>
              </a:ext>
            </a:extLst>
          </p:cNvPr>
          <p:cNvSpPr/>
          <p:nvPr/>
        </p:nvSpPr>
        <p:spPr>
          <a:xfrm>
            <a:off x="515304" y="2987822"/>
            <a:ext cx="2324456" cy="1096618"/>
          </a:xfrm>
          <a:prstGeom prst="roundRec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Rectangle: Rounded Corners 4">
            <a:extLst>
              <a:ext uri="{FF2B5EF4-FFF2-40B4-BE49-F238E27FC236}">
                <a16:creationId xmlns:a16="http://schemas.microsoft.com/office/drawing/2014/main" id="{5F83F3DC-4BD6-810F-42EF-695987878635}"/>
              </a:ext>
            </a:extLst>
          </p:cNvPr>
          <p:cNvSpPr/>
          <p:nvPr/>
        </p:nvSpPr>
        <p:spPr>
          <a:xfrm>
            <a:off x="9394390" y="2981347"/>
            <a:ext cx="2296614" cy="1096618"/>
          </a:xfrm>
          <a:prstGeom prst="roundRec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Rectangle: Rounded Corners 5">
            <a:extLst>
              <a:ext uri="{FF2B5EF4-FFF2-40B4-BE49-F238E27FC236}">
                <a16:creationId xmlns:a16="http://schemas.microsoft.com/office/drawing/2014/main" id="{487254B1-D40B-F0B4-8F0A-00A39CEC1E32}"/>
              </a:ext>
            </a:extLst>
          </p:cNvPr>
          <p:cNvSpPr/>
          <p:nvPr/>
        </p:nvSpPr>
        <p:spPr>
          <a:xfrm>
            <a:off x="3562642" y="2987822"/>
            <a:ext cx="2324456" cy="1096618"/>
          </a:xfrm>
          <a:prstGeom prst="roundRec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Rounded Corners 6">
            <a:extLst>
              <a:ext uri="{FF2B5EF4-FFF2-40B4-BE49-F238E27FC236}">
                <a16:creationId xmlns:a16="http://schemas.microsoft.com/office/drawing/2014/main" id="{C2F175E6-6D9A-51A0-584C-060CB84FDA65}"/>
              </a:ext>
            </a:extLst>
          </p:cNvPr>
          <p:cNvSpPr/>
          <p:nvPr/>
        </p:nvSpPr>
        <p:spPr>
          <a:xfrm>
            <a:off x="6478668" y="4402244"/>
            <a:ext cx="2324456" cy="1096618"/>
          </a:xfrm>
          <a:prstGeom prst="roundRec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Rounded Corners 7">
            <a:extLst>
              <a:ext uri="{FF2B5EF4-FFF2-40B4-BE49-F238E27FC236}">
                <a16:creationId xmlns:a16="http://schemas.microsoft.com/office/drawing/2014/main" id="{212F27B8-F6F1-F0C1-2B78-B8009F85E36B}"/>
              </a:ext>
            </a:extLst>
          </p:cNvPr>
          <p:cNvSpPr/>
          <p:nvPr/>
        </p:nvSpPr>
        <p:spPr>
          <a:xfrm>
            <a:off x="6478668" y="2987822"/>
            <a:ext cx="2324456" cy="1096618"/>
          </a:xfrm>
          <a:prstGeom prst="roundRec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ectangle: Rounded Corners 9">
            <a:extLst>
              <a:ext uri="{FF2B5EF4-FFF2-40B4-BE49-F238E27FC236}">
                <a16:creationId xmlns:a16="http://schemas.microsoft.com/office/drawing/2014/main" id="{6A4DF21E-D577-17F7-BBC6-FE8D4F25AD3B}"/>
              </a:ext>
            </a:extLst>
          </p:cNvPr>
          <p:cNvSpPr/>
          <p:nvPr/>
        </p:nvSpPr>
        <p:spPr>
          <a:xfrm>
            <a:off x="3546285" y="4402244"/>
            <a:ext cx="2324456" cy="1096618"/>
          </a:xfrm>
          <a:prstGeom prst="roundRec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ectangle: Rounded Corners 10">
            <a:extLst>
              <a:ext uri="{FF2B5EF4-FFF2-40B4-BE49-F238E27FC236}">
                <a16:creationId xmlns:a16="http://schemas.microsoft.com/office/drawing/2014/main" id="{629D9A5B-C22E-1256-D29B-CF1F5DAFC0E9}"/>
              </a:ext>
            </a:extLst>
          </p:cNvPr>
          <p:cNvSpPr/>
          <p:nvPr/>
        </p:nvSpPr>
        <p:spPr>
          <a:xfrm>
            <a:off x="540074" y="4436419"/>
            <a:ext cx="2324456" cy="1096618"/>
          </a:xfrm>
          <a:prstGeom prst="roundRec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TextBox 11">
            <a:extLst>
              <a:ext uri="{FF2B5EF4-FFF2-40B4-BE49-F238E27FC236}">
                <a16:creationId xmlns:a16="http://schemas.microsoft.com/office/drawing/2014/main" id="{564C3152-4ACF-4F46-7668-F9C5F9653C24}"/>
              </a:ext>
            </a:extLst>
          </p:cNvPr>
          <p:cNvSpPr txBox="1"/>
          <p:nvPr/>
        </p:nvSpPr>
        <p:spPr>
          <a:xfrm>
            <a:off x="792122" y="3206491"/>
            <a:ext cx="1820156" cy="584775"/>
          </a:xfrm>
          <a:prstGeom prst="rect">
            <a:avLst/>
          </a:prstGeom>
          <a:noFill/>
        </p:spPr>
        <p:txBody>
          <a:bodyPr wrap="square" rtlCol="0">
            <a:spAutoFit/>
          </a:bodyPr>
          <a:lstStyle/>
          <a:p>
            <a:r>
              <a:rPr lang="en-GB" sz="1600" b="1" dirty="0"/>
              <a:t>Again checking counts</a:t>
            </a:r>
            <a:endParaRPr lang="en-US" sz="1600" b="1" dirty="0"/>
          </a:p>
        </p:txBody>
      </p:sp>
      <p:sp>
        <p:nvSpPr>
          <p:cNvPr id="13" name="TextBox 12">
            <a:extLst>
              <a:ext uri="{FF2B5EF4-FFF2-40B4-BE49-F238E27FC236}">
                <a16:creationId xmlns:a16="http://schemas.microsoft.com/office/drawing/2014/main" id="{AB377908-FD22-32E7-344A-088644CAD04B}"/>
              </a:ext>
            </a:extLst>
          </p:cNvPr>
          <p:cNvSpPr txBox="1"/>
          <p:nvPr/>
        </p:nvSpPr>
        <p:spPr>
          <a:xfrm>
            <a:off x="3831612" y="3206491"/>
            <a:ext cx="1897365" cy="646331"/>
          </a:xfrm>
          <a:prstGeom prst="rect">
            <a:avLst/>
          </a:prstGeom>
          <a:noFill/>
        </p:spPr>
        <p:txBody>
          <a:bodyPr wrap="square" rtlCol="0">
            <a:spAutoFit/>
          </a:bodyPr>
          <a:lstStyle/>
          <a:p>
            <a:r>
              <a:rPr lang="en-US" b="1" dirty="0"/>
              <a:t>Balancing the two classes</a:t>
            </a:r>
            <a:endParaRPr lang="en-US" dirty="0"/>
          </a:p>
        </p:txBody>
      </p:sp>
      <p:sp>
        <p:nvSpPr>
          <p:cNvPr id="14" name="TextBox 13">
            <a:extLst>
              <a:ext uri="{FF2B5EF4-FFF2-40B4-BE49-F238E27FC236}">
                <a16:creationId xmlns:a16="http://schemas.microsoft.com/office/drawing/2014/main" id="{56E76A59-BCA3-E27C-1A9F-32F2697F92CA}"/>
              </a:ext>
            </a:extLst>
          </p:cNvPr>
          <p:cNvSpPr txBox="1"/>
          <p:nvPr/>
        </p:nvSpPr>
        <p:spPr>
          <a:xfrm>
            <a:off x="6485929" y="3075226"/>
            <a:ext cx="2395185" cy="923330"/>
          </a:xfrm>
          <a:prstGeom prst="rect">
            <a:avLst/>
          </a:prstGeom>
          <a:noFill/>
        </p:spPr>
        <p:txBody>
          <a:bodyPr wrap="square" rtlCol="0">
            <a:spAutoFit/>
          </a:bodyPr>
          <a:lstStyle/>
          <a:p>
            <a:r>
              <a:rPr lang="en-GB" b="1" dirty="0"/>
              <a:t>Again checking the counts of classes in new data frame</a:t>
            </a:r>
            <a:endParaRPr lang="en-US" dirty="0"/>
          </a:p>
        </p:txBody>
      </p:sp>
      <p:sp>
        <p:nvSpPr>
          <p:cNvPr id="15" name="TextBox 14">
            <a:extLst>
              <a:ext uri="{FF2B5EF4-FFF2-40B4-BE49-F238E27FC236}">
                <a16:creationId xmlns:a16="http://schemas.microsoft.com/office/drawing/2014/main" id="{BA5CC317-85A3-9902-CAA9-690FED683095}"/>
              </a:ext>
            </a:extLst>
          </p:cNvPr>
          <p:cNvSpPr txBox="1"/>
          <p:nvPr/>
        </p:nvSpPr>
        <p:spPr>
          <a:xfrm>
            <a:off x="9974398" y="2964942"/>
            <a:ext cx="1716606" cy="1077218"/>
          </a:xfrm>
          <a:prstGeom prst="rect">
            <a:avLst/>
          </a:prstGeom>
          <a:noFill/>
        </p:spPr>
        <p:txBody>
          <a:bodyPr wrap="square" rtlCol="0">
            <a:spAutoFit/>
          </a:bodyPr>
          <a:lstStyle/>
          <a:p>
            <a:r>
              <a:rPr lang="en-US" sz="1600" b="1" dirty="0"/>
              <a:t>Checking correlation between columns</a:t>
            </a:r>
          </a:p>
        </p:txBody>
      </p:sp>
      <p:sp>
        <p:nvSpPr>
          <p:cNvPr id="16" name="TextBox 15">
            <a:extLst>
              <a:ext uri="{FF2B5EF4-FFF2-40B4-BE49-F238E27FC236}">
                <a16:creationId xmlns:a16="http://schemas.microsoft.com/office/drawing/2014/main" id="{6EECD01E-AFE2-28DD-A51A-5F1BC44B60B1}"/>
              </a:ext>
            </a:extLst>
          </p:cNvPr>
          <p:cNvSpPr txBox="1"/>
          <p:nvPr/>
        </p:nvSpPr>
        <p:spPr>
          <a:xfrm>
            <a:off x="690364" y="4635924"/>
            <a:ext cx="2204815" cy="646331"/>
          </a:xfrm>
          <a:prstGeom prst="rect">
            <a:avLst/>
          </a:prstGeom>
          <a:noFill/>
        </p:spPr>
        <p:txBody>
          <a:bodyPr wrap="square" rtlCol="0">
            <a:spAutoFit/>
          </a:bodyPr>
          <a:lstStyle/>
          <a:p>
            <a:r>
              <a:rPr lang="en-GB" b="1" dirty="0"/>
              <a:t>Splitting the data in train and test</a:t>
            </a:r>
            <a:endParaRPr lang="en-US" b="1" dirty="0"/>
          </a:p>
        </p:txBody>
      </p:sp>
      <p:sp>
        <p:nvSpPr>
          <p:cNvPr id="17" name="TextBox 16">
            <a:extLst>
              <a:ext uri="{FF2B5EF4-FFF2-40B4-BE49-F238E27FC236}">
                <a16:creationId xmlns:a16="http://schemas.microsoft.com/office/drawing/2014/main" id="{C981B0DE-F73E-5EFA-F1D6-CECC1872C5B1}"/>
              </a:ext>
            </a:extLst>
          </p:cNvPr>
          <p:cNvSpPr txBox="1"/>
          <p:nvPr/>
        </p:nvSpPr>
        <p:spPr>
          <a:xfrm>
            <a:off x="3714842" y="4499762"/>
            <a:ext cx="2095797" cy="923330"/>
          </a:xfrm>
          <a:prstGeom prst="rect">
            <a:avLst/>
          </a:prstGeom>
          <a:noFill/>
        </p:spPr>
        <p:txBody>
          <a:bodyPr wrap="square" rtlCol="0">
            <a:spAutoFit/>
          </a:bodyPr>
          <a:lstStyle/>
          <a:p>
            <a:r>
              <a:rPr lang="en-GB" b="1" dirty="0"/>
              <a:t>Finally training our Wine Quality Prediction model</a:t>
            </a:r>
            <a:endParaRPr lang="en-US" b="1" dirty="0"/>
          </a:p>
        </p:txBody>
      </p:sp>
      <p:sp>
        <p:nvSpPr>
          <p:cNvPr id="18" name="TextBox 17">
            <a:extLst>
              <a:ext uri="{FF2B5EF4-FFF2-40B4-BE49-F238E27FC236}">
                <a16:creationId xmlns:a16="http://schemas.microsoft.com/office/drawing/2014/main" id="{FD6BD724-A02A-35EA-857B-A8C823B23953}"/>
              </a:ext>
            </a:extLst>
          </p:cNvPr>
          <p:cNvSpPr txBox="1"/>
          <p:nvPr/>
        </p:nvSpPr>
        <p:spPr>
          <a:xfrm>
            <a:off x="6660440" y="4497425"/>
            <a:ext cx="2012289" cy="923330"/>
          </a:xfrm>
          <a:prstGeom prst="rect">
            <a:avLst/>
          </a:prstGeom>
          <a:noFill/>
        </p:spPr>
        <p:txBody>
          <a:bodyPr wrap="square" rtlCol="0">
            <a:spAutoFit/>
          </a:bodyPr>
          <a:lstStyle/>
          <a:p>
            <a:r>
              <a:rPr lang="en-GB" b="1" dirty="0"/>
              <a:t>Finalizing Classification method</a:t>
            </a:r>
            <a:endParaRPr lang="en-US" b="1" dirty="0"/>
          </a:p>
        </p:txBody>
      </p:sp>
      <p:sp>
        <p:nvSpPr>
          <p:cNvPr id="20" name="Arrow: Right 19">
            <a:extLst>
              <a:ext uri="{FF2B5EF4-FFF2-40B4-BE49-F238E27FC236}">
                <a16:creationId xmlns:a16="http://schemas.microsoft.com/office/drawing/2014/main" id="{5B286055-341E-DCCD-A7ED-224E3679A976}"/>
              </a:ext>
            </a:extLst>
          </p:cNvPr>
          <p:cNvSpPr/>
          <p:nvPr/>
        </p:nvSpPr>
        <p:spPr>
          <a:xfrm>
            <a:off x="3025574" y="3351792"/>
            <a:ext cx="435286" cy="323166"/>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0F33C736-A714-FBCC-B3D8-0D4B4253F0B8}"/>
              </a:ext>
            </a:extLst>
          </p:cNvPr>
          <p:cNvSpPr/>
          <p:nvPr/>
        </p:nvSpPr>
        <p:spPr>
          <a:xfrm>
            <a:off x="5962810" y="3429000"/>
            <a:ext cx="435286" cy="323166"/>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E6FB6253-960A-DC16-92EE-071E5FCB4C27}"/>
              </a:ext>
            </a:extLst>
          </p:cNvPr>
          <p:cNvSpPr/>
          <p:nvPr/>
        </p:nvSpPr>
        <p:spPr>
          <a:xfrm>
            <a:off x="8881114" y="3429000"/>
            <a:ext cx="435286" cy="323166"/>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7259F37C-F406-715E-E3CC-E7F59B4DCE05}"/>
              </a:ext>
            </a:extLst>
          </p:cNvPr>
          <p:cNvSpPr/>
          <p:nvPr/>
        </p:nvSpPr>
        <p:spPr>
          <a:xfrm>
            <a:off x="3025574" y="4823145"/>
            <a:ext cx="435286" cy="323166"/>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E9888F4E-E82A-1C5D-263F-A5EDB3C6A3C6}"/>
              </a:ext>
            </a:extLst>
          </p:cNvPr>
          <p:cNvSpPr/>
          <p:nvPr/>
        </p:nvSpPr>
        <p:spPr>
          <a:xfrm>
            <a:off x="5958584" y="4797507"/>
            <a:ext cx="435286" cy="323166"/>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D7B5F7F5-D394-21CC-ED88-90AD3B387CA2}"/>
              </a:ext>
            </a:extLst>
          </p:cNvPr>
          <p:cNvPicPr>
            <a:picLocks noChangeAspect="1"/>
          </p:cNvPicPr>
          <p:nvPr/>
        </p:nvPicPr>
        <p:blipFill>
          <a:blip r:embed="rId2"/>
          <a:stretch>
            <a:fillRect/>
          </a:stretch>
        </p:blipFill>
        <p:spPr>
          <a:xfrm>
            <a:off x="9912206" y="712124"/>
            <a:ext cx="1639924" cy="1639924"/>
          </a:xfrm>
          <a:prstGeom prst="rect">
            <a:avLst/>
          </a:prstGeom>
        </p:spPr>
      </p:pic>
    </p:spTree>
    <p:extLst>
      <p:ext uri="{BB962C8B-B14F-4D97-AF65-F5344CB8AC3E}">
        <p14:creationId xmlns:p14="http://schemas.microsoft.com/office/powerpoint/2010/main" val="14031018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2.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59D436-C82E-43E0-8A01-53DF9CED60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{25608011-AE58-4A3A-A63B-73B0B0FC10A4}tf11531919_win32</Template>
  <TotalTime>256</TotalTime>
  <Words>904</Words>
  <Application>Microsoft Office PowerPoint</Application>
  <PresentationFormat>Widescreen</PresentationFormat>
  <Paragraphs>92</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Avenir Next LT Pro</vt:lpstr>
      <vt:lpstr>Avenir Next LT Pro Light</vt:lpstr>
      <vt:lpstr>Calibri</vt:lpstr>
      <vt:lpstr>Garamond</vt:lpstr>
      <vt:lpstr>SavonVTI</vt:lpstr>
      <vt:lpstr>RED WINE QUALITY</vt:lpstr>
      <vt:lpstr>Group information </vt:lpstr>
      <vt:lpstr>Index</vt:lpstr>
      <vt:lpstr>Introduction</vt:lpstr>
      <vt:lpstr>Problem Statement</vt:lpstr>
      <vt:lpstr>State-of-Arts</vt:lpstr>
      <vt:lpstr>Proposed Method </vt:lpstr>
      <vt:lpstr>Proposed Solution</vt:lpstr>
      <vt:lpstr>Proposed Solution (Cont.)</vt:lpstr>
      <vt:lpstr>Analysis</vt:lpstr>
      <vt:lpstr>Discussion</vt:lpstr>
      <vt:lpstr>References</vt:lpstr>
      <vt:lpstr>Contacts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WINE QUALITY</dc:title>
  <dc:creator>Rubaiyad Noor Shahriar Hridoy</dc:creator>
  <cp:lastModifiedBy>Hp</cp:lastModifiedBy>
  <cp:revision>23</cp:revision>
  <dcterms:created xsi:type="dcterms:W3CDTF">2022-06-18T13:48:07Z</dcterms:created>
  <dcterms:modified xsi:type="dcterms:W3CDTF">2022-06-19T07:07:43Z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