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8" autoAdjust="0"/>
  </p:normalViewPr>
  <p:slideViewPr>
    <p:cSldViewPr showGuides="1">
      <p:cViewPr varScale="1"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ki\Desktop\combined-outpu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ki\Desktop\combined-output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ki\Desktop\combined-output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ki\Desktop\combined-output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Analysis of tweets containing "</a:t>
            </a:r>
            <a:r>
              <a:rPr lang="en-US" dirty="0" smtClean="0"/>
              <a:t>Obama"</a:t>
            </a:r>
            <a:endParaRPr lang="en-US" dirty="0"/>
          </a:p>
        </c:rich>
      </c:tx>
      <c:layout>
        <c:manualLayout>
          <c:xMode val="edge"/>
          <c:yMode val="edge"/>
          <c:x val="0.1995061728395062"/>
          <c:y val="2.3602119179547E-2"/>
        </c:manualLayout>
      </c:layout>
      <c:overlay val="1"/>
    </c:title>
    <c:plotArea>
      <c:layout>
        <c:manualLayout>
          <c:layoutTarget val="inner"/>
          <c:xMode val="edge"/>
          <c:yMode val="edge"/>
          <c:x val="6.2223933119471206E-2"/>
          <c:y val="0.1700695052007388"/>
          <c:w val="0.65868551658315433"/>
          <c:h val="0.79566345873432487"/>
        </c:manualLayout>
      </c:layout>
      <c:barChart>
        <c:barDir val="col"/>
        <c:grouping val="clustered"/>
        <c:ser>
          <c:idx val="0"/>
          <c:order val="0"/>
          <c:tx>
            <c:strRef>
              <c:f>'obama chart'!$A$15</c:f>
              <c:strCache>
                <c:ptCount val="1"/>
                <c:pt idx="0">
                  <c:v>Normalized Positive</c:v>
                </c:pt>
              </c:strCache>
            </c:strRef>
          </c:tx>
          <c:cat>
            <c:strRef>
              <c:f>'obama chart'!$B$14:$J$14</c:f>
              <c:strCache>
                <c:ptCount val="9"/>
                <c:pt idx="0">
                  <c:v>nuclear</c:v>
                </c:pt>
                <c:pt idx="1">
                  <c:v>irans</c:v>
                </c:pt>
                <c:pt idx="2">
                  <c:v>said</c:v>
                </c:pt>
                <c:pt idx="3">
                  <c:v>shutdown</c:v>
                </c:pt>
                <c:pt idx="4">
                  <c:v>iranian</c:v>
                </c:pt>
                <c:pt idx="5">
                  <c:v>president</c:v>
                </c:pt>
                <c:pt idx="6">
                  <c:v>barack</c:v>
                </c:pt>
                <c:pt idx="7">
                  <c:v>iran</c:v>
                </c:pt>
                <c:pt idx="8">
                  <c:v>republicans</c:v>
                </c:pt>
              </c:strCache>
            </c:strRef>
          </c:cat>
          <c:val>
            <c:numRef>
              <c:f>'obama chart'!$B$15:$J$15</c:f>
              <c:numCache>
                <c:formatCode>General</c:formatCode>
                <c:ptCount val="9"/>
                <c:pt idx="0">
                  <c:v>0.99504950495049505</c:v>
                </c:pt>
                <c:pt idx="1">
                  <c:v>0.35969354629268924</c:v>
                </c:pt>
                <c:pt idx="2">
                  <c:v>0.3428469496967535</c:v>
                </c:pt>
                <c:pt idx="3">
                  <c:v>0.29715762273901808</c:v>
                </c:pt>
                <c:pt idx="4">
                  <c:v>0.27610619469026548</c:v>
                </c:pt>
                <c:pt idx="5">
                  <c:v>0.25974025974025972</c:v>
                </c:pt>
                <c:pt idx="6">
                  <c:v>0.13740458015267176</c:v>
                </c:pt>
                <c:pt idx="7">
                  <c:v>9.5454545454545459E-2</c:v>
                </c:pt>
                <c:pt idx="8">
                  <c:v>9.730538922155689E-3</c:v>
                </c:pt>
              </c:numCache>
            </c:numRef>
          </c:val>
        </c:ser>
        <c:ser>
          <c:idx val="1"/>
          <c:order val="1"/>
          <c:tx>
            <c:strRef>
              <c:f>'obama chart'!$A$16</c:f>
              <c:strCache>
                <c:ptCount val="1"/>
                <c:pt idx="0">
                  <c:v>Normalized Negative</c:v>
                </c:pt>
              </c:strCache>
            </c:strRef>
          </c:tx>
          <c:cat>
            <c:strRef>
              <c:f>'obama chart'!$B$14:$J$14</c:f>
              <c:strCache>
                <c:ptCount val="9"/>
                <c:pt idx="0">
                  <c:v>nuclear</c:v>
                </c:pt>
                <c:pt idx="1">
                  <c:v>irans</c:v>
                </c:pt>
                <c:pt idx="2">
                  <c:v>said</c:v>
                </c:pt>
                <c:pt idx="3">
                  <c:v>shutdown</c:v>
                </c:pt>
                <c:pt idx="4">
                  <c:v>iranian</c:v>
                </c:pt>
                <c:pt idx="5">
                  <c:v>president</c:v>
                </c:pt>
                <c:pt idx="6">
                  <c:v>barack</c:v>
                </c:pt>
                <c:pt idx="7">
                  <c:v>iran</c:v>
                </c:pt>
                <c:pt idx="8">
                  <c:v>republicans</c:v>
                </c:pt>
              </c:strCache>
            </c:strRef>
          </c:cat>
          <c:val>
            <c:numRef>
              <c:f>'obama chart'!$B$16:$J$16</c:f>
              <c:numCache>
                <c:formatCode>General</c:formatCode>
                <c:ptCount val="9"/>
                <c:pt idx="0">
                  <c:v>-4.9504950495049506E-3</c:v>
                </c:pt>
                <c:pt idx="1">
                  <c:v>-0.64030645370731076</c:v>
                </c:pt>
                <c:pt idx="2">
                  <c:v>-0.65715305030324656</c:v>
                </c:pt>
                <c:pt idx="3">
                  <c:v>-0.70284237726098187</c:v>
                </c:pt>
                <c:pt idx="4">
                  <c:v>-0.72389380530973446</c:v>
                </c:pt>
                <c:pt idx="5">
                  <c:v>-0.74025974025974028</c:v>
                </c:pt>
                <c:pt idx="6">
                  <c:v>-0.86259541984732824</c:v>
                </c:pt>
                <c:pt idx="7">
                  <c:v>-0.90454545454545454</c:v>
                </c:pt>
                <c:pt idx="8">
                  <c:v>-0.9902694610778443</c:v>
                </c:pt>
              </c:numCache>
            </c:numRef>
          </c:val>
        </c:ser>
        <c:axId val="49678976"/>
        <c:axId val="49725824"/>
      </c:barChart>
      <c:lineChart>
        <c:grouping val="standard"/>
        <c:ser>
          <c:idx val="2"/>
          <c:order val="2"/>
          <c:tx>
            <c:strRef>
              <c:f>'obama chart'!$A$17</c:f>
              <c:strCache>
                <c:ptCount val="1"/>
                <c:pt idx="0">
                  <c:v>Normalized Baseline</c:v>
                </c:pt>
              </c:strCache>
            </c:strRef>
          </c:tx>
          <c:cat>
            <c:strRef>
              <c:f>'obama chart'!$B$14:$J$14</c:f>
              <c:strCache>
                <c:ptCount val="9"/>
                <c:pt idx="0">
                  <c:v>nuclear</c:v>
                </c:pt>
                <c:pt idx="1">
                  <c:v>irans</c:v>
                </c:pt>
                <c:pt idx="2">
                  <c:v>said</c:v>
                </c:pt>
                <c:pt idx="3">
                  <c:v>shutdown</c:v>
                </c:pt>
                <c:pt idx="4">
                  <c:v>iranian</c:v>
                </c:pt>
                <c:pt idx="5">
                  <c:v>president</c:v>
                </c:pt>
                <c:pt idx="6">
                  <c:v>barack</c:v>
                </c:pt>
                <c:pt idx="7">
                  <c:v>iran</c:v>
                </c:pt>
                <c:pt idx="8">
                  <c:v>republicans</c:v>
                </c:pt>
              </c:strCache>
            </c:strRef>
          </c:cat>
          <c:val>
            <c:numRef>
              <c:f>'obama chart'!$B$17:$J$17</c:f>
              <c:numCache>
                <c:formatCode>General</c:formatCode>
                <c:ptCount val="9"/>
                <c:pt idx="0">
                  <c:v>0.49504950495049505</c:v>
                </c:pt>
                <c:pt idx="1">
                  <c:v>-0.14030645370731076</c:v>
                </c:pt>
                <c:pt idx="2">
                  <c:v>-0.15715305030324653</c:v>
                </c:pt>
                <c:pt idx="3">
                  <c:v>-0.20284237726098189</c:v>
                </c:pt>
                <c:pt idx="4">
                  <c:v>-0.22389380530973449</c:v>
                </c:pt>
                <c:pt idx="5">
                  <c:v>-0.24025974025974028</c:v>
                </c:pt>
                <c:pt idx="6">
                  <c:v>-0.36259541984732824</c:v>
                </c:pt>
                <c:pt idx="7">
                  <c:v>-0.40454545454545454</c:v>
                </c:pt>
                <c:pt idx="8">
                  <c:v>-0.4902694610778443</c:v>
                </c:pt>
              </c:numCache>
            </c:numRef>
          </c:val>
        </c:ser>
        <c:marker val="1"/>
        <c:axId val="49678976"/>
        <c:axId val="49725824"/>
      </c:lineChart>
      <c:catAx>
        <c:axId val="49678976"/>
        <c:scaling>
          <c:orientation val="minMax"/>
        </c:scaling>
        <c:axPos val="b"/>
        <c:tickLblPos val="nextTo"/>
        <c:crossAx val="49725824"/>
        <c:crosses val="autoZero"/>
        <c:auto val="1"/>
        <c:lblAlgn val="ctr"/>
        <c:lblOffset val="100"/>
      </c:catAx>
      <c:valAx>
        <c:axId val="49725824"/>
        <c:scaling>
          <c:orientation val="minMax"/>
          <c:max val="1"/>
          <c:min val="-1"/>
        </c:scaling>
        <c:axPos val="l"/>
        <c:numFmt formatCode="General" sourceLinked="1"/>
        <c:tickLblPos val="nextTo"/>
        <c:crossAx val="4967897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6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Analysis of tweets containing "McCain"</a:t>
            </a:r>
          </a:p>
        </c:rich>
      </c:tx>
      <c:layout>
        <c:manualLayout>
          <c:xMode val="edge"/>
          <c:yMode val="edge"/>
          <c:x val="0.17975308641975316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7.2100476329347754E-2"/>
          <c:y val="0.10777783496017249"/>
          <c:w val="0.64959460749224529"/>
          <c:h val="0.87449516522852966"/>
        </c:manualLayout>
      </c:layout>
      <c:barChart>
        <c:barDir val="col"/>
        <c:grouping val="clustered"/>
        <c:ser>
          <c:idx val="0"/>
          <c:order val="0"/>
          <c:tx>
            <c:strRef>
              <c:f>'mccain chart'!$A$15</c:f>
              <c:strCache>
                <c:ptCount val="1"/>
                <c:pt idx="0">
                  <c:v>Normalized Positive</c:v>
                </c:pt>
              </c:strCache>
            </c:strRef>
          </c:tx>
          <c:cat>
            <c:strRef>
              <c:f>'mccain chart'!$B$14:$J$14</c:f>
              <c:strCache>
                <c:ptCount val="9"/>
                <c:pt idx="0">
                  <c:v>gop</c:v>
                </c:pt>
                <c:pt idx="1">
                  <c:v>republican</c:v>
                </c:pt>
                <c:pt idx="2">
                  <c:v>cruz</c:v>
                </c:pt>
                <c:pt idx="3">
                  <c:v>putin</c:v>
                </c:pt>
                <c:pt idx="4">
                  <c:v>senator</c:v>
                </c:pt>
                <c:pt idx="5">
                  <c:v>ted</c:v>
                </c:pt>
                <c:pt idx="6">
                  <c:v>syrian</c:v>
                </c:pt>
                <c:pt idx="7">
                  <c:v>said</c:v>
                </c:pt>
                <c:pt idx="8">
                  <c:v>obama</c:v>
                </c:pt>
              </c:strCache>
            </c:strRef>
          </c:cat>
          <c:val>
            <c:numRef>
              <c:f>'mccain chart'!$B$15:$J$15</c:f>
              <c:numCache>
                <c:formatCode>General</c:formatCode>
                <c:ptCount val="9"/>
                <c:pt idx="0">
                  <c:v>0.42727272727272725</c:v>
                </c:pt>
                <c:pt idx="1">
                  <c:v>0.36383442265795207</c:v>
                </c:pt>
                <c:pt idx="2">
                  <c:v>0.35921102541408523</c:v>
                </c:pt>
                <c:pt idx="3">
                  <c:v>0.3032258064516129</c:v>
                </c:pt>
                <c:pt idx="4">
                  <c:v>0.27043090638930162</c:v>
                </c:pt>
                <c:pt idx="5">
                  <c:v>0.22417153996101363</c:v>
                </c:pt>
                <c:pt idx="6">
                  <c:v>0.20666666666666667</c:v>
                </c:pt>
                <c:pt idx="7">
                  <c:v>0.20091585575271895</c:v>
                </c:pt>
                <c:pt idx="8">
                  <c:v>0.16129032258064516</c:v>
                </c:pt>
              </c:numCache>
            </c:numRef>
          </c:val>
        </c:ser>
        <c:ser>
          <c:idx val="1"/>
          <c:order val="1"/>
          <c:tx>
            <c:strRef>
              <c:f>'mccain chart'!$A$16</c:f>
              <c:strCache>
                <c:ptCount val="1"/>
                <c:pt idx="0">
                  <c:v>Normalized Negative</c:v>
                </c:pt>
              </c:strCache>
            </c:strRef>
          </c:tx>
          <c:cat>
            <c:strRef>
              <c:f>'mccain chart'!$B$14:$J$14</c:f>
              <c:strCache>
                <c:ptCount val="9"/>
                <c:pt idx="0">
                  <c:v>gop</c:v>
                </c:pt>
                <c:pt idx="1">
                  <c:v>republican</c:v>
                </c:pt>
                <c:pt idx="2">
                  <c:v>cruz</c:v>
                </c:pt>
                <c:pt idx="3">
                  <c:v>putin</c:v>
                </c:pt>
                <c:pt idx="4">
                  <c:v>senator</c:v>
                </c:pt>
                <c:pt idx="5">
                  <c:v>ted</c:v>
                </c:pt>
                <c:pt idx="6">
                  <c:v>syrian</c:v>
                </c:pt>
                <c:pt idx="7">
                  <c:v>said</c:v>
                </c:pt>
                <c:pt idx="8">
                  <c:v>obama</c:v>
                </c:pt>
              </c:strCache>
            </c:strRef>
          </c:cat>
          <c:val>
            <c:numRef>
              <c:f>'mccain chart'!$B$16:$J$16</c:f>
              <c:numCache>
                <c:formatCode>General</c:formatCode>
                <c:ptCount val="9"/>
                <c:pt idx="0">
                  <c:v>-0.57272727272727275</c:v>
                </c:pt>
                <c:pt idx="1">
                  <c:v>-0.63616557734204793</c:v>
                </c:pt>
                <c:pt idx="2">
                  <c:v>-0.64078897458591477</c:v>
                </c:pt>
                <c:pt idx="3">
                  <c:v>-0.6967741935483871</c:v>
                </c:pt>
                <c:pt idx="4">
                  <c:v>-0.72956909361069833</c:v>
                </c:pt>
                <c:pt idx="5">
                  <c:v>-0.77582846003898631</c:v>
                </c:pt>
                <c:pt idx="6">
                  <c:v>-0.79333333333333333</c:v>
                </c:pt>
                <c:pt idx="7">
                  <c:v>-0.79908414424728103</c:v>
                </c:pt>
                <c:pt idx="8">
                  <c:v>-0.83870967741935487</c:v>
                </c:pt>
              </c:numCache>
            </c:numRef>
          </c:val>
        </c:ser>
        <c:axId val="117584640"/>
        <c:axId val="119881088"/>
      </c:barChart>
      <c:lineChart>
        <c:grouping val="standard"/>
        <c:ser>
          <c:idx val="2"/>
          <c:order val="2"/>
          <c:tx>
            <c:strRef>
              <c:f>'mccain chart'!$A$17</c:f>
              <c:strCache>
                <c:ptCount val="1"/>
                <c:pt idx="0">
                  <c:v>Normalized Baseline</c:v>
                </c:pt>
              </c:strCache>
            </c:strRef>
          </c:tx>
          <c:cat>
            <c:strRef>
              <c:f>'mccain chart'!$B$14:$J$14</c:f>
              <c:strCache>
                <c:ptCount val="9"/>
                <c:pt idx="0">
                  <c:v>gop</c:v>
                </c:pt>
                <c:pt idx="1">
                  <c:v>republican</c:v>
                </c:pt>
                <c:pt idx="2">
                  <c:v>cruz</c:v>
                </c:pt>
                <c:pt idx="3">
                  <c:v>putin</c:v>
                </c:pt>
                <c:pt idx="4">
                  <c:v>senator</c:v>
                </c:pt>
                <c:pt idx="5">
                  <c:v>ted</c:v>
                </c:pt>
                <c:pt idx="6">
                  <c:v>syrian</c:v>
                </c:pt>
                <c:pt idx="7">
                  <c:v>said</c:v>
                </c:pt>
                <c:pt idx="8">
                  <c:v>obama</c:v>
                </c:pt>
              </c:strCache>
            </c:strRef>
          </c:cat>
          <c:val>
            <c:numRef>
              <c:f>'mccain chart'!$B$17:$J$17</c:f>
              <c:numCache>
                <c:formatCode>General</c:formatCode>
                <c:ptCount val="9"/>
                <c:pt idx="0">
                  <c:v>-7.2727272727272751E-2</c:v>
                </c:pt>
                <c:pt idx="1">
                  <c:v>-0.13616557734204793</c:v>
                </c:pt>
                <c:pt idx="2">
                  <c:v>-0.14078897458591477</c:v>
                </c:pt>
                <c:pt idx="3">
                  <c:v>-0.1967741935483871</c:v>
                </c:pt>
                <c:pt idx="4">
                  <c:v>-0.22956909361069835</c:v>
                </c:pt>
                <c:pt idx="5">
                  <c:v>-0.27582846003898631</c:v>
                </c:pt>
                <c:pt idx="6">
                  <c:v>-0.29333333333333333</c:v>
                </c:pt>
                <c:pt idx="7">
                  <c:v>-0.29908414424728103</c:v>
                </c:pt>
                <c:pt idx="8">
                  <c:v>-0.33870967741935487</c:v>
                </c:pt>
              </c:numCache>
            </c:numRef>
          </c:val>
        </c:ser>
        <c:marker val="1"/>
        <c:axId val="117584640"/>
        <c:axId val="119881088"/>
      </c:lineChart>
      <c:catAx>
        <c:axId val="117584640"/>
        <c:scaling>
          <c:orientation val="minMax"/>
        </c:scaling>
        <c:axPos val="b"/>
        <c:numFmt formatCode="General" sourceLinked="1"/>
        <c:tickLblPos val="nextTo"/>
        <c:crossAx val="119881088"/>
        <c:crosses val="autoZero"/>
        <c:auto val="1"/>
        <c:lblAlgn val="ctr"/>
        <c:lblOffset val="100"/>
      </c:catAx>
      <c:valAx>
        <c:axId val="119881088"/>
        <c:scaling>
          <c:orientation val="minMax"/>
          <c:max val="1"/>
          <c:min val="-1"/>
        </c:scaling>
        <c:axPos val="l"/>
        <c:numFmt formatCode="General" sourceLinked="1"/>
        <c:tickLblPos val="nextTo"/>
        <c:crossAx val="11758464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6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Analysis of tweets containing "</a:t>
            </a:r>
            <a:r>
              <a:rPr lang="en-US" dirty="0" err="1" smtClean="0"/>
              <a:t>Obamacare</a:t>
            </a:r>
            <a:r>
              <a:rPr lang="en-US" dirty="0" smtClean="0"/>
              <a:t>"</a:t>
            </a:r>
            <a:endParaRPr lang="en-US" dirty="0"/>
          </a:p>
        </c:rich>
      </c:tx>
      <c:layout>
        <c:manualLayout>
          <c:xMode val="edge"/>
          <c:yMode val="edge"/>
          <c:x val="0.1837037037037037"/>
          <c:y val="0"/>
        </c:manualLayout>
      </c:layout>
      <c:overlay val="1"/>
    </c:title>
    <c:plotArea>
      <c:layout>
        <c:manualLayout>
          <c:layoutTarget val="inner"/>
          <c:xMode val="edge"/>
          <c:yMode val="edge"/>
          <c:x val="6.2223933119471199E-2"/>
          <c:y val="0.10487296931020874"/>
          <c:w val="0.64959460749224529"/>
          <c:h val="0.85706597132874751"/>
        </c:manualLayout>
      </c:layout>
      <c:barChart>
        <c:barDir val="col"/>
        <c:grouping val="clustered"/>
        <c:ser>
          <c:idx val="0"/>
          <c:order val="0"/>
          <c:tx>
            <c:strRef>
              <c:f>'obamacare chart'!$A$15</c:f>
              <c:strCache>
                <c:ptCount val="1"/>
                <c:pt idx="0">
                  <c:v>Normalized Positive</c:v>
                </c:pt>
              </c:strCache>
            </c:strRef>
          </c:tx>
          <c:cat>
            <c:strRef>
              <c:f>'obamacare chart'!$B$14:$J$14</c:f>
              <c:strCache>
                <c:ptCount val="9"/>
                <c:pt idx="0">
                  <c:v>obama</c:v>
                </c:pt>
                <c:pt idx="1">
                  <c:v>health</c:v>
                </c:pt>
                <c:pt idx="2">
                  <c:v>insurance</c:v>
                </c:pt>
                <c:pt idx="3">
                  <c:v>people</c:v>
                </c:pt>
                <c:pt idx="4">
                  <c:v>care</c:v>
                </c:pt>
                <c:pt idx="5">
                  <c:v>republicans</c:v>
                </c:pt>
                <c:pt idx="6">
                  <c:v>senator</c:v>
                </c:pt>
                <c:pt idx="7">
                  <c:v>dont</c:v>
                </c:pt>
                <c:pt idx="8">
                  <c:v>will</c:v>
                </c:pt>
              </c:strCache>
            </c:strRef>
          </c:cat>
          <c:val>
            <c:numRef>
              <c:f>'obamacare chart'!$B$15:$J$15</c:f>
              <c:numCache>
                <c:formatCode>General</c:formatCode>
                <c:ptCount val="9"/>
                <c:pt idx="0">
                  <c:v>0.70774647887323938</c:v>
                </c:pt>
                <c:pt idx="1">
                  <c:v>0.39003936334074962</c:v>
                </c:pt>
                <c:pt idx="2">
                  <c:v>0.38709677419354838</c:v>
                </c:pt>
                <c:pt idx="3">
                  <c:v>0.31942428640541848</c:v>
                </c:pt>
                <c:pt idx="4">
                  <c:v>0.31904215658158874</c:v>
                </c:pt>
                <c:pt idx="5">
                  <c:v>0.3032258064516129</c:v>
                </c:pt>
                <c:pt idx="6">
                  <c:v>0.26250000000000001</c:v>
                </c:pt>
                <c:pt idx="7">
                  <c:v>0.20079863091842556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'obamacare chart'!$A$16</c:f>
              <c:strCache>
                <c:ptCount val="1"/>
                <c:pt idx="0">
                  <c:v>Normalized Negative</c:v>
                </c:pt>
              </c:strCache>
            </c:strRef>
          </c:tx>
          <c:cat>
            <c:strRef>
              <c:f>'obamacare chart'!$B$14:$J$14</c:f>
              <c:strCache>
                <c:ptCount val="9"/>
                <c:pt idx="0">
                  <c:v>obama</c:v>
                </c:pt>
                <c:pt idx="1">
                  <c:v>health</c:v>
                </c:pt>
                <c:pt idx="2">
                  <c:v>insurance</c:v>
                </c:pt>
                <c:pt idx="3">
                  <c:v>people</c:v>
                </c:pt>
                <c:pt idx="4">
                  <c:v>care</c:v>
                </c:pt>
                <c:pt idx="5">
                  <c:v>republicans</c:v>
                </c:pt>
                <c:pt idx="6">
                  <c:v>senator</c:v>
                </c:pt>
                <c:pt idx="7">
                  <c:v>dont</c:v>
                </c:pt>
                <c:pt idx="8">
                  <c:v>will</c:v>
                </c:pt>
              </c:strCache>
            </c:strRef>
          </c:cat>
          <c:val>
            <c:numRef>
              <c:f>'obamacare chart'!$B$16:$J$16</c:f>
              <c:numCache>
                <c:formatCode>General</c:formatCode>
                <c:ptCount val="9"/>
                <c:pt idx="0">
                  <c:v>-0.29225352112676056</c:v>
                </c:pt>
                <c:pt idx="1">
                  <c:v>-0.60996063665925038</c:v>
                </c:pt>
                <c:pt idx="2">
                  <c:v>-0.61290322580645162</c:v>
                </c:pt>
                <c:pt idx="3">
                  <c:v>-0.68057571359458147</c:v>
                </c:pt>
                <c:pt idx="4">
                  <c:v>-0.68095784341841126</c:v>
                </c:pt>
                <c:pt idx="5">
                  <c:v>-0.6967741935483871</c:v>
                </c:pt>
                <c:pt idx="6">
                  <c:v>-0.73750000000000004</c:v>
                </c:pt>
                <c:pt idx="7">
                  <c:v>-0.79920136908157446</c:v>
                </c:pt>
                <c:pt idx="8">
                  <c:v>-1</c:v>
                </c:pt>
              </c:numCache>
            </c:numRef>
          </c:val>
        </c:ser>
        <c:axId val="116124288"/>
        <c:axId val="117551488"/>
      </c:barChart>
      <c:lineChart>
        <c:grouping val="standard"/>
        <c:ser>
          <c:idx val="2"/>
          <c:order val="2"/>
          <c:tx>
            <c:strRef>
              <c:f>'obamacare chart'!$A$17</c:f>
              <c:strCache>
                <c:ptCount val="1"/>
                <c:pt idx="0">
                  <c:v>Normalized Baseline</c:v>
                </c:pt>
              </c:strCache>
            </c:strRef>
          </c:tx>
          <c:cat>
            <c:strRef>
              <c:f>'obamacare chart'!$B$14:$J$14</c:f>
              <c:strCache>
                <c:ptCount val="9"/>
                <c:pt idx="0">
                  <c:v>obama</c:v>
                </c:pt>
                <c:pt idx="1">
                  <c:v>health</c:v>
                </c:pt>
                <c:pt idx="2">
                  <c:v>insurance</c:v>
                </c:pt>
                <c:pt idx="3">
                  <c:v>people</c:v>
                </c:pt>
                <c:pt idx="4">
                  <c:v>care</c:v>
                </c:pt>
                <c:pt idx="5">
                  <c:v>republicans</c:v>
                </c:pt>
                <c:pt idx="6">
                  <c:v>senator</c:v>
                </c:pt>
                <c:pt idx="7">
                  <c:v>dont</c:v>
                </c:pt>
                <c:pt idx="8">
                  <c:v>will</c:v>
                </c:pt>
              </c:strCache>
            </c:strRef>
          </c:cat>
          <c:val>
            <c:numRef>
              <c:f>'obamacare chart'!$B$17:$J$17</c:f>
              <c:numCache>
                <c:formatCode>General</c:formatCode>
                <c:ptCount val="9"/>
                <c:pt idx="0">
                  <c:v>0.20774647887323941</c:v>
                </c:pt>
                <c:pt idx="1">
                  <c:v>-0.10996063665925038</c:v>
                </c:pt>
                <c:pt idx="2">
                  <c:v>-0.11290322580645162</c:v>
                </c:pt>
                <c:pt idx="3">
                  <c:v>-0.18057571359458149</c:v>
                </c:pt>
                <c:pt idx="4">
                  <c:v>-0.18095784341841126</c:v>
                </c:pt>
                <c:pt idx="5">
                  <c:v>-0.1967741935483871</c:v>
                </c:pt>
                <c:pt idx="6">
                  <c:v>-0.23750000000000002</c:v>
                </c:pt>
                <c:pt idx="7">
                  <c:v>-0.29920136908157446</c:v>
                </c:pt>
                <c:pt idx="8">
                  <c:v>-0.5</c:v>
                </c:pt>
              </c:numCache>
            </c:numRef>
          </c:val>
        </c:ser>
        <c:marker val="1"/>
        <c:axId val="116124288"/>
        <c:axId val="117551488"/>
      </c:lineChart>
      <c:catAx>
        <c:axId val="116124288"/>
        <c:scaling>
          <c:orientation val="minMax"/>
        </c:scaling>
        <c:axPos val="b"/>
        <c:numFmt formatCode="General" sourceLinked="1"/>
        <c:tickLblPos val="nextTo"/>
        <c:crossAx val="117551488"/>
        <c:crosses val="autoZero"/>
        <c:auto val="1"/>
        <c:lblAlgn val="ctr"/>
        <c:lblOffset val="100"/>
      </c:catAx>
      <c:valAx>
        <c:axId val="117551488"/>
        <c:scaling>
          <c:orientation val="minMax"/>
          <c:max val="1"/>
          <c:min val="-1"/>
        </c:scaling>
        <c:axPos val="l"/>
        <c:numFmt formatCode="General" sourceLinked="1"/>
        <c:tickLblPos val="nextTo"/>
        <c:crossAx val="11612428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600"/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Analysis of tweets containing "</a:t>
            </a:r>
            <a:r>
              <a:rPr lang="en-US" dirty="0" err="1" smtClean="0"/>
              <a:t>Rowhani</a:t>
            </a:r>
            <a:r>
              <a:rPr lang="en-US" dirty="0" smtClean="0"/>
              <a:t>"</a:t>
            </a:r>
            <a:endParaRPr lang="en-US" dirty="0"/>
          </a:p>
        </c:rich>
      </c:tx>
      <c:layout>
        <c:manualLayout>
          <c:xMode val="edge"/>
          <c:yMode val="edge"/>
          <c:x val="0.24296296296296302"/>
          <c:y val="1.4524328249818459E-2"/>
        </c:manualLayout>
      </c:layout>
      <c:overlay val="1"/>
    </c:title>
    <c:plotArea>
      <c:layout>
        <c:manualLayout>
          <c:layoutTarget val="inner"/>
          <c:xMode val="edge"/>
          <c:yMode val="edge"/>
          <c:x val="6.2223933119471199E-2"/>
          <c:y val="0.10487296931020874"/>
          <c:w val="0.65923109043187789"/>
          <c:h val="0.86287570262867519"/>
        </c:manualLayout>
      </c:layout>
      <c:barChart>
        <c:barDir val="col"/>
        <c:grouping val="clustered"/>
        <c:ser>
          <c:idx val="0"/>
          <c:order val="0"/>
          <c:tx>
            <c:strRef>
              <c:f>'rowhani chart'!$A$15</c:f>
              <c:strCache>
                <c:ptCount val="1"/>
                <c:pt idx="0">
                  <c:v>Normalized Positive</c:v>
                </c:pt>
              </c:strCache>
            </c:strRef>
          </c:tx>
          <c:cat>
            <c:strRef>
              <c:f>'rowhani chart'!$B$14:$J$14</c:f>
              <c:strCache>
                <c:ptCount val="9"/>
                <c:pt idx="0">
                  <c:v>iranian</c:v>
                </c:pt>
                <c:pt idx="1">
                  <c:v>nuclear</c:v>
                </c:pt>
                <c:pt idx="2">
                  <c:v>hassan</c:v>
                </c:pt>
                <c:pt idx="3">
                  <c:v>tehran</c:v>
                </c:pt>
                <c:pt idx="4">
                  <c:v>barack</c:v>
                </c:pt>
                <c:pt idx="5">
                  <c:v>sanctions</c:v>
                </c:pt>
                <c:pt idx="6">
                  <c:v>ahmadinejad</c:v>
                </c:pt>
                <c:pt idx="7">
                  <c:v>khamenei</c:v>
                </c:pt>
                <c:pt idx="8">
                  <c:v>syria</c:v>
                </c:pt>
              </c:strCache>
            </c:strRef>
          </c:cat>
          <c:val>
            <c:numRef>
              <c:f>'rowhani chart'!$B$15:$J$15</c:f>
              <c:numCache>
                <c:formatCode>General</c:formatCode>
                <c:ptCount val="9"/>
                <c:pt idx="0">
                  <c:v>0.99033816425120769</c:v>
                </c:pt>
                <c:pt idx="1">
                  <c:v>0.5</c:v>
                </c:pt>
                <c:pt idx="2">
                  <c:v>0.26217228464419473</c:v>
                </c:pt>
                <c:pt idx="3">
                  <c:v>0.2</c:v>
                </c:pt>
                <c:pt idx="4">
                  <c:v>0.15</c:v>
                </c:pt>
                <c:pt idx="5">
                  <c:v>0.14925373134328357</c:v>
                </c:pt>
                <c:pt idx="6">
                  <c:v>0.1276595744680851</c:v>
                </c:pt>
                <c:pt idx="7">
                  <c:v>0.10222222222222223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'rowhani chart'!$A$16</c:f>
              <c:strCache>
                <c:ptCount val="1"/>
                <c:pt idx="0">
                  <c:v>Normalized Negative</c:v>
                </c:pt>
              </c:strCache>
            </c:strRef>
          </c:tx>
          <c:cat>
            <c:strRef>
              <c:f>'rowhani chart'!$B$14:$J$14</c:f>
              <c:strCache>
                <c:ptCount val="9"/>
                <c:pt idx="0">
                  <c:v>iranian</c:v>
                </c:pt>
                <c:pt idx="1">
                  <c:v>nuclear</c:v>
                </c:pt>
                <c:pt idx="2">
                  <c:v>hassan</c:v>
                </c:pt>
                <c:pt idx="3">
                  <c:v>tehran</c:v>
                </c:pt>
                <c:pt idx="4">
                  <c:v>barack</c:v>
                </c:pt>
                <c:pt idx="5">
                  <c:v>sanctions</c:v>
                </c:pt>
                <c:pt idx="6">
                  <c:v>ahmadinejad</c:v>
                </c:pt>
                <c:pt idx="7">
                  <c:v>khamenei</c:v>
                </c:pt>
                <c:pt idx="8">
                  <c:v>syria</c:v>
                </c:pt>
              </c:strCache>
            </c:strRef>
          </c:cat>
          <c:val>
            <c:numRef>
              <c:f>'rowhani chart'!$B$16:$J$16</c:f>
              <c:numCache>
                <c:formatCode>General</c:formatCode>
                <c:ptCount val="9"/>
                <c:pt idx="0">
                  <c:v>-9.6618357487922701E-3</c:v>
                </c:pt>
                <c:pt idx="1">
                  <c:v>-0.5</c:v>
                </c:pt>
                <c:pt idx="2">
                  <c:v>-0.73782771535580527</c:v>
                </c:pt>
                <c:pt idx="3">
                  <c:v>-0.8</c:v>
                </c:pt>
                <c:pt idx="4">
                  <c:v>-0.85</c:v>
                </c:pt>
                <c:pt idx="5">
                  <c:v>-0.85074626865671643</c:v>
                </c:pt>
                <c:pt idx="6">
                  <c:v>-0.87234042553191493</c:v>
                </c:pt>
                <c:pt idx="7">
                  <c:v>-0.89777777777777779</c:v>
                </c:pt>
                <c:pt idx="8">
                  <c:v>-1</c:v>
                </c:pt>
              </c:numCache>
            </c:numRef>
          </c:val>
        </c:ser>
        <c:axId val="118732672"/>
        <c:axId val="118734208"/>
      </c:barChart>
      <c:lineChart>
        <c:grouping val="standard"/>
        <c:ser>
          <c:idx val="2"/>
          <c:order val="2"/>
          <c:tx>
            <c:strRef>
              <c:f>'rowhani chart'!$A$17</c:f>
              <c:strCache>
                <c:ptCount val="1"/>
                <c:pt idx="0">
                  <c:v>Normalized Baseline</c:v>
                </c:pt>
              </c:strCache>
            </c:strRef>
          </c:tx>
          <c:cat>
            <c:strRef>
              <c:f>'rowhani chart'!$B$14:$J$14</c:f>
              <c:strCache>
                <c:ptCount val="9"/>
                <c:pt idx="0">
                  <c:v>iranian</c:v>
                </c:pt>
                <c:pt idx="1">
                  <c:v>nuclear</c:v>
                </c:pt>
                <c:pt idx="2">
                  <c:v>hassan</c:v>
                </c:pt>
                <c:pt idx="3">
                  <c:v>tehran</c:v>
                </c:pt>
                <c:pt idx="4">
                  <c:v>barack</c:v>
                </c:pt>
                <c:pt idx="5">
                  <c:v>sanctions</c:v>
                </c:pt>
                <c:pt idx="6">
                  <c:v>ahmadinejad</c:v>
                </c:pt>
                <c:pt idx="7">
                  <c:v>khamenei</c:v>
                </c:pt>
                <c:pt idx="8">
                  <c:v>syria</c:v>
                </c:pt>
              </c:strCache>
            </c:strRef>
          </c:cat>
          <c:val>
            <c:numRef>
              <c:f>'rowhani chart'!$B$17:$J$17</c:f>
              <c:numCache>
                <c:formatCode>General</c:formatCode>
                <c:ptCount val="9"/>
                <c:pt idx="0">
                  <c:v>0.49033816425120769</c:v>
                </c:pt>
                <c:pt idx="1">
                  <c:v>0</c:v>
                </c:pt>
                <c:pt idx="2">
                  <c:v>-0.23782771535580527</c:v>
                </c:pt>
                <c:pt idx="3">
                  <c:v>-0.30000000000000004</c:v>
                </c:pt>
                <c:pt idx="4">
                  <c:v>-0.35</c:v>
                </c:pt>
                <c:pt idx="5">
                  <c:v>-0.35074626865671643</c:v>
                </c:pt>
                <c:pt idx="6">
                  <c:v>-0.37234042553191493</c:v>
                </c:pt>
                <c:pt idx="7">
                  <c:v>-0.39777777777777779</c:v>
                </c:pt>
                <c:pt idx="8">
                  <c:v>-0.5</c:v>
                </c:pt>
              </c:numCache>
            </c:numRef>
          </c:val>
        </c:ser>
        <c:marker val="1"/>
        <c:axId val="118732672"/>
        <c:axId val="118734208"/>
      </c:lineChart>
      <c:catAx>
        <c:axId val="118732672"/>
        <c:scaling>
          <c:orientation val="minMax"/>
        </c:scaling>
        <c:axPos val="b"/>
        <c:numFmt formatCode="General" sourceLinked="1"/>
        <c:tickLblPos val="nextTo"/>
        <c:crossAx val="118734208"/>
        <c:crosses val="autoZero"/>
        <c:auto val="1"/>
        <c:lblAlgn val="ctr"/>
        <c:lblOffset val="100"/>
      </c:catAx>
      <c:valAx>
        <c:axId val="118734208"/>
        <c:scaling>
          <c:orientation val="minMax"/>
          <c:max val="1"/>
          <c:min val="-1"/>
        </c:scaling>
        <c:axPos val="l"/>
        <c:numFmt formatCode="General" sourceLinked="1"/>
        <c:tickLblPos val="nextTo"/>
        <c:crossAx val="118732672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600"/>
      </a:pPr>
      <a:endParaRPr lang="en-US"/>
    </a:p>
  </c:txPr>
  <c:externalData r:id="rId2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3" descr="Untitled-1.jpg"/>
          <p:cNvPicPr>
            <a:picLocks noChangeAspect="1"/>
          </p:cNvPicPr>
          <p:nvPr/>
        </p:nvPicPr>
        <p:blipFill>
          <a:blip r:embed="rId2" cstate="print"/>
          <a:srcRect b="357"/>
          <a:stretch>
            <a:fillRect/>
          </a:stretch>
        </p:blipFill>
        <p:spPr bwMode="auto">
          <a:xfrm>
            <a:off x="4362450" y="0"/>
            <a:ext cx="457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68" y="1752602"/>
            <a:ext cx="3886200" cy="53340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68" y="2590800"/>
            <a:ext cx="388620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None/>
              <a:defRPr lang="en-US" sz="1400" kern="1200" dirty="0" smtClean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using gree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ABAF9A48-9BB2-46CF-889C-6F143214D536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9" y="1265239"/>
            <a:ext cx="8382000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0" kern="1200" baseline="0" dirty="0" smtClean="0">
                <a:solidFill>
                  <a:srgbClr val="00826C"/>
                </a:solidFill>
                <a:latin typeface="Verdana" pitchFamily="34" charset="0"/>
                <a:ea typeface="+mn-ea"/>
                <a:cs typeface="+mn-cs"/>
              </a:defRPr>
            </a:lvl1pPr>
            <a:lvl2pPr marL="112713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4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2pPr>
            <a:lvl3pPr marL="344488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3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3pPr>
            <a:lvl4pPr marL="569913" indent="-107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4pPr>
            <a:lvl5pPr marL="801688" indent="-1190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5pPr>
            <a:lvl6pPr marL="1027113" indent="-112713">
              <a:spcBef>
                <a:spcPts val="200"/>
              </a:spcBef>
              <a:spcAft>
                <a:spcPts val="200"/>
              </a:spcAft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layout with bullets-no gree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667E4399-3C02-4F91-97AF-E3604C1EB349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4096" y="1371600"/>
            <a:ext cx="8458200" cy="4648200"/>
          </a:xfrm>
          <a:prstGeom prst="rect">
            <a:avLst/>
          </a:prstGeom>
        </p:spPr>
        <p:txBody>
          <a:bodyPr/>
          <a:lstStyle>
            <a:lvl1pPr marL="112713" indent="-112713">
              <a:defRPr sz="1600">
                <a:latin typeface="+mj-lt"/>
              </a:defRPr>
            </a:lvl1pPr>
            <a:lvl2pPr marL="344488" indent="-111125">
              <a:defRPr sz="1400">
                <a:latin typeface="+mj-lt"/>
              </a:defRPr>
            </a:lvl2pPr>
            <a:lvl3pPr marL="569913" indent="-112713">
              <a:defRPr sz="1200">
                <a:latin typeface="+mj-lt"/>
              </a:defRPr>
            </a:lvl3pPr>
            <a:lvl4pPr marL="801688" indent="-111125">
              <a:defRPr sz="1200">
                <a:latin typeface="+mj-lt"/>
              </a:defRPr>
            </a:lvl4pPr>
            <a:lvl5pPr marL="1027113" indent="-112713"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D877FADD-AFCB-40B7-A365-F798CB124246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8ED8C06E-0EEF-4DC0-A197-E1ACBEEEDD32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6C78FBFB-FA07-4725-979E-24ED5359DC75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5B72EA3D-3D97-4BA6-94AA-0D37ACFD8600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/>
          </p:nvPr>
        </p:nvSpPr>
        <p:spPr>
          <a:xfrm>
            <a:off x="0" y="1112838"/>
            <a:ext cx="8799513" cy="768350"/>
          </a:xfrm>
          <a:prstGeom prst="rect">
            <a:avLst/>
          </a:prstGeom>
          <a:solidFill>
            <a:srgbClr val="CDCDCD"/>
          </a:solidFill>
        </p:spPr>
        <p:txBody>
          <a:bodyPr lIns="45720" anchor="ctr" anchorCtr="0"/>
          <a:lstStyle>
            <a:lvl1pPr marL="233363" indent="0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5549" y="2103439"/>
            <a:ext cx="8382000" cy="4144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lang="en-US" sz="1600" b="0" kern="1200" baseline="0" dirty="0" smtClean="0">
                <a:solidFill>
                  <a:srgbClr val="00826C"/>
                </a:solidFill>
                <a:latin typeface="Verdana" pitchFamily="34" charset="0"/>
                <a:ea typeface="+mn-ea"/>
                <a:cs typeface="+mn-cs"/>
              </a:defRPr>
            </a:lvl1pPr>
            <a:lvl2pPr marL="112713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4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2pPr>
            <a:lvl3pPr marL="344488" indent="-11271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3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3pPr>
            <a:lvl4pPr marL="569913" indent="-10795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lang="en-US" sz="12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4pPr>
            <a:lvl5pPr marL="801688" indent="-119063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erdana" pitchFamily="34" charset="0"/>
              <a:buChar char="–"/>
              <a:defRPr lang="en-US" sz="1200" b="0" kern="1200" baseline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defRPr>
            </a:lvl5pPr>
            <a:lvl6pPr marL="1027113" indent="-112713">
              <a:spcBef>
                <a:spcPts val="200"/>
              </a:spcBef>
              <a:spcAft>
                <a:spcPts val="200"/>
              </a:spcAft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D7D6989D-F507-4922-A788-8F506E6D90FC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213C6011-73D8-4CB8-B82E-ECDE36D787AF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12074709-81CA-47EC-A115-FAD08C44F8E0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C7D5E740-F2FA-4230-8CA6-690581AFAC15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/>
          </p:nvPr>
        </p:nvSpPr>
        <p:spPr>
          <a:xfrm>
            <a:off x="0" y="1112838"/>
            <a:ext cx="8799513" cy="768350"/>
          </a:xfrm>
          <a:prstGeom prst="rect">
            <a:avLst/>
          </a:prstGeom>
          <a:solidFill>
            <a:srgbClr val="CDCDCD"/>
          </a:solidFill>
        </p:spPr>
        <p:txBody>
          <a:bodyPr lIns="45720" anchor="ctr" anchorCtr="0"/>
          <a:lstStyle>
            <a:lvl1pPr marL="233363" indent="0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C778A7BD-6227-44D1-B6BB-11831AC220BE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9EABE777-A28C-490B-A35F-4FD40CA09DBD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724400"/>
          </a:xfrm>
          <a:prstGeom prst="rect">
            <a:avLst/>
          </a:prstGeom>
        </p:spPr>
        <p:txBody>
          <a:bodyPr/>
          <a:lstStyle>
            <a:lvl1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22750" y="6605588"/>
            <a:ext cx="6985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63C1FF-902F-4F1F-B676-FC663F1EE7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ABAF9A48-9BB2-46CF-889C-6F143214D536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5738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4724400"/>
          </a:xfrm>
          <a:prstGeom prst="rect">
            <a:avLst/>
          </a:prstGeom>
        </p:spPr>
        <p:txBody>
          <a:bodyPr/>
          <a:lstStyle>
            <a:lvl1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4724400"/>
          </a:xfrm>
          <a:prstGeom prst="rect">
            <a:avLst/>
          </a:prstGeom>
        </p:spPr>
        <p:txBody>
          <a:bodyPr/>
          <a:lstStyle>
            <a:lvl1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algn="l" defTabSz="91440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 lang="en-US" sz="1600" b="0" kern="1200" baseline="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22750" y="6605588"/>
            <a:ext cx="6985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63C1FF-902F-4F1F-B676-FC663F1EE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5775" y="30163"/>
            <a:ext cx="676275" cy="23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50" dirty="0">
                <a:solidFill>
                  <a:schemeClr val="bg1"/>
                </a:solidFill>
                <a:latin typeface="+mn-lt"/>
                <a:cs typeface="Tahoma" pitchFamily="34" charset="0"/>
              </a:rPr>
              <a:t>| </a:t>
            </a:r>
            <a:fld id="{ABAF9A48-9BB2-46CF-889C-6F143214D536}" type="slidenum">
              <a:rPr lang="en-US" sz="950" b="1">
                <a:solidFill>
                  <a:schemeClr val="bg1"/>
                </a:solidFill>
                <a:latin typeface="+mn-lt"/>
                <a:cs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5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4150" y="736600"/>
            <a:ext cx="8426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8431213" y="6724650"/>
            <a:ext cx="490537" cy="1588"/>
          </a:xfrm>
          <a:prstGeom prst="line">
            <a:avLst/>
          </a:prstGeom>
          <a:ln w="3175"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63368" y="3317358"/>
            <a:ext cx="307777" cy="3437869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© Diamond Management &amp; Technology Consultants, Inc.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932488" y="3984625"/>
            <a:ext cx="5745162" cy="1588"/>
          </a:xfrm>
          <a:prstGeom prst="line">
            <a:avLst/>
          </a:prstGeom>
          <a:ln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-1588" y="1116013"/>
            <a:ext cx="8805863" cy="1587"/>
          </a:xfrm>
          <a:prstGeom prst="line">
            <a:avLst/>
          </a:prstGeom>
          <a:ln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8431213" y="6724650"/>
            <a:ext cx="490537" cy="1588"/>
          </a:xfrm>
          <a:prstGeom prst="line">
            <a:avLst/>
          </a:prstGeom>
          <a:ln w="3175"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967413" y="3984625"/>
            <a:ext cx="5745162" cy="1588"/>
          </a:xfrm>
          <a:prstGeom prst="line">
            <a:avLst/>
          </a:prstGeom>
          <a:ln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-1588" y="1116013"/>
            <a:ext cx="8805863" cy="1587"/>
          </a:xfrm>
          <a:prstGeom prst="line">
            <a:avLst/>
          </a:prstGeom>
          <a:ln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1588"/>
            <a:ext cx="4221163" cy="296862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https://github.com/Akibalogh/ES-Hackathon/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rtl="0" eaLnBrk="1" fontAlgn="base" hangingPunct="1">
        <a:spcBef>
          <a:spcPct val="50000"/>
        </a:spcBef>
        <a:spcAft>
          <a:spcPct val="0"/>
        </a:spcAft>
        <a:defRPr lang="en-US" sz="2000" kern="1200" dirty="0">
          <a:solidFill>
            <a:srgbClr val="00826C"/>
          </a:solidFill>
          <a:latin typeface="Verdana" charset="0"/>
          <a:ea typeface="+mn-ea"/>
          <a:cs typeface="+mn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000">
          <a:solidFill>
            <a:srgbClr val="00826C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ibalogh/ES-Hackath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the Special Relativity of Politics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5" y="2590800"/>
            <a:ext cx="4604132" cy="533400"/>
          </a:xfrm>
        </p:spPr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>, Sep 2013</a:t>
            </a:r>
          </a:p>
          <a:p>
            <a:r>
              <a:rPr lang="en-US" dirty="0" smtClean="0"/>
              <a:t>For more, see:</a:t>
            </a:r>
          </a:p>
          <a:p>
            <a:r>
              <a:rPr lang="en-US" dirty="0">
                <a:hlinkClick r:id="rId2"/>
              </a:rPr>
              <a:t>https://github.com/Akibalogh/ES-Hackathon/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Filter all Tweets by a topic (i.e. ‘Obama’) to get a subset of relevant Tweets.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Within that subset, analyze words related to the main topic (‘Obama’). For example, word related to ‘Obama’ is ‘President’.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Measure sentiment for the topic by counting the number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positive words (i.e. “helped”) and negative words (i.e. “monster”) used by the users in their Tweets.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Analyze the overall vibe around the topic by gathering aggregates of the positive and negative words.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Obama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95263" y="1265238"/>
          <a:ext cx="8382000" cy="483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3200" y="6477000"/>
            <a:ext cx="3581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en-US" sz="1600" b="1" kern="1200" dirty="0" smtClean="0">
                <a:solidFill>
                  <a:srgbClr val="000000"/>
                </a:solidFill>
                <a:latin typeface="Verdana"/>
                <a:ea typeface="+mn-ea"/>
                <a:cs typeface="+mn-cs"/>
              </a:rPr>
              <a:t>Total Tweets: 16,456</a:t>
            </a:r>
            <a:endParaRPr lang="en-US" sz="1600" b="1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5263" y="1265238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6477000"/>
            <a:ext cx="3581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en-US" sz="1600" b="1" kern="1200" dirty="0" smtClean="0">
                <a:solidFill>
                  <a:srgbClr val="000000"/>
                </a:solidFill>
                <a:latin typeface="Verdana"/>
                <a:ea typeface="+mn-ea"/>
                <a:cs typeface="+mn-cs"/>
              </a:rPr>
              <a:t>Total Tweets: 12,098</a:t>
            </a:r>
            <a:endParaRPr lang="en-US" sz="1600" b="1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Obamacare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195263" y="1447800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43200" y="6477000"/>
            <a:ext cx="3581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en-US" sz="1600" b="1" kern="1200" dirty="0" smtClean="0">
                <a:solidFill>
                  <a:srgbClr val="000000"/>
                </a:solidFill>
                <a:latin typeface="Verdana"/>
                <a:ea typeface="+mn-ea"/>
                <a:cs typeface="+mn-cs"/>
              </a:rPr>
              <a:t>Total Tweets: 45,941</a:t>
            </a:r>
            <a:endParaRPr lang="en-US" sz="1600" b="1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Rowhani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5263" y="1265238"/>
          <a:ext cx="83820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6477000"/>
            <a:ext cx="3581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rtl="0"/>
            <a:r>
              <a:rPr lang="en-US" sz="1600" b="1" kern="1200" dirty="0" smtClean="0">
                <a:solidFill>
                  <a:srgbClr val="000000"/>
                </a:solidFill>
                <a:latin typeface="Verdana"/>
                <a:ea typeface="+mn-ea"/>
                <a:cs typeface="+mn-cs"/>
              </a:rPr>
              <a:t>Total Tweets: 1,541</a:t>
            </a:r>
            <a:endParaRPr lang="en-US" sz="1600" b="1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iamond Theme">
  <a:themeElements>
    <a:clrScheme name="Diamond Colors">
      <a:dk1>
        <a:srgbClr val="000000"/>
      </a:dk1>
      <a:lt1>
        <a:srgbClr val="FFFFFF"/>
      </a:lt1>
      <a:dk2>
        <a:srgbClr val="00826C"/>
      </a:dk2>
      <a:lt2>
        <a:srgbClr val="787878"/>
      </a:lt2>
      <a:accent1>
        <a:srgbClr val="89A2D3"/>
      </a:accent1>
      <a:accent2>
        <a:srgbClr val="456AB5"/>
      </a:accent2>
      <a:accent3>
        <a:srgbClr val="314B7F"/>
      </a:accent3>
      <a:accent4>
        <a:srgbClr val="A0DCBE"/>
      </a:accent4>
      <a:accent5>
        <a:srgbClr val="64C896"/>
      </a:accent5>
      <a:accent6>
        <a:srgbClr val="339966"/>
      </a:accent6>
      <a:hlink>
        <a:srgbClr val="456AB5"/>
      </a:hlink>
      <a:folHlink>
        <a:srgbClr val="314B7F"/>
      </a:folHlink>
    </a:clrScheme>
    <a:fontScheme name="Custom 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 cmpd="sng" algn="ctr">
          <a:solidFill>
            <a:srgbClr val="787878"/>
          </a:solidFill>
          <a:prstDash val="solid"/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/>
            <a:ea typeface="+mn-ea"/>
            <a:cs typeface="+mn-cs"/>
          </a:defRPr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rtl="0">
          <a:defRPr sz="1600" kern="1200" dirty="0" err="1">
            <a:solidFill>
              <a:srgbClr val="000000"/>
            </a:solidFill>
            <a:latin typeface="Verdana"/>
            <a:ea typeface="+mn-ea"/>
            <a:cs typeface="+mn-cs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Diamond Theme</Template>
  <TotalTime>41</TotalTime>
  <Words>168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Diamond Theme</vt:lpstr>
      <vt:lpstr>Exploring the Special Relativity of Politics</vt:lpstr>
      <vt:lpstr>Process</vt:lpstr>
      <vt:lpstr>Obama</vt:lpstr>
      <vt:lpstr>McCain</vt:lpstr>
      <vt:lpstr>Obamacare</vt:lpstr>
      <vt:lpstr>Rowhani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Special Relativity of Politics</dc:title>
  <dc:creator>Aki</dc:creator>
  <cp:lastModifiedBy>Aki</cp:lastModifiedBy>
  <cp:revision>12</cp:revision>
  <dcterms:created xsi:type="dcterms:W3CDTF">2013-09-28T20:29:28Z</dcterms:created>
  <dcterms:modified xsi:type="dcterms:W3CDTF">2013-09-28T21:11:25Z</dcterms:modified>
</cp:coreProperties>
</file>