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5c000e6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5c000e6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c000e65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c000e65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5c000e65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5c000e65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c000e65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c000e65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5c000e65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5c000e65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rouplens.org/datasets/movielens/25m/" TargetMode="External"/><Relationship Id="rId4" Type="http://schemas.openxmlformats.org/officeDocument/2006/relationships/hyperlink" Target="https://grouplens.org/datasets/movielens/25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429775"/>
            <a:ext cx="7801500" cy="229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Proxima Nova"/>
                <a:ea typeface="Proxima Nova"/>
                <a:cs typeface="Proxima Nova"/>
                <a:sym typeface="Proxima Nova"/>
              </a:rPr>
              <a:t>CSE 472 Project Presentation</a:t>
            </a:r>
            <a:endParaRPr sz="4200">
              <a:latin typeface="Proxima Nova"/>
              <a:ea typeface="Proxima Nova"/>
              <a:cs typeface="Proxima Nova"/>
              <a:sym typeface="Proxima Nova"/>
            </a:endParaRPr>
          </a:p>
          <a:p>
            <a:pPr indent="0" lvl="0" marL="0" rtl="0" algn="ctr">
              <a:spcBef>
                <a:spcPts val="0"/>
              </a:spcBef>
              <a:spcAft>
                <a:spcPts val="0"/>
              </a:spcAft>
              <a:buNone/>
            </a:pPr>
            <a:r>
              <a:rPr b="1" lang="en">
                <a:latin typeface="Proxima Nova"/>
                <a:ea typeface="Proxima Nova"/>
                <a:cs typeface="Proxima Nova"/>
                <a:sym typeface="Proxima Nova"/>
              </a:rPr>
              <a:t>Movie Recommendation Using NCF</a:t>
            </a:r>
            <a:endParaRPr/>
          </a:p>
        </p:txBody>
      </p:sp>
      <p:sp>
        <p:nvSpPr>
          <p:cNvPr id="60" name="Google Shape;60;p13"/>
          <p:cNvSpPr txBox="1"/>
          <p:nvPr>
            <p:ph idx="1" type="subTitle"/>
          </p:nvPr>
        </p:nvSpPr>
        <p:spPr>
          <a:xfrm>
            <a:off x="671250" y="3174874"/>
            <a:ext cx="7801500" cy="15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                                  Presented By:</a:t>
            </a:r>
            <a:endParaRPr sz="2400">
              <a:solidFill>
                <a:schemeClr val="dk1"/>
              </a:solidFill>
              <a:latin typeface="Proxima Nova"/>
              <a:ea typeface="Proxima Nova"/>
              <a:cs typeface="Proxima Nova"/>
              <a:sym typeface="Proxima Nova"/>
            </a:endParaRPr>
          </a:p>
          <a:p>
            <a:pPr indent="0" lvl="0" marL="0" rtl="0" algn="just">
              <a:spcBef>
                <a:spcPts val="0"/>
              </a:spcBef>
              <a:spcAft>
                <a:spcPts val="0"/>
              </a:spcAft>
              <a:buNone/>
            </a:pPr>
            <a:r>
              <a:rPr lang="en" sz="2400">
                <a:solidFill>
                  <a:schemeClr val="dk1"/>
                </a:solidFill>
                <a:latin typeface="Proxima Nova"/>
                <a:ea typeface="Proxima Nova"/>
                <a:cs typeface="Proxima Nova"/>
                <a:sym typeface="Proxima Nova"/>
              </a:rPr>
              <a:t>                           Akid Abrar (1605100)</a:t>
            </a:r>
            <a:endParaRPr sz="2400">
              <a:solidFill>
                <a:schemeClr val="dk1"/>
              </a:solidFill>
              <a:latin typeface="Proxima Nova"/>
              <a:ea typeface="Proxima Nova"/>
              <a:cs typeface="Proxima Nova"/>
              <a:sym typeface="Proxima Nova"/>
            </a:endParaRPr>
          </a:p>
          <a:p>
            <a:pPr indent="0" lvl="0" marL="0" rtl="0" algn="just">
              <a:spcBef>
                <a:spcPts val="0"/>
              </a:spcBef>
              <a:spcAft>
                <a:spcPts val="0"/>
              </a:spcAft>
              <a:buNone/>
            </a:pPr>
            <a:r>
              <a:rPr lang="en" sz="2400">
                <a:solidFill>
                  <a:schemeClr val="dk1"/>
                </a:solidFill>
                <a:latin typeface="Proxima Nova"/>
                <a:ea typeface="Proxima Nova"/>
                <a:cs typeface="Proxima Nova"/>
                <a:sym typeface="Proxima Nova"/>
              </a:rPr>
              <a:t>                         Mobasshira Urmi (1605116)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Explanation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900"/>
              <a:t>Large tech companies such as Netflix , Amazon , or Facebook  all face the same basic challenge of having a huge amount of content and only limited space available to display it to their users.Therefore, it has become crucial for them to select and display only the content that matches the individual interests of their users. This is where intelligent recommendation systems come into play. They can generate personalized recommendations on a large scale by analyzing behavior patterns among larger groups of users to tailor suggestions to the taste of individuals.Here we tried to </a:t>
            </a:r>
            <a:r>
              <a:rPr lang="en" sz="1900"/>
              <a:t>implement</a:t>
            </a:r>
            <a:r>
              <a:rPr lang="en" sz="1900"/>
              <a:t> a movie </a:t>
            </a:r>
            <a:r>
              <a:rPr lang="en" sz="1900"/>
              <a:t>recommendation</a:t>
            </a:r>
            <a:r>
              <a:rPr lang="en" sz="1900"/>
              <a:t> system where a user gets movie recommendation based on his/her previous interaction with other movies.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used this dataset:</a:t>
            </a:r>
            <a:endParaRPr/>
          </a:p>
          <a:p>
            <a:pPr indent="0" lvl="0" marL="0" rtl="0" algn="l">
              <a:spcBef>
                <a:spcPts val="1200"/>
              </a:spcBef>
              <a:spcAft>
                <a:spcPts val="0"/>
              </a:spcAft>
              <a:buNone/>
            </a:pPr>
            <a:r>
              <a:rPr lang="en" sz="1700" u="sng">
                <a:solidFill>
                  <a:schemeClr val="dk1"/>
                </a:solidFill>
                <a:latin typeface="Arial"/>
                <a:ea typeface="Arial"/>
                <a:cs typeface="Arial"/>
                <a:sym typeface="Arial"/>
                <a:hlinkClick r:id="rId3">
                  <a:extLst>
                    <a:ext uri="{A12FA001-AC4F-418D-AE19-62706E023703}">
                      <ahyp:hlinkClr val="tx"/>
                    </a:ext>
                  </a:extLst>
                </a:hlinkClick>
              </a:rPr>
              <a:t>h</a:t>
            </a:r>
            <a:r>
              <a:rPr lang="en" sz="1700" u="sng">
                <a:solidFill>
                  <a:schemeClr val="dk1"/>
                </a:solidFill>
                <a:latin typeface="Arial"/>
                <a:ea typeface="Arial"/>
                <a:cs typeface="Arial"/>
                <a:sym typeface="Arial"/>
                <a:hlinkClick r:id="rId4">
                  <a:extLst>
                    <a:ext uri="{A12FA001-AC4F-418D-AE19-62706E023703}">
                      <ahyp:hlinkClr val="tx"/>
                    </a:ext>
                  </a:extLst>
                </a:hlinkClick>
              </a:rPr>
              <a:t>ttps //grouplens.org/datasets/movielens/25m/</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Most </a:t>
            </a:r>
            <a:r>
              <a:rPr lang="en" sz="1900"/>
              <a:t>commonly</a:t>
            </a:r>
            <a:r>
              <a:rPr lang="en" sz="1900"/>
              <a:t> used </a:t>
            </a:r>
            <a:r>
              <a:rPr lang="en" sz="1900"/>
              <a:t>Performance</a:t>
            </a:r>
            <a:r>
              <a:rPr lang="en" sz="1900"/>
              <a:t> Measures used for </a:t>
            </a:r>
            <a:r>
              <a:rPr lang="en" sz="1900"/>
              <a:t>recommendation</a:t>
            </a:r>
            <a:r>
              <a:rPr lang="en" sz="1900"/>
              <a:t> system are:</a:t>
            </a:r>
            <a:endParaRPr sz="1900"/>
          </a:p>
          <a:p>
            <a:pPr indent="-349250" lvl="0" marL="457200" rtl="0" algn="l">
              <a:spcBef>
                <a:spcPts val="1200"/>
              </a:spcBef>
              <a:spcAft>
                <a:spcPts val="0"/>
              </a:spcAft>
              <a:buSzPts val="1900"/>
              <a:buAutoNum type="arabicPeriod"/>
            </a:pPr>
            <a:r>
              <a:rPr lang="en" sz="1900"/>
              <a:t>Mean Square Error (MSE)</a:t>
            </a:r>
            <a:endParaRPr sz="1900"/>
          </a:p>
          <a:p>
            <a:pPr indent="-349250" lvl="0" marL="457200" rtl="0" algn="l">
              <a:spcBef>
                <a:spcPts val="0"/>
              </a:spcBef>
              <a:spcAft>
                <a:spcPts val="0"/>
              </a:spcAft>
              <a:buSzPts val="1900"/>
              <a:buAutoNum type="arabicPeriod"/>
            </a:pPr>
            <a:r>
              <a:rPr lang="en" sz="1900"/>
              <a:t>Root Mean Square Error (RMSE)</a:t>
            </a:r>
            <a:endParaRPr sz="1900"/>
          </a:p>
          <a:p>
            <a:pPr indent="-349250" lvl="0" marL="457200" rtl="0" algn="l">
              <a:spcBef>
                <a:spcPts val="0"/>
              </a:spcBef>
              <a:spcAft>
                <a:spcPts val="0"/>
              </a:spcAft>
              <a:buSzPts val="1900"/>
              <a:buAutoNum type="arabicPeriod"/>
            </a:pPr>
            <a:r>
              <a:rPr lang="en" sz="1900"/>
              <a:t>Mean Absolute Error (MAE)</a:t>
            </a:r>
            <a:endParaRPr sz="1900"/>
          </a:p>
          <a:p>
            <a:pPr indent="-349250" lvl="0" marL="457200" rtl="0" algn="l">
              <a:spcBef>
                <a:spcPts val="0"/>
              </a:spcBef>
              <a:spcAft>
                <a:spcPts val="0"/>
              </a:spcAft>
              <a:buSzPts val="1900"/>
              <a:buAutoNum type="arabicPeriod"/>
            </a:pPr>
            <a:r>
              <a:rPr lang="en" sz="1900"/>
              <a:t>Hit Rate (HR)</a:t>
            </a:r>
            <a:endParaRPr sz="1900"/>
          </a:p>
          <a:p>
            <a:pPr indent="0" lvl="0" marL="0" rtl="0" algn="l">
              <a:spcBef>
                <a:spcPts val="1200"/>
              </a:spcBef>
              <a:spcAft>
                <a:spcPts val="0"/>
              </a:spcAft>
              <a:buNone/>
            </a:pPr>
            <a:r>
              <a:rPr lang="en" sz="1900"/>
              <a:t>Here for our project we used RMSE as Performance Measure</a:t>
            </a:r>
            <a:endParaRPr sz="1900"/>
          </a:p>
          <a:p>
            <a:pPr indent="0" lvl="0" marL="0" rtl="0" algn="l">
              <a:spcBef>
                <a:spcPts val="1200"/>
              </a:spcBef>
              <a:spcAft>
                <a:spcPts val="0"/>
              </a:spcAft>
              <a:buNone/>
            </a:pPr>
            <a:r>
              <a:t/>
            </a:r>
            <a:endParaRPr sz="1700">
              <a:solidFill>
                <a:schemeClr val="lt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We faced some challenges implementing the task.They are:</a:t>
            </a:r>
            <a:endParaRPr sz="1900"/>
          </a:p>
          <a:p>
            <a:pPr indent="-349250" lvl="0" marL="457200" rtl="0" algn="l">
              <a:spcBef>
                <a:spcPts val="1200"/>
              </a:spcBef>
              <a:spcAft>
                <a:spcPts val="0"/>
              </a:spcAft>
              <a:buSzPts val="1900"/>
              <a:buAutoNum type="arabicPeriod"/>
            </a:pPr>
            <a:r>
              <a:rPr lang="en" sz="1900"/>
              <a:t>Huge amount time needed to train and cross validate the model.Sometimes kernel stopped in the middle of the training and we had to restart the training .</a:t>
            </a:r>
            <a:endParaRPr sz="1900"/>
          </a:p>
          <a:p>
            <a:pPr indent="-349250" lvl="0" marL="457200" rtl="0" algn="l">
              <a:spcBef>
                <a:spcPts val="0"/>
              </a:spcBef>
              <a:spcAft>
                <a:spcPts val="0"/>
              </a:spcAft>
              <a:buSzPts val="1900"/>
              <a:buAutoNum type="arabicPeriod"/>
            </a:pPr>
            <a:r>
              <a:rPr lang="en" sz="1900"/>
              <a:t>We couldn’t incorporate Collaborative Filtering Implementation and Neural Collaborative Implementation in the same notebook due to the huge training time of the later.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