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p:restoredTop sz="89231"/>
  </p:normalViewPr>
  <p:slideViewPr>
    <p:cSldViewPr snapToGrid="0">
      <p:cViewPr varScale="1">
        <p:scale>
          <a:sx n="132" d="100"/>
          <a:sy n="132" d="100"/>
        </p:scale>
        <p:origin x="16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647731-3FE6-B441-AD58-C78BA98B46E6}" type="doc">
      <dgm:prSet loTypeId="urn:microsoft.com/office/officeart/2009/3/layout/StepUpProcess" loCatId="" qsTypeId="urn:microsoft.com/office/officeart/2005/8/quickstyle/simple3" qsCatId="simple" csTypeId="urn:microsoft.com/office/officeart/2005/8/colors/accent1_2" csCatId="accent1" phldr="1"/>
      <dgm:spPr/>
      <dgm:t>
        <a:bodyPr/>
        <a:lstStyle/>
        <a:p>
          <a:endParaRPr lang="en-GB"/>
        </a:p>
      </dgm:t>
    </dgm:pt>
    <dgm:pt modelId="{CF4E6DEC-79D3-DE4C-B36E-97FEE3CF7271}">
      <dgm:prSet phldrT="[Text]"/>
      <dgm:spPr/>
      <dgm:t>
        <a:bodyPr/>
        <a:lstStyle/>
        <a:p>
          <a:r>
            <a:rPr lang="en-GB" dirty="0"/>
            <a:t>Single API call</a:t>
          </a:r>
        </a:p>
      </dgm:t>
    </dgm:pt>
    <dgm:pt modelId="{4C68DC35-4276-5649-ACF5-887F1E972B5C}" type="parTrans" cxnId="{1B1B17BE-342D-0647-8963-D92B433E3BAE}">
      <dgm:prSet/>
      <dgm:spPr/>
      <dgm:t>
        <a:bodyPr/>
        <a:lstStyle/>
        <a:p>
          <a:endParaRPr lang="en-GB"/>
        </a:p>
      </dgm:t>
    </dgm:pt>
    <dgm:pt modelId="{D2AF3CB4-6D0F-E441-A92A-9708D3BBCEF4}" type="sibTrans" cxnId="{1B1B17BE-342D-0647-8963-D92B433E3BAE}">
      <dgm:prSet/>
      <dgm:spPr/>
      <dgm:t>
        <a:bodyPr/>
        <a:lstStyle/>
        <a:p>
          <a:endParaRPr lang="en-GB"/>
        </a:p>
      </dgm:t>
    </dgm:pt>
    <dgm:pt modelId="{9E923FAF-829C-894B-892E-9CC670AE70E8}">
      <dgm:prSet phldrT="[Text]"/>
      <dgm:spPr/>
      <dgm:t>
        <a:bodyPr/>
        <a:lstStyle/>
        <a:p>
          <a:r>
            <a:rPr lang="en-GB" dirty="0"/>
            <a:t>Sequential API call in a flow predefined by human</a:t>
          </a:r>
        </a:p>
      </dgm:t>
    </dgm:pt>
    <dgm:pt modelId="{26353091-F673-EE44-8167-18282DD0AF7E}" type="parTrans" cxnId="{7BBB5F7A-BA6F-394C-9292-8F8F65E3B26D}">
      <dgm:prSet/>
      <dgm:spPr/>
      <dgm:t>
        <a:bodyPr/>
        <a:lstStyle/>
        <a:p>
          <a:endParaRPr lang="en-GB"/>
        </a:p>
      </dgm:t>
    </dgm:pt>
    <dgm:pt modelId="{E07D4C12-8724-9B41-8871-9E04D9BD4858}" type="sibTrans" cxnId="{7BBB5F7A-BA6F-394C-9292-8F8F65E3B26D}">
      <dgm:prSet/>
      <dgm:spPr/>
      <dgm:t>
        <a:bodyPr/>
        <a:lstStyle/>
        <a:p>
          <a:endParaRPr lang="en-GB"/>
        </a:p>
      </dgm:t>
    </dgm:pt>
    <dgm:pt modelId="{E125E581-2562-C747-9444-E616E991C936}">
      <dgm:prSet phldrT="[Text]"/>
      <dgm:spPr/>
      <dgm:t>
        <a:bodyPr/>
        <a:lstStyle/>
        <a:p>
          <a:r>
            <a:rPr lang="en-GB" dirty="0"/>
            <a:t>Use of other tools (in a flow predefined by human)</a:t>
          </a:r>
        </a:p>
      </dgm:t>
    </dgm:pt>
    <dgm:pt modelId="{11346693-3310-C343-A00D-70CDD3D01D28}" type="parTrans" cxnId="{6B7E39A3-039F-C542-B8BE-3D3F824BEF67}">
      <dgm:prSet/>
      <dgm:spPr/>
      <dgm:t>
        <a:bodyPr/>
        <a:lstStyle/>
        <a:p>
          <a:endParaRPr lang="en-GB"/>
        </a:p>
      </dgm:t>
    </dgm:pt>
    <dgm:pt modelId="{8B552ABF-44DC-A44D-8ABE-775E28912222}" type="sibTrans" cxnId="{6B7E39A3-039F-C542-B8BE-3D3F824BEF67}">
      <dgm:prSet/>
      <dgm:spPr/>
      <dgm:t>
        <a:bodyPr/>
        <a:lstStyle/>
        <a:p>
          <a:endParaRPr lang="en-GB"/>
        </a:p>
      </dgm:t>
    </dgm:pt>
    <dgm:pt modelId="{DC778D2F-E149-4844-9072-DDA8C71ADCBE}">
      <dgm:prSet phldrT="[Text]"/>
      <dgm:spPr/>
      <dgm:t>
        <a:bodyPr/>
        <a:lstStyle/>
        <a:p>
          <a:r>
            <a:rPr lang="en-GB" dirty="0"/>
            <a:t>AI figure out the best sequence for the query</a:t>
          </a:r>
        </a:p>
      </dgm:t>
    </dgm:pt>
    <dgm:pt modelId="{516D2A50-746A-3341-81A9-B5DC42410A41}" type="parTrans" cxnId="{DDB6BA65-872F-7342-A921-2E18DBA80D71}">
      <dgm:prSet/>
      <dgm:spPr/>
      <dgm:t>
        <a:bodyPr/>
        <a:lstStyle/>
        <a:p>
          <a:endParaRPr lang="en-GB"/>
        </a:p>
      </dgm:t>
    </dgm:pt>
    <dgm:pt modelId="{2308AEB1-DC61-4043-B6ED-7636C3E8F9AA}" type="sibTrans" cxnId="{DDB6BA65-872F-7342-A921-2E18DBA80D71}">
      <dgm:prSet/>
      <dgm:spPr/>
      <dgm:t>
        <a:bodyPr/>
        <a:lstStyle/>
        <a:p>
          <a:endParaRPr lang="en-GB"/>
        </a:p>
      </dgm:t>
    </dgm:pt>
    <dgm:pt modelId="{22873CED-C8A5-B64C-8E85-2134E642B8CA}">
      <dgm:prSet phldrT="[Text]"/>
      <dgm:spPr/>
      <dgm:t>
        <a:bodyPr/>
        <a:lstStyle/>
        <a:p>
          <a:r>
            <a:rPr lang="en-GB" dirty="0"/>
            <a:t>Multiple AI talk to each other to improve output iteratively</a:t>
          </a:r>
        </a:p>
      </dgm:t>
    </dgm:pt>
    <dgm:pt modelId="{779877C3-1138-364D-A9CD-A59013F8DDB5}" type="parTrans" cxnId="{014774F5-65B9-C34A-99AE-67CC861227E0}">
      <dgm:prSet/>
      <dgm:spPr/>
      <dgm:t>
        <a:bodyPr/>
        <a:lstStyle/>
        <a:p>
          <a:endParaRPr lang="en-GB"/>
        </a:p>
      </dgm:t>
    </dgm:pt>
    <dgm:pt modelId="{3123B1C8-981B-5147-95B6-51109F967114}" type="sibTrans" cxnId="{014774F5-65B9-C34A-99AE-67CC861227E0}">
      <dgm:prSet/>
      <dgm:spPr/>
      <dgm:t>
        <a:bodyPr/>
        <a:lstStyle/>
        <a:p>
          <a:endParaRPr lang="en-GB"/>
        </a:p>
      </dgm:t>
    </dgm:pt>
    <dgm:pt modelId="{F7F08032-850C-9243-80D2-F38FD4A840AE}">
      <dgm:prSet phldrT="[Text]"/>
      <dgm:spPr/>
      <dgm:t>
        <a:bodyPr/>
        <a:lstStyle/>
        <a:p>
          <a:r>
            <a:rPr lang="en-GB" dirty="0"/>
            <a:t>AI improves its output iteratively by monologue</a:t>
          </a:r>
        </a:p>
      </dgm:t>
    </dgm:pt>
    <dgm:pt modelId="{6FF95F54-7314-AB44-B8B0-8DE0958DC74A}" type="parTrans" cxnId="{6505C305-2100-2D45-A036-AA0D89391BDD}">
      <dgm:prSet/>
      <dgm:spPr/>
      <dgm:t>
        <a:bodyPr/>
        <a:lstStyle/>
        <a:p>
          <a:endParaRPr lang="en-GB"/>
        </a:p>
      </dgm:t>
    </dgm:pt>
    <dgm:pt modelId="{F1836807-0756-024E-B989-F4401B1A978B}" type="sibTrans" cxnId="{6505C305-2100-2D45-A036-AA0D89391BDD}">
      <dgm:prSet/>
      <dgm:spPr/>
      <dgm:t>
        <a:bodyPr/>
        <a:lstStyle/>
        <a:p>
          <a:endParaRPr lang="en-GB"/>
        </a:p>
      </dgm:t>
    </dgm:pt>
    <dgm:pt modelId="{936619C9-A94D-C249-ACC2-821F255E4C36}" type="pres">
      <dgm:prSet presAssocID="{D4647731-3FE6-B441-AD58-C78BA98B46E6}" presName="rootnode" presStyleCnt="0">
        <dgm:presLayoutVars>
          <dgm:chMax/>
          <dgm:chPref/>
          <dgm:dir/>
          <dgm:animLvl val="lvl"/>
        </dgm:presLayoutVars>
      </dgm:prSet>
      <dgm:spPr/>
    </dgm:pt>
    <dgm:pt modelId="{88D705DF-4671-0F4E-8D10-132C42258466}" type="pres">
      <dgm:prSet presAssocID="{CF4E6DEC-79D3-DE4C-B36E-97FEE3CF7271}" presName="composite" presStyleCnt="0"/>
      <dgm:spPr/>
    </dgm:pt>
    <dgm:pt modelId="{4679AF27-F789-014B-9AC8-FD074DC6A804}" type="pres">
      <dgm:prSet presAssocID="{CF4E6DEC-79D3-DE4C-B36E-97FEE3CF7271}" presName="LShape" presStyleLbl="alignNode1" presStyleIdx="0" presStyleCnt="11"/>
      <dgm:spPr/>
    </dgm:pt>
    <dgm:pt modelId="{931E97CD-0495-374C-9CC7-89C15D04217C}" type="pres">
      <dgm:prSet presAssocID="{CF4E6DEC-79D3-DE4C-B36E-97FEE3CF7271}" presName="ParentText" presStyleLbl="revTx" presStyleIdx="0" presStyleCnt="6">
        <dgm:presLayoutVars>
          <dgm:chMax val="0"/>
          <dgm:chPref val="0"/>
          <dgm:bulletEnabled val="1"/>
        </dgm:presLayoutVars>
      </dgm:prSet>
      <dgm:spPr/>
    </dgm:pt>
    <dgm:pt modelId="{8AC1B053-710C-FC45-ACCE-9EB2CCB87162}" type="pres">
      <dgm:prSet presAssocID="{CF4E6DEC-79D3-DE4C-B36E-97FEE3CF7271}" presName="Triangle" presStyleLbl="alignNode1" presStyleIdx="1" presStyleCnt="11"/>
      <dgm:spPr/>
    </dgm:pt>
    <dgm:pt modelId="{6FC262B6-ACA6-744B-98E6-9F60E6FBB545}" type="pres">
      <dgm:prSet presAssocID="{D2AF3CB4-6D0F-E441-A92A-9708D3BBCEF4}" presName="sibTrans" presStyleCnt="0"/>
      <dgm:spPr/>
    </dgm:pt>
    <dgm:pt modelId="{97BA73F0-A944-9D4C-9AF1-E9F55871D8A9}" type="pres">
      <dgm:prSet presAssocID="{D2AF3CB4-6D0F-E441-A92A-9708D3BBCEF4}" presName="space" presStyleCnt="0"/>
      <dgm:spPr/>
    </dgm:pt>
    <dgm:pt modelId="{0CB343F6-9458-AA4C-8224-C098C55B752F}" type="pres">
      <dgm:prSet presAssocID="{9E923FAF-829C-894B-892E-9CC670AE70E8}" presName="composite" presStyleCnt="0"/>
      <dgm:spPr/>
    </dgm:pt>
    <dgm:pt modelId="{7C5727E2-65E6-EC46-8C9F-E04DB5507FCC}" type="pres">
      <dgm:prSet presAssocID="{9E923FAF-829C-894B-892E-9CC670AE70E8}" presName="LShape" presStyleLbl="alignNode1" presStyleIdx="2" presStyleCnt="11"/>
      <dgm:spPr/>
    </dgm:pt>
    <dgm:pt modelId="{20424B5C-1E2A-9741-8F6D-82AAD0349F8B}" type="pres">
      <dgm:prSet presAssocID="{9E923FAF-829C-894B-892E-9CC670AE70E8}" presName="ParentText" presStyleLbl="revTx" presStyleIdx="1" presStyleCnt="6">
        <dgm:presLayoutVars>
          <dgm:chMax val="0"/>
          <dgm:chPref val="0"/>
          <dgm:bulletEnabled val="1"/>
        </dgm:presLayoutVars>
      </dgm:prSet>
      <dgm:spPr/>
    </dgm:pt>
    <dgm:pt modelId="{141CCEBE-2C1F-4242-8893-1D6932426428}" type="pres">
      <dgm:prSet presAssocID="{9E923FAF-829C-894B-892E-9CC670AE70E8}" presName="Triangle" presStyleLbl="alignNode1" presStyleIdx="3" presStyleCnt="11"/>
      <dgm:spPr/>
    </dgm:pt>
    <dgm:pt modelId="{438B3870-BF14-364E-93AC-CE034BC0E874}" type="pres">
      <dgm:prSet presAssocID="{E07D4C12-8724-9B41-8871-9E04D9BD4858}" presName="sibTrans" presStyleCnt="0"/>
      <dgm:spPr/>
    </dgm:pt>
    <dgm:pt modelId="{E5CBA49B-0FCE-CD41-A51C-444033C981FA}" type="pres">
      <dgm:prSet presAssocID="{E07D4C12-8724-9B41-8871-9E04D9BD4858}" presName="space" presStyleCnt="0"/>
      <dgm:spPr/>
    </dgm:pt>
    <dgm:pt modelId="{750A6831-AAAD-2746-A668-EEF0D6A9769F}" type="pres">
      <dgm:prSet presAssocID="{E125E581-2562-C747-9444-E616E991C936}" presName="composite" presStyleCnt="0"/>
      <dgm:spPr/>
    </dgm:pt>
    <dgm:pt modelId="{BAC09217-9F0F-2448-B6F2-DB0D14DF0361}" type="pres">
      <dgm:prSet presAssocID="{E125E581-2562-C747-9444-E616E991C936}" presName="LShape" presStyleLbl="alignNode1" presStyleIdx="4" presStyleCnt="11"/>
      <dgm:spPr/>
    </dgm:pt>
    <dgm:pt modelId="{EDCEAA96-ABA2-D840-91A4-55DADB74B0A9}" type="pres">
      <dgm:prSet presAssocID="{E125E581-2562-C747-9444-E616E991C936}" presName="ParentText" presStyleLbl="revTx" presStyleIdx="2" presStyleCnt="6">
        <dgm:presLayoutVars>
          <dgm:chMax val="0"/>
          <dgm:chPref val="0"/>
          <dgm:bulletEnabled val="1"/>
        </dgm:presLayoutVars>
      </dgm:prSet>
      <dgm:spPr/>
    </dgm:pt>
    <dgm:pt modelId="{03E5AF4D-A109-424D-9E78-03D07A538B26}" type="pres">
      <dgm:prSet presAssocID="{E125E581-2562-C747-9444-E616E991C936}" presName="Triangle" presStyleLbl="alignNode1" presStyleIdx="5" presStyleCnt="11"/>
      <dgm:spPr/>
    </dgm:pt>
    <dgm:pt modelId="{D384494D-28A4-9C45-8E4E-2909333ECEFA}" type="pres">
      <dgm:prSet presAssocID="{8B552ABF-44DC-A44D-8ABE-775E28912222}" presName="sibTrans" presStyleCnt="0"/>
      <dgm:spPr/>
    </dgm:pt>
    <dgm:pt modelId="{790C64F4-37B8-DE4E-9483-5BA937831ACC}" type="pres">
      <dgm:prSet presAssocID="{8B552ABF-44DC-A44D-8ABE-775E28912222}" presName="space" presStyleCnt="0"/>
      <dgm:spPr/>
    </dgm:pt>
    <dgm:pt modelId="{76DCBDFB-74B1-2A42-9EA2-7AB659460DA5}" type="pres">
      <dgm:prSet presAssocID="{DC778D2F-E149-4844-9072-DDA8C71ADCBE}" presName="composite" presStyleCnt="0"/>
      <dgm:spPr/>
    </dgm:pt>
    <dgm:pt modelId="{B3A81EC9-E18D-3549-A1D6-DB4F1A5BD7B5}" type="pres">
      <dgm:prSet presAssocID="{DC778D2F-E149-4844-9072-DDA8C71ADCBE}" presName="LShape" presStyleLbl="alignNode1" presStyleIdx="6" presStyleCnt="11"/>
      <dgm:spPr/>
    </dgm:pt>
    <dgm:pt modelId="{4FF47132-3604-AB4F-A3EF-EAB1B82CD10A}" type="pres">
      <dgm:prSet presAssocID="{DC778D2F-E149-4844-9072-DDA8C71ADCBE}" presName="ParentText" presStyleLbl="revTx" presStyleIdx="3" presStyleCnt="6">
        <dgm:presLayoutVars>
          <dgm:chMax val="0"/>
          <dgm:chPref val="0"/>
          <dgm:bulletEnabled val="1"/>
        </dgm:presLayoutVars>
      </dgm:prSet>
      <dgm:spPr/>
    </dgm:pt>
    <dgm:pt modelId="{71630625-EDF3-F943-9501-A82AAD2911F0}" type="pres">
      <dgm:prSet presAssocID="{DC778D2F-E149-4844-9072-DDA8C71ADCBE}" presName="Triangle" presStyleLbl="alignNode1" presStyleIdx="7" presStyleCnt="11"/>
      <dgm:spPr/>
    </dgm:pt>
    <dgm:pt modelId="{5F8B4AE6-70F2-494B-878E-4069D02B847C}" type="pres">
      <dgm:prSet presAssocID="{2308AEB1-DC61-4043-B6ED-7636C3E8F9AA}" presName="sibTrans" presStyleCnt="0"/>
      <dgm:spPr/>
    </dgm:pt>
    <dgm:pt modelId="{6207A175-F93D-A842-8FE7-EB69FDA6CBBC}" type="pres">
      <dgm:prSet presAssocID="{2308AEB1-DC61-4043-B6ED-7636C3E8F9AA}" presName="space" presStyleCnt="0"/>
      <dgm:spPr/>
    </dgm:pt>
    <dgm:pt modelId="{7DA81145-6582-8D49-8C24-E68C3CAE8300}" type="pres">
      <dgm:prSet presAssocID="{F7F08032-850C-9243-80D2-F38FD4A840AE}" presName="composite" presStyleCnt="0"/>
      <dgm:spPr/>
    </dgm:pt>
    <dgm:pt modelId="{636046A5-A57B-AC43-9C41-E21CCB0B5B4A}" type="pres">
      <dgm:prSet presAssocID="{F7F08032-850C-9243-80D2-F38FD4A840AE}" presName="LShape" presStyleLbl="alignNode1" presStyleIdx="8" presStyleCnt="11"/>
      <dgm:spPr/>
    </dgm:pt>
    <dgm:pt modelId="{6A5D8F8A-7DF3-E040-9CA5-19EB4E766DAC}" type="pres">
      <dgm:prSet presAssocID="{F7F08032-850C-9243-80D2-F38FD4A840AE}" presName="ParentText" presStyleLbl="revTx" presStyleIdx="4" presStyleCnt="6">
        <dgm:presLayoutVars>
          <dgm:chMax val="0"/>
          <dgm:chPref val="0"/>
          <dgm:bulletEnabled val="1"/>
        </dgm:presLayoutVars>
      </dgm:prSet>
      <dgm:spPr/>
    </dgm:pt>
    <dgm:pt modelId="{0B72A296-E2AF-1349-B3E8-30D048532F33}" type="pres">
      <dgm:prSet presAssocID="{F7F08032-850C-9243-80D2-F38FD4A840AE}" presName="Triangle" presStyleLbl="alignNode1" presStyleIdx="9" presStyleCnt="11"/>
      <dgm:spPr/>
    </dgm:pt>
    <dgm:pt modelId="{ACA236EF-E6B1-3B4C-A9C0-53F43653F90D}" type="pres">
      <dgm:prSet presAssocID="{F1836807-0756-024E-B989-F4401B1A978B}" presName="sibTrans" presStyleCnt="0"/>
      <dgm:spPr/>
    </dgm:pt>
    <dgm:pt modelId="{FBF7DDFE-0D5C-BC46-8CFA-24C998880B1D}" type="pres">
      <dgm:prSet presAssocID="{F1836807-0756-024E-B989-F4401B1A978B}" presName="space" presStyleCnt="0"/>
      <dgm:spPr/>
    </dgm:pt>
    <dgm:pt modelId="{13124C54-DDFB-5344-B87A-6E9B25E5C656}" type="pres">
      <dgm:prSet presAssocID="{22873CED-C8A5-B64C-8E85-2134E642B8CA}" presName="composite" presStyleCnt="0"/>
      <dgm:spPr/>
    </dgm:pt>
    <dgm:pt modelId="{8E8A1DF6-2279-434E-9D0F-67EC2A756DBC}" type="pres">
      <dgm:prSet presAssocID="{22873CED-C8A5-B64C-8E85-2134E642B8CA}" presName="LShape" presStyleLbl="alignNode1" presStyleIdx="10" presStyleCnt="11"/>
      <dgm:spPr/>
    </dgm:pt>
    <dgm:pt modelId="{ECE6F997-425B-1C42-8B66-1880630A805A}" type="pres">
      <dgm:prSet presAssocID="{22873CED-C8A5-B64C-8E85-2134E642B8CA}" presName="ParentText" presStyleLbl="revTx" presStyleIdx="5" presStyleCnt="6">
        <dgm:presLayoutVars>
          <dgm:chMax val="0"/>
          <dgm:chPref val="0"/>
          <dgm:bulletEnabled val="1"/>
        </dgm:presLayoutVars>
      </dgm:prSet>
      <dgm:spPr/>
    </dgm:pt>
  </dgm:ptLst>
  <dgm:cxnLst>
    <dgm:cxn modelId="{6505C305-2100-2D45-A036-AA0D89391BDD}" srcId="{D4647731-3FE6-B441-AD58-C78BA98B46E6}" destId="{F7F08032-850C-9243-80D2-F38FD4A840AE}" srcOrd="4" destOrd="0" parTransId="{6FF95F54-7314-AB44-B8B0-8DE0958DC74A}" sibTransId="{F1836807-0756-024E-B989-F4401B1A978B}"/>
    <dgm:cxn modelId="{0535A817-BD31-6849-8A06-E7B224469ABB}" type="presOf" srcId="{F7F08032-850C-9243-80D2-F38FD4A840AE}" destId="{6A5D8F8A-7DF3-E040-9CA5-19EB4E766DAC}" srcOrd="0" destOrd="0" presId="urn:microsoft.com/office/officeart/2009/3/layout/StepUpProcess"/>
    <dgm:cxn modelId="{DDB6BA65-872F-7342-A921-2E18DBA80D71}" srcId="{D4647731-3FE6-B441-AD58-C78BA98B46E6}" destId="{DC778D2F-E149-4844-9072-DDA8C71ADCBE}" srcOrd="3" destOrd="0" parTransId="{516D2A50-746A-3341-81A9-B5DC42410A41}" sibTransId="{2308AEB1-DC61-4043-B6ED-7636C3E8F9AA}"/>
    <dgm:cxn modelId="{6B404B73-6477-7647-8E26-E21E9669BF83}" type="presOf" srcId="{E125E581-2562-C747-9444-E616E991C936}" destId="{EDCEAA96-ABA2-D840-91A4-55DADB74B0A9}" srcOrd="0" destOrd="0" presId="urn:microsoft.com/office/officeart/2009/3/layout/StepUpProcess"/>
    <dgm:cxn modelId="{7BBB5F7A-BA6F-394C-9292-8F8F65E3B26D}" srcId="{D4647731-3FE6-B441-AD58-C78BA98B46E6}" destId="{9E923FAF-829C-894B-892E-9CC670AE70E8}" srcOrd="1" destOrd="0" parTransId="{26353091-F673-EE44-8167-18282DD0AF7E}" sibTransId="{E07D4C12-8724-9B41-8871-9E04D9BD4858}"/>
    <dgm:cxn modelId="{6B7E39A3-039F-C542-B8BE-3D3F824BEF67}" srcId="{D4647731-3FE6-B441-AD58-C78BA98B46E6}" destId="{E125E581-2562-C747-9444-E616E991C936}" srcOrd="2" destOrd="0" parTransId="{11346693-3310-C343-A00D-70CDD3D01D28}" sibTransId="{8B552ABF-44DC-A44D-8ABE-775E28912222}"/>
    <dgm:cxn modelId="{63288AAA-9B2A-7E4D-87DE-228EDF72301B}" type="presOf" srcId="{22873CED-C8A5-B64C-8E85-2134E642B8CA}" destId="{ECE6F997-425B-1C42-8B66-1880630A805A}" srcOrd="0" destOrd="0" presId="urn:microsoft.com/office/officeart/2009/3/layout/StepUpProcess"/>
    <dgm:cxn modelId="{47D4F9AA-F3E7-F749-9597-8992A7CF2D76}" type="presOf" srcId="{D4647731-3FE6-B441-AD58-C78BA98B46E6}" destId="{936619C9-A94D-C249-ACC2-821F255E4C36}" srcOrd="0" destOrd="0" presId="urn:microsoft.com/office/officeart/2009/3/layout/StepUpProcess"/>
    <dgm:cxn modelId="{DC1805BE-7D4E-7448-9BDA-87EAE9F56EB2}" type="presOf" srcId="{9E923FAF-829C-894B-892E-9CC670AE70E8}" destId="{20424B5C-1E2A-9741-8F6D-82AAD0349F8B}" srcOrd="0" destOrd="0" presId="urn:microsoft.com/office/officeart/2009/3/layout/StepUpProcess"/>
    <dgm:cxn modelId="{1B1B17BE-342D-0647-8963-D92B433E3BAE}" srcId="{D4647731-3FE6-B441-AD58-C78BA98B46E6}" destId="{CF4E6DEC-79D3-DE4C-B36E-97FEE3CF7271}" srcOrd="0" destOrd="0" parTransId="{4C68DC35-4276-5649-ACF5-887F1E972B5C}" sibTransId="{D2AF3CB4-6D0F-E441-A92A-9708D3BBCEF4}"/>
    <dgm:cxn modelId="{157416C5-8CFF-F440-B184-602A91B93B2B}" type="presOf" srcId="{CF4E6DEC-79D3-DE4C-B36E-97FEE3CF7271}" destId="{931E97CD-0495-374C-9CC7-89C15D04217C}" srcOrd="0" destOrd="0" presId="urn:microsoft.com/office/officeart/2009/3/layout/StepUpProcess"/>
    <dgm:cxn modelId="{9E25E4DE-00DD-F948-8837-133C6F24D526}" type="presOf" srcId="{DC778D2F-E149-4844-9072-DDA8C71ADCBE}" destId="{4FF47132-3604-AB4F-A3EF-EAB1B82CD10A}" srcOrd="0" destOrd="0" presId="urn:microsoft.com/office/officeart/2009/3/layout/StepUpProcess"/>
    <dgm:cxn modelId="{014774F5-65B9-C34A-99AE-67CC861227E0}" srcId="{D4647731-3FE6-B441-AD58-C78BA98B46E6}" destId="{22873CED-C8A5-B64C-8E85-2134E642B8CA}" srcOrd="5" destOrd="0" parTransId="{779877C3-1138-364D-A9CD-A59013F8DDB5}" sibTransId="{3123B1C8-981B-5147-95B6-51109F967114}"/>
    <dgm:cxn modelId="{DDB1DFEB-5A9B-A441-BF5D-601425C33307}" type="presParOf" srcId="{936619C9-A94D-C249-ACC2-821F255E4C36}" destId="{88D705DF-4671-0F4E-8D10-132C42258466}" srcOrd="0" destOrd="0" presId="urn:microsoft.com/office/officeart/2009/3/layout/StepUpProcess"/>
    <dgm:cxn modelId="{4A2CEEC2-A85B-D045-B118-70806668C627}" type="presParOf" srcId="{88D705DF-4671-0F4E-8D10-132C42258466}" destId="{4679AF27-F789-014B-9AC8-FD074DC6A804}" srcOrd="0" destOrd="0" presId="urn:microsoft.com/office/officeart/2009/3/layout/StepUpProcess"/>
    <dgm:cxn modelId="{45E68EC3-1EE7-274A-ABA8-460FD8A302F8}" type="presParOf" srcId="{88D705DF-4671-0F4E-8D10-132C42258466}" destId="{931E97CD-0495-374C-9CC7-89C15D04217C}" srcOrd="1" destOrd="0" presId="urn:microsoft.com/office/officeart/2009/3/layout/StepUpProcess"/>
    <dgm:cxn modelId="{A7EE8EB6-7C6C-2546-BB42-282658D73792}" type="presParOf" srcId="{88D705DF-4671-0F4E-8D10-132C42258466}" destId="{8AC1B053-710C-FC45-ACCE-9EB2CCB87162}" srcOrd="2" destOrd="0" presId="urn:microsoft.com/office/officeart/2009/3/layout/StepUpProcess"/>
    <dgm:cxn modelId="{3E541913-7525-3C46-9E18-0E609FD0575B}" type="presParOf" srcId="{936619C9-A94D-C249-ACC2-821F255E4C36}" destId="{6FC262B6-ACA6-744B-98E6-9F60E6FBB545}" srcOrd="1" destOrd="0" presId="urn:microsoft.com/office/officeart/2009/3/layout/StepUpProcess"/>
    <dgm:cxn modelId="{2717A694-CF1C-CF4E-AD6F-A6B5FF9E1A25}" type="presParOf" srcId="{6FC262B6-ACA6-744B-98E6-9F60E6FBB545}" destId="{97BA73F0-A944-9D4C-9AF1-E9F55871D8A9}" srcOrd="0" destOrd="0" presId="urn:microsoft.com/office/officeart/2009/3/layout/StepUpProcess"/>
    <dgm:cxn modelId="{8E84A579-4D5C-BA42-AB20-A21D55BEAF08}" type="presParOf" srcId="{936619C9-A94D-C249-ACC2-821F255E4C36}" destId="{0CB343F6-9458-AA4C-8224-C098C55B752F}" srcOrd="2" destOrd="0" presId="urn:microsoft.com/office/officeart/2009/3/layout/StepUpProcess"/>
    <dgm:cxn modelId="{8C2C7516-5A4B-F345-B022-134CEE04BCE2}" type="presParOf" srcId="{0CB343F6-9458-AA4C-8224-C098C55B752F}" destId="{7C5727E2-65E6-EC46-8C9F-E04DB5507FCC}" srcOrd="0" destOrd="0" presId="urn:microsoft.com/office/officeart/2009/3/layout/StepUpProcess"/>
    <dgm:cxn modelId="{01DF5E31-F794-B947-BD50-28205AD9FAD8}" type="presParOf" srcId="{0CB343F6-9458-AA4C-8224-C098C55B752F}" destId="{20424B5C-1E2A-9741-8F6D-82AAD0349F8B}" srcOrd="1" destOrd="0" presId="urn:microsoft.com/office/officeart/2009/3/layout/StepUpProcess"/>
    <dgm:cxn modelId="{2ABBC2E7-88C7-AB49-B224-CA15BFB04588}" type="presParOf" srcId="{0CB343F6-9458-AA4C-8224-C098C55B752F}" destId="{141CCEBE-2C1F-4242-8893-1D6932426428}" srcOrd="2" destOrd="0" presId="urn:microsoft.com/office/officeart/2009/3/layout/StepUpProcess"/>
    <dgm:cxn modelId="{945D4597-C000-3D4E-980E-ADA33260452D}" type="presParOf" srcId="{936619C9-A94D-C249-ACC2-821F255E4C36}" destId="{438B3870-BF14-364E-93AC-CE034BC0E874}" srcOrd="3" destOrd="0" presId="urn:microsoft.com/office/officeart/2009/3/layout/StepUpProcess"/>
    <dgm:cxn modelId="{B041B06F-7E54-D445-B421-18C2C165E31F}" type="presParOf" srcId="{438B3870-BF14-364E-93AC-CE034BC0E874}" destId="{E5CBA49B-0FCE-CD41-A51C-444033C981FA}" srcOrd="0" destOrd="0" presId="urn:microsoft.com/office/officeart/2009/3/layout/StepUpProcess"/>
    <dgm:cxn modelId="{CEE9040E-C390-DD4D-9E74-1F7FCB2178F7}" type="presParOf" srcId="{936619C9-A94D-C249-ACC2-821F255E4C36}" destId="{750A6831-AAAD-2746-A668-EEF0D6A9769F}" srcOrd="4" destOrd="0" presId="urn:microsoft.com/office/officeart/2009/3/layout/StepUpProcess"/>
    <dgm:cxn modelId="{92508DFC-D862-0F49-878A-8C7B223CB103}" type="presParOf" srcId="{750A6831-AAAD-2746-A668-EEF0D6A9769F}" destId="{BAC09217-9F0F-2448-B6F2-DB0D14DF0361}" srcOrd="0" destOrd="0" presId="urn:microsoft.com/office/officeart/2009/3/layout/StepUpProcess"/>
    <dgm:cxn modelId="{24971A6E-B447-B749-AD21-A0E6A693BC46}" type="presParOf" srcId="{750A6831-AAAD-2746-A668-EEF0D6A9769F}" destId="{EDCEAA96-ABA2-D840-91A4-55DADB74B0A9}" srcOrd="1" destOrd="0" presId="urn:microsoft.com/office/officeart/2009/3/layout/StepUpProcess"/>
    <dgm:cxn modelId="{D88D1D39-4148-C542-B50A-06B3A343B27E}" type="presParOf" srcId="{750A6831-AAAD-2746-A668-EEF0D6A9769F}" destId="{03E5AF4D-A109-424D-9E78-03D07A538B26}" srcOrd="2" destOrd="0" presId="urn:microsoft.com/office/officeart/2009/3/layout/StepUpProcess"/>
    <dgm:cxn modelId="{427F7E53-EF5B-0741-A602-12C345F6F8C9}" type="presParOf" srcId="{936619C9-A94D-C249-ACC2-821F255E4C36}" destId="{D384494D-28A4-9C45-8E4E-2909333ECEFA}" srcOrd="5" destOrd="0" presId="urn:microsoft.com/office/officeart/2009/3/layout/StepUpProcess"/>
    <dgm:cxn modelId="{8DBD0D86-F662-4D42-902E-8988593CF87E}" type="presParOf" srcId="{D384494D-28A4-9C45-8E4E-2909333ECEFA}" destId="{790C64F4-37B8-DE4E-9483-5BA937831ACC}" srcOrd="0" destOrd="0" presId="urn:microsoft.com/office/officeart/2009/3/layout/StepUpProcess"/>
    <dgm:cxn modelId="{5321B306-A37D-FD48-A4FF-5C5CC3F9B69A}" type="presParOf" srcId="{936619C9-A94D-C249-ACC2-821F255E4C36}" destId="{76DCBDFB-74B1-2A42-9EA2-7AB659460DA5}" srcOrd="6" destOrd="0" presId="urn:microsoft.com/office/officeart/2009/3/layout/StepUpProcess"/>
    <dgm:cxn modelId="{23B72B93-87AA-B14F-8BCA-7346D391526D}" type="presParOf" srcId="{76DCBDFB-74B1-2A42-9EA2-7AB659460DA5}" destId="{B3A81EC9-E18D-3549-A1D6-DB4F1A5BD7B5}" srcOrd="0" destOrd="0" presId="urn:microsoft.com/office/officeart/2009/3/layout/StepUpProcess"/>
    <dgm:cxn modelId="{79A0478A-86D8-6341-9893-23C5240DD14D}" type="presParOf" srcId="{76DCBDFB-74B1-2A42-9EA2-7AB659460DA5}" destId="{4FF47132-3604-AB4F-A3EF-EAB1B82CD10A}" srcOrd="1" destOrd="0" presId="urn:microsoft.com/office/officeart/2009/3/layout/StepUpProcess"/>
    <dgm:cxn modelId="{C6A7D5EC-7CDD-244A-9F19-3C007FF54667}" type="presParOf" srcId="{76DCBDFB-74B1-2A42-9EA2-7AB659460DA5}" destId="{71630625-EDF3-F943-9501-A82AAD2911F0}" srcOrd="2" destOrd="0" presId="urn:microsoft.com/office/officeart/2009/3/layout/StepUpProcess"/>
    <dgm:cxn modelId="{A3691648-F116-8047-91AE-E7B93C413BF1}" type="presParOf" srcId="{936619C9-A94D-C249-ACC2-821F255E4C36}" destId="{5F8B4AE6-70F2-494B-878E-4069D02B847C}" srcOrd="7" destOrd="0" presId="urn:microsoft.com/office/officeart/2009/3/layout/StepUpProcess"/>
    <dgm:cxn modelId="{345FD7D9-6DC1-894C-8C22-3C811790B602}" type="presParOf" srcId="{5F8B4AE6-70F2-494B-878E-4069D02B847C}" destId="{6207A175-F93D-A842-8FE7-EB69FDA6CBBC}" srcOrd="0" destOrd="0" presId="urn:microsoft.com/office/officeart/2009/3/layout/StepUpProcess"/>
    <dgm:cxn modelId="{BA2758CC-BA7D-624F-9DDF-7AA4D1345CC5}" type="presParOf" srcId="{936619C9-A94D-C249-ACC2-821F255E4C36}" destId="{7DA81145-6582-8D49-8C24-E68C3CAE8300}" srcOrd="8" destOrd="0" presId="urn:microsoft.com/office/officeart/2009/3/layout/StepUpProcess"/>
    <dgm:cxn modelId="{A55012A9-1FEE-E34C-99E5-F82207DDF8A2}" type="presParOf" srcId="{7DA81145-6582-8D49-8C24-E68C3CAE8300}" destId="{636046A5-A57B-AC43-9C41-E21CCB0B5B4A}" srcOrd="0" destOrd="0" presId="urn:microsoft.com/office/officeart/2009/3/layout/StepUpProcess"/>
    <dgm:cxn modelId="{265011FB-7958-E84F-9F7A-8C313DF71D89}" type="presParOf" srcId="{7DA81145-6582-8D49-8C24-E68C3CAE8300}" destId="{6A5D8F8A-7DF3-E040-9CA5-19EB4E766DAC}" srcOrd="1" destOrd="0" presId="urn:microsoft.com/office/officeart/2009/3/layout/StepUpProcess"/>
    <dgm:cxn modelId="{3DC5A0B8-18A9-F946-8A3E-C613DF752AC0}" type="presParOf" srcId="{7DA81145-6582-8D49-8C24-E68C3CAE8300}" destId="{0B72A296-E2AF-1349-B3E8-30D048532F33}" srcOrd="2" destOrd="0" presId="urn:microsoft.com/office/officeart/2009/3/layout/StepUpProcess"/>
    <dgm:cxn modelId="{0544BE81-895A-A749-AC23-71A4038B2815}" type="presParOf" srcId="{936619C9-A94D-C249-ACC2-821F255E4C36}" destId="{ACA236EF-E6B1-3B4C-A9C0-53F43653F90D}" srcOrd="9" destOrd="0" presId="urn:microsoft.com/office/officeart/2009/3/layout/StepUpProcess"/>
    <dgm:cxn modelId="{59554BB4-EADB-284D-BB53-77FB29D19D65}" type="presParOf" srcId="{ACA236EF-E6B1-3B4C-A9C0-53F43653F90D}" destId="{FBF7DDFE-0D5C-BC46-8CFA-24C998880B1D}" srcOrd="0" destOrd="0" presId="urn:microsoft.com/office/officeart/2009/3/layout/StepUpProcess"/>
    <dgm:cxn modelId="{0541C194-33D5-7B4B-BE86-FB637BCD3C37}" type="presParOf" srcId="{936619C9-A94D-C249-ACC2-821F255E4C36}" destId="{13124C54-DDFB-5344-B87A-6E9B25E5C656}" srcOrd="10" destOrd="0" presId="urn:microsoft.com/office/officeart/2009/3/layout/StepUpProcess"/>
    <dgm:cxn modelId="{162963DA-8750-1444-A5CA-477CD9A0F50C}" type="presParOf" srcId="{13124C54-DDFB-5344-B87A-6E9B25E5C656}" destId="{8E8A1DF6-2279-434E-9D0F-67EC2A756DBC}" srcOrd="0" destOrd="0" presId="urn:microsoft.com/office/officeart/2009/3/layout/StepUpProcess"/>
    <dgm:cxn modelId="{25E4C5E0-29C2-5044-B1A4-9ACC4A6504DB}" type="presParOf" srcId="{13124C54-DDFB-5344-B87A-6E9B25E5C656}" destId="{ECE6F997-425B-1C42-8B66-1880630A805A}"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9AF27-F789-014B-9AC8-FD074DC6A804}">
      <dsp:nvSpPr>
        <dsp:cNvPr id="0" name=""/>
        <dsp:cNvSpPr/>
      </dsp:nvSpPr>
      <dsp:spPr>
        <a:xfrm rot="5400000">
          <a:off x="323147" y="2238280"/>
          <a:ext cx="967715" cy="1610256"/>
        </a:xfrm>
        <a:prstGeom prst="corner">
          <a:avLst>
            <a:gd name="adj1" fmla="val 16120"/>
            <a:gd name="adj2" fmla="val 161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31E97CD-0495-374C-9CC7-89C15D04217C}">
      <dsp:nvSpPr>
        <dsp:cNvPr id="0" name=""/>
        <dsp:cNvSpPr/>
      </dsp:nvSpPr>
      <dsp:spPr>
        <a:xfrm>
          <a:off x="161611" y="2719399"/>
          <a:ext cx="1453748" cy="12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t>Single API call</a:t>
          </a:r>
        </a:p>
      </dsp:txBody>
      <dsp:txXfrm>
        <a:off x="161611" y="2719399"/>
        <a:ext cx="1453748" cy="1274296"/>
      </dsp:txXfrm>
    </dsp:sp>
    <dsp:sp modelId="{8AC1B053-710C-FC45-ACCE-9EB2CCB87162}">
      <dsp:nvSpPr>
        <dsp:cNvPr id="0" name=""/>
        <dsp:cNvSpPr/>
      </dsp:nvSpPr>
      <dsp:spPr>
        <a:xfrm>
          <a:off x="1341068" y="2119731"/>
          <a:ext cx="274292" cy="274292"/>
        </a:xfrm>
        <a:prstGeom prst="triangle">
          <a:avLst>
            <a:gd name="adj" fmla="val 1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C5727E2-65E6-EC46-8C9F-E04DB5507FCC}">
      <dsp:nvSpPr>
        <dsp:cNvPr id="0" name=""/>
        <dsp:cNvSpPr/>
      </dsp:nvSpPr>
      <dsp:spPr>
        <a:xfrm rot="5400000">
          <a:off x="2102819" y="1797898"/>
          <a:ext cx="967715" cy="1610256"/>
        </a:xfrm>
        <a:prstGeom prst="corner">
          <a:avLst>
            <a:gd name="adj1" fmla="val 16120"/>
            <a:gd name="adj2" fmla="val 161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0424B5C-1E2A-9741-8F6D-82AAD0349F8B}">
      <dsp:nvSpPr>
        <dsp:cNvPr id="0" name=""/>
        <dsp:cNvSpPr/>
      </dsp:nvSpPr>
      <dsp:spPr>
        <a:xfrm>
          <a:off x="1941284" y="2279018"/>
          <a:ext cx="1453748" cy="12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t>Sequential API call in a flow predefined by human</a:t>
          </a:r>
        </a:p>
      </dsp:txBody>
      <dsp:txXfrm>
        <a:off x="1941284" y="2279018"/>
        <a:ext cx="1453748" cy="1274296"/>
      </dsp:txXfrm>
    </dsp:sp>
    <dsp:sp modelId="{141CCEBE-2C1F-4242-8893-1D6932426428}">
      <dsp:nvSpPr>
        <dsp:cNvPr id="0" name=""/>
        <dsp:cNvSpPr/>
      </dsp:nvSpPr>
      <dsp:spPr>
        <a:xfrm>
          <a:off x="3120740" y="1679349"/>
          <a:ext cx="274292" cy="274292"/>
        </a:xfrm>
        <a:prstGeom prst="triangle">
          <a:avLst>
            <a:gd name="adj" fmla="val 1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AC09217-9F0F-2448-B6F2-DB0D14DF0361}">
      <dsp:nvSpPr>
        <dsp:cNvPr id="0" name=""/>
        <dsp:cNvSpPr/>
      </dsp:nvSpPr>
      <dsp:spPr>
        <a:xfrm rot="5400000">
          <a:off x="3882492" y="1357516"/>
          <a:ext cx="967715" cy="1610256"/>
        </a:xfrm>
        <a:prstGeom prst="corner">
          <a:avLst>
            <a:gd name="adj1" fmla="val 16120"/>
            <a:gd name="adj2" fmla="val 161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DCEAA96-ABA2-D840-91A4-55DADB74B0A9}">
      <dsp:nvSpPr>
        <dsp:cNvPr id="0" name=""/>
        <dsp:cNvSpPr/>
      </dsp:nvSpPr>
      <dsp:spPr>
        <a:xfrm>
          <a:off x="3720956" y="1838636"/>
          <a:ext cx="1453748" cy="12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t>Use of other tools (in a flow predefined by human)</a:t>
          </a:r>
        </a:p>
      </dsp:txBody>
      <dsp:txXfrm>
        <a:off x="3720956" y="1838636"/>
        <a:ext cx="1453748" cy="1274296"/>
      </dsp:txXfrm>
    </dsp:sp>
    <dsp:sp modelId="{03E5AF4D-A109-424D-9E78-03D07A538B26}">
      <dsp:nvSpPr>
        <dsp:cNvPr id="0" name=""/>
        <dsp:cNvSpPr/>
      </dsp:nvSpPr>
      <dsp:spPr>
        <a:xfrm>
          <a:off x="4900413" y="1238967"/>
          <a:ext cx="274292" cy="274292"/>
        </a:xfrm>
        <a:prstGeom prst="triangle">
          <a:avLst>
            <a:gd name="adj" fmla="val 1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3A81EC9-E18D-3549-A1D6-DB4F1A5BD7B5}">
      <dsp:nvSpPr>
        <dsp:cNvPr id="0" name=""/>
        <dsp:cNvSpPr/>
      </dsp:nvSpPr>
      <dsp:spPr>
        <a:xfrm rot="5400000">
          <a:off x="5662165" y="917134"/>
          <a:ext cx="967715" cy="1610256"/>
        </a:xfrm>
        <a:prstGeom prst="corner">
          <a:avLst>
            <a:gd name="adj1" fmla="val 16120"/>
            <a:gd name="adj2" fmla="val 161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FF47132-3604-AB4F-A3EF-EAB1B82CD10A}">
      <dsp:nvSpPr>
        <dsp:cNvPr id="0" name=""/>
        <dsp:cNvSpPr/>
      </dsp:nvSpPr>
      <dsp:spPr>
        <a:xfrm>
          <a:off x="5500629" y="1398254"/>
          <a:ext cx="1453748" cy="12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t>AI figure out the best sequence for the query</a:t>
          </a:r>
        </a:p>
      </dsp:txBody>
      <dsp:txXfrm>
        <a:off x="5500629" y="1398254"/>
        <a:ext cx="1453748" cy="1274296"/>
      </dsp:txXfrm>
    </dsp:sp>
    <dsp:sp modelId="{71630625-EDF3-F943-9501-A82AAD2911F0}">
      <dsp:nvSpPr>
        <dsp:cNvPr id="0" name=""/>
        <dsp:cNvSpPr/>
      </dsp:nvSpPr>
      <dsp:spPr>
        <a:xfrm>
          <a:off x="6680085" y="798585"/>
          <a:ext cx="274292" cy="274292"/>
        </a:xfrm>
        <a:prstGeom prst="triangle">
          <a:avLst>
            <a:gd name="adj" fmla="val 1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36046A5-A57B-AC43-9C41-E21CCB0B5B4A}">
      <dsp:nvSpPr>
        <dsp:cNvPr id="0" name=""/>
        <dsp:cNvSpPr/>
      </dsp:nvSpPr>
      <dsp:spPr>
        <a:xfrm rot="5400000">
          <a:off x="7441837" y="476753"/>
          <a:ext cx="967715" cy="1610256"/>
        </a:xfrm>
        <a:prstGeom prst="corner">
          <a:avLst>
            <a:gd name="adj1" fmla="val 16120"/>
            <a:gd name="adj2" fmla="val 161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A5D8F8A-7DF3-E040-9CA5-19EB4E766DAC}">
      <dsp:nvSpPr>
        <dsp:cNvPr id="0" name=""/>
        <dsp:cNvSpPr/>
      </dsp:nvSpPr>
      <dsp:spPr>
        <a:xfrm>
          <a:off x="7280301" y="957872"/>
          <a:ext cx="1453748" cy="12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t>AI improves its output iteratively by monologue</a:t>
          </a:r>
        </a:p>
      </dsp:txBody>
      <dsp:txXfrm>
        <a:off x="7280301" y="957872"/>
        <a:ext cx="1453748" cy="1274296"/>
      </dsp:txXfrm>
    </dsp:sp>
    <dsp:sp modelId="{0B72A296-E2AF-1349-B3E8-30D048532F33}">
      <dsp:nvSpPr>
        <dsp:cNvPr id="0" name=""/>
        <dsp:cNvSpPr/>
      </dsp:nvSpPr>
      <dsp:spPr>
        <a:xfrm>
          <a:off x="8459758" y="358204"/>
          <a:ext cx="274292" cy="274292"/>
        </a:xfrm>
        <a:prstGeom prst="triangle">
          <a:avLst>
            <a:gd name="adj" fmla="val 1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E8A1DF6-2279-434E-9D0F-67EC2A756DBC}">
      <dsp:nvSpPr>
        <dsp:cNvPr id="0" name=""/>
        <dsp:cNvSpPr/>
      </dsp:nvSpPr>
      <dsp:spPr>
        <a:xfrm rot="5400000">
          <a:off x="9221510" y="36371"/>
          <a:ext cx="967715" cy="1610256"/>
        </a:xfrm>
        <a:prstGeom prst="corner">
          <a:avLst>
            <a:gd name="adj1" fmla="val 16120"/>
            <a:gd name="adj2" fmla="val 161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CE6F997-425B-1C42-8B66-1880630A805A}">
      <dsp:nvSpPr>
        <dsp:cNvPr id="0" name=""/>
        <dsp:cNvSpPr/>
      </dsp:nvSpPr>
      <dsp:spPr>
        <a:xfrm>
          <a:off x="9059974" y="517491"/>
          <a:ext cx="1453748" cy="12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t>Multiple AI talk to each other to improve output iteratively</a:t>
          </a:r>
        </a:p>
      </dsp:txBody>
      <dsp:txXfrm>
        <a:off x="9059974" y="517491"/>
        <a:ext cx="1453748" cy="12742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913B3-460A-3E44-8EB7-BC9743C340AE}" type="datetimeFigureOut">
              <a:rPr lang="en-BE" smtClean="0"/>
              <a:t>30/11/2023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23C215-F85D-4444-934A-A64B20C522D3}" type="slidenum">
              <a:rPr lang="en-BE" smtClean="0"/>
              <a:t>‹#›</a:t>
            </a:fld>
            <a:endParaRPr lang="en-BE"/>
          </a:p>
        </p:txBody>
      </p:sp>
    </p:spTree>
    <p:extLst>
      <p:ext uri="{BB962C8B-B14F-4D97-AF65-F5344CB8AC3E}">
        <p14:creationId xmlns:p14="http://schemas.microsoft.com/office/powerpoint/2010/main" val="156784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a:t>Not meant to be complihensive reivew nor tutorial but to give a conclete example of what it does and how to get started to make it a bit tangible and stimulate ideas.</a:t>
            </a:r>
          </a:p>
        </p:txBody>
      </p:sp>
      <p:sp>
        <p:nvSpPr>
          <p:cNvPr id="4" name="Slide Number Placeholder 3"/>
          <p:cNvSpPr>
            <a:spLocks noGrp="1"/>
          </p:cNvSpPr>
          <p:nvPr>
            <p:ph type="sldNum" sz="quarter" idx="5"/>
          </p:nvPr>
        </p:nvSpPr>
        <p:spPr/>
        <p:txBody>
          <a:bodyPr/>
          <a:lstStyle/>
          <a:p>
            <a:fld id="{ED23C215-F85D-4444-934A-A64B20C522D3}" type="slidenum">
              <a:rPr lang="en-BE" smtClean="0"/>
              <a:t>1</a:t>
            </a:fld>
            <a:endParaRPr lang="en-BE"/>
          </a:p>
        </p:txBody>
      </p:sp>
    </p:spTree>
    <p:extLst>
      <p:ext uri="{BB962C8B-B14F-4D97-AF65-F5344CB8AC3E}">
        <p14:creationId xmlns:p14="http://schemas.microsoft.com/office/powerpoint/2010/main" val="3766166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a:t>Use of LLM is evolving towards more complex system by combining multile steps of API calls and combination with outside tools.</a:t>
            </a:r>
          </a:p>
          <a:p>
            <a:r>
              <a:rPr lang="en-BE"/>
              <a:t>Each package use different terms for the similar concept that is in the bottom table.</a:t>
            </a:r>
          </a:p>
          <a:p>
            <a:r>
              <a:rPr lang="en-BE"/>
              <a:t>As everyone is probably familiar with first two already, today's focus is 3-5.</a:t>
            </a:r>
          </a:p>
          <a:p>
            <a:r>
              <a:rPr lang="en-BE"/>
              <a:t>Don't worry if it sounds still abstract. I will talk about concrete example of each of these in a second.</a:t>
            </a:r>
          </a:p>
        </p:txBody>
      </p:sp>
      <p:sp>
        <p:nvSpPr>
          <p:cNvPr id="4" name="Slide Number Placeholder 3"/>
          <p:cNvSpPr>
            <a:spLocks noGrp="1"/>
          </p:cNvSpPr>
          <p:nvPr>
            <p:ph type="sldNum" sz="quarter" idx="5"/>
          </p:nvPr>
        </p:nvSpPr>
        <p:spPr/>
        <p:txBody>
          <a:bodyPr/>
          <a:lstStyle/>
          <a:p>
            <a:fld id="{ED23C215-F85D-4444-934A-A64B20C522D3}" type="slidenum">
              <a:rPr lang="en-BE" smtClean="0"/>
              <a:t>2</a:t>
            </a:fld>
            <a:endParaRPr lang="en-BE"/>
          </a:p>
        </p:txBody>
      </p:sp>
    </p:spTree>
    <p:extLst>
      <p:ext uri="{BB962C8B-B14F-4D97-AF65-F5344CB8AC3E}">
        <p14:creationId xmlns:p14="http://schemas.microsoft.com/office/powerpoint/2010/main" val="1310248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a:t>Previously, we define sequence of tasks and hardcoded them with bunch of if /then statements e.g. 1. Figure out intent, 2. Route them to different branch based on intent.</a:t>
            </a:r>
          </a:p>
          <a:p>
            <a:r>
              <a:rPr lang="en-BE"/>
              <a:t>Agent can do this process automatically.</a:t>
            </a:r>
          </a:p>
          <a:p>
            <a:r>
              <a:rPr lang="en-BE"/>
              <a:t>Given a different query, it first figures out, what info it needs to answer it and choose a tool to get required information in right order.</a:t>
            </a:r>
          </a:p>
          <a:p>
            <a:r>
              <a:rPr lang="en-BE"/>
              <a:t>e.g. return case</a:t>
            </a:r>
          </a:p>
          <a:p>
            <a:r>
              <a:rPr lang="en-BE"/>
              <a:t>First, inquire return policy and learns it needs # of days between delivery and today. So it calls order DB and calender to get these info. Based on policy and two dates, it answer the question.</a:t>
            </a:r>
          </a:p>
          <a:p>
            <a:endParaRPr lang="en-BE"/>
          </a:p>
          <a:p>
            <a:r>
              <a:rPr lang="en-BE"/>
              <a:t>e.g. billing inquiry email case</a:t>
            </a:r>
          </a:p>
          <a:p>
            <a:r>
              <a:rPr lang="en-BE"/>
              <a:t>First it needs to reteive list of orders and add up all amount with calculator. Finally, it need to write in fomal email format.</a:t>
            </a:r>
          </a:p>
          <a:p>
            <a:r>
              <a:rPr lang="en-BE"/>
              <a:t>Without defining each use case manually (which can be quite numerous and tedious), we can build a multifunctional bot.</a:t>
            </a:r>
          </a:p>
        </p:txBody>
      </p:sp>
      <p:sp>
        <p:nvSpPr>
          <p:cNvPr id="4" name="Slide Number Placeholder 3"/>
          <p:cNvSpPr>
            <a:spLocks noGrp="1"/>
          </p:cNvSpPr>
          <p:nvPr>
            <p:ph type="sldNum" sz="quarter" idx="5"/>
          </p:nvPr>
        </p:nvSpPr>
        <p:spPr/>
        <p:txBody>
          <a:bodyPr/>
          <a:lstStyle/>
          <a:p>
            <a:fld id="{ED23C215-F85D-4444-934A-A64B20C522D3}" type="slidenum">
              <a:rPr lang="en-BE" smtClean="0"/>
              <a:t>3</a:t>
            </a:fld>
            <a:endParaRPr lang="en-BE"/>
          </a:p>
        </p:txBody>
      </p:sp>
    </p:spTree>
    <p:extLst>
      <p:ext uri="{BB962C8B-B14F-4D97-AF65-F5344CB8AC3E}">
        <p14:creationId xmlns:p14="http://schemas.microsoft.com/office/powerpoint/2010/main" val="1365186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a:t>This is a example streight from the paper.</a:t>
            </a:r>
          </a:p>
          <a:p>
            <a:r>
              <a:rPr lang="en-BE"/>
              <a:t>It starts with user query that requires two separate piece of information. (1) what is the program in question (2) what device can control the program.</a:t>
            </a:r>
          </a:p>
          <a:p>
            <a:r>
              <a:rPr lang="en-BE"/>
              <a:t>Agent act in 3 steps and repeat the set until it finds the answer.</a:t>
            </a:r>
          </a:p>
          <a:p>
            <a:r>
              <a:rPr lang="en-BE"/>
              <a:t>Steps are</a:t>
            </a:r>
          </a:p>
          <a:p>
            <a:r>
              <a:rPr lang="en-BE"/>
              <a:t>(1) Figure out what info it needs (reason)</a:t>
            </a:r>
          </a:p>
          <a:p>
            <a:r>
              <a:rPr lang="en-BE"/>
              <a:t>(2) Search / retreive info (act)</a:t>
            </a:r>
          </a:p>
          <a:p>
            <a:r>
              <a:rPr lang="en-BE"/>
              <a:t>(3) Understand the answer to (1) (observe)</a:t>
            </a:r>
          </a:p>
          <a:p>
            <a:r>
              <a:rPr lang="en-BE"/>
              <a:t>Based on the finding of these 3 steps,  it goes back to (1) and thinks what additional info it needs.</a:t>
            </a:r>
          </a:p>
        </p:txBody>
      </p:sp>
      <p:sp>
        <p:nvSpPr>
          <p:cNvPr id="4" name="Slide Number Placeholder 3"/>
          <p:cNvSpPr>
            <a:spLocks noGrp="1"/>
          </p:cNvSpPr>
          <p:nvPr>
            <p:ph type="sldNum" sz="quarter" idx="5"/>
          </p:nvPr>
        </p:nvSpPr>
        <p:spPr/>
        <p:txBody>
          <a:bodyPr/>
          <a:lstStyle/>
          <a:p>
            <a:fld id="{ED23C215-F85D-4444-934A-A64B20C522D3}" type="slidenum">
              <a:rPr lang="en-BE" smtClean="0"/>
              <a:t>4</a:t>
            </a:fld>
            <a:endParaRPr lang="en-BE"/>
          </a:p>
        </p:txBody>
      </p:sp>
    </p:spTree>
    <p:extLst>
      <p:ext uri="{BB962C8B-B14F-4D97-AF65-F5344CB8AC3E}">
        <p14:creationId xmlns:p14="http://schemas.microsoft.com/office/powerpoint/2010/main" val="3803932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a:t>This is code generation example.</a:t>
            </a:r>
          </a:p>
          <a:p>
            <a:r>
              <a:rPr lang="en-BE"/>
              <a:t>Think about yourself using GPT to write code, orange part is what we do but it's actually a bit tedious. We can automate it with agent.</a:t>
            </a:r>
          </a:p>
          <a:p>
            <a:r>
              <a:rPr lang="en-BE"/>
              <a:t>Here we have assistant who produce code (normal one).</a:t>
            </a:r>
          </a:p>
          <a:p>
            <a:r>
              <a:rPr lang="en-BE"/>
              <a:t>We also have one more AI that act like user. It runs the given code and feed the result into assistant until the code runs successfully and produce desired result.</a:t>
            </a:r>
          </a:p>
          <a:p>
            <a:r>
              <a:rPr lang="en-BE"/>
              <a:t>This is a bit GAN like setting and we can probably think of other similar use of generator and checker.</a:t>
            </a:r>
          </a:p>
          <a:p>
            <a:r>
              <a:rPr lang="en-BE"/>
              <a:t>We can may be automate a part of bot testing. We all have done tedious chat with bot typing similar but slightly different (thus difficult to fully automate) answer for testing. </a:t>
            </a:r>
          </a:p>
        </p:txBody>
      </p:sp>
      <p:sp>
        <p:nvSpPr>
          <p:cNvPr id="4" name="Slide Number Placeholder 3"/>
          <p:cNvSpPr>
            <a:spLocks noGrp="1"/>
          </p:cNvSpPr>
          <p:nvPr>
            <p:ph type="sldNum" sz="quarter" idx="5"/>
          </p:nvPr>
        </p:nvSpPr>
        <p:spPr/>
        <p:txBody>
          <a:bodyPr/>
          <a:lstStyle/>
          <a:p>
            <a:fld id="{ED23C215-F85D-4444-934A-A64B20C522D3}" type="slidenum">
              <a:rPr lang="en-BE" smtClean="0"/>
              <a:t>5</a:t>
            </a:fld>
            <a:endParaRPr lang="en-BE"/>
          </a:p>
        </p:txBody>
      </p:sp>
    </p:spTree>
    <p:extLst>
      <p:ext uri="{BB962C8B-B14F-4D97-AF65-F5344CB8AC3E}">
        <p14:creationId xmlns:p14="http://schemas.microsoft.com/office/powerpoint/2010/main" val="1427905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a:t>We have just used 3 different packages to do the same task. How do they differ? This is by no means complihensive but just listed a few important differences I found.</a:t>
            </a:r>
          </a:p>
          <a:p>
            <a:r>
              <a:rPr lang="en-GB" dirty="0"/>
              <a:t>S</a:t>
            </a:r>
            <a:r>
              <a:rPr lang="en-BE"/>
              <a:t>k has concept called skills and it includes both prompt instruction to LLM and other function calls. Prompts are just function to take string in and output string that can be used as building block to the final anwer and planner can dynamically combine them as a part of flow. Example could be summerize conversation into specific format, write in email format, translate into another language etc. </a:t>
            </a:r>
          </a:p>
        </p:txBody>
      </p:sp>
      <p:sp>
        <p:nvSpPr>
          <p:cNvPr id="4" name="Slide Number Placeholder 3"/>
          <p:cNvSpPr>
            <a:spLocks noGrp="1"/>
          </p:cNvSpPr>
          <p:nvPr>
            <p:ph type="sldNum" sz="quarter" idx="5"/>
          </p:nvPr>
        </p:nvSpPr>
        <p:spPr/>
        <p:txBody>
          <a:bodyPr/>
          <a:lstStyle/>
          <a:p>
            <a:fld id="{ED23C215-F85D-4444-934A-A64B20C522D3}" type="slidenum">
              <a:rPr lang="en-BE" smtClean="0"/>
              <a:t>7</a:t>
            </a:fld>
            <a:endParaRPr lang="en-BE"/>
          </a:p>
        </p:txBody>
      </p:sp>
    </p:spTree>
    <p:extLst>
      <p:ext uri="{BB962C8B-B14F-4D97-AF65-F5344CB8AC3E}">
        <p14:creationId xmlns:p14="http://schemas.microsoft.com/office/powerpoint/2010/main" val="2009614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a:t>To summarise, what is the benefit of agent and what are the catches?</a:t>
            </a:r>
          </a:p>
        </p:txBody>
      </p:sp>
      <p:sp>
        <p:nvSpPr>
          <p:cNvPr id="4" name="Slide Number Placeholder 3"/>
          <p:cNvSpPr>
            <a:spLocks noGrp="1"/>
          </p:cNvSpPr>
          <p:nvPr>
            <p:ph type="sldNum" sz="quarter" idx="5"/>
          </p:nvPr>
        </p:nvSpPr>
        <p:spPr/>
        <p:txBody>
          <a:bodyPr/>
          <a:lstStyle/>
          <a:p>
            <a:fld id="{ED23C215-F85D-4444-934A-A64B20C522D3}" type="slidenum">
              <a:rPr lang="en-BE" smtClean="0"/>
              <a:t>8</a:t>
            </a:fld>
            <a:endParaRPr lang="en-BE"/>
          </a:p>
        </p:txBody>
      </p:sp>
    </p:spTree>
    <p:extLst>
      <p:ext uri="{BB962C8B-B14F-4D97-AF65-F5344CB8AC3E}">
        <p14:creationId xmlns:p14="http://schemas.microsoft.com/office/powerpoint/2010/main" val="2454623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17E6-7A6B-9A24-ACB2-410BD29639C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8CBD28CA-5581-5875-BB2A-762440AB89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E4166ECF-1B70-9B36-4A42-6C675EEE12B3}"/>
              </a:ext>
            </a:extLst>
          </p:cNvPr>
          <p:cNvSpPr>
            <a:spLocks noGrp="1"/>
          </p:cNvSpPr>
          <p:nvPr>
            <p:ph type="dt" sz="half" idx="10"/>
          </p:nvPr>
        </p:nvSpPr>
        <p:spPr/>
        <p:txBody>
          <a:bodyPr/>
          <a:lstStyle/>
          <a:p>
            <a:fld id="{9CA26AB7-3C19-6B40-8586-D94F67EE7109}" type="datetimeFigureOut">
              <a:rPr lang="en-BE" smtClean="0"/>
              <a:t>30/11/2023</a:t>
            </a:fld>
            <a:endParaRPr lang="en-BE"/>
          </a:p>
        </p:txBody>
      </p:sp>
      <p:sp>
        <p:nvSpPr>
          <p:cNvPr id="5" name="Footer Placeholder 4">
            <a:extLst>
              <a:ext uri="{FF2B5EF4-FFF2-40B4-BE49-F238E27FC236}">
                <a16:creationId xmlns:a16="http://schemas.microsoft.com/office/drawing/2014/main" id="{5E8EDF51-1B91-EB83-916B-3E15DA4751C1}"/>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4EB38D2-4127-20F6-0FE1-8748D69D363C}"/>
              </a:ext>
            </a:extLst>
          </p:cNvPr>
          <p:cNvSpPr>
            <a:spLocks noGrp="1"/>
          </p:cNvSpPr>
          <p:nvPr>
            <p:ph type="sldNum" sz="quarter" idx="12"/>
          </p:nvPr>
        </p:nvSpPr>
        <p:spPr/>
        <p:txBody>
          <a:bodyPr/>
          <a:lstStyle/>
          <a:p>
            <a:fld id="{42E30445-55A3-724E-8B02-DA219D03977B}" type="slidenum">
              <a:rPr lang="en-BE" smtClean="0"/>
              <a:t>‹#›</a:t>
            </a:fld>
            <a:endParaRPr lang="en-BE"/>
          </a:p>
        </p:txBody>
      </p:sp>
    </p:spTree>
    <p:extLst>
      <p:ext uri="{BB962C8B-B14F-4D97-AF65-F5344CB8AC3E}">
        <p14:creationId xmlns:p14="http://schemas.microsoft.com/office/powerpoint/2010/main" val="92837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DA194-C243-DC8E-5880-A6E232992B3E}"/>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AC60E0C-5847-1043-1DDE-D6AD8B8E699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9915A26-39B8-39FD-CC37-DA8725FD6C86}"/>
              </a:ext>
            </a:extLst>
          </p:cNvPr>
          <p:cNvSpPr>
            <a:spLocks noGrp="1"/>
          </p:cNvSpPr>
          <p:nvPr>
            <p:ph type="dt" sz="half" idx="10"/>
          </p:nvPr>
        </p:nvSpPr>
        <p:spPr/>
        <p:txBody>
          <a:bodyPr/>
          <a:lstStyle/>
          <a:p>
            <a:fld id="{9CA26AB7-3C19-6B40-8586-D94F67EE7109}" type="datetimeFigureOut">
              <a:rPr lang="en-BE" smtClean="0"/>
              <a:t>30/11/2023</a:t>
            </a:fld>
            <a:endParaRPr lang="en-BE"/>
          </a:p>
        </p:txBody>
      </p:sp>
      <p:sp>
        <p:nvSpPr>
          <p:cNvPr id="5" name="Footer Placeholder 4">
            <a:extLst>
              <a:ext uri="{FF2B5EF4-FFF2-40B4-BE49-F238E27FC236}">
                <a16:creationId xmlns:a16="http://schemas.microsoft.com/office/drawing/2014/main" id="{2CA7F928-1B1A-58FB-8B41-C6116A300841}"/>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1DF807D-DC91-07BA-1375-CE635DDF4123}"/>
              </a:ext>
            </a:extLst>
          </p:cNvPr>
          <p:cNvSpPr>
            <a:spLocks noGrp="1"/>
          </p:cNvSpPr>
          <p:nvPr>
            <p:ph type="sldNum" sz="quarter" idx="12"/>
          </p:nvPr>
        </p:nvSpPr>
        <p:spPr/>
        <p:txBody>
          <a:bodyPr/>
          <a:lstStyle/>
          <a:p>
            <a:fld id="{42E30445-55A3-724E-8B02-DA219D03977B}" type="slidenum">
              <a:rPr lang="en-BE" smtClean="0"/>
              <a:t>‹#›</a:t>
            </a:fld>
            <a:endParaRPr lang="en-BE"/>
          </a:p>
        </p:txBody>
      </p:sp>
    </p:spTree>
    <p:extLst>
      <p:ext uri="{BB962C8B-B14F-4D97-AF65-F5344CB8AC3E}">
        <p14:creationId xmlns:p14="http://schemas.microsoft.com/office/powerpoint/2010/main" val="4201637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FAF0D9-AE06-5C15-FFA8-40E4E9DED97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29BD9B5-A321-05AD-20AB-ADA15FC639A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74CE4B16-F8F2-4BF7-B05D-B8EE34542C55}"/>
              </a:ext>
            </a:extLst>
          </p:cNvPr>
          <p:cNvSpPr>
            <a:spLocks noGrp="1"/>
          </p:cNvSpPr>
          <p:nvPr>
            <p:ph type="dt" sz="half" idx="10"/>
          </p:nvPr>
        </p:nvSpPr>
        <p:spPr/>
        <p:txBody>
          <a:bodyPr/>
          <a:lstStyle/>
          <a:p>
            <a:fld id="{9CA26AB7-3C19-6B40-8586-D94F67EE7109}" type="datetimeFigureOut">
              <a:rPr lang="en-BE" smtClean="0"/>
              <a:t>30/11/2023</a:t>
            </a:fld>
            <a:endParaRPr lang="en-BE"/>
          </a:p>
        </p:txBody>
      </p:sp>
      <p:sp>
        <p:nvSpPr>
          <p:cNvPr id="5" name="Footer Placeholder 4">
            <a:extLst>
              <a:ext uri="{FF2B5EF4-FFF2-40B4-BE49-F238E27FC236}">
                <a16:creationId xmlns:a16="http://schemas.microsoft.com/office/drawing/2014/main" id="{1B810E58-72A4-52E3-644B-68FFF249B3D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C202132-204B-2458-363B-BF9DA0CF370A}"/>
              </a:ext>
            </a:extLst>
          </p:cNvPr>
          <p:cNvSpPr>
            <a:spLocks noGrp="1"/>
          </p:cNvSpPr>
          <p:nvPr>
            <p:ph type="sldNum" sz="quarter" idx="12"/>
          </p:nvPr>
        </p:nvSpPr>
        <p:spPr/>
        <p:txBody>
          <a:bodyPr/>
          <a:lstStyle/>
          <a:p>
            <a:fld id="{42E30445-55A3-724E-8B02-DA219D03977B}" type="slidenum">
              <a:rPr lang="en-BE" smtClean="0"/>
              <a:t>‹#›</a:t>
            </a:fld>
            <a:endParaRPr lang="en-BE"/>
          </a:p>
        </p:txBody>
      </p:sp>
    </p:spTree>
    <p:extLst>
      <p:ext uri="{BB962C8B-B14F-4D97-AF65-F5344CB8AC3E}">
        <p14:creationId xmlns:p14="http://schemas.microsoft.com/office/powerpoint/2010/main" val="218904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981B-2C10-E8D4-197C-F17518E7A2A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1C8D682-A7DD-F31C-EB1C-D701E5D2EA7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492F85A-8200-95F3-8542-36D65900364F}"/>
              </a:ext>
            </a:extLst>
          </p:cNvPr>
          <p:cNvSpPr>
            <a:spLocks noGrp="1"/>
          </p:cNvSpPr>
          <p:nvPr>
            <p:ph type="dt" sz="half" idx="10"/>
          </p:nvPr>
        </p:nvSpPr>
        <p:spPr/>
        <p:txBody>
          <a:bodyPr/>
          <a:lstStyle/>
          <a:p>
            <a:fld id="{9CA26AB7-3C19-6B40-8586-D94F67EE7109}" type="datetimeFigureOut">
              <a:rPr lang="en-BE" smtClean="0"/>
              <a:t>30/11/2023</a:t>
            </a:fld>
            <a:endParaRPr lang="en-BE"/>
          </a:p>
        </p:txBody>
      </p:sp>
      <p:sp>
        <p:nvSpPr>
          <p:cNvPr id="5" name="Footer Placeholder 4">
            <a:extLst>
              <a:ext uri="{FF2B5EF4-FFF2-40B4-BE49-F238E27FC236}">
                <a16:creationId xmlns:a16="http://schemas.microsoft.com/office/drawing/2014/main" id="{DD462A8F-F1A9-9630-16BC-B77B45C7D18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2FD97B3-9F69-9203-E2DA-49A7A0D24046}"/>
              </a:ext>
            </a:extLst>
          </p:cNvPr>
          <p:cNvSpPr>
            <a:spLocks noGrp="1"/>
          </p:cNvSpPr>
          <p:nvPr>
            <p:ph type="sldNum" sz="quarter" idx="12"/>
          </p:nvPr>
        </p:nvSpPr>
        <p:spPr/>
        <p:txBody>
          <a:bodyPr/>
          <a:lstStyle/>
          <a:p>
            <a:fld id="{42E30445-55A3-724E-8B02-DA219D03977B}" type="slidenum">
              <a:rPr lang="en-BE" smtClean="0"/>
              <a:t>‹#›</a:t>
            </a:fld>
            <a:endParaRPr lang="en-BE"/>
          </a:p>
        </p:txBody>
      </p:sp>
    </p:spTree>
    <p:extLst>
      <p:ext uri="{BB962C8B-B14F-4D97-AF65-F5344CB8AC3E}">
        <p14:creationId xmlns:p14="http://schemas.microsoft.com/office/powerpoint/2010/main" val="281781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4BD9-7952-64A2-6E7D-B5F0F4AD858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EABCA0F-CCE3-3322-0FF0-DEBEBFF706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E07D2DA-8A1D-E356-A421-F85D225AF630}"/>
              </a:ext>
            </a:extLst>
          </p:cNvPr>
          <p:cNvSpPr>
            <a:spLocks noGrp="1"/>
          </p:cNvSpPr>
          <p:nvPr>
            <p:ph type="dt" sz="half" idx="10"/>
          </p:nvPr>
        </p:nvSpPr>
        <p:spPr/>
        <p:txBody>
          <a:bodyPr/>
          <a:lstStyle/>
          <a:p>
            <a:fld id="{9CA26AB7-3C19-6B40-8586-D94F67EE7109}" type="datetimeFigureOut">
              <a:rPr lang="en-BE" smtClean="0"/>
              <a:t>30/11/2023</a:t>
            </a:fld>
            <a:endParaRPr lang="en-BE"/>
          </a:p>
        </p:txBody>
      </p:sp>
      <p:sp>
        <p:nvSpPr>
          <p:cNvPr id="5" name="Footer Placeholder 4">
            <a:extLst>
              <a:ext uri="{FF2B5EF4-FFF2-40B4-BE49-F238E27FC236}">
                <a16:creationId xmlns:a16="http://schemas.microsoft.com/office/drawing/2014/main" id="{9CD84601-0E4D-E817-6023-E3C5BD07EAE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4151BE9C-3EDC-458E-4B13-D9BF280E2ACC}"/>
              </a:ext>
            </a:extLst>
          </p:cNvPr>
          <p:cNvSpPr>
            <a:spLocks noGrp="1"/>
          </p:cNvSpPr>
          <p:nvPr>
            <p:ph type="sldNum" sz="quarter" idx="12"/>
          </p:nvPr>
        </p:nvSpPr>
        <p:spPr/>
        <p:txBody>
          <a:bodyPr/>
          <a:lstStyle/>
          <a:p>
            <a:fld id="{42E30445-55A3-724E-8B02-DA219D03977B}" type="slidenum">
              <a:rPr lang="en-BE" smtClean="0"/>
              <a:t>‹#›</a:t>
            </a:fld>
            <a:endParaRPr lang="en-BE"/>
          </a:p>
        </p:txBody>
      </p:sp>
    </p:spTree>
    <p:extLst>
      <p:ext uri="{BB962C8B-B14F-4D97-AF65-F5344CB8AC3E}">
        <p14:creationId xmlns:p14="http://schemas.microsoft.com/office/powerpoint/2010/main" val="377195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BA592-4A3A-1C70-DCAA-00F5E4A4A6C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2330358F-C9A3-433B-992B-89A82A8D326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551A07F0-8A4B-EE40-97EE-164FD90862C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65CB6DB7-266F-4C6B-8563-AB1FD26F3C99}"/>
              </a:ext>
            </a:extLst>
          </p:cNvPr>
          <p:cNvSpPr>
            <a:spLocks noGrp="1"/>
          </p:cNvSpPr>
          <p:nvPr>
            <p:ph type="dt" sz="half" idx="10"/>
          </p:nvPr>
        </p:nvSpPr>
        <p:spPr/>
        <p:txBody>
          <a:bodyPr/>
          <a:lstStyle/>
          <a:p>
            <a:fld id="{9CA26AB7-3C19-6B40-8586-D94F67EE7109}" type="datetimeFigureOut">
              <a:rPr lang="en-BE" smtClean="0"/>
              <a:t>30/11/2023</a:t>
            </a:fld>
            <a:endParaRPr lang="en-BE"/>
          </a:p>
        </p:txBody>
      </p:sp>
      <p:sp>
        <p:nvSpPr>
          <p:cNvPr id="6" name="Footer Placeholder 5">
            <a:extLst>
              <a:ext uri="{FF2B5EF4-FFF2-40B4-BE49-F238E27FC236}">
                <a16:creationId xmlns:a16="http://schemas.microsoft.com/office/drawing/2014/main" id="{491BC6B4-36FF-E5E8-A5E0-F54E82B1CC8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BA665E2-57D5-C241-68DA-458AA6DA1F4D}"/>
              </a:ext>
            </a:extLst>
          </p:cNvPr>
          <p:cNvSpPr>
            <a:spLocks noGrp="1"/>
          </p:cNvSpPr>
          <p:nvPr>
            <p:ph type="sldNum" sz="quarter" idx="12"/>
          </p:nvPr>
        </p:nvSpPr>
        <p:spPr/>
        <p:txBody>
          <a:bodyPr/>
          <a:lstStyle/>
          <a:p>
            <a:fld id="{42E30445-55A3-724E-8B02-DA219D03977B}" type="slidenum">
              <a:rPr lang="en-BE" smtClean="0"/>
              <a:t>‹#›</a:t>
            </a:fld>
            <a:endParaRPr lang="en-BE"/>
          </a:p>
        </p:txBody>
      </p:sp>
    </p:spTree>
    <p:extLst>
      <p:ext uri="{BB962C8B-B14F-4D97-AF65-F5344CB8AC3E}">
        <p14:creationId xmlns:p14="http://schemas.microsoft.com/office/powerpoint/2010/main" val="147114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74E5-A33F-703E-04FC-194EC90BDF0B}"/>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56227008-566B-8477-D328-74E404941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01EB5DE-689A-ACF8-F2D8-A04B583B68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761F4531-60D7-8C6F-2574-06F5D2A75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BD46AD4-7B83-66EE-5B37-636FDB30112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94D7482-67FE-4775-133D-9A6D828193B5}"/>
              </a:ext>
            </a:extLst>
          </p:cNvPr>
          <p:cNvSpPr>
            <a:spLocks noGrp="1"/>
          </p:cNvSpPr>
          <p:nvPr>
            <p:ph type="dt" sz="half" idx="10"/>
          </p:nvPr>
        </p:nvSpPr>
        <p:spPr/>
        <p:txBody>
          <a:bodyPr/>
          <a:lstStyle/>
          <a:p>
            <a:fld id="{9CA26AB7-3C19-6B40-8586-D94F67EE7109}" type="datetimeFigureOut">
              <a:rPr lang="en-BE" smtClean="0"/>
              <a:t>30/11/2023</a:t>
            </a:fld>
            <a:endParaRPr lang="en-BE"/>
          </a:p>
        </p:txBody>
      </p:sp>
      <p:sp>
        <p:nvSpPr>
          <p:cNvPr id="8" name="Footer Placeholder 7">
            <a:extLst>
              <a:ext uri="{FF2B5EF4-FFF2-40B4-BE49-F238E27FC236}">
                <a16:creationId xmlns:a16="http://schemas.microsoft.com/office/drawing/2014/main" id="{E6CE1325-C53F-77EC-4FAB-4864565531DE}"/>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B329CC94-644C-0E14-AA48-3E919C5DD8AD}"/>
              </a:ext>
            </a:extLst>
          </p:cNvPr>
          <p:cNvSpPr>
            <a:spLocks noGrp="1"/>
          </p:cNvSpPr>
          <p:nvPr>
            <p:ph type="sldNum" sz="quarter" idx="12"/>
          </p:nvPr>
        </p:nvSpPr>
        <p:spPr/>
        <p:txBody>
          <a:bodyPr/>
          <a:lstStyle/>
          <a:p>
            <a:fld id="{42E30445-55A3-724E-8B02-DA219D03977B}" type="slidenum">
              <a:rPr lang="en-BE" smtClean="0"/>
              <a:t>‹#›</a:t>
            </a:fld>
            <a:endParaRPr lang="en-BE"/>
          </a:p>
        </p:txBody>
      </p:sp>
    </p:spTree>
    <p:extLst>
      <p:ext uri="{BB962C8B-B14F-4D97-AF65-F5344CB8AC3E}">
        <p14:creationId xmlns:p14="http://schemas.microsoft.com/office/powerpoint/2010/main" val="3289596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F393-D3B5-EB5E-5947-C7BB61C631D3}"/>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43CF4F29-C8BF-4BAF-4C43-0D1115F9C2F6}"/>
              </a:ext>
            </a:extLst>
          </p:cNvPr>
          <p:cNvSpPr>
            <a:spLocks noGrp="1"/>
          </p:cNvSpPr>
          <p:nvPr>
            <p:ph type="dt" sz="half" idx="10"/>
          </p:nvPr>
        </p:nvSpPr>
        <p:spPr/>
        <p:txBody>
          <a:bodyPr/>
          <a:lstStyle/>
          <a:p>
            <a:fld id="{9CA26AB7-3C19-6B40-8586-D94F67EE7109}" type="datetimeFigureOut">
              <a:rPr lang="en-BE" smtClean="0"/>
              <a:t>30/11/2023</a:t>
            </a:fld>
            <a:endParaRPr lang="en-BE"/>
          </a:p>
        </p:txBody>
      </p:sp>
      <p:sp>
        <p:nvSpPr>
          <p:cNvPr id="4" name="Footer Placeholder 3">
            <a:extLst>
              <a:ext uri="{FF2B5EF4-FFF2-40B4-BE49-F238E27FC236}">
                <a16:creationId xmlns:a16="http://schemas.microsoft.com/office/drawing/2014/main" id="{BB752CCA-7B4C-82D3-6433-EC29FACB8140}"/>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B80FD2D0-6733-7A96-10FD-437A6CB22A75}"/>
              </a:ext>
            </a:extLst>
          </p:cNvPr>
          <p:cNvSpPr>
            <a:spLocks noGrp="1"/>
          </p:cNvSpPr>
          <p:nvPr>
            <p:ph type="sldNum" sz="quarter" idx="12"/>
          </p:nvPr>
        </p:nvSpPr>
        <p:spPr/>
        <p:txBody>
          <a:bodyPr/>
          <a:lstStyle/>
          <a:p>
            <a:fld id="{42E30445-55A3-724E-8B02-DA219D03977B}" type="slidenum">
              <a:rPr lang="en-BE" smtClean="0"/>
              <a:t>‹#›</a:t>
            </a:fld>
            <a:endParaRPr lang="en-BE"/>
          </a:p>
        </p:txBody>
      </p:sp>
    </p:spTree>
    <p:extLst>
      <p:ext uri="{BB962C8B-B14F-4D97-AF65-F5344CB8AC3E}">
        <p14:creationId xmlns:p14="http://schemas.microsoft.com/office/powerpoint/2010/main" val="3412446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3D2305-A33C-CC9A-3746-62EB263F7307}"/>
              </a:ext>
            </a:extLst>
          </p:cNvPr>
          <p:cNvSpPr>
            <a:spLocks noGrp="1"/>
          </p:cNvSpPr>
          <p:nvPr>
            <p:ph type="dt" sz="half" idx="10"/>
          </p:nvPr>
        </p:nvSpPr>
        <p:spPr/>
        <p:txBody>
          <a:bodyPr/>
          <a:lstStyle/>
          <a:p>
            <a:fld id="{9CA26AB7-3C19-6B40-8586-D94F67EE7109}" type="datetimeFigureOut">
              <a:rPr lang="en-BE" smtClean="0"/>
              <a:t>30/11/2023</a:t>
            </a:fld>
            <a:endParaRPr lang="en-BE"/>
          </a:p>
        </p:txBody>
      </p:sp>
      <p:sp>
        <p:nvSpPr>
          <p:cNvPr id="3" name="Footer Placeholder 2">
            <a:extLst>
              <a:ext uri="{FF2B5EF4-FFF2-40B4-BE49-F238E27FC236}">
                <a16:creationId xmlns:a16="http://schemas.microsoft.com/office/drawing/2014/main" id="{6DAE7D81-D0C4-A511-6563-0BCDD2916D61}"/>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BCF03D0-7B66-D132-10A7-2B0D61675C3B}"/>
              </a:ext>
            </a:extLst>
          </p:cNvPr>
          <p:cNvSpPr>
            <a:spLocks noGrp="1"/>
          </p:cNvSpPr>
          <p:nvPr>
            <p:ph type="sldNum" sz="quarter" idx="12"/>
          </p:nvPr>
        </p:nvSpPr>
        <p:spPr/>
        <p:txBody>
          <a:bodyPr/>
          <a:lstStyle/>
          <a:p>
            <a:fld id="{42E30445-55A3-724E-8B02-DA219D03977B}" type="slidenum">
              <a:rPr lang="en-BE" smtClean="0"/>
              <a:t>‹#›</a:t>
            </a:fld>
            <a:endParaRPr lang="en-BE"/>
          </a:p>
        </p:txBody>
      </p:sp>
    </p:spTree>
    <p:extLst>
      <p:ext uri="{BB962C8B-B14F-4D97-AF65-F5344CB8AC3E}">
        <p14:creationId xmlns:p14="http://schemas.microsoft.com/office/powerpoint/2010/main" val="230160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07E6B-7D17-22CE-10D7-3348A486C81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4C3409B1-4BC6-0951-B51E-623A2CD047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F66F5BE3-5769-302B-1944-CADB1302E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D6BFD5-9CE2-AF49-1027-5214C917A782}"/>
              </a:ext>
            </a:extLst>
          </p:cNvPr>
          <p:cNvSpPr>
            <a:spLocks noGrp="1"/>
          </p:cNvSpPr>
          <p:nvPr>
            <p:ph type="dt" sz="half" idx="10"/>
          </p:nvPr>
        </p:nvSpPr>
        <p:spPr/>
        <p:txBody>
          <a:bodyPr/>
          <a:lstStyle/>
          <a:p>
            <a:fld id="{9CA26AB7-3C19-6B40-8586-D94F67EE7109}" type="datetimeFigureOut">
              <a:rPr lang="en-BE" smtClean="0"/>
              <a:t>30/11/2023</a:t>
            </a:fld>
            <a:endParaRPr lang="en-BE"/>
          </a:p>
        </p:txBody>
      </p:sp>
      <p:sp>
        <p:nvSpPr>
          <p:cNvPr id="6" name="Footer Placeholder 5">
            <a:extLst>
              <a:ext uri="{FF2B5EF4-FFF2-40B4-BE49-F238E27FC236}">
                <a16:creationId xmlns:a16="http://schemas.microsoft.com/office/drawing/2014/main" id="{A8C3B9AE-9E84-2061-C58E-ADD96080C382}"/>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13B1549D-B5D6-B120-E5DD-45A5D32E41BC}"/>
              </a:ext>
            </a:extLst>
          </p:cNvPr>
          <p:cNvSpPr>
            <a:spLocks noGrp="1"/>
          </p:cNvSpPr>
          <p:nvPr>
            <p:ph type="sldNum" sz="quarter" idx="12"/>
          </p:nvPr>
        </p:nvSpPr>
        <p:spPr/>
        <p:txBody>
          <a:bodyPr/>
          <a:lstStyle/>
          <a:p>
            <a:fld id="{42E30445-55A3-724E-8B02-DA219D03977B}" type="slidenum">
              <a:rPr lang="en-BE" smtClean="0"/>
              <a:t>‹#›</a:t>
            </a:fld>
            <a:endParaRPr lang="en-BE"/>
          </a:p>
        </p:txBody>
      </p:sp>
    </p:spTree>
    <p:extLst>
      <p:ext uri="{BB962C8B-B14F-4D97-AF65-F5344CB8AC3E}">
        <p14:creationId xmlns:p14="http://schemas.microsoft.com/office/powerpoint/2010/main" val="419469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A7E5B-8F02-C7F5-4BFE-8E614C4AF31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68690A50-B8A1-BD9D-CB4D-4DA554B0A4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3776C4FE-FD10-0815-89BB-366475606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4CA5AB0-5E01-E9AB-CA2C-0025983EEA7E}"/>
              </a:ext>
            </a:extLst>
          </p:cNvPr>
          <p:cNvSpPr>
            <a:spLocks noGrp="1"/>
          </p:cNvSpPr>
          <p:nvPr>
            <p:ph type="dt" sz="half" idx="10"/>
          </p:nvPr>
        </p:nvSpPr>
        <p:spPr/>
        <p:txBody>
          <a:bodyPr/>
          <a:lstStyle/>
          <a:p>
            <a:fld id="{9CA26AB7-3C19-6B40-8586-D94F67EE7109}" type="datetimeFigureOut">
              <a:rPr lang="en-BE" smtClean="0"/>
              <a:t>30/11/2023</a:t>
            </a:fld>
            <a:endParaRPr lang="en-BE"/>
          </a:p>
        </p:txBody>
      </p:sp>
      <p:sp>
        <p:nvSpPr>
          <p:cNvPr id="6" name="Footer Placeholder 5">
            <a:extLst>
              <a:ext uri="{FF2B5EF4-FFF2-40B4-BE49-F238E27FC236}">
                <a16:creationId xmlns:a16="http://schemas.microsoft.com/office/drawing/2014/main" id="{690FC704-B657-8376-26FC-220B78093F1E}"/>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972682E2-350C-0D84-A02B-AAC0EF9A3F04}"/>
              </a:ext>
            </a:extLst>
          </p:cNvPr>
          <p:cNvSpPr>
            <a:spLocks noGrp="1"/>
          </p:cNvSpPr>
          <p:nvPr>
            <p:ph type="sldNum" sz="quarter" idx="12"/>
          </p:nvPr>
        </p:nvSpPr>
        <p:spPr/>
        <p:txBody>
          <a:bodyPr/>
          <a:lstStyle/>
          <a:p>
            <a:fld id="{42E30445-55A3-724E-8B02-DA219D03977B}" type="slidenum">
              <a:rPr lang="en-BE" smtClean="0"/>
              <a:t>‹#›</a:t>
            </a:fld>
            <a:endParaRPr lang="en-BE"/>
          </a:p>
        </p:txBody>
      </p:sp>
    </p:spTree>
    <p:extLst>
      <p:ext uri="{BB962C8B-B14F-4D97-AF65-F5344CB8AC3E}">
        <p14:creationId xmlns:p14="http://schemas.microsoft.com/office/powerpoint/2010/main" val="148798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6FBD7-D4AB-AAEC-878A-BF73A8189D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A65EBAE4-8412-7136-DE5E-6020471E90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2F5E736-F79B-0F8A-16E6-53A4C68E1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A26AB7-3C19-6B40-8586-D94F67EE7109}" type="datetimeFigureOut">
              <a:rPr lang="en-BE" smtClean="0"/>
              <a:t>30/11/2023</a:t>
            </a:fld>
            <a:endParaRPr lang="en-BE"/>
          </a:p>
        </p:txBody>
      </p:sp>
      <p:sp>
        <p:nvSpPr>
          <p:cNvPr id="5" name="Footer Placeholder 4">
            <a:extLst>
              <a:ext uri="{FF2B5EF4-FFF2-40B4-BE49-F238E27FC236}">
                <a16:creationId xmlns:a16="http://schemas.microsoft.com/office/drawing/2014/main" id="{59E2E812-3415-E0C4-2F76-BEDE9C390A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F4ECD2F7-59D8-3546-5EC6-5F8D9BBE04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30445-55A3-724E-8B02-DA219D03977B}" type="slidenum">
              <a:rPr lang="en-BE" smtClean="0"/>
              <a:t>‹#›</a:t>
            </a:fld>
            <a:endParaRPr lang="en-BE"/>
          </a:p>
        </p:txBody>
      </p:sp>
    </p:spTree>
    <p:extLst>
      <p:ext uri="{BB962C8B-B14F-4D97-AF65-F5344CB8AC3E}">
        <p14:creationId xmlns:p14="http://schemas.microsoft.com/office/powerpoint/2010/main" val="4069075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3.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4.xml.rels><?xml version="1.0" encoding="UTF-8" standalone="yes"?>
<Relationships xmlns="http://schemas.openxmlformats.org/package/2006/relationships"><Relationship Id="rId8" Type="http://schemas.openxmlformats.org/officeDocument/2006/relationships/hyperlink" Target="https://arxiv.org/abs/2210.03629" TargetMode="External"/><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hyperlink" Target="https://github.com/microsoft/autogen" TargetMode="External"/><Relationship Id="rId5" Type="http://schemas.openxmlformats.org/officeDocument/2006/relationships/image" Target="../media/image18.png"/><Relationship Id="rId10" Type="http://schemas.openxmlformats.org/officeDocument/2006/relationships/image" Target="../media/image2.svg"/><Relationship Id="rId4" Type="http://schemas.openxmlformats.org/officeDocument/2006/relationships/image" Target="../media/image17.sv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F63E-1217-45A5-C43A-72147175E36D}"/>
              </a:ext>
            </a:extLst>
          </p:cNvPr>
          <p:cNvSpPr>
            <a:spLocks noGrp="1"/>
          </p:cNvSpPr>
          <p:nvPr>
            <p:ph type="ctrTitle"/>
          </p:nvPr>
        </p:nvSpPr>
        <p:spPr/>
        <p:txBody>
          <a:bodyPr>
            <a:normAutofit/>
          </a:bodyPr>
          <a:lstStyle/>
          <a:p>
            <a:r>
              <a:rPr lang="en-BE"/>
              <a:t>Use of agents</a:t>
            </a:r>
            <a:br>
              <a:rPr lang="en-BE"/>
            </a:br>
            <a:endParaRPr lang="en-BE"/>
          </a:p>
        </p:txBody>
      </p:sp>
      <p:sp>
        <p:nvSpPr>
          <p:cNvPr id="5" name="Subtitle 4">
            <a:extLst>
              <a:ext uri="{FF2B5EF4-FFF2-40B4-BE49-F238E27FC236}">
                <a16:creationId xmlns:a16="http://schemas.microsoft.com/office/drawing/2014/main" id="{5B31CB1B-2234-9024-B459-474F1C800CB0}"/>
              </a:ext>
            </a:extLst>
          </p:cNvPr>
          <p:cNvSpPr>
            <a:spLocks noGrp="1"/>
          </p:cNvSpPr>
          <p:nvPr>
            <p:ph type="subTitle" idx="1"/>
          </p:nvPr>
        </p:nvSpPr>
        <p:spPr/>
        <p:txBody>
          <a:bodyPr/>
          <a:lstStyle/>
          <a:p>
            <a:r>
              <a:rPr lang="en-BE"/>
              <a:t>Dec 5, 2023</a:t>
            </a:r>
          </a:p>
          <a:p>
            <a:r>
              <a:rPr lang="en-BE"/>
              <a:t>Akie Takeuchi</a:t>
            </a:r>
          </a:p>
        </p:txBody>
      </p:sp>
    </p:spTree>
    <p:extLst>
      <p:ext uri="{BB962C8B-B14F-4D97-AF65-F5344CB8AC3E}">
        <p14:creationId xmlns:p14="http://schemas.microsoft.com/office/powerpoint/2010/main" val="89054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C4DEFAA8-027C-9CB5-F292-E4D703AA9E92}"/>
              </a:ext>
            </a:extLst>
          </p:cNvPr>
          <p:cNvSpPr/>
          <p:nvPr/>
        </p:nvSpPr>
        <p:spPr>
          <a:xfrm>
            <a:off x="6285186" y="1494184"/>
            <a:ext cx="5503160" cy="3720367"/>
          </a:xfrm>
          <a:prstGeom prst="roundRect">
            <a:avLst/>
          </a:prstGeom>
          <a:gradFill flip="none" rotWithShape="1">
            <a:gsLst>
              <a:gs pos="100000">
                <a:schemeClr val="accent1">
                  <a:lumMod val="5000"/>
                  <a:lumOff val="95000"/>
                  <a:alpha val="20000"/>
                </a:schemeClr>
              </a:gs>
              <a:gs pos="0">
                <a:schemeClr val="accent4">
                  <a:alpha val="36000"/>
                </a:schemeClr>
              </a:gs>
              <a:gs pos="71000">
                <a:schemeClr val="accent4">
                  <a:lumMod val="20000"/>
                  <a:lumOff val="80000"/>
                  <a:alpha val="5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0DA4F0B5-3C76-365B-946A-8016E775A09F}"/>
              </a:ext>
            </a:extLst>
          </p:cNvPr>
          <p:cNvSpPr>
            <a:spLocks noGrp="1"/>
          </p:cNvSpPr>
          <p:nvPr>
            <p:ph type="title"/>
          </p:nvPr>
        </p:nvSpPr>
        <p:spPr/>
        <p:txBody>
          <a:bodyPr/>
          <a:lstStyle/>
          <a:p>
            <a:r>
              <a:rPr lang="en-BE"/>
              <a:t>Towards more complex system</a:t>
            </a:r>
          </a:p>
        </p:txBody>
      </p:sp>
      <p:graphicFrame>
        <p:nvGraphicFramePr>
          <p:cNvPr id="4" name="Content Placeholder 3">
            <a:extLst>
              <a:ext uri="{FF2B5EF4-FFF2-40B4-BE49-F238E27FC236}">
                <a16:creationId xmlns:a16="http://schemas.microsoft.com/office/drawing/2014/main" id="{E5E09E48-FF2E-B032-7C14-919871DE6D7B}"/>
              </a:ext>
            </a:extLst>
          </p:cNvPr>
          <p:cNvGraphicFramePr>
            <a:graphicFrameLocks noGrp="1"/>
          </p:cNvGraphicFramePr>
          <p:nvPr>
            <p:ph idx="1"/>
            <p:extLst>
              <p:ext uri="{D42A27DB-BD31-4B8C-83A1-F6EECF244321}">
                <p14:modId xmlns:p14="http://schemas.microsoft.com/office/powerpoint/2010/main" val="526645683"/>
              </p:ext>
            </p:extLst>
          </p:nvPr>
        </p:nvGraphicFramePr>
        <p:xfrm>
          <a:off x="995857" y="1494184"/>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able 5">
            <a:extLst>
              <a:ext uri="{FF2B5EF4-FFF2-40B4-BE49-F238E27FC236}">
                <a16:creationId xmlns:a16="http://schemas.microsoft.com/office/drawing/2014/main" id="{EA240C50-3EB0-7742-CCE0-F310087BDC08}"/>
              </a:ext>
            </a:extLst>
          </p:cNvPr>
          <p:cNvGraphicFramePr>
            <a:graphicFrameLocks noGrp="1"/>
          </p:cNvGraphicFramePr>
          <p:nvPr>
            <p:extLst>
              <p:ext uri="{D42A27DB-BD31-4B8C-83A1-F6EECF244321}">
                <p14:modId xmlns:p14="http://schemas.microsoft.com/office/powerpoint/2010/main" val="574844578"/>
              </p:ext>
            </p:extLst>
          </p:nvPr>
        </p:nvGraphicFramePr>
        <p:xfrm>
          <a:off x="995856" y="5380355"/>
          <a:ext cx="8946930" cy="1381760"/>
        </p:xfrm>
        <a:graphic>
          <a:graphicData uri="http://schemas.openxmlformats.org/drawingml/2006/table">
            <a:tbl>
              <a:tblPr firstCol="1" bandRow="1">
                <a:tableStyleId>{5C22544A-7EE6-4342-B048-85BDC9FD1C3A}</a:tableStyleId>
              </a:tblPr>
              <a:tblGrid>
                <a:gridCol w="1862960">
                  <a:extLst>
                    <a:ext uri="{9D8B030D-6E8A-4147-A177-3AD203B41FA5}">
                      <a16:colId xmlns:a16="http://schemas.microsoft.com/office/drawing/2014/main" val="240963858"/>
                    </a:ext>
                  </a:extLst>
                </a:gridCol>
                <a:gridCol w="1748384">
                  <a:extLst>
                    <a:ext uri="{9D8B030D-6E8A-4147-A177-3AD203B41FA5}">
                      <a16:colId xmlns:a16="http://schemas.microsoft.com/office/drawing/2014/main" val="3367047340"/>
                    </a:ext>
                  </a:extLst>
                </a:gridCol>
                <a:gridCol w="1695808">
                  <a:extLst>
                    <a:ext uri="{9D8B030D-6E8A-4147-A177-3AD203B41FA5}">
                      <a16:colId xmlns:a16="http://schemas.microsoft.com/office/drawing/2014/main" val="332150343"/>
                    </a:ext>
                  </a:extLst>
                </a:gridCol>
                <a:gridCol w="1819889">
                  <a:extLst>
                    <a:ext uri="{9D8B030D-6E8A-4147-A177-3AD203B41FA5}">
                      <a16:colId xmlns:a16="http://schemas.microsoft.com/office/drawing/2014/main" val="516216321"/>
                    </a:ext>
                  </a:extLst>
                </a:gridCol>
                <a:gridCol w="1819889">
                  <a:extLst>
                    <a:ext uri="{9D8B030D-6E8A-4147-A177-3AD203B41FA5}">
                      <a16:colId xmlns:a16="http://schemas.microsoft.com/office/drawing/2014/main" val="3858858641"/>
                    </a:ext>
                  </a:extLst>
                </a:gridCol>
              </a:tblGrid>
              <a:tr h="370840">
                <a:tc>
                  <a:txBody>
                    <a:bodyPr/>
                    <a:lstStyle/>
                    <a:p>
                      <a:r>
                        <a:rPr lang="en-BE"/>
                        <a:t>OpenAI native</a:t>
                      </a:r>
                    </a:p>
                  </a:txBody>
                  <a:tcPr/>
                </a:tc>
                <a:tc>
                  <a:txBody>
                    <a:bodyPr/>
                    <a:lstStyle/>
                    <a:p>
                      <a:r>
                        <a:rPr lang="en-BE"/>
                        <a:t>NA</a:t>
                      </a:r>
                    </a:p>
                  </a:txBody>
                  <a:tcPr/>
                </a:tc>
                <a:tc>
                  <a:txBody>
                    <a:bodyPr/>
                    <a:lstStyle/>
                    <a:p>
                      <a:r>
                        <a:rPr lang="en-BE"/>
                        <a:t>Tool / Function</a:t>
                      </a:r>
                    </a:p>
                  </a:txBody>
                  <a:tcPr/>
                </a:tc>
                <a:tc>
                  <a:txBody>
                    <a:bodyPr/>
                    <a:lstStyle/>
                    <a:p>
                      <a:r>
                        <a:rPr lang="en-BE"/>
                        <a:t>Assistant</a:t>
                      </a:r>
                    </a:p>
                  </a:txBody>
                  <a:tcPr/>
                </a:tc>
                <a:tc>
                  <a:txBody>
                    <a:bodyPr/>
                    <a:lstStyle/>
                    <a:p>
                      <a:r>
                        <a:rPr lang="en-BE"/>
                        <a:t>NA</a:t>
                      </a:r>
                    </a:p>
                  </a:txBody>
                  <a:tcPr/>
                </a:tc>
                <a:extLst>
                  <a:ext uri="{0D108BD9-81ED-4DB2-BD59-A6C34878D82A}">
                    <a16:rowId xmlns:a16="http://schemas.microsoft.com/office/drawing/2014/main" val="2272695760"/>
                  </a:ext>
                </a:extLst>
              </a:tr>
              <a:tr h="370840">
                <a:tc>
                  <a:txBody>
                    <a:bodyPr/>
                    <a:lstStyle/>
                    <a:p>
                      <a:r>
                        <a:rPr lang="en-BE"/>
                        <a:t>Langchain</a:t>
                      </a:r>
                    </a:p>
                  </a:txBody>
                  <a:tcPr/>
                </a:tc>
                <a:tc>
                  <a:txBody>
                    <a:bodyPr/>
                    <a:lstStyle/>
                    <a:p>
                      <a:r>
                        <a:rPr lang="en-BE"/>
                        <a:t>Chain</a:t>
                      </a:r>
                    </a:p>
                  </a:txBody>
                  <a:tcPr/>
                </a:tc>
                <a:tc>
                  <a:txBody>
                    <a:bodyPr/>
                    <a:lstStyle/>
                    <a:p>
                      <a:r>
                        <a:rPr lang="en-BE"/>
                        <a:t>Tool</a:t>
                      </a:r>
                    </a:p>
                  </a:txBody>
                  <a:tcPr/>
                </a:tc>
                <a:tc>
                  <a:txBody>
                    <a:bodyPr/>
                    <a:lstStyle/>
                    <a:p>
                      <a:r>
                        <a:rPr lang="en-BE"/>
                        <a:t>Agent</a:t>
                      </a:r>
                    </a:p>
                  </a:txBody>
                  <a:tcPr/>
                </a:tc>
                <a:tc>
                  <a:txBody>
                    <a:bodyPr/>
                    <a:lstStyle/>
                    <a:p>
                      <a:r>
                        <a:rPr lang="en-BE"/>
                        <a:t>Agent (ReAct)</a:t>
                      </a:r>
                    </a:p>
                  </a:txBody>
                  <a:tcPr/>
                </a:tc>
                <a:extLst>
                  <a:ext uri="{0D108BD9-81ED-4DB2-BD59-A6C34878D82A}">
                    <a16:rowId xmlns:a16="http://schemas.microsoft.com/office/drawing/2014/main" val="737678873"/>
                  </a:ext>
                </a:extLst>
              </a:tr>
              <a:tr h="370840">
                <a:tc>
                  <a:txBody>
                    <a:bodyPr/>
                    <a:lstStyle/>
                    <a:p>
                      <a:r>
                        <a:rPr lang="en-BE"/>
                        <a:t>Semantic-kernel</a:t>
                      </a:r>
                    </a:p>
                  </a:txBody>
                  <a:tcPr/>
                </a:tc>
                <a:tc>
                  <a:txBody>
                    <a:bodyPr/>
                    <a:lstStyle/>
                    <a:p>
                      <a:r>
                        <a:rPr lang="en-BE"/>
                        <a:t>Kernel</a:t>
                      </a:r>
                    </a:p>
                  </a:txBody>
                  <a:tcPr/>
                </a:tc>
                <a:tc>
                  <a:txBody>
                    <a:bodyPr/>
                    <a:lstStyle/>
                    <a:p>
                      <a:r>
                        <a:rPr lang="en-BE" dirty="0"/>
                        <a:t>Plugin / Skills</a:t>
                      </a:r>
                    </a:p>
                  </a:txBody>
                  <a:tcPr/>
                </a:tc>
                <a:tc>
                  <a:txBody>
                    <a:bodyPr/>
                    <a:lstStyle/>
                    <a:p>
                      <a:r>
                        <a:rPr lang="en-BE"/>
                        <a:t>Planner</a:t>
                      </a:r>
                    </a:p>
                  </a:txBody>
                  <a:tcPr/>
                </a:tc>
                <a:tc>
                  <a:txBody>
                    <a:bodyPr/>
                    <a:lstStyle/>
                    <a:p>
                      <a:r>
                        <a:rPr lang="en-BE" dirty="0"/>
                        <a:t>Planner (stepwise)</a:t>
                      </a:r>
                    </a:p>
                  </a:txBody>
                  <a:tcPr/>
                </a:tc>
                <a:extLst>
                  <a:ext uri="{0D108BD9-81ED-4DB2-BD59-A6C34878D82A}">
                    <a16:rowId xmlns:a16="http://schemas.microsoft.com/office/drawing/2014/main" val="384638487"/>
                  </a:ext>
                </a:extLst>
              </a:tr>
            </a:tbl>
          </a:graphicData>
        </a:graphic>
      </p:graphicFrame>
      <p:sp>
        <p:nvSpPr>
          <p:cNvPr id="7" name="Rectangle 6">
            <a:extLst>
              <a:ext uri="{FF2B5EF4-FFF2-40B4-BE49-F238E27FC236}">
                <a16:creationId xmlns:a16="http://schemas.microsoft.com/office/drawing/2014/main" id="{39CED0AE-1266-48BB-7606-0FE3268CCC1F}"/>
              </a:ext>
            </a:extLst>
          </p:cNvPr>
          <p:cNvSpPr/>
          <p:nvPr/>
        </p:nvSpPr>
        <p:spPr>
          <a:xfrm>
            <a:off x="10026871" y="5380355"/>
            <a:ext cx="1608083" cy="1381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b="1"/>
              <a:t>Autogen</a:t>
            </a:r>
          </a:p>
        </p:txBody>
      </p:sp>
    </p:spTree>
    <p:extLst>
      <p:ext uri="{BB962C8B-B14F-4D97-AF65-F5344CB8AC3E}">
        <p14:creationId xmlns:p14="http://schemas.microsoft.com/office/powerpoint/2010/main" val="270099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4B7-9D7F-FCBB-74FE-438A4AF76B40}"/>
              </a:ext>
            </a:extLst>
          </p:cNvPr>
          <p:cNvSpPr>
            <a:spLocks noGrp="1"/>
          </p:cNvSpPr>
          <p:nvPr>
            <p:ph type="title"/>
          </p:nvPr>
        </p:nvSpPr>
        <p:spPr/>
        <p:txBody>
          <a:bodyPr/>
          <a:lstStyle/>
          <a:p>
            <a:r>
              <a:rPr lang="en-BE"/>
              <a:t>Example: </a:t>
            </a:r>
            <a:r>
              <a:rPr lang="en-GB" dirty="0"/>
              <a:t>AI figure out the best sequence </a:t>
            </a:r>
            <a:r>
              <a:rPr lang="en-BE"/>
              <a:t> </a:t>
            </a:r>
          </a:p>
        </p:txBody>
      </p:sp>
      <p:pic>
        <p:nvPicPr>
          <p:cNvPr id="5" name="Content Placeholder 4" descr="User with solid fill">
            <a:extLst>
              <a:ext uri="{FF2B5EF4-FFF2-40B4-BE49-F238E27FC236}">
                <a16:creationId xmlns:a16="http://schemas.microsoft.com/office/drawing/2014/main" id="{4A16895C-030F-B53F-8D37-DF7CA6BABC7D}"/>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838200" y="2045370"/>
            <a:ext cx="914400" cy="914400"/>
          </a:xfrm>
        </p:spPr>
      </p:pic>
      <p:pic>
        <p:nvPicPr>
          <p:cNvPr id="7" name="Graphic 6" descr="Artificial Intelligence with solid fill">
            <a:extLst>
              <a:ext uri="{FF2B5EF4-FFF2-40B4-BE49-F238E27FC236}">
                <a16:creationId xmlns:a16="http://schemas.microsoft.com/office/drawing/2014/main" id="{64B00E81-6623-A52F-F958-638B6DA6FE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87579" y="3610955"/>
            <a:ext cx="914400" cy="914400"/>
          </a:xfrm>
          <a:prstGeom prst="rect">
            <a:avLst/>
          </a:prstGeom>
        </p:spPr>
      </p:pic>
      <p:pic>
        <p:nvPicPr>
          <p:cNvPr id="9" name="Graphic 8" descr="Artificial Intelligence with solid fill">
            <a:extLst>
              <a:ext uri="{FF2B5EF4-FFF2-40B4-BE49-F238E27FC236}">
                <a16:creationId xmlns:a16="http://schemas.microsoft.com/office/drawing/2014/main" id="{80499D1F-88DF-F64C-2A15-68EE5D9A76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60461" y="4401299"/>
            <a:ext cx="914400" cy="914400"/>
          </a:xfrm>
          <a:prstGeom prst="rect">
            <a:avLst/>
          </a:prstGeom>
        </p:spPr>
      </p:pic>
      <p:pic>
        <p:nvPicPr>
          <p:cNvPr id="11" name="Graphic 10" descr="Database outline">
            <a:extLst>
              <a:ext uri="{FF2B5EF4-FFF2-40B4-BE49-F238E27FC236}">
                <a16:creationId xmlns:a16="http://schemas.microsoft.com/office/drawing/2014/main" id="{A6B119E9-F23D-D56C-CEC0-40434A6C7B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14088" y="5772900"/>
            <a:ext cx="914400" cy="914400"/>
          </a:xfrm>
          <a:prstGeom prst="rect">
            <a:avLst/>
          </a:prstGeom>
        </p:spPr>
      </p:pic>
      <p:pic>
        <p:nvPicPr>
          <p:cNvPr id="13" name="Graphic 12" descr="Calculator outline">
            <a:extLst>
              <a:ext uri="{FF2B5EF4-FFF2-40B4-BE49-F238E27FC236}">
                <a16:creationId xmlns:a16="http://schemas.microsoft.com/office/drawing/2014/main" id="{79E2EE24-3EA0-E1F6-75BC-B90857CBAED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47936" y="5772900"/>
            <a:ext cx="914400" cy="914400"/>
          </a:xfrm>
          <a:prstGeom prst="rect">
            <a:avLst/>
          </a:prstGeom>
        </p:spPr>
      </p:pic>
      <p:pic>
        <p:nvPicPr>
          <p:cNvPr id="15" name="Graphic 14" descr="Open book outline">
            <a:extLst>
              <a:ext uri="{FF2B5EF4-FFF2-40B4-BE49-F238E27FC236}">
                <a16:creationId xmlns:a16="http://schemas.microsoft.com/office/drawing/2014/main" id="{0940C2AA-70AF-6D3E-4181-862826BDF5F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412524" y="5783559"/>
            <a:ext cx="914400" cy="914400"/>
          </a:xfrm>
          <a:prstGeom prst="rect">
            <a:avLst/>
          </a:prstGeom>
        </p:spPr>
      </p:pic>
      <p:sp>
        <p:nvSpPr>
          <p:cNvPr id="18" name="Oval Callout 17">
            <a:extLst>
              <a:ext uri="{FF2B5EF4-FFF2-40B4-BE49-F238E27FC236}">
                <a16:creationId xmlns:a16="http://schemas.microsoft.com/office/drawing/2014/main" id="{3C1BB199-EA7D-E103-5216-3480DE9141BE}"/>
              </a:ext>
            </a:extLst>
          </p:cNvPr>
          <p:cNvSpPr/>
          <p:nvPr/>
        </p:nvSpPr>
        <p:spPr>
          <a:xfrm>
            <a:off x="1752600" y="1604790"/>
            <a:ext cx="4085968" cy="914399"/>
          </a:xfrm>
          <a:prstGeom prst="wedgeEllipseCallout">
            <a:avLst>
              <a:gd name="adj1" fmla="val -52391"/>
              <a:gd name="adj2" fmla="val 1758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a:solidFill>
                  <a:schemeClr val="accent2"/>
                </a:solidFill>
              </a:rPr>
              <a:t>I would like to return this.</a:t>
            </a:r>
          </a:p>
        </p:txBody>
      </p:sp>
      <p:sp>
        <p:nvSpPr>
          <p:cNvPr id="20" name="Oval Callout 19">
            <a:extLst>
              <a:ext uri="{FF2B5EF4-FFF2-40B4-BE49-F238E27FC236}">
                <a16:creationId xmlns:a16="http://schemas.microsoft.com/office/drawing/2014/main" id="{12B3A23C-3F7D-32DB-B36F-3E80D6648EBB}"/>
              </a:ext>
            </a:extLst>
          </p:cNvPr>
          <p:cNvSpPr/>
          <p:nvPr/>
        </p:nvSpPr>
        <p:spPr>
          <a:xfrm>
            <a:off x="493240" y="3845243"/>
            <a:ext cx="3054178" cy="1458097"/>
          </a:xfrm>
          <a:prstGeom prst="wedgeEllipseCallout">
            <a:avLst>
              <a:gd name="adj1" fmla="val 50779"/>
              <a:gd name="adj2" fmla="val -3919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a:solidFill>
                  <a:schemeClr val="accent2"/>
                </a:solidFill>
              </a:rPr>
              <a:t>Certainly. If you send us back the item by Dec 15, you’ll get full refund.</a:t>
            </a:r>
          </a:p>
        </p:txBody>
      </p:sp>
      <p:sp>
        <p:nvSpPr>
          <p:cNvPr id="21" name="Oval Callout 20">
            <a:extLst>
              <a:ext uri="{FF2B5EF4-FFF2-40B4-BE49-F238E27FC236}">
                <a16:creationId xmlns:a16="http://schemas.microsoft.com/office/drawing/2014/main" id="{09E48C71-0DC4-4B01-D5D3-70507394DBDA}"/>
              </a:ext>
            </a:extLst>
          </p:cNvPr>
          <p:cNvSpPr/>
          <p:nvPr/>
        </p:nvSpPr>
        <p:spPr>
          <a:xfrm>
            <a:off x="7710619" y="1690335"/>
            <a:ext cx="4085967" cy="982364"/>
          </a:xfrm>
          <a:prstGeom prst="wedgeEllipseCallout">
            <a:avLst>
              <a:gd name="adj1" fmla="val -52391"/>
              <a:gd name="adj2" fmla="val 1758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a:solidFill>
                  <a:schemeClr val="accent1"/>
                </a:solidFill>
              </a:rPr>
              <a:t>How much is my Nov bill</a:t>
            </a:r>
          </a:p>
        </p:txBody>
      </p:sp>
      <p:sp>
        <p:nvSpPr>
          <p:cNvPr id="22" name="Cloud Callout 21">
            <a:extLst>
              <a:ext uri="{FF2B5EF4-FFF2-40B4-BE49-F238E27FC236}">
                <a16:creationId xmlns:a16="http://schemas.microsoft.com/office/drawing/2014/main" id="{E1C226DB-A815-BB91-6971-F587FC756AF7}"/>
              </a:ext>
            </a:extLst>
          </p:cNvPr>
          <p:cNvSpPr/>
          <p:nvPr/>
        </p:nvSpPr>
        <p:spPr>
          <a:xfrm>
            <a:off x="3742300" y="2493922"/>
            <a:ext cx="3053662" cy="1458097"/>
          </a:xfrm>
          <a:prstGeom prst="cloudCallout">
            <a:avLst>
              <a:gd name="adj1" fmla="val -28185"/>
              <a:gd name="adj2" fmla="val 4853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a:solidFill>
                  <a:schemeClr val="accent2"/>
                </a:solidFill>
              </a:rPr>
              <a:t>Today is within 30 days from the delivery. I should accept return.</a:t>
            </a:r>
          </a:p>
        </p:txBody>
      </p:sp>
      <p:sp>
        <p:nvSpPr>
          <p:cNvPr id="23" name="Oval Callout 22">
            <a:extLst>
              <a:ext uri="{FF2B5EF4-FFF2-40B4-BE49-F238E27FC236}">
                <a16:creationId xmlns:a16="http://schemas.microsoft.com/office/drawing/2014/main" id="{B44E6160-D665-828A-F134-6BDB6F259696}"/>
              </a:ext>
            </a:extLst>
          </p:cNvPr>
          <p:cNvSpPr/>
          <p:nvPr/>
        </p:nvSpPr>
        <p:spPr>
          <a:xfrm>
            <a:off x="7315204" y="3167607"/>
            <a:ext cx="3054178" cy="1458097"/>
          </a:xfrm>
          <a:prstGeom prst="wedgeEllipseCallout">
            <a:avLst>
              <a:gd name="adj1" fmla="val 50375"/>
              <a:gd name="adj2" fmla="val 2860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a:solidFill>
                  <a:schemeClr val="accent1"/>
                </a:solidFill>
              </a:rPr>
              <a:t>Dear Ms xxx,</a:t>
            </a:r>
          </a:p>
          <a:p>
            <a:pPr algn="ctr"/>
            <a:r>
              <a:rPr lang="en-BE">
                <a:solidFill>
                  <a:schemeClr val="accent1"/>
                </a:solidFill>
              </a:rPr>
              <a:t>Thank you for being our valued customer …</a:t>
            </a:r>
          </a:p>
        </p:txBody>
      </p:sp>
      <p:pic>
        <p:nvPicPr>
          <p:cNvPr id="26" name="Graphic 25" descr="Monthly calendar outline">
            <a:extLst>
              <a:ext uri="{FF2B5EF4-FFF2-40B4-BE49-F238E27FC236}">
                <a16:creationId xmlns:a16="http://schemas.microsoft.com/office/drawing/2014/main" id="{2B09DF0A-D655-4031-DF4B-72CB723BC80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501979" y="5772900"/>
            <a:ext cx="914400" cy="914400"/>
          </a:xfrm>
          <a:prstGeom prst="rect">
            <a:avLst/>
          </a:prstGeom>
        </p:spPr>
      </p:pic>
      <p:cxnSp>
        <p:nvCxnSpPr>
          <p:cNvPr id="28" name="Curved Connector 27">
            <a:extLst>
              <a:ext uri="{FF2B5EF4-FFF2-40B4-BE49-F238E27FC236}">
                <a16:creationId xmlns:a16="http://schemas.microsoft.com/office/drawing/2014/main" id="{5AF8C198-11F8-C922-7571-8175983EE563}"/>
              </a:ext>
            </a:extLst>
          </p:cNvPr>
          <p:cNvCxnSpPr>
            <a:endCxn id="11" idx="0"/>
          </p:cNvCxnSpPr>
          <p:nvPr/>
        </p:nvCxnSpPr>
        <p:spPr>
          <a:xfrm rot="16200000" flipH="1">
            <a:off x="4434261" y="4135872"/>
            <a:ext cx="1704745" cy="1569309"/>
          </a:xfrm>
          <a:prstGeom prst="curvedConnector3">
            <a:avLst>
              <a:gd name="adj1" fmla="val -14"/>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1A40BD45-FF3C-4C07-ADCC-11DC0496BB73}"/>
              </a:ext>
            </a:extLst>
          </p:cNvPr>
          <p:cNvCxnSpPr>
            <a:cxnSpLocks/>
          </p:cNvCxnSpPr>
          <p:nvPr/>
        </p:nvCxnSpPr>
        <p:spPr>
          <a:xfrm rot="16200000" flipH="1">
            <a:off x="3296230" y="5154456"/>
            <a:ext cx="1258204" cy="2"/>
          </a:xfrm>
          <a:prstGeom prst="curvedConnector3">
            <a:avLst>
              <a:gd name="adj1" fmla="val 50000"/>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2650B0EE-086A-2C30-E9A8-A1329BB919E6}"/>
              </a:ext>
            </a:extLst>
          </p:cNvPr>
          <p:cNvCxnSpPr>
            <a:cxnSpLocks/>
          </p:cNvCxnSpPr>
          <p:nvPr/>
        </p:nvCxnSpPr>
        <p:spPr>
          <a:xfrm rot="16200000" flipH="1">
            <a:off x="4025597" y="4832108"/>
            <a:ext cx="1262193" cy="619385"/>
          </a:xfrm>
          <a:prstGeom prst="curvedConnector3">
            <a:avLst>
              <a:gd name="adj1" fmla="val 50000"/>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0A60C91-5A3C-C1F7-85A8-5057B34AC7EA}"/>
              </a:ext>
            </a:extLst>
          </p:cNvPr>
          <p:cNvSpPr txBox="1"/>
          <p:nvPr/>
        </p:nvSpPr>
        <p:spPr>
          <a:xfrm>
            <a:off x="5046707" y="4469665"/>
            <a:ext cx="1723769" cy="646331"/>
          </a:xfrm>
          <a:prstGeom prst="rect">
            <a:avLst/>
          </a:prstGeom>
          <a:noFill/>
        </p:spPr>
        <p:txBody>
          <a:bodyPr wrap="square" rtlCol="0">
            <a:spAutoFit/>
          </a:bodyPr>
          <a:lstStyle/>
          <a:p>
            <a:r>
              <a:rPr lang="en-BE">
                <a:solidFill>
                  <a:schemeClr val="accent2"/>
                </a:solidFill>
              </a:rPr>
              <a:t>Date of delivery – Nov 16</a:t>
            </a:r>
          </a:p>
        </p:txBody>
      </p:sp>
      <p:sp>
        <p:nvSpPr>
          <p:cNvPr id="38" name="TextBox 37">
            <a:extLst>
              <a:ext uri="{FF2B5EF4-FFF2-40B4-BE49-F238E27FC236}">
                <a16:creationId xmlns:a16="http://schemas.microsoft.com/office/drawing/2014/main" id="{75BD1C04-C441-6FE4-57E6-44CF34B4EC06}"/>
              </a:ext>
            </a:extLst>
          </p:cNvPr>
          <p:cNvSpPr txBox="1"/>
          <p:nvPr/>
        </p:nvSpPr>
        <p:spPr>
          <a:xfrm>
            <a:off x="2451789" y="5391847"/>
            <a:ext cx="1723769" cy="646331"/>
          </a:xfrm>
          <a:prstGeom prst="rect">
            <a:avLst/>
          </a:prstGeom>
          <a:noFill/>
        </p:spPr>
        <p:txBody>
          <a:bodyPr wrap="square" rtlCol="0">
            <a:spAutoFit/>
          </a:bodyPr>
          <a:lstStyle/>
          <a:p>
            <a:r>
              <a:rPr lang="en-BE">
                <a:solidFill>
                  <a:schemeClr val="accent2"/>
                </a:solidFill>
              </a:rPr>
              <a:t>Return policy – within 30 days</a:t>
            </a:r>
          </a:p>
        </p:txBody>
      </p:sp>
      <p:sp>
        <p:nvSpPr>
          <p:cNvPr id="39" name="TextBox 38">
            <a:extLst>
              <a:ext uri="{FF2B5EF4-FFF2-40B4-BE49-F238E27FC236}">
                <a16:creationId xmlns:a16="http://schemas.microsoft.com/office/drawing/2014/main" id="{51F9C872-F843-A47E-E01B-33E22190FF24}"/>
              </a:ext>
            </a:extLst>
          </p:cNvPr>
          <p:cNvSpPr txBox="1"/>
          <p:nvPr/>
        </p:nvSpPr>
        <p:spPr>
          <a:xfrm>
            <a:off x="4328985" y="4992533"/>
            <a:ext cx="1723769" cy="646331"/>
          </a:xfrm>
          <a:prstGeom prst="rect">
            <a:avLst/>
          </a:prstGeom>
          <a:noFill/>
        </p:spPr>
        <p:txBody>
          <a:bodyPr wrap="square" rtlCol="0">
            <a:spAutoFit/>
          </a:bodyPr>
          <a:lstStyle/>
          <a:p>
            <a:r>
              <a:rPr lang="en-BE">
                <a:solidFill>
                  <a:schemeClr val="accent2"/>
                </a:solidFill>
              </a:rPr>
              <a:t>Today is </a:t>
            </a:r>
          </a:p>
          <a:p>
            <a:r>
              <a:rPr lang="en-BE">
                <a:solidFill>
                  <a:schemeClr val="accent2"/>
                </a:solidFill>
              </a:rPr>
              <a:t>– Dec 5</a:t>
            </a:r>
          </a:p>
        </p:txBody>
      </p:sp>
      <p:pic>
        <p:nvPicPr>
          <p:cNvPr id="47" name="Graphic 46" descr="Email outline">
            <a:extLst>
              <a:ext uri="{FF2B5EF4-FFF2-40B4-BE49-F238E27FC236}">
                <a16:creationId xmlns:a16="http://schemas.microsoft.com/office/drawing/2014/main" id="{535A618C-218C-009D-BE85-86BABC2DB42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796086" y="5718554"/>
            <a:ext cx="914400" cy="914400"/>
          </a:xfrm>
          <a:prstGeom prst="rect">
            <a:avLst/>
          </a:prstGeom>
        </p:spPr>
      </p:pic>
      <p:cxnSp>
        <p:nvCxnSpPr>
          <p:cNvPr id="49" name="Curved Connector 48">
            <a:extLst>
              <a:ext uri="{FF2B5EF4-FFF2-40B4-BE49-F238E27FC236}">
                <a16:creationId xmlns:a16="http://schemas.microsoft.com/office/drawing/2014/main" id="{90A9765A-47A5-856F-5137-C0C5EDA74592}"/>
              </a:ext>
            </a:extLst>
          </p:cNvPr>
          <p:cNvCxnSpPr>
            <a:cxnSpLocks/>
            <a:endCxn id="11" idx="0"/>
          </p:cNvCxnSpPr>
          <p:nvPr/>
        </p:nvCxnSpPr>
        <p:spPr>
          <a:xfrm rot="10800000" flipV="1">
            <a:off x="6071288" y="5154456"/>
            <a:ext cx="4097300" cy="618444"/>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a:extLst>
              <a:ext uri="{FF2B5EF4-FFF2-40B4-BE49-F238E27FC236}">
                <a16:creationId xmlns:a16="http://schemas.microsoft.com/office/drawing/2014/main" id="{1AC23E23-7B77-05F9-D564-0AF4EF1CC1DA}"/>
              </a:ext>
            </a:extLst>
          </p:cNvPr>
          <p:cNvCxnSpPr>
            <a:cxnSpLocks/>
            <a:endCxn id="13" idx="0"/>
          </p:cNvCxnSpPr>
          <p:nvPr/>
        </p:nvCxnSpPr>
        <p:spPr>
          <a:xfrm rot="10800000" flipV="1">
            <a:off x="7105137" y="5315698"/>
            <a:ext cx="3081993" cy="457202"/>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a:extLst>
              <a:ext uri="{FF2B5EF4-FFF2-40B4-BE49-F238E27FC236}">
                <a16:creationId xmlns:a16="http://schemas.microsoft.com/office/drawing/2014/main" id="{13BFDF83-E37C-F3D1-FF6D-A2409DEC1940}"/>
              </a:ext>
            </a:extLst>
          </p:cNvPr>
          <p:cNvCxnSpPr>
            <a:cxnSpLocks/>
          </p:cNvCxnSpPr>
          <p:nvPr/>
        </p:nvCxnSpPr>
        <p:spPr>
          <a:xfrm rot="10800000" flipV="1">
            <a:off x="8805737" y="5468098"/>
            <a:ext cx="1533790" cy="731772"/>
          </a:xfrm>
          <a:prstGeom prst="curvedConnector3">
            <a:avLst>
              <a:gd name="adj1" fmla="val 856"/>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898083C-5EB5-0A86-CFBA-EE69098E3531}"/>
              </a:ext>
            </a:extLst>
          </p:cNvPr>
          <p:cNvSpPr txBox="1"/>
          <p:nvPr/>
        </p:nvSpPr>
        <p:spPr>
          <a:xfrm>
            <a:off x="6932657" y="4850985"/>
            <a:ext cx="2068721" cy="369332"/>
          </a:xfrm>
          <a:prstGeom prst="rect">
            <a:avLst/>
          </a:prstGeom>
          <a:noFill/>
        </p:spPr>
        <p:txBody>
          <a:bodyPr wrap="square" rtlCol="0">
            <a:spAutoFit/>
          </a:bodyPr>
          <a:lstStyle/>
          <a:p>
            <a:r>
              <a:rPr lang="en-BE">
                <a:solidFill>
                  <a:schemeClr val="accent1"/>
                </a:solidFill>
              </a:rPr>
              <a:t>List of orders in Nov</a:t>
            </a:r>
          </a:p>
        </p:txBody>
      </p:sp>
      <p:sp>
        <p:nvSpPr>
          <p:cNvPr id="67" name="TextBox 66">
            <a:extLst>
              <a:ext uri="{FF2B5EF4-FFF2-40B4-BE49-F238E27FC236}">
                <a16:creationId xmlns:a16="http://schemas.microsoft.com/office/drawing/2014/main" id="{6809CD9A-55C8-11C2-2D31-6130777A31C5}"/>
              </a:ext>
            </a:extLst>
          </p:cNvPr>
          <p:cNvSpPr txBox="1"/>
          <p:nvPr/>
        </p:nvSpPr>
        <p:spPr>
          <a:xfrm>
            <a:off x="9471976" y="6100024"/>
            <a:ext cx="2068721" cy="646331"/>
          </a:xfrm>
          <a:prstGeom prst="rect">
            <a:avLst/>
          </a:prstGeom>
          <a:noFill/>
        </p:spPr>
        <p:txBody>
          <a:bodyPr wrap="square" rtlCol="0">
            <a:spAutoFit/>
          </a:bodyPr>
          <a:lstStyle/>
          <a:p>
            <a:r>
              <a:rPr lang="en-BE">
                <a:solidFill>
                  <a:schemeClr val="accent1"/>
                </a:solidFill>
              </a:rPr>
              <a:t>Convert to email format</a:t>
            </a:r>
          </a:p>
        </p:txBody>
      </p:sp>
      <p:sp>
        <p:nvSpPr>
          <p:cNvPr id="68" name="TextBox 67">
            <a:extLst>
              <a:ext uri="{FF2B5EF4-FFF2-40B4-BE49-F238E27FC236}">
                <a16:creationId xmlns:a16="http://schemas.microsoft.com/office/drawing/2014/main" id="{98FB835E-97D1-B005-E48D-F76941194AD3}"/>
              </a:ext>
            </a:extLst>
          </p:cNvPr>
          <p:cNvSpPr txBox="1"/>
          <p:nvPr/>
        </p:nvSpPr>
        <p:spPr>
          <a:xfrm>
            <a:off x="8075155" y="5345680"/>
            <a:ext cx="2068721" cy="369332"/>
          </a:xfrm>
          <a:prstGeom prst="rect">
            <a:avLst/>
          </a:prstGeom>
          <a:noFill/>
        </p:spPr>
        <p:txBody>
          <a:bodyPr wrap="square" rtlCol="0">
            <a:spAutoFit/>
          </a:bodyPr>
          <a:lstStyle/>
          <a:p>
            <a:r>
              <a:rPr lang="en-BE">
                <a:solidFill>
                  <a:schemeClr val="accent1"/>
                </a:solidFill>
              </a:rPr>
              <a:t>Add these numbers</a:t>
            </a:r>
          </a:p>
        </p:txBody>
      </p:sp>
      <p:pic>
        <p:nvPicPr>
          <p:cNvPr id="69" name="Content Placeholder 4" descr="User with solid fill">
            <a:extLst>
              <a:ext uri="{FF2B5EF4-FFF2-40B4-BE49-F238E27FC236}">
                <a16:creationId xmlns:a16="http://schemas.microsoft.com/office/drawing/2014/main" id="{5F734C44-7A02-673B-B486-A7CC01B701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0804" y="1457686"/>
            <a:ext cx="914400" cy="914400"/>
          </a:xfrm>
          <a:prstGeom prst="rect">
            <a:avLst/>
          </a:prstGeom>
        </p:spPr>
      </p:pic>
      <p:pic>
        <p:nvPicPr>
          <p:cNvPr id="48" name="Graphic 47" descr="Email outline">
            <a:extLst>
              <a:ext uri="{FF2B5EF4-FFF2-40B4-BE49-F238E27FC236}">
                <a16:creationId xmlns:a16="http://schemas.microsoft.com/office/drawing/2014/main" id="{EF40145C-13E2-5922-0FFB-41C0F6540E8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796219" y="1838594"/>
            <a:ext cx="680595" cy="680595"/>
          </a:xfrm>
          <a:prstGeom prst="rect">
            <a:avLst/>
          </a:prstGeom>
        </p:spPr>
      </p:pic>
    </p:spTree>
    <p:extLst>
      <p:ext uri="{BB962C8B-B14F-4D97-AF65-F5344CB8AC3E}">
        <p14:creationId xmlns:p14="http://schemas.microsoft.com/office/powerpoint/2010/main" val="2282737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03E7-E76E-947E-9C24-92C8323FFBC3}"/>
              </a:ext>
            </a:extLst>
          </p:cNvPr>
          <p:cNvSpPr>
            <a:spLocks noGrp="1"/>
          </p:cNvSpPr>
          <p:nvPr>
            <p:ph type="title"/>
          </p:nvPr>
        </p:nvSpPr>
        <p:spPr/>
        <p:txBody>
          <a:bodyPr/>
          <a:lstStyle/>
          <a:p>
            <a:r>
              <a:rPr lang="en-BE"/>
              <a:t>Example:</a:t>
            </a:r>
            <a:r>
              <a:rPr lang="en-GB" dirty="0"/>
              <a:t> AI improves its output iteratively</a:t>
            </a:r>
            <a:endParaRPr lang="en-BE"/>
          </a:p>
        </p:txBody>
      </p:sp>
      <p:pic>
        <p:nvPicPr>
          <p:cNvPr id="4" name="Content Placeholder 4" descr="User with solid fill">
            <a:extLst>
              <a:ext uri="{FF2B5EF4-FFF2-40B4-BE49-F238E27FC236}">
                <a16:creationId xmlns:a16="http://schemas.microsoft.com/office/drawing/2014/main" id="{157EB384-2619-C667-2053-0C346FE178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000" y="1648535"/>
            <a:ext cx="914400" cy="914400"/>
          </a:xfrm>
          <a:prstGeom prst="rect">
            <a:avLst/>
          </a:prstGeom>
        </p:spPr>
      </p:pic>
      <p:sp>
        <p:nvSpPr>
          <p:cNvPr id="5" name="Oval Callout 4">
            <a:extLst>
              <a:ext uri="{FF2B5EF4-FFF2-40B4-BE49-F238E27FC236}">
                <a16:creationId xmlns:a16="http://schemas.microsoft.com/office/drawing/2014/main" id="{954935C8-D4E7-0370-BD86-4F467BA18EC3}"/>
              </a:ext>
            </a:extLst>
          </p:cNvPr>
          <p:cNvSpPr/>
          <p:nvPr/>
        </p:nvSpPr>
        <p:spPr>
          <a:xfrm>
            <a:off x="1295401" y="1460798"/>
            <a:ext cx="3845010" cy="2518080"/>
          </a:xfrm>
          <a:prstGeom prst="wedgeEllipseCallout">
            <a:avLst>
              <a:gd name="adj1" fmla="val -52261"/>
              <a:gd name="adj2" fmla="val -2023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effectLst/>
                <a:latin typeface="ui-monospace"/>
              </a:rPr>
              <a:t>Aside from the Apple Remote, what other devices can control the program Apple Remote was originally designed to interact with?</a:t>
            </a:r>
            <a:endParaRPr lang="en-BE">
              <a:solidFill>
                <a:schemeClr val="tx1"/>
              </a:solidFill>
            </a:endParaRPr>
          </a:p>
        </p:txBody>
      </p:sp>
      <p:pic>
        <p:nvPicPr>
          <p:cNvPr id="1026" name="Picture 2" descr="REACT">
            <a:extLst>
              <a:ext uri="{FF2B5EF4-FFF2-40B4-BE49-F238E27FC236}">
                <a16:creationId xmlns:a16="http://schemas.microsoft.com/office/drawing/2014/main" id="{F615D083-3934-AEC5-22DC-B4B9E4EF75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2962" y="1511960"/>
            <a:ext cx="6255610" cy="5346040"/>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Artificial Intelligence with solid fill">
            <a:extLst>
              <a:ext uri="{FF2B5EF4-FFF2-40B4-BE49-F238E27FC236}">
                <a16:creationId xmlns:a16="http://schemas.microsoft.com/office/drawing/2014/main" id="{013B9CD6-D247-D5DA-B695-E6E4750A62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64690" y="1191335"/>
            <a:ext cx="773389" cy="773389"/>
          </a:xfrm>
          <a:prstGeom prst="rect">
            <a:avLst/>
          </a:prstGeom>
        </p:spPr>
      </p:pic>
      <p:sp>
        <p:nvSpPr>
          <p:cNvPr id="8" name="TextBox 7">
            <a:extLst>
              <a:ext uri="{FF2B5EF4-FFF2-40B4-BE49-F238E27FC236}">
                <a16:creationId xmlns:a16="http://schemas.microsoft.com/office/drawing/2014/main" id="{0AE82ACD-BFFA-3884-5635-103BBA97DBC0}"/>
              </a:ext>
            </a:extLst>
          </p:cNvPr>
          <p:cNvSpPr txBox="1"/>
          <p:nvPr/>
        </p:nvSpPr>
        <p:spPr>
          <a:xfrm>
            <a:off x="2075934" y="6308209"/>
            <a:ext cx="3408065" cy="369332"/>
          </a:xfrm>
          <a:prstGeom prst="rect">
            <a:avLst/>
          </a:prstGeom>
          <a:noFill/>
        </p:spPr>
        <p:txBody>
          <a:bodyPr wrap="square">
            <a:spAutoFit/>
          </a:bodyPr>
          <a:lstStyle/>
          <a:p>
            <a:r>
              <a:rPr lang="en-GB" b="0" i="0" dirty="0">
                <a:solidFill>
                  <a:srgbClr val="334155"/>
                </a:solidFill>
                <a:effectLst/>
                <a:latin typeface="ui-sans-serif"/>
              </a:rPr>
              <a:t>Image Source: </a:t>
            </a:r>
            <a:r>
              <a:rPr lang="en-GB" b="0" i="0" dirty="0">
                <a:effectLst/>
                <a:latin typeface="ui-sans-serif"/>
                <a:hlinkClick r:id="rId8"/>
              </a:rPr>
              <a:t>Yao et al., 2022</a:t>
            </a:r>
            <a:endParaRPr lang="en-BE"/>
          </a:p>
        </p:txBody>
      </p:sp>
    </p:spTree>
    <p:extLst>
      <p:ext uri="{BB962C8B-B14F-4D97-AF65-F5344CB8AC3E}">
        <p14:creationId xmlns:p14="http://schemas.microsoft.com/office/powerpoint/2010/main" val="6181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F9510-8F95-7DBE-2EB4-F7C6EF456BAA}"/>
              </a:ext>
            </a:extLst>
          </p:cNvPr>
          <p:cNvSpPr>
            <a:spLocks noGrp="1"/>
          </p:cNvSpPr>
          <p:nvPr>
            <p:ph type="title"/>
          </p:nvPr>
        </p:nvSpPr>
        <p:spPr/>
        <p:txBody>
          <a:bodyPr/>
          <a:lstStyle/>
          <a:p>
            <a:r>
              <a:rPr lang="en-BE"/>
              <a:t>Example:</a:t>
            </a:r>
            <a:r>
              <a:rPr lang="en-GB" dirty="0"/>
              <a:t> Multiple AI talk to each other </a:t>
            </a:r>
            <a:endParaRPr lang="en-BE"/>
          </a:p>
        </p:txBody>
      </p:sp>
      <p:pic>
        <p:nvPicPr>
          <p:cNvPr id="5" name="Content Placeholder 4" descr="Artificial Intelligence with solid fill">
            <a:extLst>
              <a:ext uri="{FF2B5EF4-FFF2-40B4-BE49-F238E27FC236}">
                <a16:creationId xmlns:a16="http://schemas.microsoft.com/office/drawing/2014/main" id="{64F2DCCC-D9E0-F7D9-FD03-DE503231F59D}"/>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054444" y="3220933"/>
            <a:ext cx="914400" cy="914400"/>
          </a:xfrm>
        </p:spPr>
      </p:pic>
      <p:pic>
        <p:nvPicPr>
          <p:cNvPr id="7" name="Graphic 6" descr="Artificial Intelligence outline">
            <a:extLst>
              <a:ext uri="{FF2B5EF4-FFF2-40B4-BE49-F238E27FC236}">
                <a16:creationId xmlns:a16="http://schemas.microsoft.com/office/drawing/2014/main" id="{5D8C7B5A-A162-A8F7-84E8-6C5B46643D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17908" y="3227111"/>
            <a:ext cx="914400" cy="914400"/>
          </a:xfrm>
          <a:prstGeom prst="rect">
            <a:avLst/>
          </a:prstGeom>
        </p:spPr>
      </p:pic>
      <p:pic>
        <p:nvPicPr>
          <p:cNvPr id="9" name="Graphic 8" descr="Illustrator outline">
            <a:extLst>
              <a:ext uri="{FF2B5EF4-FFF2-40B4-BE49-F238E27FC236}">
                <a16:creationId xmlns:a16="http://schemas.microsoft.com/office/drawing/2014/main" id="{1857AE35-D919-5328-CE81-B99E229E47D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97529" y="3807181"/>
            <a:ext cx="914400" cy="914400"/>
          </a:xfrm>
          <a:prstGeom prst="rect">
            <a:avLst/>
          </a:prstGeom>
        </p:spPr>
      </p:pic>
      <p:pic>
        <p:nvPicPr>
          <p:cNvPr id="10" name="Content Placeholder 4" descr="User with solid fill">
            <a:extLst>
              <a:ext uri="{FF2B5EF4-FFF2-40B4-BE49-F238E27FC236}">
                <a16:creationId xmlns:a16="http://schemas.microsoft.com/office/drawing/2014/main" id="{03FBBD1E-10BD-9B45-5AF5-95DD7DF7E8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81600" y="1416844"/>
            <a:ext cx="914400" cy="914400"/>
          </a:xfrm>
          <a:prstGeom prst="rect">
            <a:avLst/>
          </a:prstGeom>
        </p:spPr>
      </p:pic>
      <p:sp>
        <p:nvSpPr>
          <p:cNvPr id="11" name="Oval Callout 10">
            <a:extLst>
              <a:ext uri="{FF2B5EF4-FFF2-40B4-BE49-F238E27FC236}">
                <a16:creationId xmlns:a16="http://schemas.microsoft.com/office/drawing/2014/main" id="{B01D72FE-ECA2-DE04-134A-AF55BEB6A3B4}"/>
              </a:ext>
            </a:extLst>
          </p:cNvPr>
          <p:cNvSpPr/>
          <p:nvPr/>
        </p:nvSpPr>
        <p:spPr>
          <a:xfrm>
            <a:off x="6096000" y="1411369"/>
            <a:ext cx="4085968" cy="914399"/>
          </a:xfrm>
          <a:prstGeom prst="wedgeEllipseCallout">
            <a:avLst>
              <a:gd name="adj1" fmla="val -52391"/>
              <a:gd name="adj2" fmla="val 1758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a:solidFill>
                  <a:schemeClr val="tx1"/>
                </a:solidFill>
              </a:rPr>
              <a:t>Python code to do xxx, input: xxx, output:xxx</a:t>
            </a:r>
          </a:p>
        </p:txBody>
      </p:sp>
      <p:sp>
        <p:nvSpPr>
          <p:cNvPr id="12" name="Oval Callout 11">
            <a:extLst>
              <a:ext uri="{FF2B5EF4-FFF2-40B4-BE49-F238E27FC236}">
                <a16:creationId xmlns:a16="http://schemas.microsoft.com/office/drawing/2014/main" id="{D462AE0B-481E-AAE2-67F0-FFB855D628B2}"/>
              </a:ext>
            </a:extLst>
          </p:cNvPr>
          <p:cNvSpPr/>
          <p:nvPr/>
        </p:nvSpPr>
        <p:spPr>
          <a:xfrm>
            <a:off x="2010032" y="3029657"/>
            <a:ext cx="4085968" cy="914399"/>
          </a:xfrm>
          <a:prstGeom prst="wedgeEllipseCallout">
            <a:avLst>
              <a:gd name="adj1" fmla="val -52391"/>
              <a:gd name="adj2" fmla="val 17585"/>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I</a:t>
            </a:r>
            <a:r>
              <a:rPr lang="en-BE">
                <a:solidFill>
                  <a:schemeClr val="bg1"/>
                </a:solidFill>
              </a:rPr>
              <a:t>mport xxx</a:t>
            </a:r>
          </a:p>
          <a:p>
            <a:pPr algn="ctr"/>
            <a:r>
              <a:rPr lang="en-GB" dirty="0">
                <a:solidFill>
                  <a:schemeClr val="bg1"/>
                </a:solidFill>
              </a:rPr>
              <a:t>D</a:t>
            </a:r>
            <a:r>
              <a:rPr lang="en-BE">
                <a:solidFill>
                  <a:schemeClr val="bg1"/>
                </a:solidFill>
              </a:rPr>
              <a:t>ef my_func(x,y):</a:t>
            </a:r>
          </a:p>
          <a:p>
            <a:pPr algn="ctr"/>
            <a:r>
              <a:rPr lang="en-BE">
                <a:solidFill>
                  <a:schemeClr val="bg1"/>
                </a:solidFill>
              </a:rPr>
              <a:t>xxx</a:t>
            </a:r>
          </a:p>
        </p:txBody>
      </p:sp>
      <p:sp>
        <p:nvSpPr>
          <p:cNvPr id="13" name="Oval Callout 12">
            <a:extLst>
              <a:ext uri="{FF2B5EF4-FFF2-40B4-BE49-F238E27FC236}">
                <a16:creationId xmlns:a16="http://schemas.microsoft.com/office/drawing/2014/main" id="{AD89653F-A6AB-6A33-0206-85AEE08D9A0D}"/>
              </a:ext>
            </a:extLst>
          </p:cNvPr>
          <p:cNvSpPr/>
          <p:nvPr/>
        </p:nvSpPr>
        <p:spPr>
          <a:xfrm>
            <a:off x="5524160" y="3394724"/>
            <a:ext cx="4085968" cy="914399"/>
          </a:xfrm>
          <a:prstGeom prst="wedgeEllipseCallout">
            <a:avLst>
              <a:gd name="adj1" fmla="val 54061"/>
              <a:gd name="adj2" fmla="val -12145"/>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produce this error</a:t>
            </a:r>
          </a:p>
          <a:p>
            <a:pPr algn="ctr"/>
            <a:r>
              <a:rPr lang="en-US" dirty="0">
                <a:solidFill>
                  <a:schemeClr val="tx1"/>
                </a:solidFill>
              </a:rPr>
              <a:t>Value error … </a:t>
            </a:r>
            <a:endParaRPr lang="en-BE">
              <a:solidFill>
                <a:schemeClr val="tx1"/>
              </a:solidFill>
            </a:endParaRPr>
          </a:p>
        </p:txBody>
      </p:sp>
      <p:sp>
        <p:nvSpPr>
          <p:cNvPr id="14" name="Oval Callout 13">
            <a:extLst>
              <a:ext uri="{FF2B5EF4-FFF2-40B4-BE49-F238E27FC236}">
                <a16:creationId xmlns:a16="http://schemas.microsoft.com/office/drawing/2014/main" id="{93B0A88A-AA72-77A4-39B1-5E70D27659EF}"/>
              </a:ext>
            </a:extLst>
          </p:cNvPr>
          <p:cNvSpPr/>
          <p:nvPr/>
        </p:nvSpPr>
        <p:spPr>
          <a:xfrm>
            <a:off x="1968844" y="4216990"/>
            <a:ext cx="4085968" cy="914399"/>
          </a:xfrm>
          <a:prstGeom prst="wedgeEllipseCallout">
            <a:avLst>
              <a:gd name="adj1" fmla="val -49669"/>
              <a:gd name="adj2" fmla="val -2430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I am sorry, here’s an improved code</a:t>
            </a:r>
            <a:endParaRPr lang="en-BE">
              <a:solidFill>
                <a:schemeClr val="bg1"/>
              </a:solidFill>
            </a:endParaRPr>
          </a:p>
          <a:p>
            <a:pPr algn="ctr"/>
            <a:r>
              <a:rPr lang="en-BE">
                <a:solidFill>
                  <a:schemeClr val="bg1"/>
                </a:solidFill>
              </a:rPr>
              <a:t> …</a:t>
            </a:r>
          </a:p>
        </p:txBody>
      </p:sp>
      <p:sp>
        <p:nvSpPr>
          <p:cNvPr id="15" name="Oval Callout 14">
            <a:extLst>
              <a:ext uri="{FF2B5EF4-FFF2-40B4-BE49-F238E27FC236}">
                <a16:creationId xmlns:a16="http://schemas.microsoft.com/office/drawing/2014/main" id="{43454EE6-1FDC-95F8-5325-CDE5D184D38F}"/>
              </a:ext>
            </a:extLst>
          </p:cNvPr>
          <p:cNvSpPr/>
          <p:nvPr/>
        </p:nvSpPr>
        <p:spPr>
          <a:xfrm>
            <a:off x="5524160" y="4629551"/>
            <a:ext cx="4085968" cy="914399"/>
          </a:xfrm>
          <a:prstGeom prst="wedgeEllipseCallout">
            <a:avLst>
              <a:gd name="adj1" fmla="val 50734"/>
              <a:gd name="adj2" fmla="val -37821"/>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run successfully. Mission completed</a:t>
            </a:r>
            <a:endParaRPr lang="en-BE">
              <a:solidFill>
                <a:schemeClr val="tx1"/>
              </a:solidFill>
            </a:endParaRPr>
          </a:p>
        </p:txBody>
      </p:sp>
      <p:sp>
        <p:nvSpPr>
          <p:cNvPr id="16" name="TextBox 15">
            <a:extLst>
              <a:ext uri="{FF2B5EF4-FFF2-40B4-BE49-F238E27FC236}">
                <a16:creationId xmlns:a16="http://schemas.microsoft.com/office/drawing/2014/main" id="{0274181D-3B6D-F72A-F2D1-E7F4BF5293B8}"/>
              </a:ext>
            </a:extLst>
          </p:cNvPr>
          <p:cNvSpPr txBox="1"/>
          <p:nvPr/>
        </p:nvSpPr>
        <p:spPr>
          <a:xfrm>
            <a:off x="829963" y="2531132"/>
            <a:ext cx="2113006" cy="369332"/>
          </a:xfrm>
          <a:prstGeom prst="rect">
            <a:avLst/>
          </a:prstGeom>
          <a:noFill/>
        </p:spPr>
        <p:txBody>
          <a:bodyPr wrap="square" rtlCol="0">
            <a:spAutoFit/>
          </a:bodyPr>
          <a:lstStyle/>
          <a:p>
            <a:r>
              <a:rPr lang="en-BE">
                <a:solidFill>
                  <a:schemeClr val="accent1"/>
                </a:solidFill>
              </a:rPr>
              <a:t>Assistant role</a:t>
            </a:r>
          </a:p>
        </p:txBody>
      </p:sp>
      <p:sp>
        <p:nvSpPr>
          <p:cNvPr id="17" name="TextBox 16">
            <a:extLst>
              <a:ext uri="{FF2B5EF4-FFF2-40B4-BE49-F238E27FC236}">
                <a16:creationId xmlns:a16="http://schemas.microsoft.com/office/drawing/2014/main" id="{7A877483-AE59-E087-DB67-9B6035DE96EF}"/>
              </a:ext>
            </a:extLst>
          </p:cNvPr>
          <p:cNvSpPr txBox="1"/>
          <p:nvPr/>
        </p:nvSpPr>
        <p:spPr>
          <a:xfrm>
            <a:off x="3667897" y="1635215"/>
            <a:ext cx="2113006" cy="369332"/>
          </a:xfrm>
          <a:prstGeom prst="rect">
            <a:avLst/>
          </a:prstGeom>
          <a:noFill/>
        </p:spPr>
        <p:txBody>
          <a:bodyPr wrap="square" rtlCol="0">
            <a:spAutoFit/>
          </a:bodyPr>
          <a:lstStyle/>
          <a:p>
            <a:r>
              <a:rPr lang="en-BE"/>
              <a:t>Human user</a:t>
            </a:r>
          </a:p>
        </p:txBody>
      </p:sp>
      <p:sp>
        <p:nvSpPr>
          <p:cNvPr id="18" name="TextBox 17">
            <a:extLst>
              <a:ext uri="{FF2B5EF4-FFF2-40B4-BE49-F238E27FC236}">
                <a16:creationId xmlns:a16="http://schemas.microsoft.com/office/drawing/2014/main" id="{545B7330-B8A2-FDB2-FE27-6AF3F05BE40E}"/>
              </a:ext>
            </a:extLst>
          </p:cNvPr>
          <p:cNvSpPr txBox="1"/>
          <p:nvPr/>
        </p:nvSpPr>
        <p:spPr>
          <a:xfrm>
            <a:off x="9303955" y="2392632"/>
            <a:ext cx="2113006" cy="646331"/>
          </a:xfrm>
          <a:prstGeom prst="rect">
            <a:avLst/>
          </a:prstGeom>
          <a:noFill/>
        </p:spPr>
        <p:txBody>
          <a:bodyPr wrap="square" rtlCol="0">
            <a:spAutoFit/>
          </a:bodyPr>
          <a:lstStyle/>
          <a:p>
            <a:r>
              <a:rPr lang="en-BE">
                <a:solidFill>
                  <a:schemeClr val="accent2"/>
                </a:solidFill>
              </a:rPr>
              <a:t>User proxy with code execution tool</a:t>
            </a:r>
          </a:p>
        </p:txBody>
      </p:sp>
      <p:sp>
        <p:nvSpPr>
          <p:cNvPr id="19" name="TextBox 18">
            <a:extLst>
              <a:ext uri="{FF2B5EF4-FFF2-40B4-BE49-F238E27FC236}">
                <a16:creationId xmlns:a16="http://schemas.microsoft.com/office/drawing/2014/main" id="{C3AAEDE9-6E23-3553-2B46-62BD39F28D4C}"/>
              </a:ext>
            </a:extLst>
          </p:cNvPr>
          <p:cNvSpPr txBox="1"/>
          <p:nvPr/>
        </p:nvSpPr>
        <p:spPr>
          <a:xfrm>
            <a:off x="1173892" y="5745892"/>
            <a:ext cx="9860692" cy="1200329"/>
          </a:xfrm>
          <a:prstGeom prst="rect">
            <a:avLst/>
          </a:prstGeom>
          <a:noFill/>
        </p:spPr>
        <p:txBody>
          <a:bodyPr wrap="square" rtlCol="0">
            <a:spAutoFit/>
          </a:bodyPr>
          <a:lstStyle/>
          <a:p>
            <a:pPr marL="285750" indent="-285750">
              <a:buFont typeface="Arial" panose="020B0604020202020204" pitchFamily="34" charset="0"/>
              <a:buChar char="•"/>
            </a:pPr>
            <a:r>
              <a:rPr lang="en-BE"/>
              <a:t>Fact checker /Quote finder</a:t>
            </a:r>
          </a:p>
          <a:p>
            <a:pPr marL="285750" indent="-285750">
              <a:buFont typeface="Arial" panose="020B0604020202020204" pitchFamily="34" charset="0"/>
              <a:buChar char="•"/>
            </a:pPr>
            <a:r>
              <a:rPr lang="en-BE"/>
              <a:t>Compliance checker</a:t>
            </a:r>
          </a:p>
          <a:p>
            <a:pPr marL="285750" indent="-285750">
              <a:buFont typeface="Arial" panose="020B0604020202020204" pitchFamily="34" charset="0"/>
              <a:buChar char="•"/>
            </a:pPr>
            <a:r>
              <a:rPr lang="en-BE"/>
              <a:t>Automated bot tester</a:t>
            </a:r>
          </a:p>
          <a:p>
            <a:pPr marL="285750" indent="-285750">
              <a:buFont typeface="Arial" panose="020B0604020202020204" pitchFamily="34" charset="0"/>
              <a:buChar char="•"/>
            </a:pPr>
            <a:endParaRPr lang="en-BE"/>
          </a:p>
        </p:txBody>
      </p:sp>
      <p:sp>
        <p:nvSpPr>
          <p:cNvPr id="21" name="TextBox 20">
            <a:extLst>
              <a:ext uri="{FF2B5EF4-FFF2-40B4-BE49-F238E27FC236}">
                <a16:creationId xmlns:a16="http://schemas.microsoft.com/office/drawing/2014/main" id="{5266A344-E670-4516-757D-246403F4CDFF}"/>
              </a:ext>
            </a:extLst>
          </p:cNvPr>
          <p:cNvSpPr txBox="1"/>
          <p:nvPr/>
        </p:nvSpPr>
        <p:spPr>
          <a:xfrm>
            <a:off x="7142206" y="6123543"/>
            <a:ext cx="4573718" cy="369332"/>
          </a:xfrm>
          <a:prstGeom prst="rect">
            <a:avLst/>
          </a:prstGeom>
          <a:noFill/>
        </p:spPr>
        <p:txBody>
          <a:bodyPr wrap="square">
            <a:spAutoFit/>
          </a:bodyPr>
          <a:lstStyle/>
          <a:p>
            <a:r>
              <a:rPr lang="en-BE"/>
              <a:t>Repo: </a:t>
            </a:r>
            <a:r>
              <a:rPr lang="en-BE">
                <a:hlinkClick r:id="rId11"/>
              </a:rPr>
              <a:t>https://github.com/microsoft/autogen</a:t>
            </a:r>
            <a:endParaRPr lang="en-BE"/>
          </a:p>
        </p:txBody>
      </p:sp>
    </p:spTree>
    <p:extLst>
      <p:ext uri="{BB962C8B-B14F-4D97-AF65-F5344CB8AC3E}">
        <p14:creationId xmlns:p14="http://schemas.microsoft.com/office/powerpoint/2010/main" val="349796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21CD-E9FF-C028-ABC6-D9A45B8A7B26}"/>
              </a:ext>
            </a:extLst>
          </p:cNvPr>
          <p:cNvSpPr>
            <a:spLocks noGrp="1"/>
          </p:cNvSpPr>
          <p:nvPr>
            <p:ph type="title"/>
          </p:nvPr>
        </p:nvSpPr>
        <p:spPr>
          <a:xfrm>
            <a:off x="838200" y="2091639"/>
            <a:ext cx="10515600" cy="1337361"/>
          </a:xfrm>
        </p:spPr>
        <p:txBody>
          <a:bodyPr/>
          <a:lstStyle/>
          <a:p>
            <a:r>
              <a:rPr lang="en-BE"/>
              <a:t>Demo</a:t>
            </a:r>
          </a:p>
        </p:txBody>
      </p:sp>
      <p:sp>
        <p:nvSpPr>
          <p:cNvPr id="3" name="Text Placeholder 2">
            <a:extLst>
              <a:ext uri="{FF2B5EF4-FFF2-40B4-BE49-F238E27FC236}">
                <a16:creationId xmlns:a16="http://schemas.microsoft.com/office/drawing/2014/main" id="{6C0820D5-7982-5D6A-6FEC-1D010AE57417}"/>
              </a:ext>
            </a:extLst>
          </p:cNvPr>
          <p:cNvSpPr>
            <a:spLocks noGrp="1"/>
          </p:cNvSpPr>
          <p:nvPr>
            <p:ph type="body" idx="1"/>
          </p:nvPr>
        </p:nvSpPr>
        <p:spPr>
          <a:xfrm>
            <a:off x="838200" y="3749203"/>
            <a:ext cx="10515600" cy="1500187"/>
          </a:xfrm>
        </p:spPr>
        <p:txBody>
          <a:bodyPr/>
          <a:lstStyle/>
          <a:p>
            <a:r>
              <a:rPr lang="en-BE"/>
              <a:t>EC customer assistant bot with Open AI, Semantic-kernel, langchain</a:t>
            </a:r>
          </a:p>
        </p:txBody>
      </p:sp>
    </p:spTree>
    <p:extLst>
      <p:ext uri="{BB962C8B-B14F-4D97-AF65-F5344CB8AC3E}">
        <p14:creationId xmlns:p14="http://schemas.microsoft.com/office/powerpoint/2010/main" val="45382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F69D-81FB-0613-C5C5-55F2101940FE}"/>
              </a:ext>
            </a:extLst>
          </p:cNvPr>
          <p:cNvSpPr>
            <a:spLocks noGrp="1"/>
          </p:cNvSpPr>
          <p:nvPr>
            <p:ph type="title"/>
          </p:nvPr>
        </p:nvSpPr>
        <p:spPr/>
        <p:txBody>
          <a:bodyPr/>
          <a:lstStyle/>
          <a:p>
            <a:r>
              <a:rPr lang="en-BE"/>
              <a:t>Difference? </a:t>
            </a:r>
          </a:p>
        </p:txBody>
      </p:sp>
      <p:sp>
        <p:nvSpPr>
          <p:cNvPr id="3" name="Content Placeholder 2">
            <a:extLst>
              <a:ext uri="{FF2B5EF4-FFF2-40B4-BE49-F238E27FC236}">
                <a16:creationId xmlns:a16="http://schemas.microsoft.com/office/drawing/2014/main" id="{07638F6A-3846-2042-634A-36B7645F3AF5}"/>
              </a:ext>
            </a:extLst>
          </p:cNvPr>
          <p:cNvSpPr>
            <a:spLocks noGrp="1"/>
          </p:cNvSpPr>
          <p:nvPr>
            <p:ph idx="1"/>
          </p:nvPr>
        </p:nvSpPr>
        <p:spPr/>
        <p:txBody>
          <a:bodyPr>
            <a:normAutofit fontScale="70000" lnSpcReduction="20000"/>
          </a:bodyPr>
          <a:lstStyle/>
          <a:p>
            <a:pPr marL="0" indent="0">
              <a:buNone/>
            </a:pPr>
            <a:r>
              <a:rPr lang="en-BE" dirty="0"/>
              <a:t>OpenAI assistant: </a:t>
            </a:r>
          </a:p>
          <a:p>
            <a:r>
              <a:rPr lang="en-BE" dirty="0"/>
              <a:t>Doesn’t excecute function. (It wait for other program to supply the result of the function call.),</a:t>
            </a:r>
          </a:p>
          <a:p>
            <a:r>
              <a:rPr lang="en-BE" dirty="0"/>
              <a:t>Need to parse object API returns with complicated structure</a:t>
            </a:r>
          </a:p>
          <a:p>
            <a:r>
              <a:rPr lang="en-BE" dirty="0"/>
              <a:t>Not much control of behavior in detail</a:t>
            </a:r>
          </a:p>
          <a:p>
            <a:r>
              <a:rPr lang="en-BE" dirty="0"/>
              <a:t>no access control.</a:t>
            </a:r>
          </a:p>
          <a:p>
            <a:pPr marL="0" indent="0">
              <a:buNone/>
            </a:pPr>
            <a:endParaRPr lang="en-BE" dirty="0"/>
          </a:p>
          <a:p>
            <a:pPr marL="0" indent="0">
              <a:buNone/>
            </a:pPr>
            <a:r>
              <a:rPr lang="en-BE" dirty="0"/>
              <a:t>Semantic-kernel: </a:t>
            </a:r>
          </a:p>
          <a:p>
            <a:r>
              <a:rPr lang="en-BE" dirty="0"/>
              <a:t>Treats prompts for sepecific task in a same way as functions (-&gt; agent/planner can dynamically choose right prompt )</a:t>
            </a:r>
          </a:p>
          <a:p>
            <a:r>
              <a:rPr lang="en-BE" dirty="0"/>
              <a:t>No sandbox code excecution. (but it does execute function call) </a:t>
            </a:r>
          </a:p>
          <a:p>
            <a:r>
              <a:rPr lang="en-BE" dirty="0"/>
              <a:t>light weight = limited in # of connectors (to DBs, language models, file types etc.)</a:t>
            </a:r>
          </a:p>
          <a:p>
            <a:r>
              <a:rPr lang="en-BE" dirty="0"/>
              <a:t>Looks a bit more organized (IMO)</a:t>
            </a:r>
          </a:p>
        </p:txBody>
      </p:sp>
    </p:spTree>
    <p:extLst>
      <p:ext uri="{BB962C8B-B14F-4D97-AF65-F5344CB8AC3E}">
        <p14:creationId xmlns:p14="http://schemas.microsoft.com/office/powerpoint/2010/main" val="379484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2A54-7AE0-90F3-DA5D-6633CDD87E0C}"/>
              </a:ext>
            </a:extLst>
          </p:cNvPr>
          <p:cNvSpPr>
            <a:spLocks noGrp="1"/>
          </p:cNvSpPr>
          <p:nvPr>
            <p:ph type="title"/>
          </p:nvPr>
        </p:nvSpPr>
        <p:spPr/>
        <p:txBody>
          <a:bodyPr/>
          <a:lstStyle/>
          <a:p>
            <a:r>
              <a:rPr lang="en-BE"/>
              <a:t>Benefits &amp; Concerns</a:t>
            </a:r>
          </a:p>
        </p:txBody>
      </p:sp>
      <p:sp>
        <p:nvSpPr>
          <p:cNvPr id="3" name="Content Placeholder 2">
            <a:extLst>
              <a:ext uri="{FF2B5EF4-FFF2-40B4-BE49-F238E27FC236}">
                <a16:creationId xmlns:a16="http://schemas.microsoft.com/office/drawing/2014/main" id="{991C70CF-74C2-0D0D-E91F-AD8065EC6618}"/>
              </a:ext>
            </a:extLst>
          </p:cNvPr>
          <p:cNvSpPr>
            <a:spLocks noGrp="1"/>
          </p:cNvSpPr>
          <p:nvPr>
            <p:ph idx="1"/>
          </p:nvPr>
        </p:nvSpPr>
        <p:spPr>
          <a:xfrm>
            <a:off x="6337738" y="1825625"/>
            <a:ext cx="5016062" cy="4351338"/>
          </a:xfrm>
        </p:spPr>
        <p:txBody>
          <a:bodyPr/>
          <a:lstStyle/>
          <a:p>
            <a:pPr marL="0" indent="0">
              <a:buNone/>
            </a:pPr>
            <a:r>
              <a:rPr lang="en-BE" u="sng"/>
              <a:t>Concerns</a:t>
            </a:r>
          </a:p>
          <a:p>
            <a:r>
              <a:rPr lang="en-BE"/>
              <a:t>Cost</a:t>
            </a:r>
          </a:p>
          <a:p>
            <a:r>
              <a:rPr lang="en-BE"/>
              <a:t>Excecution time</a:t>
            </a:r>
          </a:p>
          <a:p>
            <a:r>
              <a:rPr lang="en-BE"/>
              <a:t>Stability / controlability</a:t>
            </a:r>
          </a:p>
        </p:txBody>
      </p:sp>
      <p:sp>
        <p:nvSpPr>
          <p:cNvPr id="4" name="Content Placeholder 2">
            <a:extLst>
              <a:ext uri="{FF2B5EF4-FFF2-40B4-BE49-F238E27FC236}">
                <a16:creationId xmlns:a16="http://schemas.microsoft.com/office/drawing/2014/main" id="{B5B9FE49-8D4F-78AB-88AC-BCC9F3338413}"/>
              </a:ext>
            </a:extLst>
          </p:cNvPr>
          <p:cNvSpPr txBox="1">
            <a:spLocks/>
          </p:cNvSpPr>
          <p:nvPr/>
        </p:nvSpPr>
        <p:spPr>
          <a:xfrm>
            <a:off x="1321676" y="1825625"/>
            <a:ext cx="501606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u="sng"/>
              <a:t>Benefits</a:t>
            </a:r>
          </a:p>
          <a:p>
            <a:r>
              <a:rPr lang="en-BE"/>
              <a:t>Flexibility of behavior (v.s. hardcoded if thens)</a:t>
            </a:r>
          </a:p>
          <a:p>
            <a:r>
              <a:rPr lang="en-BE"/>
              <a:t>Reusable building blocks</a:t>
            </a:r>
          </a:p>
          <a:p>
            <a:r>
              <a:rPr lang="en-BE"/>
              <a:t>Quality control</a:t>
            </a:r>
          </a:p>
          <a:p>
            <a:r>
              <a:rPr lang="en-BE"/>
              <a:t>Accuracy</a:t>
            </a:r>
          </a:p>
        </p:txBody>
      </p:sp>
    </p:spTree>
    <p:extLst>
      <p:ext uri="{BB962C8B-B14F-4D97-AF65-F5344CB8AC3E}">
        <p14:creationId xmlns:p14="http://schemas.microsoft.com/office/powerpoint/2010/main" val="1086116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2237</TotalTime>
  <Words>1125</Words>
  <Application>Microsoft Macintosh PowerPoint</Application>
  <PresentationFormat>Widescreen</PresentationFormat>
  <Paragraphs>122</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ui-monospace</vt:lpstr>
      <vt:lpstr>ui-sans-serif</vt:lpstr>
      <vt:lpstr>Arial</vt:lpstr>
      <vt:lpstr>Calibri</vt:lpstr>
      <vt:lpstr>Calibri Light</vt:lpstr>
      <vt:lpstr>Office Theme</vt:lpstr>
      <vt:lpstr>Use of agents </vt:lpstr>
      <vt:lpstr>Towards more complex system</vt:lpstr>
      <vt:lpstr>Example: AI figure out the best sequence  </vt:lpstr>
      <vt:lpstr>Example: AI improves its output iteratively</vt:lpstr>
      <vt:lpstr>Example: Multiple AI talk to each other </vt:lpstr>
      <vt:lpstr>Demo</vt:lpstr>
      <vt:lpstr>Difference? </vt:lpstr>
      <vt:lpstr>Benefits &amp; Concerns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agents </dc:title>
  <dc:creator>Takeuchi, Akie</dc:creator>
  <cp:lastModifiedBy>Takeuchi, Akie</cp:lastModifiedBy>
  <cp:revision>4</cp:revision>
  <dcterms:created xsi:type="dcterms:W3CDTF">2023-11-29T09:45:38Z</dcterms:created>
  <dcterms:modified xsi:type="dcterms:W3CDTF">2023-12-01T18:28:51Z</dcterms:modified>
</cp:coreProperties>
</file>